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1351" r:id="rId3"/>
    <p:sldId id="1352" r:id="rId4"/>
    <p:sldId id="1353" r:id="rId5"/>
    <p:sldId id="1361" r:id="rId6"/>
    <p:sldId id="1354" r:id="rId7"/>
    <p:sldId id="1355" r:id="rId8"/>
    <p:sldId id="1356" r:id="rId9"/>
    <p:sldId id="1357" r:id="rId10"/>
    <p:sldId id="1358" r:id="rId11"/>
    <p:sldId id="1359" r:id="rId12"/>
    <p:sldId id="1319" r:id="rId13"/>
    <p:sldId id="1362" r:id="rId14"/>
    <p:sldId id="1364" r:id="rId15"/>
    <p:sldId id="1365" r:id="rId16"/>
    <p:sldId id="1366" r:id="rId17"/>
    <p:sldId id="1363" r:id="rId18"/>
    <p:sldId id="261" r:id="rId19"/>
    <p:sldId id="304" r:id="rId2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Увести в першу клітинку діапазону перший елемент списку.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Зробити цю клітинку поточною.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Навести вказівник на маркер заповнення (при цьому вказівник виглядатиме як чорний хрестик </a:t>
          </a:r>
          <a:r>
            <a:rPr lang="uk-UA" sz="2400" b="1" i="1" noProof="0" dirty="0">
              <a:solidFill>
                <a:srgbClr val="002060"/>
              </a:solidFill>
            </a:rPr>
            <a:t>+</a:t>
          </a:r>
          <a:r>
            <a:rPr lang="uk-UA" sz="2400" b="0" i="1" noProof="0" dirty="0">
              <a:solidFill>
                <a:srgbClr val="002060"/>
              </a:solidFill>
            </a:rPr>
            <a:t>)</a:t>
          </a:r>
          <a:r>
            <a:rPr lang="uk-UA" sz="2400" i="1" noProof="0" dirty="0">
              <a:solidFill>
                <a:srgbClr val="002060"/>
              </a:solidFill>
            </a:rPr>
            <a:t>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4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0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Натиснути ліву кнопку миші та, утримуючи й натиснутою, виділити потрібний діапазон.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0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4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0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Відпустити ліву кнопку миші.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4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Увести в дві сусідні клітинки перші два елементи списку.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4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3200" i="1" noProof="0" dirty="0">
              <a:solidFill>
                <a:schemeClr val="bg1"/>
              </a:solidFill>
            </a:rPr>
            <a:t>Виділити ці клітинки.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4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3200" i="1" noProof="0" dirty="0">
              <a:solidFill>
                <a:srgbClr val="002060"/>
              </a:solidFill>
            </a:rPr>
            <a:t>Заповнити потрібний діапазон клітинок, використовуючи маркер заповнення.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C825F0-251C-4304-85EE-93D6ACFFA6AD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FF6D1BC8-239A-477C-B99A-0AC25DC9D293}">
      <dgm:prSet phldrT="[Текст]" custT="1"/>
      <dgm:spPr>
        <a:xfrm rot="5400000">
          <a:off x="-233227" y="235563"/>
          <a:ext cx="1554852" cy="1088396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1</a:t>
          </a:r>
        </a:p>
      </dgm:t>
    </dgm:pt>
    <dgm:pt modelId="{58C0FCA2-FA79-4A2A-AEA3-2341A5AC11B9}" type="parTrans" cxnId="{661342A6-1FFA-4E0E-8AE3-919AFDA3DDD3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C0EA35D2-555D-4F33-9E18-0F1737C62971}" type="sibTrans" cxnId="{661342A6-1FFA-4E0E-8AE3-919AFDA3DDD3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C0FD788D-96D9-42AF-96EC-3DEB8B4A607D}">
      <dgm:prSet phldrT="[Текст]" custT="1"/>
      <dgm:spPr>
        <a:xfrm rot="5400000">
          <a:off x="4467363" y="-3376630"/>
          <a:ext cx="1010654" cy="7768587"/>
        </a:xfrm>
        <a:prstGeom prst="roundRect">
          <a:avLst/>
        </a:prstGeom>
        <a:solidFill>
          <a:srgbClr val="0070C0">
            <a:alpha val="9000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Char char="•"/>
          </a:pPr>
          <a:r>
            <a:rPr lang="uk-UA" sz="24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Виділи клітинку, у якій міститься формула для копіювання.</a:t>
          </a:r>
        </a:p>
      </dgm:t>
    </dgm:pt>
    <dgm:pt modelId="{D07A16CA-5AEE-4E7A-A318-D2723EF23422}" type="parTrans" cxnId="{6CE761D6-4B8A-4D73-A2EF-E0A4FD11F2C8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77A18E54-432E-4DF8-BEDA-9FD27BD5D914}" type="sibTrans" cxnId="{6CE761D6-4B8A-4D73-A2EF-E0A4FD11F2C8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854C5096-8922-4145-9B55-054B02A8E863}">
      <dgm:prSet phldrT="[Текст]" custT="1"/>
      <dgm:spPr>
        <a:xfrm rot="5400000">
          <a:off x="-233227" y="1595813"/>
          <a:ext cx="1554852" cy="1088396"/>
        </a:xfrm>
        <a:prstGeom prst="chevron">
          <a:avLst/>
        </a:prstGeom>
        <a:solidFill>
          <a:srgbClr val="FFFF00"/>
        </a:solidFill>
        <a:ln w="6350" cap="flat" cmpd="sng" algn="ctr">
          <a:solidFill>
            <a:srgbClr val="FFFF0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b="1" i="1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2</a:t>
          </a:r>
        </a:p>
      </dgm:t>
    </dgm:pt>
    <dgm:pt modelId="{2A2173BE-4247-4E48-9B8E-7D4492E872FD}" type="parTrans" cxnId="{F4F07C82-651B-4A55-B69F-A8802DD86B05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4C4CDE93-5711-458F-AE0F-B8F00D03FB6E}" type="sibTrans" cxnId="{F4F07C82-651B-4A55-B69F-A8802DD86B05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52DE003E-E540-4685-BCC2-86A0B78C221A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 rot="5400000">
          <a:off x="3016184" y="-532407"/>
          <a:ext cx="1010654" cy="476633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b="1" i="1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Наведи вказівник на маркер заповнення.</a:t>
          </a:r>
        </a:p>
      </dgm:t>
    </dgm:pt>
    <dgm:pt modelId="{00187844-0334-44B7-91DA-9839AEF0B610}" type="parTrans" cxnId="{14153C7D-C9D5-4EC2-B38E-D212BC289ECA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E58F5A7E-9E57-4482-BC62-970CD22EF048}" type="sibTrans" cxnId="{14153C7D-C9D5-4EC2-B38E-D212BC289ECA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0307DE7D-620F-4D36-AF6F-906E56E11795}">
      <dgm:prSet phldrT="[Текст]" custT="1"/>
      <dgm:spPr>
        <a:xfrm rot="5400000">
          <a:off x="-233227" y="2956063"/>
          <a:ext cx="1554852" cy="1088396"/>
        </a:xfrm>
        <a:prstGeom prst="chevron">
          <a:avLst/>
        </a:prstGeom>
        <a:solidFill>
          <a:srgbClr val="660066"/>
        </a:solidFill>
        <a:ln w="6350" cap="flat" cmpd="sng" algn="ctr">
          <a:solidFill>
            <a:srgbClr val="398AC7">
              <a:hueOff val="-12346519"/>
              <a:satOff val="-55904"/>
              <a:lumOff val="49803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sz="20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3</a:t>
          </a:r>
        </a:p>
      </dgm:t>
    </dgm:pt>
    <dgm:pt modelId="{04CADB1E-1711-4F15-BD45-8E20ECC12645}" type="parTrans" cxnId="{22A32C43-BAD0-4F6C-BB04-592AC1BD8BFE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159E2F26-BFCA-428D-AF43-4C7121E10004}" type="sibTrans" cxnId="{22A32C43-BAD0-4F6C-BB04-592AC1BD8BFE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F912F2E1-0F09-4B3C-ADF0-74B92093C66E}">
      <dgm:prSet phldrT="[Текст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xfrm rot="5400000">
          <a:off x="4561136" y="-656130"/>
          <a:ext cx="823107" cy="7768587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Char char="•"/>
          </a:pPr>
          <a:r>
            <a:rPr lang="uk-UA" sz="2400" b="1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Виділи діапазон, я яких необхідно скопіювати формулу.</a:t>
          </a:r>
        </a:p>
      </dgm:t>
    </dgm:pt>
    <dgm:pt modelId="{42D7CD70-B42D-4D60-A1FB-0AF85A399483}" type="parTrans" cxnId="{381CAD22-BCA4-45C5-8338-8CD6C1A15D1C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6813E07B-7ED8-4DF9-842C-60200CA389E1}" type="sibTrans" cxnId="{381CAD22-BCA4-45C5-8338-8CD6C1A15D1C}">
      <dgm:prSet/>
      <dgm:spPr/>
      <dgm:t>
        <a:bodyPr/>
        <a:lstStyle/>
        <a:p>
          <a:endParaRPr lang="uk-UA" sz="2000" b="1" i="1" noProof="0" dirty="0">
            <a:solidFill>
              <a:schemeClr val="bg1"/>
            </a:solidFill>
          </a:endParaRPr>
        </a:p>
      </dgm:t>
    </dgm:pt>
    <dgm:pt modelId="{24B736D6-5162-4F77-B99D-C93FD31BC4BA}" type="pres">
      <dgm:prSet presAssocID="{03C825F0-251C-4304-85EE-93D6ACFFA6AD}" presName="linearFlow" presStyleCnt="0">
        <dgm:presLayoutVars>
          <dgm:dir/>
          <dgm:animLvl val="lvl"/>
          <dgm:resizeHandles val="exact"/>
        </dgm:presLayoutVars>
      </dgm:prSet>
      <dgm:spPr/>
    </dgm:pt>
    <dgm:pt modelId="{4EBB9A48-86EF-45CA-96F5-8B3BFFC5964D}" type="pres">
      <dgm:prSet presAssocID="{FF6D1BC8-239A-477C-B99A-0AC25DC9D293}" presName="composite" presStyleCnt="0"/>
      <dgm:spPr/>
    </dgm:pt>
    <dgm:pt modelId="{04F784B2-8BA7-43FD-A410-0E2AEED6C920}" type="pres">
      <dgm:prSet presAssocID="{FF6D1BC8-239A-477C-B99A-0AC25DC9D293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BD8BB9D-F7FF-40D8-9DD9-1E0D0D84B95C}" type="pres">
      <dgm:prSet presAssocID="{FF6D1BC8-239A-477C-B99A-0AC25DC9D293}" presName="descendantText" presStyleLbl="alignAcc1" presStyleIdx="0" presStyleCnt="3">
        <dgm:presLayoutVars>
          <dgm:bulletEnabled val="1"/>
        </dgm:presLayoutVars>
      </dgm:prSet>
      <dgm:spPr>
        <a:prstGeom prst="roundRect">
          <a:avLst/>
        </a:prstGeom>
      </dgm:spPr>
    </dgm:pt>
    <dgm:pt modelId="{A8840C1F-4611-4834-95E1-D6F1BAA21790}" type="pres">
      <dgm:prSet presAssocID="{C0EA35D2-555D-4F33-9E18-0F1737C62971}" presName="sp" presStyleCnt="0"/>
      <dgm:spPr/>
    </dgm:pt>
    <dgm:pt modelId="{F1984B35-41A7-4AC0-AA69-EE9CD05763C0}" type="pres">
      <dgm:prSet presAssocID="{854C5096-8922-4145-9B55-054B02A8E863}" presName="composite" presStyleCnt="0"/>
      <dgm:spPr/>
    </dgm:pt>
    <dgm:pt modelId="{20DBE0CB-EDEF-4337-95C2-E10B5C0B65A1}" type="pres">
      <dgm:prSet presAssocID="{854C5096-8922-4145-9B55-054B02A8E863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07245C5-27CA-48C7-8BD1-3E3F0890AC7B}" type="pres">
      <dgm:prSet presAssocID="{854C5096-8922-4145-9B55-054B02A8E863}" presName="descendantText" presStyleLbl="alignAcc1" presStyleIdx="1" presStyleCnt="3" custScaleX="61354" custLinFactNeighborX="-3655" custLinFactNeighborY="-1697">
        <dgm:presLayoutVars>
          <dgm:bulletEnabled val="1"/>
        </dgm:presLayoutVars>
      </dgm:prSet>
      <dgm:spPr>
        <a:prstGeom prst="roundRect">
          <a:avLst/>
        </a:prstGeom>
      </dgm:spPr>
    </dgm:pt>
    <dgm:pt modelId="{87B143DF-8813-4721-BE73-C1E29E41283C}" type="pres">
      <dgm:prSet presAssocID="{4C4CDE93-5711-458F-AE0F-B8F00D03FB6E}" presName="sp" presStyleCnt="0"/>
      <dgm:spPr/>
    </dgm:pt>
    <dgm:pt modelId="{B5058BE7-EC86-4B7B-BAB4-BE8D6B86E300}" type="pres">
      <dgm:prSet presAssocID="{0307DE7D-620F-4D36-AF6F-906E56E11795}" presName="composite" presStyleCnt="0"/>
      <dgm:spPr/>
    </dgm:pt>
    <dgm:pt modelId="{395B0BFB-4FFA-4263-ABDF-7CBC3974C5C8}" type="pres">
      <dgm:prSet presAssocID="{0307DE7D-620F-4D36-AF6F-906E56E1179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758EA7EA-7945-4CF4-AF40-C1DE074C3AE0}" type="pres">
      <dgm:prSet presAssocID="{0307DE7D-620F-4D36-AF6F-906E56E11795}" presName="descendantText" presStyleLbl="alignAcc1" presStyleIdx="2" presStyleCnt="3" custScaleY="8144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91D6B12-9330-4DE9-AE74-CAE558F59602}" type="presOf" srcId="{854C5096-8922-4145-9B55-054B02A8E863}" destId="{20DBE0CB-EDEF-4337-95C2-E10B5C0B65A1}" srcOrd="0" destOrd="0" presId="urn:microsoft.com/office/officeart/2005/8/layout/chevron2"/>
    <dgm:cxn modelId="{414A551C-1B10-41CA-B392-FC978E23E2ED}" type="presOf" srcId="{03C825F0-251C-4304-85EE-93D6ACFFA6AD}" destId="{24B736D6-5162-4F77-B99D-C93FD31BC4BA}" srcOrd="0" destOrd="0" presId="urn:microsoft.com/office/officeart/2005/8/layout/chevron2"/>
    <dgm:cxn modelId="{381CAD22-BCA4-45C5-8338-8CD6C1A15D1C}" srcId="{0307DE7D-620F-4D36-AF6F-906E56E11795}" destId="{F912F2E1-0F09-4B3C-ADF0-74B92093C66E}" srcOrd="0" destOrd="0" parTransId="{42D7CD70-B42D-4D60-A1FB-0AF85A399483}" sibTransId="{6813E07B-7ED8-4DF9-842C-60200CA389E1}"/>
    <dgm:cxn modelId="{AF56F738-843A-4B97-A847-52F5634AFED2}" type="presOf" srcId="{F912F2E1-0F09-4B3C-ADF0-74B92093C66E}" destId="{758EA7EA-7945-4CF4-AF40-C1DE074C3AE0}" srcOrd="0" destOrd="0" presId="urn:microsoft.com/office/officeart/2005/8/layout/chevron2"/>
    <dgm:cxn modelId="{27F8B23A-A62C-48BD-AB5F-EB5BFA2DE079}" type="presOf" srcId="{FF6D1BC8-239A-477C-B99A-0AC25DC9D293}" destId="{04F784B2-8BA7-43FD-A410-0E2AEED6C920}" srcOrd="0" destOrd="0" presId="urn:microsoft.com/office/officeart/2005/8/layout/chevron2"/>
    <dgm:cxn modelId="{22A32C43-BAD0-4F6C-BB04-592AC1BD8BFE}" srcId="{03C825F0-251C-4304-85EE-93D6ACFFA6AD}" destId="{0307DE7D-620F-4D36-AF6F-906E56E11795}" srcOrd="2" destOrd="0" parTransId="{04CADB1E-1711-4F15-BD45-8E20ECC12645}" sibTransId="{159E2F26-BFCA-428D-AF43-4C7121E10004}"/>
    <dgm:cxn modelId="{B920CA4A-058D-4A91-BE59-7B3F0CA90F15}" type="presOf" srcId="{0307DE7D-620F-4D36-AF6F-906E56E11795}" destId="{395B0BFB-4FFA-4263-ABDF-7CBC3974C5C8}" srcOrd="0" destOrd="0" presId="urn:microsoft.com/office/officeart/2005/8/layout/chevron2"/>
    <dgm:cxn modelId="{14153C7D-C9D5-4EC2-B38E-D212BC289ECA}" srcId="{854C5096-8922-4145-9B55-054B02A8E863}" destId="{52DE003E-E540-4685-BCC2-86A0B78C221A}" srcOrd="0" destOrd="0" parTransId="{00187844-0334-44B7-91DA-9839AEF0B610}" sibTransId="{E58F5A7E-9E57-4482-BC62-970CD22EF048}"/>
    <dgm:cxn modelId="{F4F07C82-651B-4A55-B69F-A8802DD86B05}" srcId="{03C825F0-251C-4304-85EE-93D6ACFFA6AD}" destId="{854C5096-8922-4145-9B55-054B02A8E863}" srcOrd="1" destOrd="0" parTransId="{2A2173BE-4247-4E48-9B8E-7D4492E872FD}" sibTransId="{4C4CDE93-5711-458F-AE0F-B8F00D03FB6E}"/>
    <dgm:cxn modelId="{7258CB8B-4BD5-44A3-99E9-C32249A23CD0}" type="presOf" srcId="{C0FD788D-96D9-42AF-96EC-3DEB8B4A607D}" destId="{0BD8BB9D-F7FF-40D8-9DD9-1E0D0D84B95C}" srcOrd="0" destOrd="0" presId="urn:microsoft.com/office/officeart/2005/8/layout/chevron2"/>
    <dgm:cxn modelId="{661342A6-1FFA-4E0E-8AE3-919AFDA3DDD3}" srcId="{03C825F0-251C-4304-85EE-93D6ACFFA6AD}" destId="{FF6D1BC8-239A-477C-B99A-0AC25DC9D293}" srcOrd="0" destOrd="0" parTransId="{58C0FCA2-FA79-4A2A-AEA3-2341A5AC11B9}" sibTransId="{C0EA35D2-555D-4F33-9E18-0F1737C62971}"/>
    <dgm:cxn modelId="{6CE761D6-4B8A-4D73-A2EF-E0A4FD11F2C8}" srcId="{FF6D1BC8-239A-477C-B99A-0AC25DC9D293}" destId="{C0FD788D-96D9-42AF-96EC-3DEB8B4A607D}" srcOrd="0" destOrd="0" parTransId="{D07A16CA-5AEE-4E7A-A318-D2723EF23422}" sibTransId="{77A18E54-432E-4DF8-BEDA-9FD27BD5D914}"/>
    <dgm:cxn modelId="{752E7FEC-E297-43B3-80FC-5F63258993B3}" type="presOf" srcId="{52DE003E-E540-4685-BCC2-86A0B78C221A}" destId="{807245C5-27CA-48C7-8BD1-3E3F0890AC7B}" srcOrd="0" destOrd="0" presId="urn:microsoft.com/office/officeart/2005/8/layout/chevron2"/>
    <dgm:cxn modelId="{DFFF6C45-75C1-4FAB-A16C-46314D4C1F0A}" type="presParOf" srcId="{24B736D6-5162-4F77-B99D-C93FD31BC4BA}" destId="{4EBB9A48-86EF-45CA-96F5-8B3BFFC5964D}" srcOrd="0" destOrd="0" presId="urn:microsoft.com/office/officeart/2005/8/layout/chevron2"/>
    <dgm:cxn modelId="{D0039485-2091-41B3-BD07-60E0BE7C260F}" type="presParOf" srcId="{4EBB9A48-86EF-45CA-96F5-8B3BFFC5964D}" destId="{04F784B2-8BA7-43FD-A410-0E2AEED6C920}" srcOrd="0" destOrd="0" presId="urn:microsoft.com/office/officeart/2005/8/layout/chevron2"/>
    <dgm:cxn modelId="{3AFCC004-6C66-4E8E-9519-EFCA60AD4B4F}" type="presParOf" srcId="{4EBB9A48-86EF-45CA-96F5-8B3BFFC5964D}" destId="{0BD8BB9D-F7FF-40D8-9DD9-1E0D0D84B95C}" srcOrd="1" destOrd="0" presId="urn:microsoft.com/office/officeart/2005/8/layout/chevron2"/>
    <dgm:cxn modelId="{64DF7591-4945-4298-863C-D6CF42AF7FA5}" type="presParOf" srcId="{24B736D6-5162-4F77-B99D-C93FD31BC4BA}" destId="{A8840C1F-4611-4834-95E1-D6F1BAA21790}" srcOrd="1" destOrd="0" presId="urn:microsoft.com/office/officeart/2005/8/layout/chevron2"/>
    <dgm:cxn modelId="{86C22125-AFDE-458F-8E4E-9C376794845E}" type="presParOf" srcId="{24B736D6-5162-4F77-B99D-C93FD31BC4BA}" destId="{F1984B35-41A7-4AC0-AA69-EE9CD05763C0}" srcOrd="2" destOrd="0" presId="urn:microsoft.com/office/officeart/2005/8/layout/chevron2"/>
    <dgm:cxn modelId="{5F45696E-1F30-46C4-966F-E21976CC2ED3}" type="presParOf" srcId="{F1984B35-41A7-4AC0-AA69-EE9CD05763C0}" destId="{20DBE0CB-EDEF-4337-95C2-E10B5C0B65A1}" srcOrd="0" destOrd="0" presId="urn:microsoft.com/office/officeart/2005/8/layout/chevron2"/>
    <dgm:cxn modelId="{271AFEAA-87B0-440F-B066-71D837F4259D}" type="presParOf" srcId="{F1984B35-41A7-4AC0-AA69-EE9CD05763C0}" destId="{807245C5-27CA-48C7-8BD1-3E3F0890AC7B}" srcOrd="1" destOrd="0" presId="urn:microsoft.com/office/officeart/2005/8/layout/chevron2"/>
    <dgm:cxn modelId="{B4DD295F-E039-4D77-88DB-9E90A09D982E}" type="presParOf" srcId="{24B736D6-5162-4F77-B99D-C93FD31BC4BA}" destId="{87B143DF-8813-4721-BE73-C1E29E41283C}" srcOrd="3" destOrd="0" presId="urn:microsoft.com/office/officeart/2005/8/layout/chevron2"/>
    <dgm:cxn modelId="{9B0F514E-9A2D-4F96-B27F-F4322D1FF00C}" type="presParOf" srcId="{24B736D6-5162-4F77-B99D-C93FD31BC4BA}" destId="{B5058BE7-EC86-4B7B-BAB4-BE8D6B86E300}" srcOrd="4" destOrd="0" presId="urn:microsoft.com/office/officeart/2005/8/layout/chevron2"/>
    <dgm:cxn modelId="{4A9BD464-E48D-4CA7-A987-8FD137DEF300}" type="presParOf" srcId="{B5058BE7-EC86-4B7B-BAB4-BE8D6B86E300}" destId="{395B0BFB-4FFA-4263-ABDF-7CBC3974C5C8}" srcOrd="0" destOrd="0" presId="urn:microsoft.com/office/officeart/2005/8/layout/chevron2"/>
    <dgm:cxn modelId="{48DFC119-778F-4B6C-AC88-4967BF3AB72A}" type="presParOf" srcId="{B5058BE7-EC86-4B7B-BAB4-BE8D6B86E300}" destId="{758EA7EA-7945-4CF4-AF40-C1DE074C3A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3CA893-8A0C-42B0-87AE-5C8C447E9FF5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9CA37D57-C368-4FD7-81BB-35FB87348419}">
      <dgm:prSet phldrT="[Текст]"/>
      <dgm:spPr>
        <a:xfrm>
          <a:off x="445897" y="346530"/>
          <a:ext cx="7635850" cy="69296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Імена клітинок під час копіювання не модифікуються</a:t>
          </a:r>
        </a:p>
      </dgm:t>
    </dgm:pt>
    <dgm:pt modelId="{D8D04B5F-001A-407A-B46B-CCD53AB71618}" type="parTrans" cxnId="{4A569F29-DB09-41CB-8712-891D465D988F}">
      <dgm:prSet/>
      <dgm:spPr/>
      <dgm:t>
        <a:bodyPr/>
        <a:lstStyle/>
        <a:p>
          <a:endParaRPr lang="uk-UA" i="1" noProof="0" dirty="0"/>
        </a:p>
      </dgm:t>
    </dgm:pt>
    <dgm:pt modelId="{E95D7CB3-3826-4963-9003-D2842EF457F0}" type="sibTrans" cxnId="{4A569F29-DB09-41CB-8712-891D465D988F}">
      <dgm:prSet/>
      <dgm:spPr>
        <a:xfrm>
          <a:off x="-2724237" y="-422614"/>
          <a:ext cx="3270893" cy="3270893"/>
        </a:xfrm>
        <a:prstGeom prst="blockArc">
          <a:avLst>
            <a:gd name="adj1" fmla="val 18900000"/>
            <a:gd name="adj2" fmla="val 2700000"/>
            <a:gd name="adj3" fmla="val 660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uk-UA" i="1" noProof="0" dirty="0"/>
        </a:p>
      </dgm:t>
    </dgm:pt>
    <dgm:pt modelId="{3708D66F-8959-4C9D-88B1-D0D69F53A03B}">
      <dgm:prSet phldrT="[Текст]"/>
      <dgm:spPr>
        <a:xfrm>
          <a:off x="445897" y="1386170"/>
          <a:ext cx="7635850" cy="69296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gm:spPr>
      <dgm:t>
        <a:bodyPr/>
        <a:lstStyle/>
        <a:p>
          <a:pPr>
            <a:buNone/>
          </a:pPr>
          <a:r>
            <a:rPr lang="uk-UA" i="1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 час переміщення формули не модифікуються</a:t>
          </a:r>
        </a:p>
      </dgm:t>
    </dgm:pt>
    <dgm:pt modelId="{C4B55A6C-B132-4E4D-85BD-B2947B388816}" type="parTrans" cxnId="{A4D50750-294E-4D2E-83C9-C3B770F5098E}">
      <dgm:prSet/>
      <dgm:spPr/>
      <dgm:t>
        <a:bodyPr/>
        <a:lstStyle/>
        <a:p>
          <a:endParaRPr lang="uk-UA" i="1" noProof="0" dirty="0"/>
        </a:p>
      </dgm:t>
    </dgm:pt>
    <dgm:pt modelId="{F78A454C-8348-4BA1-9834-6FD8E9BAD01B}" type="sibTrans" cxnId="{A4D50750-294E-4D2E-83C9-C3B770F5098E}">
      <dgm:prSet/>
      <dgm:spPr/>
      <dgm:t>
        <a:bodyPr/>
        <a:lstStyle/>
        <a:p>
          <a:endParaRPr lang="uk-UA" i="1" noProof="0" dirty="0"/>
        </a:p>
      </dgm:t>
    </dgm:pt>
    <dgm:pt modelId="{EBD0B082-0B55-46F1-95FB-F82A0A761EC0}" type="pres">
      <dgm:prSet presAssocID="{473CA893-8A0C-42B0-87AE-5C8C447E9FF5}" presName="Name0" presStyleCnt="0">
        <dgm:presLayoutVars>
          <dgm:chMax val="7"/>
          <dgm:chPref val="7"/>
          <dgm:dir/>
        </dgm:presLayoutVars>
      </dgm:prSet>
      <dgm:spPr/>
    </dgm:pt>
    <dgm:pt modelId="{55DC26E4-72C7-482F-A1C8-EBFC482F01A6}" type="pres">
      <dgm:prSet presAssocID="{473CA893-8A0C-42B0-87AE-5C8C447E9FF5}" presName="Name1" presStyleCnt="0"/>
      <dgm:spPr/>
    </dgm:pt>
    <dgm:pt modelId="{4E18CBB8-96B0-41C0-888E-F0EDC4DC3405}" type="pres">
      <dgm:prSet presAssocID="{473CA893-8A0C-42B0-87AE-5C8C447E9FF5}" presName="cycle" presStyleCnt="0"/>
      <dgm:spPr/>
    </dgm:pt>
    <dgm:pt modelId="{7AD9FC6B-4EC5-409E-A0D3-B1C6F0959378}" type="pres">
      <dgm:prSet presAssocID="{473CA893-8A0C-42B0-87AE-5C8C447E9FF5}" presName="srcNode" presStyleLbl="node1" presStyleIdx="0" presStyleCnt="2"/>
      <dgm:spPr/>
    </dgm:pt>
    <dgm:pt modelId="{77544B19-18D0-47B1-8BEC-9521DE9CE79A}" type="pres">
      <dgm:prSet presAssocID="{473CA893-8A0C-42B0-87AE-5C8C447E9FF5}" presName="conn" presStyleLbl="parChTrans1D2" presStyleIdx="0" presStyleCnt="1"/>
      <dgm:spPr/>
    </dgm:pt>
    <dgm:pt modelId="{3A34CB0D-4152-4829-AC8F-04B82B9E7ACE}" type="pres">
      <dgm:prSet presAssocID="{473CA893-8A0C-42B0-87AE-5C8C447E9FF5}" presName="extraNode" presStyleLbl="node1" presStyleIdx="0" presStyleCnt="2"/>
      <dgm:spPr/>
    </dgm:pt>
    <dgm:pt modelId="{F4A0E55A-B25B-41EA-BF50-E79577996F56}" type="pres">
      <dgm:prSet presAssocID="{473CA893-8A0C-42B0-87AE-5C8C447E9FF5}" presName="dstNode" presStyleLbl="node1" presStyleIdx="0" presStyleCnt="2"/>
      <dgm:spPr/>
    </dgm:pt>
    <dgm:pt modelId="{A9D013B2-789B-4225-A15E-56CA5182FEDE}" type="pres">
      <dgm:prSet presAssocID="{9CA37D57-C368-4FD7-81BB-35FB87348419}" presName="text_1" presStyleLbl="node1" presStyleIdx="0" presStyleCnt="2">
        <dgm:presLayoutVars>
          <dgm:bulletEnabled val="1"/>
        </dgm:presLayoutVars>
      </dgm:prSet>
      <dgm:spPr/>
    </dgm:pt>
    <dgm:pt modelId="{70DEAFFD-49D2-4B22-A2C6-F77CD15CC1E8}" type="pres">
      <dgm:prSet presAssocID="{9CA37D57-C368-4FD7-81BB-35FB87348419}" presName="accent_1" presStyleCnt="0"/>
      <dgm:spPr/>
    </dgm:pt>
    <dgm:pt modelId="{BED8321F-6B9A-4DFE-887A-81F9D3973A22}" type="pres">
      <dgm:prSet presAssocID="{9CA37D57-C368-4FD7-81BB-35FB87348419}" presName="accentRepeatNode" presStyleLbl="solidFgAcc1" presStyleIdx="0" presStyleCnt="2"/>
      <dgm:spPr>
        <a:xfrm>
          <a:off x="12795" y="259910"/>
          <a:ext cx="866204" cy="8662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F1FA8FC7-1655-43F3-9ADD-07CDEA2D77F5}" type="pres">
      <dgm:prSet presAssocID="{3708D66F-8959-4C9D-88B1-D0D69F53A03B}" presName="text_2" presStyleLbl="node1" presStyleIdx="1" presStyleCnt="2">
        <dgm:presLayoutVars>
          <dgm:bulletEnabled val="1"/>
        </dgm:presLayoutVars>
      </dgm:prSet>
      <dgm:spPr/>
    </dgm:pt>
    <dgm:pt modelId="{EEFF1F4E-5692-4DE6-B57B-15130B7B6FFE}" type="pres">
      <dgm:prSet presAssocID="{3708D66F-8959-4C9D-88B1-D0D69F53A03B}" presName="accent_2" presStyleCnt="0"/>
      <dgm:spPr/>
    </dgm:pt>
    <dgm:pt modelId="{12225DB6-DBB2-4B72-AD4E-F15352BA9798}" type="pres">
      <dgm:prSet presAssocID="{3708D66F-8959-4C9D-88B1-D0D69F53A03B}" presName="accentRepeatNode" presStyleLbl="solidFgAcc1" presStyleIdx="1" presStyleCnt="2"/>
      <dgm:spPr>
        <a:xfrm>
          <a:off x="12795" y="1299550"/>
          <a:ext cx="866204" cy="8662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gm:spPr>
    </dgm:pt>
  </dgm:ptLst>
  <dgm:cxnLst>
    <dgm:cxn modelId="{4A569F29-DB09-41CB-8712-891D465D988F}" srcId="{473CA893-8A0C-42B0-87AE-5C8C447E9FF5}" destId="{9CA37D57-C368-4FD7-81BB-35FB87348419}" srcOrd="0" destOrd="0" parTransId="{D8D04B5F-001A-407A-B46B-CCD53AB71618}" sibTransId="{E95D7CB3-3826-4963-9003-D2842EF457F0}"/>
    <dgm:cxn modelId="{A4D50750-294E-4D2E-83C9-C3B770F5098E}" srcId="{473CA893-8A0C-42B0-87AE-5C8C447E9FF5}" destId="{3708D66F-8959-4C9D-88B1-D0D69F53A03B}" srcOrd="1" destOrd="0" parTransId="{C4B55A6C-B132-4E4D-85BD-B2947B388816}" sibTransId="{F78A454C-8348-4BA1-9834-6FD8E9BAD01B}"/>
    <dgm:cxn modelId="{7080C2C0-8920-4CF6-82FB-85A9256F6A53}" type="presOf" srcId="{3708D66F-8959-4C9D-88B1-D0D69F53A03B}" destId="{F1FA8FC7-1655-43F3-9ADD-07CDEA2D77F5}" srcOrd="0" destOrd="0" presId="urn:microsoft.com/office/officeart/2008/layout/VerticalCurvedList"/>
    <dgm:cxn modelId="{2717C1C9-F452-4AEF-8D83-0DFEF68D838A}" type="presOf" srcId="{9CA37D57-C368-4FD7-81BB-35FB87348419}" destId="{A9D013B2-789B-4225-A15E-56CA5182FEDE}" srcOrd="0" destOrd="0" presId="urn:microsoft.com/office/officeart/2008/layout/VerticalCurvedList"/>
    <dgm:cxn modelId="{65C956EB-7C6B-4B1F-AAF8-193B44866DC7}" type="presOf" srcId="{E95D7CB3-3826-4963-9003-D2842EF457F0}" destId="{77544B19-18D0-47B1-8BEC-9521DE9CE79A}" srcOrd="0" destOrd="0" presId="urn:microsoft.com/office/officeart/2008/layout/VerticalCurvedList"/>
    <dgm:cxn modelId="{1DDC83F4-2383-41BF-B5EC-68900D91B434}" type="presOf" srcId="{473CA893-8A0C-42B0-87AE-5C8C447E9FF5}" destId="{EBD0B082-0B55-46F1-95FB-F82A0A761EC0}" srcOrd="0" destOrd="0" presId="urn:microsoft.com/office/officeart/2008/layout/VerticalCurvedList"/>
    <dgm:cxn modelId="{99F74545-4A4A-49E4-90E9-655EC05EEA1D}" type="presParOf" srcId="{EBD0B082-0B55-46F1-95FB-F82A0A761EC0}" destId="{55DC26E4-72C7-482F-A1C8-EBFC482F01A6}" srcOrd="0" destOrd="0" presId="urn:microsoft.com/office/officeart/2008/layout/VerticalCurvedList"/>
    <dgm:cxn modelId="{18D54E25-A26F-4E50-83C9-BFC361D6C653}" type="presParOf" srcId="{55DC26E4-72C7-482F-A1C8-EBFC482F01A6}" destId="{4E18CBB8-96B0-41C0-888E-F0EDC4DC3405}" srcOrd="0" destOrd="0" presId="urn:microsoft.com/office/officeart/2008/layout/VerticalCurvedList"/>
    <dgm:cxn modelId="{578AE028-261B-4797-912B-5E8B1A88AE46}" type="presParOf" srcId="{4E18CBB8-96B0-41C0-888E-F0EDC4DC3405}" destId="{7AD9FC6B-4EC5-409E-A0D3-B1C6F0959378}" srcOrd="0" destOrd="0" presId="urn:microsoft.com/office/officeart/2008/layout/VerticalCurvedList"/>
    <dgm:cxn modelId="{E88D55DF-0636-429B-9359-A803F6C48D2F}" type="presParOf" srcId="{4E18CBB8-96B0-41C0-888E-F0EDC4DC3405}" destId="{77544B19-18D0-47B1-8BEC-9521DE9CE79A}" srcOrd="1" destOrd="0" presId="urn:microsoft.com/office/officeart/2008/layout/VerticalCurvedList"/>
    <dgm:cxn modelId="{8129C9B0-3475-47F1-8900-DB844098AFCB}" type="presParOf" srcId="{4E18CBB8-96B0-41C0-888E-F0EDC4DC3405}" destId="{3A34CB0D-4152-4829-AC8F-04B82B9E7ACE}" srcOrd="2" destOrd="0" presId="urn:microsoft.com/office/officeart/2008/layout/VerticalCurvedList"/>
    <dgm:cxn modelId="{B107A25E-1F9F-4A93-B45B-0E81960C2E43}" type="presParOf" srcId="{4E18CBB8-96B0-41C0-888E-F0EDC4DC3405}" destId="{F4A0E55A-B25B-41EA-BF50-E79577996F56}" srcOrd="3" destOrd="0" presId="urn:microsoft.com/office/officeart/2008/layout/VerticalCurvedList"/>
    <dgm:cxn modelId="{4F895197-757A-46D5-B169-9459EDF38C16}" type="presParOf" srcId="{55DC26E4-72C7-482F-A1C8-EBFC482F01A6}" destId="{A9D013B2-789B-4225-A15E-56CA5182FEDE}" srcOrd="1" destOrd="0" presId="urn:microsoft.com/office/officeart/2008/layout/VerticalCurvedList"/>
    <dgm:cxn modelId="{4EC4D256-1E8C-4E3F-91D1-B07DACCFFAE2}" type="presParOf" srcId="{55DC26E4-72C7-482F-A1C8-EBFC482F01A6}" destId="{70DEAFFD-49D2-4B22-A2C6-F77CD15CC1E8}" srcOrd="2" destOrd="0" presId="urn:microsoft.com/office/officeart/2008/layout/VerticalCurvedList"/>
    <dgm:cxn modelId="{F60EFDB3-0B42-40A5-B45E-15D26625E2FA}" type="presParOf" srcId="{70DEAFFD-49D2-4B22-A2C6-F77CD15CC1E8}" destId="{BED8321F-6B9A-4DFE-887A-81F9D3973A22}" srcOrd="0" destOrd="0" presId="urn:microsoft.com/office/officeart/2008/layout/VerticalCurvedList"/>
    <dgm:cxn modelId="{DA5FB0B6-24E2-417A-AFD8-7B6B9EDE568E}" type="presParOf" srcId="{55DC26E4-72C7-482F-A1C8-EBFC482F01A6}" destId="{F1FA8FC7-1655-43F3-9ADD-07CDEA2D77F5}" srcOrd="3" destOrd="0" presId="urn:microsoft.com/office/officeart/2008/layout/VerticalCurvedList"/>
    <dgm:cxn modelId="{6E9D7893-2896-4946-8FCB-488024FDF5AC}" type="presParOf" srcId="{55DC26E4-72C7-482F-A1C8-EBFC482F01A6}" destId="{EEFF1F4E-5692-4DE6-B57B-15130B7B6FFE}" srcOrd="4" destOrd="0" presId="urn:microsoft.com/office/officeart/2008/layout/VerticalCurvedList"/>
    <dgm:cxn modelId="{6D5501D8-49D9-4844-A9ED-D7A6E5DE538B}" type="presParOf" srcId="{EEFF1F4E-5692-4DE6-B57B-15130B7B6FFE}" destId="{12225DB6-DBB2-4B72-AD4E-F15352BA97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5458" y="197058"/>
          <a:ext cx="903054" cy="6321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0" y="377669"/>
        <a:ext cx="632138" cy="270916"/>
      </dsp:txXfrm>
    </dsp:sp>
    <dsp:sp modelId="{3F244AEF-BD16-4508-9A5A-9640B519654B}">
      <dsp:nvSpPr>
        <dsp:cNvPr id="0" name=""/>
        <dsp:cNvSpPr/>
      </dsp:nvSpPr>
      <dsp:spPr>
        <a:xfrm rot="5400000">
          <a:off x="5989588" y="-5353755"/>
          <a:ext cx="703102" cy="1141800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Увести в першу клітинку діапазону перший елемент списку.</a:t>
          </a:r>
        </a:p>
      </dsp:txBody>
      <dsp:txXfrm rot="-5400000">
        <a:off x="632138" y="38018"/>
        <a:ext cx="11383680" cy="634456"/>
      </dsp:txXfrm>
    </dsp:sp>
    <dsp:sp modelId="{CA699784-EE11-48B7-BD5B-E6C7811778B0}">
      <dsp:nvSpPr>
        <dsp:cNvPr id="0" name=""/>
        <dsp:cNvSpPr/>
      </dsp:nvSpPr>
      <dsp:spPr>
        <a:xfrm rot="5400000">
          <a:off x="-135458" y="1058226"/>
          <a:ext cx="903054" cy="63213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0" y="1238837"/>
        <a:ext cx="632138" cy="270916"/>
      </dsp:txXfrm>
    </dsp:sp>
    <dsp:sp modelId="{E5CB376A-E1F5-4E26-86CA-E248F361C893}">
      <dsp:nvSpPr>
        <dsp:cNvPr id="0" name=""/>
        <dsp:cNvSpPr/>
      </dsp:nvSpPr>
      <dsp:spPr>
        <a:xfrm rot="5400000">
          <a:off x="5979915" y="-4492741"/>
          <a:ext cx="722449" cy="1141800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Зробити цю клітинку поточною.</a:t>
          </a:r>
        </a:p>
      </dsp:txBody>
      <dsp:txXfrm rot="-5400000">
        <a:off x="632139" y="890302"/>
        <a:ext cx="11382736" cy="651915"/>
      </dsp:txXfrm>
    </dsp:sp>
    <dsp:sp modelId="{D547829D-0660-4ECE-8B9B-4DD150AEB617}">
      <dsp:nvSpPr>
        <dsp:cNvPr id="0" name=""/>
        <dsp:cNvSpPr/>
      </dsp:nvSpPr>
      <dsp:spPr>
        <a:xfrm rot="5400000">
          <a:off x="-135458" y="1919394"/>
          <a:ext cx="903054" cy="6321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100005"/>
        <a:ext cx="632138" cy="270916"/>
      </dsp:txXfrm>
    </dsp:sp>
    <dsp:sp modelId="{9E04A936-A0BD-4697-B593-D6F4E69814DB}">
      <dsp:nvSpPr>
        <dsp:cNvPr id="0" name=""/>
        <dsp:cNvSpPr/>
      </dsp:nvSpPr>
      <dsp:spPr>
        <a:xfrm rot="5400000">
          <a:off x="5979915" y="-3631572"/>
          <a:ext cx="722449" cy="1141800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Навести вказівник на маркер заповнення (при цьому вказівник виглядатиме як чорний хрестик </a:t>
          </a:r>
          <a:r>
            <a:rPr lang="uk-UA" sz="2400" b="1" i="1" kern="1200" noProof="0" dirty="0">
              <a:solidFill>
                <a:srgbClr val="002060"/>
              </a:solidFill>
            </a:rPr>
            <a:t>+</a:t>
          </a:r>
          <a:r>
            <a:rPr lang="uk-UA" sz="2400" b="0" i="1" kern="1200" noProof="0" dirty="0">
              <a:solidFill>
                <a:srgbClr val="002060"/>
              </a:solidFill>
            </a:rPr>
            <a:t>)</a:t>
          </a:r>
          <a:r>
            <a:rPr lang="uk-UA" sz="2400" i="1" kern="1200" noProof="0" dirty="0">
              <a:solidFill>
                <a:srgbClr val="002060"/>
              </a:solidFill>
            </a:rPr>
            <a:t>.</a:t>
          </a:r>
        </a:p>
      </dsp:txBody>
      <dsp:txXfrm rot="-5400000">
        <a:off x="632139" y="1751471"/>
        <a:ext cx="11382736" cy="651915"/>
      </dsp:txXfrm>
    </dsp:sp>
    <dsp:sp modelId="{52803C1C-157C-4C4C-B9E1-A477114FB6F8}">
      <dsp:nvSpPr>
        <dsp:cNvPr id="0" name=""/>
        <dsp:cNvSpPr/>
      </dsp:nvSpPr>
      <dsp:spPr>
        <a:xfrm rot="5400000">
          <a:off x="-135458" y="2780562"/>
          <a:ext cx="903054" cy="6321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4</a:t>
          </a:r>
        </a:p>
      </dsp:txBody>
      <dsp:txXfrm rot="-5400000">
        <a:off x="0" y="2961173"/>
        <a:ext cx="632138" cy="270916"/>
      </dsp:txXfrm>
    </dsp:sp>
    <dsp:sp modelId="{2DAD2266-D1F5-4340-BFC3-C47B398908AF}">
      <dsp:nvSpPr>
        <dsp:cNvPr id="0" name=""/>
        <dsp:cNvSpPr/>
      </dsp:nvSpPr>
      <dsp:spPr>
        <a:xfrm rot="5400000">
          <a:off x="5979915" y="-2770404"/>
          <a:ext cx="722449" cy="1141800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Натиснути ліву кнопку миші та, утримуючи й натиснутою, виділити потрібний діапазон.</a:t>
          </a:r>
        </a:p>
      </dsp:txBody>
      <dsp:txXfrm rot="-5400000">
        <a:off x="632139" y="2612639"/>
        <a:ext cx="11382736" cy="651915"/>
      </dsp:txXfrm>
    </dsp:sp>
    <dsp:sp modelId="{EBD4C652-875D-4E3B-BCAE-25007D58F96A}">
      <dsp:nvSpPr>
        <dsp:cNvPr id="0" name=""/>
        <dsp:cNvSpPr/>
      </dsp:nvSpPr>
      <dsp:spPr>
        <a:xfrm rot="5400000">
          <a:off x="-135458" y="3641731"/>
          <a:ext cx="903054" cy="632138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5</a:t>
          </a:r>
        </a:p>
      </dsp:txBody>
      <dsp:txXfrm rot="-5400000">
        <a:off x="0" y="3822342"/>
        <a:ext cx="632138" cy="270916"/>
      </dsp:txXfrm>
    </dsp:sp>
    <dsp:sp modelId="{BB64508B-8A65-44E4-A925-E18E98C3A57A}">
      <dsp:nvSpPr>
        <dsp:cNvPr id="0" name=""/>
        <dsp:cNvSpPr/>
      </dsp:nvSpPr>
      <dsp:spPr>
        <a:xfrm rot="5400000">
          <a:off x="5979915" y="-1909236"/>
          <a:ext cx="722449" cy="11418003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Відпустити ліву кнопку миші.</a:t>
          </a:r>
        </a:p>
      </dsp:txBody>
      <dsp:txXfrm rot="-5400000">
        <a:off x="632139" y="3473807"/>
        <a:ext cx="11382736" cy="65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236914" y="342295"/>
          <a:ext cx="1579428" cy="110560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1</a:t>
          </a:r>
        </a:p>
      </dsp:txBody>
      <dsp:txXfrm rot="-5400000">
        <a:off x="0" y="658181"/>
        <a:ext cx="1105600" cy="473828"/>
      </dsp:txXfrm>
    </dsp:sp>
    <dsp:sp modelId="{3F244AEF-BD16-4508-9A5A-9640B519654B}">
      <dsp:nvSpPr>
        <dsp:cNvPr id="0" name=""/>
        <dsp:cNvSpPr/>
      </dsp:nvSpPr>
      <dsp:spPr>
        <a:xfrm rot="5400000">
          <a:off x="5963336" y="-4853575"/>
          <a:ext cx="1229069" cy="10944541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Увести в дві сусідні клітинки перші два елементи списку.</a:t>
          </a:r>
        </a:p>
      </dsp:txBody>
      <dsp:txXfrm rot="-5400000">
        <a:off x="1105600" y="64159"/>
        <a:ext cx="10884543" cy="1109073"/>
      </dsp:txXfrm>
    </dsp:sp>
    <dsp:sp modelId="{CA699784-EE11-48B7-BD5B-E6C7811778B0}">
      <dsp:nvSpPr>
        <dsp:cNvPr id="0" name=""/>
        <dsp:cNvSpPr/>
      </dsp:nvSpPr>
      <dsp:spPr>
        <a:xfrm rot="5400000">
          <a:off x="-236914" y="1861191"/>
          <a:ext cx="1579428" cy="1105600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/>
            <a:t>2</a:t>
          </a:r>
        </a:p>
      </dsp:txBody>
      <dsp:txXfrm rot="-5400000">
        <a:off x="0" y="2177077"/>
        <a:ext cx="1105600" cy="473828"/>
      </dsp:txXfrm>
    </dsp:sp>
    <dsp:sp modelId="{E5CB376A-E1F5-4E26-86CA-E248F361C893}">
      <dsp:nvSpPr>
        <dsp:cNvPr id="0" name=""/>
        <dsp:cNvSpPr/>
      </dsp:nvSpPr>
      <dsp:spPr>
        <a:xfrm rot="5400000">
          <a:off x="5946094" y="-3334679"/>
          <a:ext cx="1263554" cy="10944541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3200" i="1" kern="1200" noProof="0" dirty="0">
              <a:solidFill>
                <a:schemeClr val="bg1"/>
              </a:solidFill>
            </a:rPr>
            <a:t>Виділити ці клітинки.</a:t>
          </a:r>
        </a:p>
      </dsp:txBody>
      <dsp:txXfrm rot="-5400000">
        <a:off x="1105601" y="1567496"/>
        <a:ext cx="10882859" cy="1140190"/>
      </dsp:txXfrm>
    </dsp:sp>
    <dsp:sp modelId="{D547829D-0660-4ECE-8B9B-4DD150AEB617}">
      <dsp:nvSpPr>
        <dsp:cNvPr id="0" name=""/>
        <dsp:cNvSpPr/>
      </dsp:nvSpPr>
      <dsp:spPr>
        <a:xfrm rot="5400000">
          <a:off x="-236914" y="3380087"/>
          <a:ext cx="1579428" cy="110560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3695973"/>
        <a:ext cx="1105600" cy="473828"/>
      </dsp:txXfrm>
    </dsp:sp>
    <dsp:sp modelId="{9E04A936-A0BD-4697-B593-D6F4E69814DB}">
      <dsp:nvSpPr>
        <dsp:cNvPr id="0" name=""/>
        <dsp:cNvSpPr/>
      </dsp:nvSpPr>
      <dsp:spPr>
        <a:xfrm rot="5400000">
          <a:off x="5946094" y="-1815783"/>
          <a:ext cx="1263554" cy="10944541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0" lvl="1" indent="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3200" i="1" kern="1200" noProof="0" dirty="0">
              <a:solidFill>
                <a:srgbClr val="002060"/>
              </a:solidFill>
            </a:rPr>
            <a:t>Заповнити потрібний діапазон клітинок, використовуючи маркер заповнення.</a:t>
          </a:r>
        </a:p>
      </dsp:txBody>
      <dsp:txXfrm rot="-5400000">
        <a:off x="1105601" y="3086392"/>
        <a:ext cx="10882859" cy="11401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784B2-8BA7-43FD-A410-0E2AEED6C920}">
      <dsp:nvSpPr>
        <dsp:cNvPr id="0" name=""/>
        <dsp:cNvSpPr/>
      </dsp:nvSpPr>
      <dsp:spPr>
        <a:xfrm rot="5400000">
          <a:off x="-233227" y="235563"/>
          <a:ext cx="1554852" cy="1088396"/>
        </a:xfrm>
        <a:prstGeom prst="chevron">
          <a:avLst/>
        </a:prstGeom>
        <a:gradFill rotWithShape="0">
          <a:gsLst>
            <a:gs pos="0">
              <a:srgbClr val="398AC7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398AC7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398AC7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1</a:t>
          </a:r>
        </a:p>
      </dsp:txBody>
      <dsp:txXfrm rot="-5400000">
        <a:off x="1" y="546533"/>
        <a:ext cx="1088396" cy="466456"/>
      </dsp:txXfrm>
    </dsp:sp>
    <dsp:sp modelId="{0BD8BB9D-F7FF-40D8-9DD9-1E0D0D84B95C}">
      <dsp:nvSpPr>
        <dsp:cNvPr id="0" name=""/>
        <dsp:cNvSpPr/>
      </dsp:nvSpPr>
      <dsp:spPr>
        <a:xfrm rot="5400000">
          <a:off x="5987712" y="-4896980"/>
          <a:ext cx="1010654" cy="10809286"/>
        </a:xfrm>
        <a:prstGeom prst="roundRect">
          <a:avLst/>
        </a:prstGeom>
        <a:solidFill>
          <a:srgbClr val="0070C0">
            <a:alpha val="9000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Виділи клітинку, у якій міститься формула для копіювання.</a:t>
          </a:r>
        </a:p>
      </dsp:txBody>
      <dsp:txXfrm rot="-5400000">
        <a:off x="1137732" y="51672"/>
        <a:ext cx="10710614" cy="911982"/>
      </dsp:txXfrm>
    </dsp:sp>
    <dsp:sp modelId="{20DBE0CB-EDEF-4337-95C2-E10B5C0B65A1}">
      <dsp:nvSpPr>
        <dsp:cNvPr id="0" name=""/>
        <dsp:cNvSpPr/>
      </dsp:nvSpPr>
      <dsp:spPr>
        <a:xfrm rot="5400000">
          <a:off x="-233227" y="1595813"/>
          <a:ext cx="1554852" cy="1088396"/>
        </a:xfrm>
        <a:prstGeom prst="chevron">
          <a:avLst/>
        </a:prstGeom>
        <a:solidFill>
          <a:srgbClr val="FFFF00"/>
        </a:solidFill>
        <a:ln w="6350" cap="flat" cmpd="sng" algn="ctr">
          <a:solidFill>
            <a:srgbClr val="FFFF00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2</a:t>
          </a:r>
        </a:p>
      </dsp:txBody>
      <dsp:txXfrm rot="-5400000">
        <a:off x="1" y="1906783"/>
        <a:ext cx="1088396" cy="466456"/>
      </dsp:txXfrm>
    </dsp:sp>
    <dsp:sp modelId="{807245C5-27CA-48C7-8BD1-3E3F0890AC7B}">
      <dsp:nvSpPr>
        <dsp:cNvPr id="0" name=""/>
        <dsp:cNvSpPr/>
      </dsp:nvSpPr>
      <dsp:spPr>
        <a:xfrm rot="5400000">
          <a:off x="3837842" y="-1465202"/>
          <a:ext cx="1010654" cy="6631929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Наведи вказівник на маркер заповнення.</a:t>
          </a:r>
        </a:p>
      </dsp:txBody>
      <dsp:txXfrm rot="-5400000">
        <a:off x="1076541" y="1394771"/>
        <a:ext cx="6533257" cy="911982"/>
      </dsp:txXfrm>
    </dsp:sp>
    <dsp:sp modelId="{395B0BFB-4FFA-4263-ABDF-7CBC3974C5C8}">
      <dsp:nvSpPr>
        <dsp:cNvPr id="0" name=""/>
        <dsp:cNvSpPr/>
      </dsp:nvSpPr>
      <dsp:spPr>
        <a:xfrm rot="5400000">
          <a:off x="-233227" y="2956063"/>
          <a:ext cx="1554852" cy="1088396"/>
        </a:xfrm>
        <a:prstGeom prst="chevron">
          <a:avLst/>
        </a:prstGeom>
        <a:solidFill>
          <a:srgbClr val="660066"/>
        </a:solidFill>
        <a:ln w="6350" cap="flat" cmpd="sng" algn="ctr">
          <a:solidFill>
            <a:srgbClr val="398AC7">
              <a:hueOff val="-12346519"/>
              <a:satOff val="-55904"/>
              <a:lumOff val="49803"/>
              <a:alphaOff val="0"/>
            </a:srgb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3</a:t>
          </a:r>
        </a:p>
      </dsp:txBody>
      <dsp:txXfrm rot="-5400000">
        <a:off x="1" y="3267033"/>
        <a:ext cx="1088396" cy="466456"/>
      </dsp:txXfrm>
    </dsp:sp>
    <dsp:sp modelId="{758EA7EA-7945-4CF4-AF40-C1DE074C3AE0}">
      <dsp:nvSpPr>
        <dsp:cNvPr id="0" name=""/>
        <dsp:cNvSpPr/>
      </dsp:nvSpPr>
      <dsp:spPr>
        <a:xfrm rot="5400000">
          <a:off x="6081486" y="-2176480"/>
          <a:ext cx="823107" cy="10809286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400" b="1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Виділи діапазон, я яких необхідно скопіювати формулу.</a:t>
          </a:r>
        </a:p>
      </dsp:txBody>
      <dsp:txXfrm rot="-5400000">
        <a:off x="1128578" y="2856790"/>
        <a:ext cx="10728924" cy="7427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44B19-18D0-47B1-8BEC-9521DE9CE79A}">
      <dsp:nvSpPr>
        <dsp:cNvPr id="0" name=""/>
        <dsp:cNvSpPr/>
      </dsp:nvSpPr>
      <dsp:spPr>
        <a:xfrm>
          <a:off x="-2724237" y="-422614"/>
          <a:ext cx="3270893" cy="3270893"/>
        </a:xfrm>
        <a:prstGeom prst="blockArc">
          <a:avLst>
            <a:gd name="adj1" fmla="val 18900000"/>
            <a:gd name="adj2" fmla="val 2700000"/>
            <a:gd name="adj3" fmla="val 660"/>
          </a:avLst>
        </a:prstGeom>
        <a:noFill/>
        <a:ln w="127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D013B2-789B-4225-A15E-56CA5182FEDE}">
      <dsp:nvSpPr>
        <dsp:cNvPr id="0" name=""/>
        <dsp:cNvSpPr/>
      </dsp:nvSpPr>
      <dsp:spPr>
        <a:xfrm>
          <a:off x="445897" y="346530"/>
          <a:ext cx="10833143" cy="692963"/>
        </a:xfrm>
        <a:prstGeom prst="rect">
          <a:avLst/>
        </a:prstGeom>
        <a:solidFill>
          <a:srgbClr val="FFF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004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  <a:latin typeface="Verdana"/>
              <a:ea typeface="+mn-ea"/>
              <a:cs typeface="+mn-cs"/>
            </a:rPr>
            <a:t>Імена клітинок під час копіювання не модифікуються</a:t>
          </a:r>
        </a:p>
      </dsp:txBody>
      <dsp:txXfrm>
        <a:off x="445897" y="346530"/>
        <a:ext cx="10833143" cy="692963"/>
      </dsp:txXfrm>
    </dsp:sp>
    <dsp:sp modelId="{BED8321F-6B9A-4DFE-887A-81F9D3973A22}">
      <dsp:nvSpPr>
        <dsp:cNvPr id="0" name=""/>
        <dsp:cNvSpPr/>
      </dsp:nvSpPr>
      <dsp:spPr>
        <a:xfrm>
          <a:off x="12795" y="259910"/>
          <a:ext cx="866204" cy="8662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398AC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1FA8FC7-1655-43F3-9ADD-07CDEA2D77F5}">
      <dsp:nvSpPr>
        <dsp:cNvPr id="0" name=""/>
        <dsp:cNvSpPr/>
      </dsp:nvSpPr>
      <dsp:spPr>
        <a:xfrm>
          <a:off x="445897" y="1386170"/>
          <a:ext cx="10833143" cy="692963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004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FFFFFF"/>
              </a:solidFill>
              <a:latin typeface="Verdana"/>
              <a:ea typeface="+mn-ea"/>
              <a:cs typeface="+mn-cs"/>
            </a:rPr>
            <a:t>Під час переміщення формули не модифікуються</a:t>
          </a:r>
        </a:p>
      </dsp:txBody>
      <dsp:txXfrm>
        <a:off x="445897" y="1386170"/>
        <a:ext cx="10833143" cy="692963"/>
      </dsp:txXfrm>
    </dsp:sp>
    <dsp:sp modelId="{12225DB6-DBB2-4B72-AD4E-F15352BA9798}">
      <dsp:nvSpPr>
        <dsp:cNvPr id="0" name=""/>
        <dsp:cNvSpPr/>
      </dsp:nvSpPr>
      <dsp:spPr>
        <a:xfrm>
          <a:off x="12795" y="1299550"/>
          <a:ext cx="866204" cy="866204"/>
        </a:xfrm>
        <a:prstGeom prst="ellipse">
          <a:avLst/>
        </a:prstGeom>
        <a:solidFill>
          <a:srgbClr val="FFFFFF"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BB568-9807-4EA0-8A2C-CA62AABBB806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DA138-327A-4D96-B0E3-16D076A532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757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56795" cy="5235580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7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/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19.07.2018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39810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Копіювання та переміщення клітинок і діапазонів, зокрема тих, що містять формули</a:t>
            </a:r>
            <a:endParaRPr lang="uk-UA" sz="48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pic>
        <p:nvPicPr>
          <p:cNvPr id="8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DDCC3B2D-CEB0-4298-B3BF-910BBC96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6" y="3726352"/>
            <a:ext cx="2262316" cy="22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ell, table icon">
            <a:extLst>
              <a:ext uri="{FF2B5EF4-FFF2-40B4-BE49-F238E27FC236}">
                <a16:creationId xmlns:a16="http://schemas.microsoft.com/office/drawing/2014/main" id="{51C87A11-F5BA-4E87-B73C-A41D397C9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19" y="4265209"/>
            <a:ext cx="2153863" cy="1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AB73C8-63E7-4421-A0D3-4992305647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283" y="1052736"/>
            <a:ext cx="3782048" cy="4421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D2918D-C6E7-449E-9EA9-6FED5FC64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8501" y="2132856"/>
            <a:ext cx="3744416" cy="4609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6">
            <a:extLst>
              <a:ext uri="{FF2B5EF4-FFF2-40B4-BE49-F238E27FC236}">
                <a16:creationId xmlns:a16="http://schemas.microsoft.com/office/drawing/2014/main" id="{13492840-D428-443E-9336-AD50514C6ED2}"/>
              </a:ext>
            </a:extLst>
          </p:cNvPr>
          <p:cNvSpPr/>
          <p:nvPr/>
        </p:nvSpPr>
        <p:spPr>
          <a:xfrm rot="11963060">
            <a:off x="4193560" y="4288832"/>
            <a:ext cx="3154261" cy="560349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235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1F0C08-6AFC-4922-8214-D229BF8C5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26" y="908720"/>
            <a:ext cx="3732448" cy="424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42A5F4-86AC-4687-A91D-993FA1485C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3570" y="915729"/>
            <a:ext cx="3732448" cy="4526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трілка вліво 7">
            <a:extLst>
              <a:ext uri="{FF2B5EF4-FFF2-40B4-BE49-F238E27FC236}">
                <a16:creationId xmlns:a16="http://schemas.microsoft.com/office/drawing/2014/main" id="{13267A72-AEB2-42B5-84A2-A7F7972E8A0B}"/>
              </a:ext>
            </a:extLst>
          </p:cNvPr>
          <p:cNvSpPr/>
          <p:nvPr/>
        </p:nvSpPr>
        <p:spPr>
          <a:xfrm rot="10800000">
            <a:off x="4973370" y="3632769"/>
            <a:ext cx="3600400" cy="560349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72008" y="536565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цьому за першими двома елементами списку обчислюється різниця між елементами та, враховуючи її, його наступні елементи.</a:t>
            </a:r>
          </a:p>
        </p:txBody>
      </p:sp>
    </p:spTree>
    <p:extLst>
      <p:ext uri="{BB962C8B-B14F-4D97-AF65-F5344CB8AC3E}">
        <p14:creationId xmlns:p14="http://schemas.microsoft.com/office/powerpoint/2010/main" val="36410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F06A74-74FA-414C-85D0-75CEDF070082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Часто в суміжних клітинках таблиць виконуються однотипні розрахунки. Для автоматизації однотипних розрахунків можна скопіювати формулу до клітинок відповідного діапазону.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7D43491-D1C9-4AAA-B19D-0938C439B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08" y="3131026"/>
            <a:ext cx="5116647" cy="3370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87C4DE-7CDE-4C71-8442-A2660FB724CA}"/>
              </a:ext>
            </a:extLst>
          </p:cNvPr>
          <p:cNvSpPr txBox="1"/>
          <p:nvPr/>
        </p:nvSpPr>
        <p:spPr>
          <a:xfrm>
            <a:off x="5538471" y="3954532"/>
            <a:ext cx="2038063" cy="578882"/>
          </a:xfrm>
          <a:prstGeom prst="wedgeRoundRectCallout">
            <a:avLst>
              <a:gd name="adj1" fmla="val -62139"/>
              <a:gd name="adj2" fmla="val 549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=B3*C3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Округлений прямокутник 12">
            <a:extLst>
              <a:ext uri="{FF2B5EF4-FFF2-40B4-BE49-F238E27FC236}">
                <a16:creationId xmlns:a16="http://schemas.microsoft.com/office/drawing/2014/main" id="{42F539A5-182B-4C4D-925C-28E28DF51303}"/>
              </a:ext>
            </a:extLst>
          </p:cNvPr>
          <p:cNvSpPr/>
          <p:nvPr/>
        </p:nvSpPr>
        <p:spPr>
          <a:xfrm>
            <a:off x="4579621" y="4482832"/>
            <a:ext cx="742826" cy="2306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3">
            <a:extLst>
              <a:ext uri="{FF2B5EF4-FFF2-40B4-BE49-F238E27FC236}">
                <a16:creationId xmlns:a16="http://schemas.microsoft.com/office/drawing/2014/main" id="{BEF51DE6-445D-4DB0-81EA-A1C40C700FE5}"/>
              </a:ext>
            </a:extLst>
          </p:cNvPr>
          <p:cNvSpPr/>
          <p:nvPr/>
        </p:nvSpPr>
        <p:spPr>
          <a:xfrm>
            <a:off x="4579621" y="4718246"/>
            <a:ext cx="742826" cy="23060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E39999-54D1-4A25-BDA8-E88C45D9BC60}"/>
              </a:ext>
            </a:extLst>
          </p:cNvPr>
          <p:cNvSpPr txBox="1"/>
          <p:nvPr/>
        </p:nvSpPr>
        <p:spPr>
          <a:xfrm>
            <a:off x="5538471" y="4626848"/>
            <a:ext cx="2038063" cy="578882"/>
          </a:xfrm>
          <a:prstGeom prst="wedgeRoundRectCallout">
            <a:avLst>
              <a:gd name="adj1" fmla="val -61204"/>
              <a:gd name="adj2" fmla="val -754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=B4*C4</a:t>
            </a:r>
            <a:endParaRPr kumimoji="0" lang="uk-UA" sz="2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Округлений прямокутник 17">
            <a:extLst>
              <a:ext uri="{FF2B5EF4-FFF2-40B4-BE49-F238E27FC236}">
                <a16:creationId xmlns:a16="http://schemas.microsoft.com/office/drawing/2014/main" id="{4D55F964-EB9D-43CE-BE28-BD87DC581FB7}"/>
              </a:ext>
            </a:extLst>
          </p:cNvPr>
          <p:cNvSpPr/>
          <p:nvPr/>
        </p:nvSpPr>
        <p:spPr>
          <a:xfrm>
            <a:off x="5250439" y="5159619"/>
            <a:ext cx="144016" cy="115301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9E882-F859-48E4-9A32-422ED19A90C2}"/>
              </a:ext>
            </a:extLst>
          </p:cNvPr>
          <p:cNvSpPr txBox="1"/>
          <p:nvPr/>
        </p:nvSpPr>
        <p:spPr>
          <a:xfrm>
            <a:off x="5390376" y="5506399"/>
            <a:ext cx="3683781" cy="1055608"/>
          </a:xfrm>
          <a:prstGeom prst="wedgeRoundRectCallout">
            <a:avLst>
              <a:gd name="adj1" fmla="val -52388"/>
              <a:gd name="adj2" fmla="val -74664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Маркер автозаповнення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BE7168-538B-484A-8FDD-2EF25FA4473A}"/>
              </a:ext>
            </a:extLst>
          </p:cNvPr>
          <p:cNvSpPr txBox="1"/>
          <p:nvPr/>
        </p:nvSpPr>
        <p:spPr>
          <a:xfrm>
            <a:off x="7757160" y="3118771"/>
            <a:ext cx="436499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 цьому достатньо скористатися засобом </a:t>
            </a:r>
            <a:r>
              <a:rPr lang="uk-UA" sz="2800" b="1" i="1" kern="0" dirty="0" err="1">
                <a:solidFill>
                  <a:srgbClr val="FFFF00"/>
                </a:solidFill>
              </a:rPr>
              <a:t>автозаповнювання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499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Копіювання формули використовуючи </a:t>
            </a:r>
            <a:r>
              <a:rPr lang="uk-UA" sz="2800" b="1" i="1" dirty="0" err="1">
                <a:solidFill>
                  <a:schemeClr val="bg1"/>
                </a:solidFill>
              </a:rPr>
              <a:t>автозаповнення</a:t>
            </a:r>
            <a:r>
              <a:rPr lang="uk-UA" sz="2800" b="1" i="1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036EB719-465A-49F2-86CC-B307C17956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859319"/>
              </p:ext>
            </p:extLst>
          </p:nvPr>
        </p:nvGraphicFramePr>
        <p:xfrm>
          <a:off x="107503" y="2245320"/>
          <a:ext cx="11897683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9CE31B6C-7F48-4616-AF2A-A324E3617687}"/>
              </a:ext>
            </a:extLst>
          </p:cNvPr>
          <p:cNvGrpSpPr/>
          <p:nvPr/>
        </p:nvGrpSpPr>
        <p:grpSpPr>
          <a:xfrm>
            <a:off x="8299612" y="3528384"/>
            <a:ext cx="2737249" cy="1268768"/>
            <a:chOff x="4066999" y="5229200"/>
            <a:chExt cx="2737249" cy="1268768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05885CFE-0D32-4062-840B-E532385952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66999" y="5229200"/>
              <a:ext cx="2594178" cy="1141438"/>
            </a:xfrm>
            <a:prstGeom prst="rect">
              <a:avLst/>
            </a:prstGeom>
          </p:spPr>
        </p:pic>
        <p:sp>
          <p:nvSpPr>
            <p:cNvPr id="10" name="Плюс 13">
              <a:extLst>
                <a:ext uri="{FF2B5EF4-FFF2-40B4-BE49-F238E27FC236}">
                  <a16:creationId xmlns:a16="http://schemas.microsoft.com/office/drawing/2014/main" id="{8CA8AFCB-BC87-4BB1-8400-B619FA86FD49}"/>
                </a:ext>
              </a:extLst>
            </p:cNvPr>
            <p:cNvSpPr/>
            <p:nvPr/>
          </p:nvSpPr>
          <p:spPr bwMode="auto">
            <a:xfrm>
              <a:off x="5940152" y="5633872"/>
              <a:ext cx="864096" cy="864096"/>
            </a:xfrm>
            <a:prstGeom prst="mathPlus">
              <a:avLst/>
            </a:prstGeom>
            <a:solidFill>
              <a:schemeClr val="tx1">
                <a:lumMod val="50000"/>
              </a:schemeClr>
            </a:solidFill>
            <a:ln/>
            <a:ex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uk-UA"/>
            </a:p>
          </p:txBody>
        </p:sp>
      </p:grpSp>
      <p:sp>
        <p:nvSpPr>
          <p:cNvPr id="11" name="Округлений прямокутник 14">
            <a:extLst>
              <a:ext uri="{FF2B5EF4-FFF2-40B4-BE49-F238E27FC236}">
                <a16:creationId xmlns:a16="http://schemas.microsoft.com/office/drawing/2014/main" id="{1D1CF832-D359-413F-BE8A-60DE77BB2EA7}"/>
              </a:ext>
            </a:extLst>
          </p:cNvPr>
          <p:cNvSpPr/>
          <p:nvPr/>
        </p:nvSpPr>
        <p:spPr>
          <a:xfrm>
            <a:off x="10147724" y="3897322"/>
            <a:ext cx="889137" cy="89983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44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F784B2-8BA7-43FD-A410-0E2AEED6C9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4F784B2-8BA7-43FD-A410-0E2AEED6C9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D8BB9D-F7FF-40D8-9DD9-1E0D0D84B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graphicEl>
                                              <a:dgm id="{0BD8BB9D-F7FF-40D8-9DD9-1E0D0D84B9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0DBE0CB-EDEF-4337-95C2-E10B5C0B6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20DBE0CB-EDEF-4337-95C2-E10B5C0B6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07245C5-27CA-48C7-8BD1-3E3F0890AC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6">
                                            <p:graphicEl>
                                              <a:dgm id="{807245C5-27CA-48C7-8BD1-3E3F0890AC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5B0BFB-4FFA-4263-ABDF-7CBC3974C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395B0BFB-4FFA-4263-ABDF-7CBC3974C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8EA7EA-7945-4CF4-AF40-C1DE074C3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6">
                                            <p:graphicEl>
                                              <a:dgm id="{758EA7EA-7945-4CF4-AF40-C1DE074C3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6" grpId="0" uiExpand="1">
        <p:bldSub>
          <a:bldDgm bld="one"/>
        </p:bldSub>
      </p:bldGraphic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 клітинки діапазону </a:t>
            </a:r>
            <a:r>
              <a:rPr lang="uk-UA" sz="2800" b="1" i="1" dirty="0">
                <a:solidFill>
                  <a:srgbClr val="FFFF00"/>
                </a:solidFill>
              </a:rPr>
              <a:t>D4:D5</a:t>
            </a:r>
            <a:r>
              <a:rPr lang="uk-UA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 err="1">
                <a:solidFill>
                  <a:schemeClr val="bg1"/>
                </a:solidFill>
              </a:rPr>
              <a:t>скопіюються</a:t>
            </a:r>
            <a:r>
              <a:rPr lang="uk-UA" sz="2800" b="1" i="1" dirty="0">
                <a:solidFill>
                  <a:schemeClr val="bg1"/>
                </a:solidFill>
              </a:rPr>
              <a:t> формули, за якими буде виконано обчислення, і в клітинках відобразяться результати.</a:t>
            </a:r>
          </a:p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При цьому, як бачимо на рисунку, у формулах автоматично змінилися адреси клітинок і формули набули вигляду </a:t>
            </a:r>
            <a:r>
              <a:rPr lang="uk-UA" sz="2800" b="1" i="1" dirty="0">
                <a:solidFill>
                  <a:srgbClr val="FFFF00"/>
                </a:solidFill>
              </a:rPr>
              <a:t>=В4*С4 </a:t>
            </a:r>
            <a:r>
              <a:rPr lang="uk-UA" sz="2800" b="1" i="1" dirty="0">
                <a:solidFill>
                  <a:schemeClr val="bg1"/>
                </a:solidFill>
              </a:rPr>
              <a:t>та </a:t>
            </a:r>
            <a:r>
              <a:rPr lang="uk-UA" sz="2800" b="1" i="1" dirty="0">
                <a:solidFill>
                  <a:srgbClr val="FFFF00"/>
                </a:solidFill>
              </a:rPr>
              <a:t>=В5*С5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B83A9D-AAB2-4B4A-B12D-8B3EB3E4E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4"/>
          <a:stretch/>
        </p:blipFill>
        <p:spPr>
          <a:xfrm>
            <a:off x="2646277" y="3890828"/>
            <a:ext cx="6696744" cy="290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Округлений прямокутник 6">
            <a:extLst>
              <a:ext uri="{FF2B5EF4-FFF2-40B4-BE49-F238E27FC236}">
                <a16:creationId xmlns:a16="http://schemas.microsoft.com/office/drawing/2014/main" id="{8B663857-A3E5-48CE-BEC9-29B32A5B347D}"/>
              </a:ext>
            </a:extLst>
          </p:cNvPr>
          <p:cNvSpPr/>
          <p:nvPr/>
        </p:nvSpPr>
        <p:spPr>
          <a:xfrm>
            <a:off x="7261144" y="5691028"/>
            <a:ext cx="1944216" cy="64807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145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Якщо у формулі містяться адреси клітинок, то під час копіювання у формулі відбувається автоматична зміна адрес клітинок - </a:t>
            </a:r>
            <a:r>
              <a:rPr lang="uk-UA" sz="2800" b="1" i="1" dirty="0">
                <a:solidFill>
                  <a:srgbClr val="FFFF00"/>
                </a:solidFill>
              </a:rPr>
              <a:t>модифікацій формули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790F4-F252-4221-A09D-433DA6056C7C}"/>
              </a:ext>
            </a:extLst>
          </p:cNvPr>
          <p:cNvSpPr txBox="1"/>
          <p:nvPr/>
        </p:nvSpPr>
        <p:spPr>
          <a:xfrm>
            <a:off x="72008" y="2661770"/>
            <a:ext cx="12050142" cy="216982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700" b="1" i="1" dirty="0">
                <a:solidFill>
                  <a:schemeClr val="bg1"/>
                </a:solidFill>
              </a:rPr>
              <a:t>Пояснимо, як саме відбулася модифікація. Копіювання проходило з клітинки </a:t>
            </a:r>
            <a:r>
              <a:rPr lang="en-US" sz="2700" b="1" i="1" dirty="0">
                <a:solidFill>
                  <a:srgbClr val="FFFF00"/>
                </a:solidFill>
              </a:rPr>
              <a:t>D</a:t>
            </a:r>
            <a:r>
              <a:rPr lang="uk-UA" sz="2700" b="1" i="1" dirty="0">
                <a:solidFill>
                  <a:srgbClr val="FFFF00"/>
                </a:solidFill>
              </a:rPr>
              <a:t>3</a:t>
            </a:r>
            <a:r>
              <a:rPr lang="uk-UA" sz="2700" b="1" i="1" dirty="0">
                <a:solidFill>
                  <a:schemeClr val="bg1"/>
                </a:solidFill>
              </a:rPr>
              <a:t> у клітинку </a:t>
            </a:r>
            <a:r>
              <a:rPr lang="en-US" sz="2700" b="1" i="1" dirty="0">
                <a:solidFill>
                  <a:srgbClr val="FFFF00"/>
                </a:solidFill>
              </a:rPr>
              <a:t>D4</a:t>
            </a:r>
            <a:r>
              <a:rPr lang="en-US" sz="2700" b="1" i="1" dirty="0">
                <a:solidFill>
                  <a:schemeClr val="bg1"/>
                </a:solidFill>
              </a:rPr>
              <a:t>, </a:t>
            </a:r>
            <a:r>
              <a:rPr lang="uk-UA" sz="2700" b="1" i="1" dirty="0">
                <a:solidFill>
                  <a:schemeClr val="bg1"/>
                </a:solidFill>
              </a:rPr>
              <a:t>різниця між номерами рядків цих двох клітинок дорівнює 4—3=1. Тому у скопійованій формулі всі номери рядків у посиланнях на клітинки збільшилися на </a:t>
            </a:r>
            <a:r>
              <a:rPr lang="uk-UA" sz="2700" b="1" i="1" dirty="0">
                <a:solidFill>
                  <a:srgbClr val="FFFF00"/>
                </a:solidFill>
              </a:rPr>
              <a:t>1</a:t>
            </a:r>
            <a:r>
              <a:rPr lang="uk-UA" sz="27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72E14-577F-428D-A21F-34D641BA49AB}"/>
              </a:ext>
            </a:extLst>
          </p:cNvPr>
          <p:cNvSpPr txBox="1"/>
          <p:nvPr/>
        </p:nvSpPr>
        <p:spPr>
          <a:xfrm>
            <a:off x="70929" y="4911607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Аналогічно, дід час копіювання формули з </a:t>
            </a:r>
            <a:r>
              <a:rPr lang="uk-UA" sz="2800" b="1" i="1" dirty="0">
                <a:solidFill>
                  <a:srgbClr val="FFFF00"/>
                </a:solidFill>
              </a:rPr>
              <a:t>D3</a:t>
            </a:r>
            <a:r>
              <a:rPr lang="uk-UA" sz="2800" b="1" i="1" dirty="0">
                <a:solidFill>
                  <a:schemeClr val="bg1"/>
                </a:solidFill>
              </a:rPr>
              <a:t> у клітинку </a:t>
            </a:r>
            <a:r>
              <a:rPr lang="uk-UA" sz="2800" b="1" i="1" dirty="0">
                <a:solidFill>
                  <a:srgbClr val="FFFF00"/>
                </a:solidFill>
              </a:rPr>
              <a:t>D5</a:t>
            </a:r>
            <a:r>
              <a:rPr lang="uk-UA" sz="2800" b="1" i="1" dirty="0">
                <a:solidFill>
                  <a:schemeClr val="bg1"/>
                </a:solidFill>
              </a:rPr>
              <a:t> різниця між номерами рядків становила </a:t>
            </a:r>
            <a:r>
              <a:rPr lang="uk-UA" sz="2800" b="1" i="1" dirty="0">
                <a:solidFill>
                  <a:srgbClr val="FFFF00"/>
                </a:solidFill>
              </a:rPr>
              <a:t>2</a:t>
            </a:r>
            <a:r>
              <a:rPr lang="uk-UA" sz="2800" b="1" i="1" dirty="0">
                <a:solidFill>
                  <a:schemeClr val="bg1"/>
                </a:solidFill>
              </a:rPr>
              <a:t>, тому и у скопійованій формулі номери рядків у посиланнях збільшилися на </a:t>
            </a:r>
            <a:r>
              <a:rPr lang="uk-UA" sz="2800" b="1" i="1" dirty="0">
                <a:solidFill>
                  <a:srgbClr val="FFFF00"/>
                </a:solidFill>
              </a:rPr>
              <a:t>2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64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600" b="1" i="1" dirty="0">
                <a:solidFill>
                  <a:schemeClr val="bg1"/>
                </a:solidFill>
              </a:rPr>
              <a:t>Скопіюємо тепер формулу з клітинки </a:t>
            </a:r>
            <a:r>
              <a:rPr lang="uk-UA" sz="2600" b="1" i="1" dirty="0">
                <a:solidFill>
                  <a:srgbClr val="FFFF00"/>
                </a:solidFill>
              </a:rPr>
              <a:t>В</a:t>
            </a:r>
            <a:r>
              <a:rPr lang="en-US" sz="2600" b="1" i="1" dirty="0">
                <a:solidFill>
                  <a:srgbClr val="FFFF00"/>
                </a:solidFill>
              </a:rPr>
              <a:t>6</a:t>
            </a:r>
            <a:r>
              <a:rPr lang="uk-UA" sz="2600" b="1" i="1" dirty="0">
                <a:solidFill>
                  <a:schemeClr val="bg1"/>
                </a:solidFill>
              </a:rPr>
              <a:t> у клітинку </a:t>
            </a:r>
            <a:r>
              <a:rPr lang="en-US" sz="2600" b="1" i="1" dirty="0">
                <a:solidFill>
                  <a:srgbClr val="FFFF00"/>
                </a:solidFill>
              </a:rPr>
              <a:t>D6</a:t>
            </a:r>
            <a:r>
              <a:rPr lang="en-US" sz="2600" b="1" i="1" dirty="0">
                <a:solidFill>
                  <a:schemeClr val="bg1"/>
                </a:solidFill>
              </a:rPr>
              <a:t>, </a:t>
            </a:r>
            <a:r>
              <a:rPr lang="uk-UA" sz="2600" b="1" i="1" dirty="0">
                <a:solidFill>
                  <a:schemeClr val="bg1"/>
                </a:solidFill>
              </a:rPr>
              <a:t>скориставшись </a:t>
            </a:r>
            <a:r>
              <a:rPr lang="uk-UA" sz="2600" b="1" i="1" dirty="0">
                <a:solidFill>
                  <a:srgbClr val="FFFF00"/>
                </a:solidFill>
              </a:rPr>
              <a:t>Буфером обміну</a:t>
            </a:r>
            <a:r>
              <a:rPr lang="uk-UA" sz="2600" b="1" i="1" dirty="0">
                <a:solidFill>
                  <a:schemeClr val="bg1"/>
                </a:solidFill>
              </a:rPr>
              <a:t>. Як бачимо, і ця формула модифікувалася. В адресі клітинки </a:t>
            </a:r>
            <a:r>
              <a:rPr lang="en-US" sz="2600" b="1" i="1" dirty="0">
                <a:solidFill>
                  <a:srgbClr val="FFFF00"/>
                </a:solidFill>
              </a:rPr>
              <a:t>D6</a:t>
            </a:r>
            <a:r>
              <a:rPr lang="en-US" sz="2600" b="1" i="1" dirty="0">
                <a:solidFill>
                  <a:schemeClr val="bg1"/>
                </a:solidFill>
              </a:rPr>
              <a:t> </a:t>
            </a:r>
            <a:r>
              <a:rPr lang="uk-UA" sz="2600" b="1" i="1" dirty="0">
                <a:solidFill>
                  <a:schemeClr val="bg1"/>
                </a:solidFill>
              </a:rPr>
              <a:t>номер стовпця на 2 більший, ніж номер стовпця клітинки </a:t>
            </a:r>
            <a:r>
              <a:rPr lang="uk-UA" sz="2600" b="1" i="1" dirty="0">
                <a:solidFill>
                  <a:srgbClr val="FFFF00"/>
                </a:solidFill>
              </a:rPr>
              <a:t>В</a:t>
            </a:r>
            <a:r>
              <a:rPr lang="en-US" sz="2600" b="1" i="1" dirty="0">
                <a:solidFill>
                  <a:srgbClr val="FFFF00"/>
                </a:solidFill>
              </a:rPr>
              <a:t>6</a:t>
            </a:r>
            <a:r>
              <a:rPr lang="uk-UA" sz="2600" b="1" i="1" dirty="0">
                <a:solidFill>
                  <a:schemeClr val="bg1"/>
                </a:solidFill>
              </a:rPr>
              <a:t>, тому всі номери стовпців у формулі, що копіюється, збільшилися саме на два номери, і формула з </a:t>
            </a:r>
            <a:r>
              <a:rPr lang="uk-UA" sz="2600" b="1" i="1" dirty="0">
                <a:solidFill>
                  <a:srgbClr val="FFFF00"/>
                </a:solidFill>
              </a:rPr>
              <a:t>=ВЗ+В4+В5 </a:t>
            </a:r>
            <a:r>
              <a:rPr lang="uk-UA" sz="2600" b="1" i="1" dirty="0">
                <a:solidFill>
                  <a:schemeClr val="bg1"/>
                </a:solidFill>
              </a:rPr>
              <a:t>автоматично змінилася на </a:t>
            </a:r>
            <a:r>
              <a:rPr lang="uk-UA" sz="2600" b="1" i="1" dirty="0">
                <a:solidFill>
                  <a:srgbClr val="FFFF00"/>
                </a:solidFill>
              </a:rPr>
              <a:t>=</a:t>
            </a:r>
            <a:r>
              <a:rPr lang="en-US" sz="2600" b="1" i="1" dirty="0">
                <a:solidFill>
                  <a:srgbClr val="FFFF00"/>
                </a:solidFill>
              </a:rPr>
              <a:t>D3+D4+D5</a:t>
            </a:r>
            <a:r>
              <a:rPr lang="en-US" sz="26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5036CE-93D0-4582-BEC9-A2303F297D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44"/>
          <a:stretch/>
        </p:blipFill>
        <p:spPr>
          <a:xfrm>
            <a:off x="2826143" y="3851972"/>
            <a:ext cx="6696744" cy="2907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Округлений прямокутник 7">
            <a:extLst>
              <a:ext uri="{FF2B5EF4-FFF2-40B4-BE49-F238E27FC236}">
                <a16:creationId xmlns:a16="http://schemas.microsoft.com/office/drawing/2014/main" id="{3A7D12D3-C64C-45C6-A0EA-E9506015885A}"/>
              </a:ext>
            </a:extLst>
          </p:cNvPr>
          <p:cNvSpPr/>
          <p:nvPr/>
        </p:nvSpPr>
        <p:spPr>
          <a:xfrm>
            <a:off x="4266303" y="6324014"/>
            <a:ext cx="1800200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Стрілка вліво 8">
            <a:extLst>
              <a:ext uri="{FF2B5EF4-FFF2-40B4-BE49-F238E27FC236}">
                <a16:creationId xmlns:a16="http://schemas.microsoft.com/office/drawing/2014/main" id="{A8E0B880-8441-4628-A15C-FFB03D40494C}"/>
              </a:ext>
            </a:extLst>
          </p:cNvPr>
          <p:cNvSpPr/>
          <p:nvPr/>
        </p:nvSpPr>
        <p:spPr>
          <a:xfrm rot="10800000">
            <a:off x="6199600" y="6179998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круглений прямокутник 9">
            <a:extLst>
              <a:ext uri="{FF2B5EF4-FFF2-40B4-BE49-F238E27FC236}">
                <a16:creationId xmlns:a16="http://schemas.microsoft.com/office/drawing/2014/main" id="{0E04A536-92CC-4959-8942-0056A7830F56}"/>
              </a:ext>
            </a:extLst>
          </p:cNvPr>
          <p:cNvSpPr/>
          <p:nvPr/>
        </p:nvSpPr>
        <p:spPr>
          <a:xfrm>
            <a:off x="7434655" y="6324014"/>
            <a:ext cx="1944216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0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3664667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Звертаю вашу увагу: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01038-CB61-4C8F-B275-D50755630957}"/>
              </a:ext>
            </a:extLst>
          </p:cNvPr>
          <p:cNvSpPr txBox="1"/>
          <p:nvPr/>
        </p:nvSpPr>
        <p:spPr>
          <a:xfrm>
            <a:off x="1403648" y="1196752"/>
            <a:ext cx="10718502" cy="2246769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Отже, під час копіювання формул відбувається їх модифікація за таким правилом: номери стовпців (рядків) в адресах клітинок змінюються на різницю номерів кінцевого і початкового стовпців (рядків).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3324CA47-1E30-4C5F-A803-F6413AB2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CDAEB282-1736-4FDE-92C6-9EEF16C6E7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1847721"/>
              </p:ext>
            </p:extLst>
          </p:nvPr>
        </p:nvGraphicFramePr>
        <p:xfrm>
          <a:off x="467543" y="4243695"/>
          <a:ext cx="11291837" cy="2425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993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544B19-18D0-47B1-8BEC-9521DE9CE7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>
                                            <p:graphicEl>
                                              <a:dgm id="{77544B19-18D0-47B1-8BEC-9521DE9CE7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9">
                                            <p:graphicEl>
                                              <a:dgm id="{BED8321F-6B9A-4DFE-887A-81F9D3973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9D013B2-789B-4225-A15E-56CA5182F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A9D013B2-789B-4225-A15E-56CA5182F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9">
                                            <p:graphicEl>
                                              <a:dgm id="{12225DB6-DBB2-4B72-AD4E-F15352BA97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1FA8FC7-1655-43F3-9ADD-07CDEA2D7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F1FA8FC7-1655-43F3-9ADD-07CDEA2D7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Graphic spid="9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440" y="1177376"/>
            <a:ext cx="4839154" cy="5608513"/>
          </a:xfrm>
          <a:prstGeom prst="rect">
            <a:avLst/>
          </a:prstGeom>
        </p:spPr>
      </p:pic>
      <p:pic>
        <p:nvPicPr>
          <p:cNvPr id="13" name="Picture 4" descr="http://www.reaction.org.ua/wp-content/uploads/2013/04/stul-yak-sidity-za-komputerom2.jpg">
            <a:extLst>
              <a:ext uri="{FF2B5EF4-FFF2-40B4-BE49-F238E27FC236}">
                <a16:creationId xmlns:a16="http://schemas.microsoft.com/office/drawing/2014/main" id="{29DB0D07-6B82-451E-B5A7-23052151A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576"/>
          <a:stretch/>
        </p:blipFill>
        <p:spPr bwMode="auto">
          <a:xfrm>
            <a:off x="1058775" y="1307046"/>
            <a:ext cx="4510753" cy="511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2601AE15-89F6-4C97-A0D5-28662169001A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12</a:t>
            </a:r>
          </a:p>
        </p:txBody>
      </p:sp>
      <p:pic>
        <p:nvPicPr>
          <p:cNvPr id="8" name="Picture 6" descr="https://lh3.ggpht.com/GkNfqm17WFuzaIR87_oz690ErF63hL08Ngj73QtDxyWlCOF80d2gWd2GHrPLJJ-YmHYS=w300">
            <a:extLst>
              <a:ext uri="{FF2B5EF4-FFF2-40B4-BE49-F238E27FC236}">
                <a16:creationId xmlns:a16="http://schemas.microsoft.com/office/drawing/2014/main" id="{C33F9B37-8C44-4B47-8BF4-E7B10800E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356" y="3726352"/>
            <a:ext cx="2262316" cy="226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ell, table icon">
            <a:extLst>
              <a:ext uri="{FF2B5EF4-FFF2-40B4-BE49-F238E27FC236}">
                <a16:creationId xmlns:a16="http://schemas.microsoft.com/office/drawing/2014/main" id="{4F008A0F-89A4-4632-8E55-A7F97F902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19" y="4265209"/>
            <a:ext cx="2153863" cy="1615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163B113-4B89-4DA0-9979-98F0F75EE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737" y="3726352"/>
            <a:ext cx="1390161" cy="139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переміщення клітинок і діапазонів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Операції копіювання та переміщення даних з клітинки або діапазону клітинок електронної таблиці в табличному процесорі </a:t>
            </a:r>
            <a:r>
              <a:rPr lang="en-US" sz="2800" b="1" i="1" dirty="0">
                <a:solidFill>
                  <a:srgbClr val="FFFF00"/>
                </a:solidFill>
              </a:rPr>
              <a:t>Excel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здійснюються аналогічно до цих самих операцій у текстовому процесорі </a:t>
            </a:r>
            <a:r>
              <a:rPr lang="en-US" sz="2800" b="1" i="1" dirty="0">
                <a:solidFill>
                  <a:srgbClr val="FFFF00"/>
                </a:solidFill>
              </a:rPr>
              <a:t>Word</a:t>
            </a:r>
            <a:r>
              <a:rPr lang="en-US" sz="2800" b="1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F4BCC2-1B46-4364-8501-47D8AE60CEBB}"/>
              </a:ext>
            </a:extLst>
          </p:cNvPr>
          <p:cNvSpPr txBox="1"/>
          <p:nvPr/>
        </p:nvSpPr>
        <p:spPr>
          <a:xfrm>
            <a:off x="72008" y="3094390"/>
            <a:ext cx="8472224" cy="329320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600" b="1" i="1" dirty="0">
                <a:solidFill>
                  <a:schemeClr val="bg1"/>
                </a:solidFill>
              </a:rPr>
              <a:t>Наприклад, уміст виділеної клітинки або виділеного діапазону клітинок копіюється до </a:t>
            </a:r>
            <a:r>
              <a:rPr lang="uk-UA" sz="2600" b="1" i="1" dirty="0">
                <a:solidFill>
                  <a:srgbClr val="FFFF00"/>
                </a:solidFill>
              </a:rPr>
              <a:t>Буфера обміну </a:t>
            </a:r>
            <a:r>
              <a:rPr lang="uk-UA" sz="2600" b="1" i="1" dirty="0">
                <a:solidFill>
                  <a:schemeClr val="bg1"/>
                </a:solidFill>
              </a:rPr>
              <a:t>(команди </a:t>
            </a:r>
            <a:r>
              <a:rPr lang="uk-UA" sz="2600" b="1" i="1" dirty="0">
                <a:solidFill>
                  <a:srgbClr val="FFFF00"/>
                </a:solidFill>
              </a:rPr>
              <a:t>Копіювати</a:t>
            </a:r>
            <a:r>
              <a:rPr lang="uk-UA" sz="2600" b="1" i="1" dirty="0">
                <a:solidFill>
                  <a:schemeClr val="bg1"/>
                </a:solidFill>
              </a:rPr>
              <a:t>, </a:t>
            </a:r>
            <a:r>
              <a:rPr lang="uk-UA" sz="2600" b="1" i="1" dirty="0">
                <a:solidFill>
                  <a:srgbClr val="FFFF00"/>
                </a:solidFill>
              </a:rPr>
              <a:t>Вирізати</a:t>
            </a:r>
            <a:r>
              <a:rPr lang="uk-UA" sz="2600" b="1" i="1" dirty="0">
                <a:solidFill>
                  <a:schemeClr val="bg1"/>
                </a:solidFill>
              </a:rPr>
              <a:t>), і звідти його можна вставити а інше місце електронної таблиці (команда </a:t>
            </a:r>
            <a:r>
              <a:rPr lang="uk-UA" sz="2600" b="1" i="1" dirty="0">
                <a:solidFill>
                  <a:srgbClr val="FFFF00"/>
                </a:solidFill>
              </a:rPr>
              <a:t>Вставити</a:t>
            </a:r>
            <a:r>
              <a:rPr lang="uk-UA" sz="2600" b="1" i="1" dirty="0">
                <a:solidFill>
                  <a:schemeClr val="bg1"/>
                </a:solidFill>
              </a:rPr>
              <a:t>). Перед вставленням потрібно виділити об'єкти, до яких буде </a:t>
            </a:r>
            <a:r>
              <a:rPr lang="uk-UA" sz="2600" b="1" i="1" dirty="0" err="1">
                <a:solidFill>
                  <a:schemeClr val="bg1"/>
                </a:solidFill>
              </a:rPr>
              <a:t>вставлено</a:t>
            </a:r>
            <a:r>
              <a:rPr lang="uk-UA" sz="2600" b="1" i="1" dirty="0">
                <a:solidFill>
                  <a:schemeClr val="bg1"/>
                </a:solidFill>
              </a:rPr>
              <a:t> дані з </a:t>
            </a:r>
            <a:r>
              <a:rPr lang="uk-UA" sz="2600" b="1" i="1" dirty="0">
                <a:solidFill>
                  <a:srgbClr val="FFFF00"/>
                </a:solidFill>
              </a:rPr>
              <a:t>Буфера обміну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35B8D55-1215-44A7-9BF5-F8479562E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787" y="3109962"/>
            <a:ext cx="3417537" cy="26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переміщення клітинок і діапазонів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Уміст клітинки можна вставити в клітинку та в діапазон, при цьому всі клітинки діапазону будуть заповнені однаковим значенням. Уміст виділеного діапазону можна вставити в діапазон такого самого розміру.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99D1E2-6528-4775-A5AC-98FB19F25DE2}"/>
              </a:ext>
            </a:extLst>
          </p:cNvPr>
          <p:cNvSpPr txBox="1"/>
          <p:nvPr/>
        </p:nvSpPr>
        <p:spPr>
          <a:xfrm>
            <a:off x="70929" y="3566338"/>
            <a:ext cx="7362258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цього достатньо вказати першу клітинку діапазону для вставлення.</a:t>
            </a:r>
          </a:p>
        </p:txBody>
      </p:sp>
      <p:pic>
        <p:nvPicPr>
          <p:cNvPr id="7" name="Picture 6" descr="Ноутбук, на якому показано перевпорядковану електронну таблицю Excel з автоматичним заповненням даними.">
            <a:extLst>
              <a:ext uri="{FF2B5EF4-FFF2-40B4-BE49-F238E27FC236}">
                <a16:creationId xmlns:a16="http://schemas.microsoft.com/office/drawing/2014/main" id="{035BFE0F-50F8-4CB4-BD74-0435D2BF7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83" y="3566338"/>
            <a:ext cx="4392488" cy="321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1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Копіювання та переміщення клітинок і діапазонів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rgbClr val="FFFF00"/>
                </a:solidFill>
              </a:rPr>
              <a:t>Звертаю вашу увагу</a:t>
            </a:r>
            <a:r>
              <a:rPr lang="uk-UA" sz="2800" b="1" i="1" dirty="0">
                <a:solidFill>
                  <a:schemeClr val="bg1"/>
                </a:solidFill>
              </a:rPr>
              <a:t>, що під час виконання команди </a:t>
            </a:r>
            <a:r>
              <a:rPr lang="uk-UA" sz="2800" b="1" i="1" dirty="0">
                <a:solidFill>
                  <a:srgbClr val="FFFF00"/>
                </a:solidFill>
              </a:rPr>
              <a:t>Вирізати</a:t>
            </a:r>
            <a:r>
              <a:rPr lang="uk-UA" sz="2800" b="1" i="1" dirty="0">
                <a:solidFill>
                  <a:schemeClr val="bg1"/>
                </a:solidFill>
              </a:rPr>
              <a:t> в </a:t>
            </a:r>
            <a:r>
              <a:rPr lang="en-US" sz="2800" b="1" i="1" dirty="0">
                <a:solidFill>
                  <a:srgbClr val="FFFF00"/>
                </a:solidFill>
              </a:rPr>
              <a:t>Excel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видалення вмісту клітинок з попереднього місця відбувається тільки після того, як їх буде </a:t>
            </a:r>
            <a:r>
              <a:rPr lang="uk-UA" sz="2800" b="1" i="1" dirty="0" err="1">
                <a:solidFill>
                  <a:schemeClr val="bg1"/>
                </a:solidFill>
              </a:rPr>
              <a:t>вставлено</a:t>
            </a:r>
            <a:r>
              <a:rPr lang="uk-UA" sz="2800" b="1" i="1" dirty="0">
                <a:solidFill>
                  <a:schemeClr val="bg1"/>
                </a:solidFill>
              </a:rPr>
              <a:t> в інше місце. А в </a:t>
            </a:r>
            <a:r>
              <a:rPr lang="en-US" sz="2800" b="1" i="1" dirty="0">
                <a:solidFill>
                  <a:schemeClr val="bg1"/>
                </a:solidFill>
              </a:rPr>
              <a:t>Word </a:t>
            </a:r>
            <a:r>
              <a:rPr lang="uk-UA" sz="2800" b="1" i="1" dirty="0">
                <a:solidFill>
                  <a:schemeClr val="bg1"/>
                </a:solidFill>
              </a:rPr>
              <a:t>виділений об'єкт видаляється з тексту одразу після виконання команди Вирізати. Об'єкти, дані з яких видаляються, у книзі обводиться пунктирною рамкою.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03574D-2C1E-4315-9775-DACC54386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769"/>
          <a:stretch/>
        </p:blipFill>
        <p:spPr>
          <a:xfrm>
            <a:off x="3492165" y="4418816"/>
            <a:ext cx="5207669" cy="2146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8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Текстові дані вводяться за тими самими правилами, що й у </a:t>
            </a:r>
            <a:r>
              <a:rPr lang="uk-UA" sz="2800" b="1" i="1" dirty="0">
                <a:solidFill>
                  <a:srgbClr val="FFFF00"/>
                </a:solidFill>
              </a:rPr>
              <a:t>Word</a:t>
            </a:r>
            <a:r>
              <a:rPr lang="uk-UA" sz="2800" b="1" i="1" dirty="0">
                <a:solidFill>
                  <a:schemeClr val="bg1"/>
                </a:solidFill>
              </a:rPr>
              <a:t>. Але </a:t>
            </a:r>
            <a:r>
              <a:rPr lang="uk-UA" sz="2800" b="1" i="1" dirty="0">
                <a:solidFill>
                  <a:srgbClr val="FFFF00"/>
                </a:solidFill>
              </a:rPr>
              <a:t>Excel</a:t>
            </a:r>
            <a:r>
              <a:rPr lang="uk-UA" sz="2800" b="1" i="1" dirty="0">
                <a:solidFill>
                  <a:schemeClr val="bg1"/>
                </a:solidFill>
              </a:rPr>
              <a:t> надає додаткові можливості для автоматизації введення текстів. Програма запам'ятовує текстові дані, уведені в попередні клітинки поточного стовпця. І під час уведення перших літер таких самих даних у наступні клітинки цього стовпця програма автоматично пропонує їх повний текст.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7BB7C6-7A39-4E52-B557-F842861C821D}"/>
              </a:ext>
            </a:extLst>
          </p:cNvPr>
          <p:cNvSpPr txBox="1"/>
          <p:nvPr/>
        </p:nvSpPr>
        <p:spPr>
          <a:xfrm>
            <a:off x="70929" y="4411910"/>
            <a:ext cx="820783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За згоди потрібно натиснути </a:t>
            </a:r>
            <a:r>
              <a:rPr lang="uk-UA" sz="2800" b="1" i="1" dirty="0" err="1">
                <a:solidFill>
                  <a:srgbClr val="FFFF00"/>
                </a:solidFill>
              </a:rPr>
              <a:t>Enter</a:t>
            </a:r>
            <a:r>
              <a:rPr lang="uk-UA" sz="2800" b="1" i="1" dirty="0">
                <a:solidFill>
                  <a:schemeClr val="bg1"/>
                </a:solidFill>
              </a:rPr>
              <a:t>, інакше слід продовжувати введення необхідного тексту.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B0EE07E-CD53-41CE-9D66-42A9A4B16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3561" y="4411910"/>
            <a:ext cx="3376584" cy="221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97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Під час заповнення таблиці інколи виникає потреба введення даних, що повторюються або мають певну закономірність. Наприклад, номери за порядком учнів класу або номер класу для всіх учнів цього класу тощо. 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FD431-07AB-458C-90BB-7E1506B21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9697" y="3123885"/>
            <a:ext cx="2520280" cy="324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55CD50-ED38-4013-88D6-195822E66F84}"/>
              </a:ext>
            </a:extLst>
          </p:cNvPr>
          <p:cNvSpPr txBox="1"/>
          <p:nvPr/>
        </p:nvSpPr>
        <p:spPr>
          <a:xfrm>
            <a:off x="68949" y="3123885"/>
            <a:ext cx="8947232" cy="2246769"/>
          </a:xfrm>
          <a:prstGeom prst="wedgeRectCallout">
            <a:avLst>
              <a:gd name="adj1" fmla="val 70926"/>
              <a:gd name="adj2" fmla="val 31429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введення таких списків даних зручно копіювати дані з використанням </a:t>
            </a:r>
            <a:r>
              <a:rPr lang="uk-UA" sz="2800" b="1" i="1" dirty="0">
                <a:solidFill>
                  <a:srgbClr val="FFFF00"/>
                </a:solidFill>
              </a:rPr>
              <a:t>маркера заповнення</a:t>
            </a:r>
            <a:r>
              <a:rPr lang="uk-UA" sz="2800" b="1" i="1" dirty="0">
                <a:solidFill>
                  <a:schemeClr val="bg1"/>
                </a:solidFill>
              </a:rPr>
              <a:t> - маленького чорного квадрата в правому нижньому куті табличного курсора.</a:t>
            </a:r>
          </a:p>
        </p:txBody>
      </p:sp>
      <p:sp>
        <p:nvSpPr>
          <p:cNvPr id="11" name="Плюс 7">
            <a:extLst>
              <a:ext uri="{FF2B5EF4-FFF2-40B4-BE49-F238E27FC236}">
                <a16:creationId xmlns:a16="http://schemas.microsoft.com/office/drawing/2014/main" id="{AB0CD225-4119-444A-8F42-963BE095A98F}"/>
              </a:ext>
            </a:extLst>
          </p:cNvPr>
          <p:cNvSpPr/>
          <p:nvPr/>
        </p:nvSpPr>
        <p:spPr bwMode="auto">
          <a:xfrm>
            <a:off x="10673833" y="4724581"/>
            <a:ext cx="432048" cy="432048"/>
          </a:xfrm>
          <a:prstGeom prst="mathPlus">
            <a:avLst/>
          </a:prstGeom>
          <a:solidFill>
            <a:srgbClr val="19426B">
              <a:lumMod val="50000"/>
            </a:srgb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extLst/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введення   послідовності   текстових   даних   у  діапазон клітинок потрібно: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93FDBE6F-83E2-4F2B-8271-9BEE2D60BE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118819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82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6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1FFC513-F81D-44F5-B4F3-FD6626F2B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4657" y="2800592"/>
            <a:ext cx="4782176" cy="37153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E6F1823-8C50-4528-960D-0AF0E02B8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14" y="1347788"/>
            <a:ext cx="4451102" cy="3494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Стрілка вліво 7">
            <a:extLst>
              <a:ext uri="{FF2B5EF4-FFF2-40B4-BE49-F238E27FC236}">
                <a16:creationId xmlns:a16="http://schemas.microsoft.com/office/drawing/2014/main" id="{E086B335-0851-425E-B808-F3A9B9F2FD13}"/>
              </a:ext>
            </a:extLst>
          </p:cNvPr>
          <p:cNvSpPr/>
          <p:nvPr/>
        </p:nvSpPr>
        <p:spPr>
          <a:xfrm rot="11963060">
            <a:off x="4831675" y="3805398"/>
            <a:ext cx="2363830" cy="560349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297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 err="1"/>
              <a:t>Автозаповнення</a:t>
            </a:r>
            <a:r>
              <a:rPr lang="uk-UA" dirty="0"/>
              <a:t> та </a:t>
            </a:r>
            <a:r>
              <a:rPr lang="uk-UA" dirty="0" err="1"/>
              <a:t>автозавершення</a:t>
            </a:r>
            <a:r>
              <a:rPr lang="uk-UA" dirty="0"/>
              <a:t>.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/>
            <a:r>
              <a:rPr lang="uk-UA" sz="2800" b="1" i="1" dirty="0">
                <a:solidFill>
                  <a:schemeClr val="bg1"/>
                </a:solidFill>
              </a:rPr>
              <a:t>Для введення послідовності чисел потрібно:</a:t>
            </a:r>
          </a:p>
        </p:txBody>
      </p:sp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2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12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F437E081-8F66-4EB4-A8C9-D37D6E178C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8532238"/>
              </p:ext>
            </p:extLst>
          </p:nvPr>
        </p:nvGraphicFramePr>
        <p:xfrm>
          <a:off x="72008" y="1964326"/>
          <a:ext cx="12050142" cy="4726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688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6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89034</TotalTime>
  <Words>925</Words>
  <Application>Microsoft Office PowerPoint</Application>
  <PresentationFormat>Широкий екран</PresentationFormat>
  <Paragraphs>90</Paragraphs>
  <Slides>19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Wingdings</vt:lpstr>
      <vt:lpstr>Тема Office</vt:lpstr>
      <vt:lpstr>Копіювання та переміщення клітинок і діапазонів, зокрема тих, що містять формули</vt:lpstr>
      <vt:lpstr>Копіювання та переміщення клітинок і діапазонів</vt:lpstr>
      <vt:lpstr>Копіювання та переміщення клітинок і діапазонів</vt:lpstr>
      <vt:lpstr>Копіювання та переміщення клітинок і діапазонів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Автозаповнення та автозавершення.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480</cp:revision>
  <dcterms:created xsi:type="dcterms:W3CDTF">2016-06-06T19:48:43Z</dcterms:created>
  <dcterms:modified xsi:type="dcterms:W3CDTF">2018-07-19T09:46:23Z</dcterms:modified>
</cp:coreProperties>
</file>