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 id="256" r:id="rId3"/>
    <p:sldId id="257" r:id="rId4"/>
    <p:sldId id="258" r:id="rId5"/>
    <p:sldId id="259" r:id="rId6"/>
    <p:sldId id="260" r:id="rId7"/>
    <p:sldId id="261"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4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27.04.2020</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27.04.2020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27.04.2020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pPr/>
              <a:t>27.04.2020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4C71EC6-210F-42DE-9C53-41977AD35B3D}" type="datetimeFigureOut">
              <a:rPr lang="ru-RU" smtClean="0"/>
              <a:pPr/>
              <a:t>27.04.2020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27.04.2020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27.04.2020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pPr/>
              <a:t>27.04.2020</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on.gov.ua/ua/osvita/zagalna-serednya-osvita/pidruchniki/elektronni-pidruchniki" TargetMode="External"/><Relationship Id="rId2" Type="http://schemas.openxmlformats.org/officeDocument/2006/relationships/hyperlink" Target="https://mon.gov.ua/ua/osvita/zagalna-serednya-osvita/navchalni-programi" TargetMode="External"/><Relationship Id="rId1" Type="http://schemas.openxmlformats.org/officeDocument/2006/relationships/slideLayout" Target="../slideLayouts/slideLayout2.xml"/><Relationship Id="rId5" Type="http://schemas.openxmlformats.org/officeDocument/2006/relationships/hyperlink" Target="https://sites.google.com/site/cloudkoipopk/organizacia-osvitnogo-procesu-v-umovah-karantinu" TargetMode="External"/><Relationship Id="rId4" Type="http://schemas.openxmlformats.org/officeDocument/2006/relationships/hyperlink" Target="https://books.kyiv-oblosvita.gov.u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5122" name="Picture 2"/>
          <p:cNvPicPr>
            <a:picLocks noChangeAspect="1" noChangeArrowheads="1"/>
          </p:cNvPicPr>
          <p:nvPr/>
        </p:nvPicPr>
        <p:blipFill>
          <a:blip r:embed="rId2" cstate="print"/>
          <a:srcRect l="13283" r="13392" b="954"/>
          <a:stretch>
            <a:fillRect/>
          </a:stretch>
        </p:blipFill>
        <p:spPr bwMode="auto">
          <a:xfrm>
            <a:off x="0" y="0"/>
            <a:ext cx="9540552" cy="724542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6146" name="Picture 2"/>
          <p:cNvPicPr>
            <a:picLocks noChangeAspect="1" noChangeArrowheads="1"/>
          </p:cNvPicPr>
          <p:nvPr/>
        </p:nvPicPr>
        <p:blipFill>
          <a:blip r:embed="rId2" cstate="print"/>
          <a:srcRect l="12448" r="13392" b="6250"/>
          <a:stretch>
            <a:fillRect/>
          </a:stretch>
        </p:blipFill>
        <p:spPr bwMode="auto">
          <a:xfrm>
            <a:off x="0" y="0"/>
            <a:ext cx="9649072"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7170" name="Picture 2"/>
          <p:cNvPicPr>
            <a:picLocks noChangeAspect="1" noChangeArrowheads="1"/>
          </p:cNvPicPr>
          <p:nvPr/>
        </p:nvPicPr>
        <p:blipFill>
          <a:blip r:embed="rId2" cstate="print"/>
          <a:srcRect l="12448" r="12285" b="2923"/>
          <a:stretch>
            <a:fillRect/>
          </a:stretch>
        </p:blipFill>
        <p:spPr bwMode="auto">
          <a:xfrm>
            <a:off x="0" y="0"/>
            <a:ext cx="9793088" cy="710140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827584" y="980728"/>
            <a:ext cx="8316416" cy="5616624"/>
          </a:xfrm>
        </p:spPr>
        <p:txBody>
          <a:bodyPr>
            <a:noAutofit/>
          </a:bodyPr>
          <a:lstStyle/>
          <a:p>
            <a:pPr marL="360000" lvl="0" indent="-252000"/>
            <a:r>
              <a:rPr lang="uk-UA" sz="2800" b="1" dirty="0" smtClean="0">
                <a:solidFill>
                  <a:srgbClr val="FF0000"/>
                </a:solidFill>
                <a:latin typeface="Times New Roman" pitchFamily="18" charset="0"/>
                <a:cs typeface="Times New Roman" pitchFamily="18" charset="0"/>
              </a:rPr>
              <a:t>Постійно існує тісна взаємодія між вчителями, батьками та дітьми. </a:t>
            </a:r>
            <a:r>
              <a:rPr lang="uk-UA" sz="2800" b="1" dirty="0" smtClean="0">
                <a:latin typeface="Times New Roman" pitchFamily="18" charset="0"/>
                <a:cs typeface="Times New Roman" pitchFamily="18" charset="0"/>
              </a:rPr>
              <a:t/>
            </a:r>
            <a:br>
              <a:rPr lang="uk-UA" sz="2800" b="1" dirty="0" smtClean="0">
                <a:latin typeface="Times New Roman" pitchFamily="18" charset="0"/>
                <a:cs typeface="Times New Roman" pitchFamily="18" charset="0"/>
              </a:rPr>
            </a:br>
            <a:r>
              <a:rPr lang="uk-UA" sz="2000" b="1" dirty="0" smtClean="0">
                <a:solidFill>
                  <a:schemeClr val="tx1"/>
                </a:solidFill>
                <a:effectLst/>
                <a:latin typeface="Times New Roman" pitchFamily="18" charset="0"/>
                <a:cs typeface="Times New Roman" pitchFamily="18" charset="0"/>
              </a:rPr>
              <a:t>Щоденно проводяться профілактичні заходи, </a:t>
            </a:r>
            <a:r>
              <a:rPr lang="uk-UA" sz="2000" b="1" dirty="0" err="1" smtClean="0">
                <a:solidFill>
                  <a:schemeClr val="tx1"/>
                </a:solidFill>
                <a:effectLst/>
                <a:latin typeface="Times New Roman" pitchFamily="18" charset="0"/>
                <a:cs typeface="Times New Roman" pitchFamily="18" charset="0"/>
              </a:rPr>
              <a:t>інформаційно</a:t>
            </a:r>
            <a:r>
              <a:rPr lang="uk-UA" sz="2000" b="1" dirty="0" smtClean="0">
                <a:solidFill>
                  <a:schemeClr val="tx1"/>
                </a:solidFill>
                <a:effectLst/>
                <a:latin typeface="Times New Roman" pitchFamily="18" charset="0"/>
                <a:cs typeface="Times New Roman" pitchFamily="18" charset="0"/>
              </a:rPr>
              <a:t> – роз’яснювальна робота:</a:t>
            </a:r>
            <a:br>
              <a:rPr lang="uk-UA" sz="2000" b="1" dirty="0" smtClean="0">
                <a:solidFill>
                  <a:schemeClr val="tx1"/>
                </a:solidFill>
                <a:effectLst/>
                <a:latin typeface="Times New Roman" pitchFamily="18" charset="0"/>
                <a:cs typeface="Times New Roman" pitchFamily="18" charset="0"/>
              </a:rPr>
            </a:br>
            <a:r>
              <a:rPr lang="uk-UA" sz="2000" b="1" dirty="0" smtClean="0">
                <a:solidFill>
                  <a:schemeClr val="tx1"/>
                </a:solidFill>
                <a:effectLst/>
                <a:latin typeface="Times New Roman" pitchFamily="18" charset="0"/>
                <a:cs typeface="Times New Roman" pitchFamily="18" charset="0"/>
              </a:rPr>
              <a:t>1.  Ознайомлення з новими нормативними документами (постанова «Про запобігання поширенню на території України коронавірусу COVID-19»</a:t>
            </a:r>
            <a:br>
              <a:rPr lang="uk-UA" sz="2000" b="1" dirty="0" smtClean="0">
                <a:solidFill>
                  <a:schemeClr val="tx1"/>
                </a:solidFill>
                <a:effectLst/>
                <a:latin typeface="Times New Roman" pitchFamily="18" charset="0"/>
                <a:cs typeface="Times New Roman" pitchFamily="18" charset="0"/>
              </a:rPr>
            </a:br>
            <a:r>
              <a:rPr lang="uk-UA" sz="2000" b="1" dirty="0" smtClean="0">
                <a:solidFill>
                  <a:schemeClr val="tx1"/>
                </a:solidFill>
                <a:effectLst/>
                <a:latin typeface="Times New Roman" pitchFamily="18" charset="0"/>
                <a:cs typeface="Times New Roman" pitchFamily="18" charset="0"/>
              </a:rPr>
              <a:t>2. Розміщення в соціальній мережі </a:t>
            </a:r>
            <a:r>
              <a:rPr lang="uk-UA" sz="2000" b="1" dirty="0" err="1" smtClean="0">
                <a:solidFill>
                  <a:schemeClr val="tx1"/>
                </a:solidFill>
                <a:effectLst/>
                <a:latin typeface="Times New Roman" pitchFamily="18" charset="0"/>
                <a:cs typeface="Times New Roman" pitchFamily="18" charset="0"/>
              </a:rPr>
              <a:t>Viber</a:t>
            </a:r>
            <a:r>
              <a:rPr lang="uk-UA" sz="2000" b="1" dirty="0" smtClean="0">
                <a:solidFill>
                  <a:schemeClr val="tx1"/>
                </a:solidFill>
                <a:effectLst/>
                <a:latin typeface="Times New Roman" pitchFamily="18" charset="0"/>
                <a:cs typeface="Times New Roman" pitchFamily="18" charset="0"/>
              </a:rPr>
              <a:t> інформації (рекомендації батькам).</a:t>
            </a:r>
            <a:br>
              <a:rPr lang="uk-UA" sz="2000" b="1" dirty="0" smtClean="0">
                <a:solidFill>
                  <a:schemeClr val="tx1"/>
                </a:solidFill>
                <a:effectLst/>
                <a:latin typeface="Times New Roman" pitchFamily="18" charset="0"/>
                <a:cs typeface="Times New Roman" pitchFamily="18" charset="0"/>
              </a:rPr>
            </a:br>
            <a:r>
              <a:rPr lang="uk-UA" sz="2000" b="1" dirty="0" smtClean="0">
                <a:solidFill>
                  <a:schemeClr val="tx1"/>
                </a:solidFill>
                <a:effectLst/>
                <a:latin typeface="Times New Roman" pitchFamily="18" charset="0"/>
                <a:cs typeface="Times New Roman" pitchFamily="18" charset="0"/>
              </a:rPr>
              <a:t>3. Розміщення на web-ресурсі школи бесіди про особисту гігієну учнів профілактику інфекційних хвороб та </a:t>
            </a:r>
            <a:br>
              <a:rPr lang="uk-UA" sz="2000" b="1" dirty="0" smtClean="0">
                <a:solidFill>
                  <a:schemeClr val="tx1"/>
                </a:solidFill>
                <a:effectLst/>
                <a:latin typeface="Times New Roman" pitchFamily="18" charset="0"/>
                <a:cs typeface="Times New Roman" pitchFamily="18" charset="0"/>
              </a:rPr>
            </a:br>
            <a:r>
              <a:rPr lang="uk-UA" sz="2000" b="1" dirty="0" smtClean="0">
                <a:solidFill>
                  <a:schemeClr val="tx1"/>
                </a:solidFill>
                <a:effectLst/>
                <a:latin typeface="Times New Roman" pitchFamily="18" charset="0"/>
                <a:cs typeface="Times New Roman" pitchFamily="18" charset="0"/>
              </a:rPr>
              <a:t>4. Бесіда з учнями.</a:t>
            </a:r>
            <a:br>
              <a:rPr lang="uk-UA" sz="2000" b="1" dirty="0" smtClean="0">
                <a:solidFill>
                  <a:schemeClr val="tx1"/>
                </a:solidFill>
                <a:effectLst/>
                <a:latin typeface="Times New Roman" pitchFamily="18" charset="0"/>
                <a:cs typeface="Times New Roman" pitchFamily="18" charset="0"/>
              </a:rPr>
            </a:br>
            <a:r>
              <a:rPr lang="uk-UA" sz="2000" b="1" dirty="0" smtClean="0">
                <a:solidFill>
                  <a:schemeClr val="tx1"/>
                </a:solidFill>
                <a:effectLst/>
                <a:latin typeface="Times New Roman" pitchFamily="18" charset="0"/>
                <a:cs typeface="Times New Roman" pitchFamily="18" charset="0"/>
              </a:rPr>
              <a:t>5. </a:t>
            </a:r>
            <a:r>
              <a:rPr lang="uk-UA" sz="2000" b="1" dirty="0" err="1" smtClean="0">
                <a:solidFill>
                  <a:schemeClr val="tx1"/>
                </a:solidFill>
                <a:effectLst/>
                <a:latin typeface="Times New Roman" pitchFamily="18" charset="0"/>
                <a:cs typeface="Times New Roman" pitchFamily="18" charset="0"/>
              </a:rPr>
              <a:t>Онлайн-година</a:t>
            </a:r>
            <a:r>
              <a:rPr lang="uk-UA" sz="2000" b="1" dirty="0" smtClean="0">
                <a:solidFill>
                  <a:schemeClr val="tx1"/>
                </a:solidFill>
                <a:effectLst/>
                <a:latin typeface="Times New Roman" pitchFamily="18" charset="0"/>
                <a:cs typeface="Times New Roman" pitchFamily="18" charset="0"/>
              </a:rPr>
              <a:t> класного керівника на платформі «</a:t>
            </a:r>
            <a:r>
              <a:rPr lang="en-US" sz="2000" b="1" dirty="0" smtClean="0">
                <a:solidFill>
                  <a:schemeClr val="tx1"/>
                </a:solidFill>
                <a:effectLst/>
                <a:latin typeface="Times New Roman" pitchFamily="18" charset="0"/>
                <a:cs typeface="Times New Roman" pitchFamily="18" charset="0"/>
              </a:rPr>
              <a:t>Zoom</a:t>
            </a:r>
            <a:r>
              <a:rPr lang="uk-UA" sz="2000" b="1" dirty="0" smtClean="0">
                <a:solidFill>
                  <a:schemeClr val="tx1"/>
                </a:solidFill>
                <a:effectLst/>
                <a:latin typeface="Times New Roman" pitchFamily="18" charset="0"/>
                <a:cs typeface="Times New Roman" pitchFamily="18" charset="0"/>
              </a:rPr>
              <a:t>» з учнями.</a:t>
            </a:r>
            <a:br>
              <a:rPr lang="uk-UA" sz="2000" b="1" dirty="0" smtClean="0">
                <a:solidFill>
                  <a:schemeClr val="tx1"/>
                </a:solidFill>
                <a:effectLst/>
                <a:latin typeface="Times New Roman" pitchFamily="18" charset="0"/>
                <a:cs typeface="Times New Roman" pitchFamily="18" charset="0"/>
              </a:rPr>
            </a:br>
            <a:r>
              <a:rPr lang="uk-UA" sz="2000" b="1" dirty="0" smtClean="0">
                <a:solidFill>
                  <a:schemeClr val="tx1"/>
                </a:solidFill>
                <a:effectLst/>
                <a:latin typeface="Times New Roman" pitchFamily="18" charset="0"/>
                <a:cs typeface="Times New Roman" pitchFamily="18" charset="0"/>
              </a:rPr>
              <a:t>6. Індивідуальні консультації для  батьків в </a:t>
            </a:r>
            <a:r>
              <a:rPr lang="uk-UA" sz="2000" b="1" dirty="0" err="1" smtClean="0">
                <a:solidFill>
                  <a:schemeClr val="tx1"/>
                </a:solidFill>
                <a:effectLst/>
                <a:latin typeface="Times New Roman" pitchFamily="18" charset="0"/>
                <a:cs typeface="Times New Roman" pitchFamily="18" charset="0"/>
              </a:rPr>
              <a:t>онлайн-режимі</a:t>
            </a:r>
            <a:r>
              <a:rPr lang="uk-UA" sz="2000" b="1" dirty="0" smtClean="0">
                <a:solidFill>
                  <a:schemeClr val="tx1"/>
                </a:solidFill>
                <a:effectLst/>
                <a:latin typeface="Times New Roman" pitchFamily="18" charset="0"/>
                <a:cs typeface="Times New Roman" pitchFamily="18" charset="0"/>
              </a:rPr>
              <a:t>. </a:t>
            </a:r>
            <a:br>
              <a:rPr lang="uk-UA" sz="2000" b="1" dirty="0" smtClean="0">
                <a:solidFill>
                  <a:schemeClr val="tx1"/>
                </a:solidFill>
                <a:effectLst/>
                <a:latin typeface="Times New Roman" pitchFamily="18" charset="0"/>
                <a:cs typeface="Times New Roman" pitchFamily="18" charset="0"/>
              </a:rPr>
            </a:br>
            <a:r>
              <a:rPr lang="uk-UA" sz="2000" b="1" dirty="0" smtClean="0">
                <a:solidFill>
                  <a:schemeClr val="tx1"/>
                </a:solidFill>
                <a:effectLst/>
                <a:latin typeface="Times New Roman" pitchFamily="18" charset="0"/>
                <a:cs typeface="Times New Roman" pitchFamily="18" charset="0"/>
              </a:rPr>
              <a:t>7. Розміщення на сайті відеороликів .</a:t>
            </a:r>
            <a:br>
              <a:rPr lang="uk-UA" sz="2000" b="1" dirty="0" smtClean="0">
                <a:solidFill>
                  <a:schemeClr val="tx1"/>
                </a:solidFill>
                <a:effectLst/>
                <a:latin typeface="Times New Roman" pitchFamily="18" charset="0"/>
                <a:cs typeface="Times New Roman" pitchFamily="18" charset="0"/>
              </a:rPr>
            </a:br>
            <a:r>
              <a:rPr lang="uk-UA" sz="2000" b="1" dirty="0" smtClean="0">
                <a:solidFill>
                  <a:schemeClr val="tx1"/>
                </a:solidFill>
                <a:effectLst/>
                <a:latin typeface="Times New Roman" pitchFamily="18" charset="0"/>
                <a:cs typeface="Times New Roman" pitchFamily="18" charset="0"/>
              </a:rPr>
              <a:t>8. Розміщення на сайті та у групі відеороликів повчального характеру.</a:t>
            </a:r>
            <a:br>
              <a:rPr lang="uk-UA" sz="2000" b="1" dirty="0" smtClean="0">
                <a:solidFill>
                  <a:schemeClr val="tx1"/>
                </a:solidFill>
                <a:effectLst/>
                <a:latin typeface="Times New Roman" pitchFamily="18" charset="0"/>
                <a:cs typeface="Times New Roman" pitchFamily="18" charset="0"/>
              </a:rPr>
            </a:br>
            <a:r>
              <a:rPr lang="uk-UA" sz="2000" b="1" dirty="0" smtClean="0">
                <a:solidFill>
                  <a:schemeClr val="tx1"/>
                </a:solidFill>
                <a:effectLst/>
                <a:latin typeface="Times New Roman" pitchFamily="18" charset="0"/>
                <a:cs typeface="Times New Roman" pitchFamily="18" charset="0"/>
              </a:rPr>
              <a:t>9. Консультації з учнями та батьками у групі в програмі </a:t>
            </a:r>
            <a:r>
              <a:rPr lang="en-US" sz="2000" b="1" dirty="0" err="1" smtClean="0">
                <a:solidFill>
                  <a:schemeClr val="tx1"/>
                </a:solidFill>
                <a:effectLst/>
                <a:latin typeface="Times New Roman" pitchFamily="18" charset="0"/>
                <a:cs typeface="Times New Roman" pitchFamily="18" charset="0"/>
              </a:rPr>
              <a:t>Viber</a:t>
            </a:r>
            <a:r>
              <a:rPr lang="uk-UA" sz="2000" b="1" dirty="0" smtClean="0">
                <a:solidFill>
                  <a:schemeClr val="tx1"/>
                </a:solidFill>
                <a:effectLst/>
                <a:latin typeface="Times New Roman" pitchFamily="18" charset="0"/>
                <a:cs typeface="Times New Roman" pitchFamily="18" charset="0"/>
              </a:rPr>
              <a:t/>
            </a:r>
            <a:br>
              <a:rPr lang="uk-UA" sz="2000" b="1" dirty="0" smtClean="0">
                <a:solidFill>
                  <a:schemeClr val="tx1"/>
                </a:solidFill>
                <a:effectLst/>
                <a:latin typeface="Times New Roman" pitchFamily="18" charset="0"/>
                <a:cs typeface="Times New Roman" pitchFamily="18" charset="0"/>
              </a:rPr>
            </a:br>
            <a:r>
              <a:rPr lang="uk-UA" sz="1800" b="1" dirty="0" smtClean="0">
                <a:effectLst/>
                <a:latin typeface="Times New Roman" pitchFamily="18" charset="0"/>
                <a:cs typeface="Times New Roman" pitchFamily="18" charset="0"/>
              </a:rPr>
              <a:t/>
            </a:r>
            <a:br>
              <a:rPr lang="uk-UA" sz="1800" b="1" dirty="0" smtClean="0">
                <a:effectLst/>
                <a:latin typeface="Times New Roman" pitchFamily="18" charset="0"/>
                <a:cs typeface="Times New Roman" pitchFamily="18" charset="0"/>
              </a:rPr>
            </a:br>
            <a:endParaRPr lang="uk-UA" sz="1800" b="1" dirty="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5674642"/>
          </a:xfrm>
        </p:spPr>
        <p:txBody>
          <a:bodyPr>
            <a:noAutofit/>
          </a:bodyPr>
          <a:lstStyle/>
          <a:p>
            <a:r>
              <a:rPr lang="uk-UA" sz="3200" b="1" dirty="0" smtClean="0">
                <a:solidFill>
                  <a:srgbClr val="FF0000"/>
                </a:solidFill>
                <a:effectLst/>
                <a:latin typeface="Times New Roman" pitchFamily="18" charset="0"/>
                <a:cs typeface="Times New Roman" pitchFamily="18" charset="0"/>
              </a:rPr>
              <a:t>Постійно проводиться </a:t>
            </a:r>
            <a:r>
              <a:rPr lang="uk-UA" sz="3200" b="1" dirty="0" err="1" smtClean="0">
                <a:solidFill>
                  <a:srgbClr val="FF0000"/>
                </a:solidFill>
                <a:effectLst/>
                <a:latin typeface="Times New Roman" pitchFamily="18" charset="0"/>
                <a:cs typeface="Times New Roman" pitchFamily="18" charset="0"/>
              </a:rPr>
              <a:t>інформаційно</a:t>
            </a:r>
            <a:r>
              <a:rPr lang="uk-UA" sz="3200" b="1" dirty="0" smtClean="0">
                <a:solidFill>
                  <a:srgbClr val="FF0000"/>
                </a:solidFill>
                <a:effectLst/>
                <a:latin typeface="Times New Roman" pitchFamily="18" charset="0"/>
                <a:cs typeface="Times New Roman" pitchFamily="18" charset="0"/>
              </a:rPr>
              <a:t> – роз’яснювальна робота серед персоналу школи </a:t>
            </a:r>
            <a:r>
              <a:rPr lang="ru-RU" sz="3200" b="1" dirty="0" smtClean="0">
                <a:solidFill>
                  <a:srgbClr val="FF0000"/>
                </a:solidFill>
                <a:effectLst/>
                <a:latin typeface="Times New Roman" pitchFamily="18" charset="0"/>
                <a:cs typeface="Times New Roman" pitchFamily="18" charset="0"/>
              </a:rPr>
              <a:t>:</a:t>
            </a:r>
            <a:br>
              <a:rPr lang="ru-RU" sz="3200" b="1" dirty="0" smtClean="0">
                <a:solidFill>
                  <a:srgbClr val="FF0000"/>
                </a:solidFill>
                <a:effectLst/>
                <a:latin typeface="Times New Roman" pitchFamily="18" charset="0"/>
                <a:cs typeface="Times New Roman" pitchFamily="18" charset="0"/>
              </a:rPr>
            </a:br>
            <a:r>
              <a:rPr lang="uk-UA" sz="2000" b="1" dirty="0" smtClean="0">
                <a:effectLst/>
                <a:latin typeface="Times New Roman" pitchFamily="18" charset="0"/>
                <a:cs typeface="Times New Roman" pitchFamily="18" charset="0"/>
              </a:rPr>
              <a:t/>
            </a:r>
            <a:br>
              <a:rPr lang="uk-UA" sz="2000" b="1" dirty="0" smtClean="0">
                <a:effectLst/>
                <a:latin typeface="Times New Roman" pitchFamily="18" charset="0"/>
                <a:cs typeface="Times New Roman" pitchFamily="18" charset="0"/>
              </a:rPr>
            </a:br>
            <a:r>
              <a:rPr lang="uk-UA" sz="2000" b="1" dirty="0" smtClean="0">
                <a:effectLst/>
                <a:latin typeface="Times New Roman" pitchFamily="18" charset="0"/>
                <a:cs typeface="Times New Roman" pitchFamily="18" charset="0"/>
              </a:rPr>
              <a:t>1. </a:t>
            </a:r>
            <a:r>
              <a:rPr lang="uk-UA" sz="2400" b="1" dirty="0" smtClean="0">
                <a:solidFill>
                  <a:schemeClr val="tx1"/>
                </a:solidFill>
                <a:effectLst/>
                <a:latin typeface="Times New Roman" pitchFamily="18" charset="0"/>
                <a:cs typeface="Times New Roman" pitchFamily="18" charset="0"/>
              </a:rPr>
              <a:t>Бесіда-інструктаж щодо дотримання санітарно-гігієнічних та епідеміологічних норм та правил запобігання зараження інфекцією.</a:t>
            </a:r>
            <a:br>
              <a:rPr lang="uk-UA" sz="2400" b="1" dirty="0" smtClean="0">
                <a:solidFill>
                  <a:schemeClr val="tx1"/>
                </a:solidFill>
                <a:effectLst/>
                <a:latin typeface="Times New Roman" pitchFamily="18" charset="0"/>
                <a:cs typeface="Times New Roman" pitchFamily="18" charset="0"/>
              </a:rPr>
            </a:br>
            <a:r>
              <a:rPr lang="uk-UA" sz="2400" b="1" dirty="0" smtClean="0">
                <a:solidFill>
                  <a:schemeClr val="tx1"/>
                </a:solidFill>
                <a:effectLst/>
                <a:latin typeface="Times New Roman" pitchFamily="18" charset="0"/>
                <a:cs typeface="Times New Roman" pitchFamily="18" charset="0"/>
              </a:rPr>
              <a:t>2. </a:t>
            </a:r>
            <a:r>
              <a:rPr lang="ru-RU" sz="2400" b="1" dirty="0" err="1" smtClean="0">
                <a:solidFill>
                  <a:schemeClr val="tx1"/>
                </a:solidFill>
                <a:effectLst/>
                <a:latin typeface="Times New Roman" pitchFamily="18" charset="0"/>
                <a:cs typeface="Times New Roman" pitchFamily="18" charset="0"/>
              </a:rPr>
              <a:t>Постійно</a:t>
            </a:r>
            <a:r>
              <a:rPr lang="ru-RU" sz="2400" b="1" dirty="0" smtClean="0">
                <a:solidFill>
                  <a:schemeClr val="tx1"/>
                </a:solidFill>
                <a:effectLst/>
                <a:latin typeface="Times New Roman" pitchFamily="18" charset="0"/>
                <a:cs typeface="Times New Roman" pitchFamily="18" charset="0"/>
              </a:rPr>
              <a:t> проводиться </a:t>
            </a:r>
            <a:r>
              <a:rPr lang="ru-RU" sz="2400" b="1" dirty="0" err="1" smtClean="0">
                <a:solidFill>
                  <a:schemeClr val="tx1"/>
                </a:solidFill>
                <a:effectLst/>
                <a:latin typeface="Times New Roman" pitchFamily="18" charset="0"/>
                <a:cs typeface="Times New Roman" pitchFamily="18" charset="0"/>
              </a:rPr>
              <a:t>дезинфекція</a:t>
            </a:r>
            <a:r>
              <a:rPr lang="ru-RU" sz="2400" b="1" dirty="0" smtClean="0">
                <a:solidFill>
                  <a:schemeClr val="tx1"/>
                </a:solidFill>
                <a:effectLst/>
                <a:latin typeface="Times New Roman" pitchFamily="18" charset="0"/>
                <a:cs typeface="Times New Roman" pitchFamily="18" charset="0"/>
              </a:rPr>
              <a:t> </a:t>
            </a:r>
            <a:r>
              <a:rPr lang="ru-RU" sz="2400" b="1" dirty="0" err="1" smtClean="0">
                <a:solidFill>
                  <a:schemeClr val="tx1"/>
                </a:solidFill>
                <a:effectLst/>
                <a:latin typeface="Times New Roman" pitchFamily="18" charset="0"/>
                <a:cs typeface="Times New Roman" pitchFamily="18" charset="0"/>
              </a:rPr>
              <a:t>приміщень</a:t>
            </a:r>
            <a:r>
              <a:rPr lang="ru-RU" sz="2400" b="1" dirty="0" smtClean="0">
                <a:solidFill>
                  <a:schemeClr val="tx1"/>
                </a:solidFill>
                <a:effectLst/>
                <a:latin typeface="Times New Roman" pitchFamily="18" charset="0"/>
                <a:cs typeface="Times New Roman" pitchFamily="18" charset="0"/>
              </a:rPr>
              <a:t> </a:t>
            </a:r>
            <a:r>
              <a:rPr lang="ru-RU" sz="2400" b="1" dirty="0" err="1" smtClean="0">
                <a:solidFill>
                  <a:schemeClr val="tx1"/>
                </a:solidFill>
                <a:effectLst/>
                <a:latin typeface="Times New Roman" pitchFamily="18" charset="0"/>
                <a:cs typeface="Times New Roman" pitchFamily="18" charset="0"/>
              </a:rPr>
              <a:t>школи</a:t>
            </a:r>
            <a:r>
              <a:rPr lang="ru-RU" sz="2400" b="1" dirty="0" smtClean="0">
                <a:solidFill>
                  <a:schemeClr val="tx1"/>
                </a:solidFill>
                <a:effectLst/>
                <a:latin typeface="Times New Roman" pitchFamily="18" charset="0"/>
                <a:cs typeface="Times New Roman" pitchFamily="18" charset="0"/>
              </a:rPr>
              <a:t>.</a:t>
            </a:r>
            <a:r>
              <a:rPr lang="uk-UA" sz="2400" b="1" dirty="0" smtClean="0">
                <a:solidFill>
                  <a:schemeClr val="tx1"/>
                </a:solidFill>
                <a:effectLst/>
                <a:latin typeface="Times New Roman" pitchFamily="18" charset="0"/>
                <a:cs typeface="Times New Roman" pitchFamily="18" charset="0"/>
              </a:rPr>
              <a:t/>
            </a:r>
            <a:br>
              <a:rPr lang="uk-UA" sz="2400" b="1" dirty="0" smtClean="0">
                <a:solidFill>
                  <a:schemeClr val="tx1"/>
                </a:solidFill>
                <a:effectLst/>
                <a:latin typeface="Times New Roman" pitchFamily="18" charset="0"/>
                <a:cs typeface="Times New Roman" pitchFamily="18" charset="0"/>
              </a:rPr>
            </a:br>
            <a:r>
              <a:rPr lang="uk-UA" sz="2400" b="1" dirty="0" smtClean="0">
                <a:solidFill>
                  <a:schemeClr val="tx1"/>
                </a:solidFill>
                <a:effectLst/>
                <a:latin typeface="Times New Roman" pitchFamily="18" charset="0"/>
                <a:cs typeface="Times New Roman" pitchFamily="18" charset="0"/>
              </a:rPr>
              <a:t>3. Щ</a:t>
            </a:r>
            <a:r>
              <a:rPr lang="ru-RU" sz="2400" b="1" dirty="0" err="1" smtClean="0">
                <a:solidFill>
                  <a:schemeClr val="tx1"/>
                </a:solidFill>
                <a:effectLst/>
                <a:latin typeface="Times New Roman" pitchFamily="18" charset="0"/>
                <a:cs typeface="Times New Roman" pitchFamily="18" charset="0"/>
              </a:rPr>
              <a:t>одня</a:t>
            </a:r>
            <a:r>
              <a:rPr lang="ru-RU" sz="2400" b="1" dirty="0" smtClean="0">
                <a:solidFill>
                  <a:schemeClr val="tx1"/>
                </a:solidFill>
                <a:effectLst/>
                <a:latin typeface="Times New Roman" pitchFamily="18" charset="0"/>
                <a:cs typeface="Times New Roman" pitchFamily="18" charset="0"/>
              </a:rPr>
              <a:t> </a:t>
            </a:r>
            <a:r>
              <a:rPr lang="ru-RU" sz="2400" b="1" dirty="0" err="1" smtClean="0">
                <a:solidFill>
                  <a:schemeClr val="tx1"/>
                </a:solidFill>
                <a:effectLst/>
                <a:latin typeface="Times New Roman" pitchFamily="18" charset="0"/>
                <a:cs typeface="Times New Roman" pitchFamily="18" charset="0"/>
              </a:rPr>
              <a:t>ведеться</a:t>
            </a:r>
            <a:r>
              <a:rPr lang="ru-RU" sz="2400" b="1" dirty="0" smtClean="0">
                <a:solidFill>
                  <a:schemeClr val="tx1"/>
                </a:solidFill>
                <a:effectLst/>
                <a:latin typeface="Times New Roman" pitchFamily="18" charset="0"/>
                <a:cs typeface="Times New Roman" pitchFamily="18" charset="0"/>
              </a:rPr>
              <a:t> </a:t>
            </a:r>
            <a:r>
              <a:rPr lang="ru-RU" sz="2400" b="1" dirty="0" err="1" smtClean="0">
                <a:solidFill>
                  <a:schemeClr val="tx1"/>
                </a:solidFill>
                <a:effectLst/>
                <a:latin typeface="Times New Roman" pitchFamily="18" charset="0"/>
                <a:cs typeface="Times New Roman" pitchFamily="18" charset="0"/>
              </a:rPr>
              <a:t>температурний</a:t>
            </a:r>
            <a:r>
              <a:rPr lang="ru-RU" sz="2400" b="1" dirty="0" smtClean="0">
                <a:solidFill>
                  <a:schemeClr val="tx1"/>
                </a:solidFill>
                <a:effectLst/>
                <a:latin typeface="Times New Roman" pitchFamily="18" charset="0"/>
                <a:cs typeface="Times New Roman" pitchFamily="18" charset="0"/>
              </a:rPr>
              <a:t> контроль </a:t>
            </a:r>
            <a:r>
              <a:rPr lang="ru-RU" sz="2400" b="1" dirty="0" err="1" smtClean="0">
                <a:solidFill>
                  <a:schemeClr val="tx1"/>
                </a:solidFill>
                <a:effectLst/>
                <a:latin typeface="Times New Roman" pitchFamily="18" charset="0"/>
                <a:cs typeface="Times New Roman" pitchFamily="18" charset="0"/>
              </a:rPr>
              <a:t>чергових</a:t>
            </a:r>
            <a:r>
              <a:rPr lang="ru-RU" sz="2400" b="1" dirty="0" smtClean="0">
                <a:solidFill>
                  <a:schemeClr val="tx1"/>
                </a:solidFill>
                <a:effectLst/>
                <a:latin typeface="Times New Roman" pitchFamily="18" charset="0"/>
                <a:cs typeface="Times New Roman" pitchFamily="18" charset="0"/>
              </a:rPr>
              <a:t> </a:t>
            </a:r>
            <a:r>
              <a:rPr lang="ru-RU" sz="2400" b="1" dirty="0" err="1" smtClean="0">
                <a:solidFill>
                  <a:schemeClr val="tx1"/>
                </a:solidFill>
                <a:effectLst/>
                <a:latin typeface="Times New Roman" pitchFamily="18" charset="0"/>
                <a:cs typeface="Times New Roman" pitchFamily="18" charset="0"/>
              </a:rPr>
              <a:t>працівників</a:t>
            </a:r>
            <a:r>
              <a:rPr lang="ru-RU" sz="2400" b="1" dirty="0" smtClean="0">
                <a:solidFill>
                  <a:schemeClr val="tx1"/>
                </a:solidFill>
                <a:effectLst/>
                <a:latin typeface="Times New Roman" pitchFamily="18" charset="0"/>
                <a:cs typeface="Times New Roman" pitchFamily="18" charset="0"/>
              </a:rPr>
              <a:t> </a:t>
            </a:r>
            <a:r>
              <a:rPr lang="ru-RU" sz="2400" b="1" dirty="0" err="1" smtClean="0">
                <a:solidFill>
                  <a:schemeClr val="tx1"/>
                </a:solidFill>
                <a:effectLst/>
                <a:latin typeface="Times New Roman" pitchFamily="18" charset="0"/>
                <a:cs typeface="Times New Roman" pitchFamily="18" charset="0"/>
              </a:rPr>
              <a:t>школи</a:t>
            </a:r>
            <a:r>
              <a:rPr lang="ru-RU" sz="2400" b="1" dirty="0" smtClean="0">
                <a:solidFill>
                  <a:schemeClr val="tx1"/>
                </a:solidFill>
                <a:effectLst/>
                <a:latin typeface="Times New Roman" pitchFamily="18" charset="0"/>
                <a:cs typeface="Times New Roman" pitchFamily="18" charset="0"/>
              </a:rPr>
              <a:t> та </a:t>
            </a:r>
            <a:r>
              <a:rPr lang="ru-RU" sz="2400" b="1" dirty="0" err="1" smtClean="0">
                <a:solidFill>
                  <a:schemeClr val="tx1"/>
                </a:solidFill>
                <a:effectLst/>
                <a:latin typeface="Times New Roman" pitchFamily="18" charset="0"/>
                <a:cs typeface="Times New Roman" pitchFamily="18" charset="0"/>
              </a:rPr>
              <a:t>відвідувачів</a:t>
            </a:r>
            <a:r>
              <a:rPr lang="ru-RU" sz="2400" b="1" dirty="0" smtClean="0">
                <a:solidFill>
                  <a:schemeClr val="tx1"/>
                </a:solidFill>
                <a:effectLst/>
                <a:latin typeface="Times New Roman" pitchFamily="18" charset="0"/>
                <a:cs typeface="Times New Roman" pitchFamily="18" charset="0"/>
              </a:rPr>
              <a:t> (</a:t>
            </a:r>
            <a:r>
              <a:rPr lang="ru-RU" sz="2400" b="1" dirty="0" err="1" smtClean="0">
                <a:solidFill>
                  <a:schemeClr val="tx1"/>
                </a:solidFill>
                <a:effectLst/>
                <a:latin typeface="Times New Roman" pitchFamily="18" charset="0"/>
                <a:cs typeface="Times New Roman" pitchFamily="18" charset="0"/>
              </a:rPr>
              <a:t>вимірюється</a:t>
            </a:r>
            <a:r>
              <a:rPr lang="ru-RU" sz="2400" b="1" dirty="0" smtClean="0">
                <a:solidFill>
                  <a:schemeClr val="tx1"/>
                </a:solidFill>
                <a:effectLst/>
                <a:latin typeface="Times New Roman" pitchFamily="18" charset="0"/>
                <a:cs typeface="Times New Roman" pitchFamily="18" charset="0"/>
              </a:rPr>
              <a:t> </a:t>
            </a:r>
            <a:r>
              <a:rPr lang="ru-RU" sz="2400" b="1" dirty="0" err="1" smtClean="0">
                <a:solidFill>
                  <a:schemeClr val="tx1"/>
                </a:solidFill>
                <a:effectLst/>
                <a:latin typeface="Times New Roman" pitchFamily="18" charset="0"/>
                <a:cs typeface="Times New Roman" pitchFamily="18" charset="0"/>
              </a:rPr>
              <a:t>вимірюється</a:t>
            </a:r>
            <a:r>
              <a:rPr lang="ru-RU" sz="2400" b="1" dirty="0" smtClean="0">
                <a:solidFill>
                  <a:schemeClr val="tx1"/>
                </a:solidFill>
                <a:effectLst/>
                <a:latin typeface="Times New Roman" pitchFamily="18" charset="0"/>
                <a:cs typeface="Times New Roman" pitchFamily="18" charset="0"/>
              </a:rPr>
              <a:t> температура, </a:t>
            </a:r>
            <a:r>
              <a:rPr lang="ru-RU" sz="2400" b="1" dirty="0" err="1" smtClean="0">
                <a:solidFill>
                  <a:schemeClr val="tx1"/>
                </a:solidFill>
                <a:effectLst/>
                <a:latin typeface="Times New Roman" pitchFamily="18" charset="0"/>
                <a:cs typeface="Times New Roman" pitchFamily="18" charset="0"/>
              </a:rPr>
              <a:t>робиться</a:t>
            </a:r>
            <a:r>
              <a:rPr lang="ru-RU" sz="2400" b="1" dirty="0" smtClean="0">
                <a:solidFill>
                  <a:schemeClr val="tx1"/>
                </a:solidFill>
                <a:effectLst/>
                <a:latin typeface="Times New Roman" pitchFamily="18" charset="0"/>
                <a:cs typeface="Times New Roman" pitchFamily="18" charset="0"/>
              </a:rPr>
              <a:t> </a:t>
            </a:r>
            <a:r>
              <a:rPr lang="ru-RU" sz="2400" b="1" dirty="0" err="1" smtClean="0">
                <a:solidFill>
                  <a:schemeClr val="tx1"/>
                </a:solidFill>
                <a:effectLst/>
                <a:latin typeface="Times New Roman" pitchFamily="18" charset="0"/>
                <a:cs typeface="Times New Roman" pitchFamily="18" charset="0"/>
              </a:rPr>
              <a:t>відповідний</a:t>
            </a:r>
            <a:r>
              <a:rPr lang="ru-RU" sz="2400" b="1" dirty="0" smtClean="0">
                <a:solidFill>
                  <a:schemeClr val="tx1"/>
                </a:solidFill>
                <a:effectLst/>
                <a:latin typeface="Times New Roman" pitchFamily="18" charset="0"/>
                <a:cs typeface="Times New Roman" pitchFamily="18" charset="0"/>
              </a:rPr>
              <a:t> </a:t>
            </a:r>
            <a:r>
              <a:rPr lang="ru-RU" sz="2400" b="1" dirty="0" err="1" smtClean="0">
                <a:solidFill>
                  <a:schemeClr val="tx1"/>
                </a:solidFill>
                <a:effectLst/>
                <a:latin typeface="Times New Roman" pitchFamily="18" charset="0"/>
                <a:cs typeface="Times New Roman" pitchFamily="18" charset="0"/>
              </a:rPr>
              <a:t>запис</a:t>
            </a:r>
            <a:r>
              <a:rPr lang="ru-RU" sz="2400" b="1" dirty="0" smtClean="0">
                <a:solidFill>
                  <a:schemeClr val="tx1"/>
                </a:solidFill>
                <a:effectLst/>
                <a:latin typeface="Times New Roman" pitchFamily="18" charset="0"/>
                <a:cs typeface="Times New Roman" pitchFamily="18" charset="0"/>
              </a:rPr>
              <a:t> у </a:t>
            </a:r>
            <a:r>
              <a:rPr lang="ru-RU" sz="2400" b="1" dirty="0" err="1" smtClean="0">
                <a:solidFill>
                  <a:schemeClr val="tx1"/>
                </a:solidFill>
                <a:effectLst/>
                <a:latin typeface="Times New Roman" pitchFamily="18" charset="0"/>
                <a:cs typeface="Times New Roman" pitchFamily="18" charset="0"/>
              </a:rPr>
              <a:t>журналі</a:t>
            </a:r>
            <a:r>
              <a:rPr lang="ru-RU" sz="2400" b="1" dirty="0" smtClean="0">
                <a:solidFill>
                  <a:schemeClr val="tx1"/>
                </a:solidFill>
                <a:effectLst/>
                <a:latin typeface="Times New Roman" pitchFamily="18" charset="0"/>
                <a:cs typeface="Times New Roman" pitchFamily="18" charset="0"/>
              </a:rPr>
              <a:t>).</a:t>
            </a:r>
            <a:endParaRPr lang="uk-UA" sz="20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562074"/>
          </a:xfrm>
        </p:spPr>
        <p:txBody>
          <a:bodyPr>
            <a:normAutofit fontScale="90000"/>
          </a:bodyPr>
          <a:lstStyle/>
          <a:p>
            <a:pPr lvl="0"/>
            <a:r>
              <a:rPr lang="uk-UA" sz="3100" b="1" dirty="0" smtClean="0">
                <a:solidFill>
                  <a:srgbClr val="00B0F0"/>
                </a:solidFill>
                <a:effectLst/>
                <a:latin typeface="Times New Roman" pitchFamily="18" charset="0"/>
                <a:cs typeface="Times New Roman" pitchFamily="18" charset="0"/>
              </a:rPr>
              <a:t>Для організації навчання рекомендуємо</a:t>
            </a:r>
            <a:r>
              <a:rPr lang="uk-UA" sz="3100" dirty="0" smtClean="0">
                <a:latin typeface="Times New Roman" pitchFamily="18" charset="0"/>
                <a:cs typeface="Times New Roman" pitchFamily="18" charset="0"/>
              </a:rPr>
              <a:t>: </a:t>
            </a:r>
            <a:r>
              <a:rPr lang="uk-UA" dirty="0" smtClean="0"/>
              <a:t/>
            </a:r>
            <a:br>
              <a:rPr lang="uk-UA" dirty="0" smtClean="0"/>
            </a:br>
            <a:endParaRPr lang="uk-UA" dirty="0"/>
          </a:p>
        </p:txBody>
      </p:sp>
      <p:sp>
        <p:nvSpPr>
          <p:cNvPr id="3" name="Содержимое 2"/>
          <p:cNvSpPr>
            <a:spLocks noGrp="1"/>
          </p:cNvSpPr>
          <p:nvPr>
            <p:ph idx="1"/>
          </p:nvPr>
        </p:nvSpPr>
        <p:spPr>
          <a:xfrm>
            <a:off x="1043608" y="476672"/>
            <a:ext cx="8100392" cy="4979640"/>
          </a:xfrm>
        </p:spPr>
        <p:txBody>
          <a:bodyPr>
            <a:noAutofit/>
          </a:bodyPr>
          <a:lstStyle/>
          <a:p>
            <a:pPr lvl="1"/>
            <a:r>
              <a:rPr lang="uk-UA" sz="1600" b="1" dirty="0" smtClean="0">
                <a:latin typeface="Times New Roman" pitchFamily="18" charset="0"/>
                <a:cs typeface="Times New Roman" pitchFamily="18" charset="0"/>
              </a:rPr>
              <a:t>програмне та навчально-методичне забезпечення, розміщене на офіційному сайті Міністерства освіти і науки України (доступно за посиланням: </a:t>
            </a:r>
            <a:r>
              <a:rPr lang="uk-UA" sz="1600" b="1" u="sng" dirty="0" smtClean="0">
                <a:latin typeface="Times New Roman" pitchFamily="18" charset="0"/>
                <a:cs typeface="Times New Roman" pitchFamily="18" charset="0"/>
                <a:hlinkClick r:id="rId2"/>
              </a:rPr>
              <a:t>https://mon.gov.ua/ua/osvita/zagalna-serednya-osvita/navchalni-programi</a:t>
            </a:r>
            <a:r>
              <a:rPr lang="uk-UA" sz="1600" b="1" dirty="0" smtClean="0">
                <a:latin typeface="Times New Roman" pitchFamily="18" charset="0"/>
                <a:cs typeface="Times New Roman" pitchFamily="18" charset="0"/>
              </a:rPr>
              <a:t>), </a:t>
            </a:r>
          </a:p>
          <a:p>
            <a:pPr lvl="1"/>
            <a:r>
              <a:rPr lang="uk-UA" sz="1600" b="1" dirty="0" smtClean="0">
                <a:latin typeface="Times New Roman" pitchFamily="18" charset="0"/>
                <a:cs typeface="Times New Roman" pitchFamily="18" charset="0"/>
              </a:rPr>
              <a:t>електронні підручники  (</a:t>
            </a:r>
            <a:r>
              <a:rPr lang="uk-UA" sz="1600" b="1" u="sng" dirty="0" smtClean="0">
                <a:latin typeface="Times New Roman" pitchFamily="18" charset="0"/>
                <a:cs typeface="Times New Roman" pitchFamily="18" charset="0"/>
                <a:hlinkClick r:id="rId3"/>
              </a:rPr>
              <a:t>https://mon.gov.ua/ua/osvita/zagalna-serednya-osvita/pidruchniki/elektronni-pidruchniki</a:t>
            </a:r>
            <a:r>
              <a:rPr lang="uk-UA" sz="1600" b="1" dirty="0" smtClean="0">
                <a:latin typeface="Times New Roman" pitchFamily="18" charset="0"/>
                <a:cs typeface="Times New Roman" pitchFamily="18" charset="0"/>
              </a:rPr>
              <a:t>),</a:t>
            </a:r>
          </a:p>
          <a:p>
            <a:pPr lvl="1"/>
            <a:r>
              <a:rPr lang="uk-UA" sz="1600" b="1" dirty="0" smtClean="0">
                <a:latin typeface="Times New Roman" pitchFamily="18" charset="0"/>
                <a:cs typeface="Times New Roman" pitchFamily="18" charset="0"/>
              </a:rPr>
              <a:t>електронну бібліотеку департаменту освіти і науки (</a:t>
            </a:r>
            <a:r>
              <a:rPr lang="uk-UA" sz="1600" b="1" u="sng" dirty="0" smtClean="0">
                <a:latin typeface="Times New Roman" pitchFamily="18" charset="0"/>
                <a:cs typeface="Times New Roman" pitchFamily="18" charset="0"/>
                <a:hlinkClick r:id="rId4"/>
              </a:rPr>
              <a:t>https://books.kyiv-oblosvita.gov.ua/</a:t>
            </a:r>
            <a:r>
              <a:rPr lang="uk-UA" sz="1600" b="1" dirty="0" smtClean="0">
                <a:latin typeface="Times New Roman" pitchFamily="18" charset="0"/>
                <a:cs typeface="Times New Roman" pitchFamily="18" charset="0"/>
              </a:rPr>
              <a:t>), </a:t>
            </a:r>
          </a:p>
          <a:p>
            <a:pPr lvl="1"/>
            <a:r>
              <a:rPr lang="uk-UA" sz="1600" b="1" dirty="0" smtClean="0">
                <a:latin typeface="Times New Roman" pitchFamily="18" charset="0"/>
                <a:cs typeface="Times New Roman" pitchFamily="18" charset="0"/>
              </a:rPr>
              <a:t>віртуальний освітній ресурс </a:t>
            </a:r>
            <a:r>
              <a:rPr lang="uk-UA" sz="1600" b="1" u="sng" dirty="0" smtClean="0">
                <a:latin typeface="Times New Roman" pitchFamily="18" charset="0"/>
                <a:cs typeface="Times New Roman" pitchFamily="18" charset="0"/>
                <a:hlinkClick r:id="rId5"/>
              </a:rPr>
              <a:t>https://sites.google.com/site/cloudkoipopk/organizacia-osvitnogo-procesu-v-umovah-karantinu</a:t>
            </a:r>
            <a:r>
              <a:rPr lang="uk-UA" sz="1600" b="1" dirty="0" smtClean="0">
                <a:latin typeface="Times New Roman" pitchFamily="18" charset="0"/>
                <a:cs typeface="Times New Roman" pitchFamily="18" charset="0"/>
              </a:rPr>
              <a:t> де розміщено:</a:t>
            </a:r>
          </a:p>
          <a:p>
            <a:pPr lvl="2"/>
            <a:r>
              <a:rPr lang="uk-UA" sz="1600" b="1" dirty="0" smtClean="0">
                <a:latin typeface="Times New Roman" pitchFamily="18" charset="0"/>
                <a:cs typeface="Times New Roman" pitchFamily="18" charset="0"/>
              </a:rPr>
              <a:t>Методичні рекомендації щодо особливостей навчання учнів початкових класів в умовах дистанційного навчання;</a:t>
            </a:r>
          </a:p>
          <a:p>
            <a:pPr lvl="2"/>
            <a:r>
              <a:rPr lang="uk-UA" sz="1600" b="1" dirty="0" smtClean="0">
                <a:latin typeface="Times New Roman" pitchFamily="18" charset="0"/>
                <a:cs typeface="Times New Roman" pitchFamily="18" charset="0"/>
              </a:rPr>
              <a:t> Методичні рекомендації щодо організації освітнього процесу з навчальних предметів в основній та старшій школі в умовах дистанційного навчання;</a:t>
            </a:r>
          </a:p>
          <a:p>
            <a:pPr lvl="2"/>
            <a:r>
              <a:rPr lang="uk-UA" sz="1600" b="1" dirty="0" smtClean="0">
                <a:latin typeface="Times New Roman" pitchFamily="18" charset="0"/>
                <a:cs typeface="Times New Roman" pitchFamily="18" charset="0"/>
              </a:rPr>
              <a:t> Методичні рекомендації щодо психолого-педагогічного супроводу під час дистанційного навчання;</a:t>
            </a:r>
          </a:p>
          <a:p>
            <a:pPr lvl="2"/>
            <a:r>
              <a:rPr lang="uk-UA" sz="1600" b="1" dirty="0" smtClean="0">
                <a:latin typeface="Times New Roman" pitchFamily="18" charset="0"/>
                <a:cs typeface="Times New Roman" pitchFamily="18" charset="0"/>
              </a:rPr>
              <a:t>Методичні рекомендації для педагогічних працівників щодо організації навчання учнів з особливими освітніми потребами;</a:t>
            </a:r>
          </a:p>
          <a:p>
            <a:pPr lvl="2"/>
            <a:r>
              <a:rPr lang="uk-UA" sz="1600" b="1" dirty="0" smtClean="0">
                <a:latin typeface="Times New Roman" pitchFamily="18" charset="0"/>
                <a:cs typeface="Times New Roman" pitchFamily="18" charset="0"/>
              </a:rPr>
              <a:t>Інформаційні ресурси для формування ключових </a:t>
            </a:r>
            <a:r>
              <a:rPr lang="uk-UA" sz="1600" b="1" dirty="0" err="1" smtClean="0">
                <a:latin typeface="Times New Roman" pitchFamily="18" charset="0"/>
                <a:cs typeface="Times New Roman" pitchFamily="18" charset="0"/>
              </a:rPr>
              <a:t>компетентностей</a:t>
            </a:r>
            <a:r>
              <a:rPr lang="uk-UA" sz="1600" b="1" dirty="0" smtClean="0">
                <a:latin typeface="Times New Roman" pitchFamily="18" charset="0"/>
                <a:cs typeface="Times New Roman" pitchFamily="18" charset="0"/>
              </a:rPr>
              <a:t> у педагогів та учнів.</a:t>
            </a:r>
          </a:p>
          <a:p>
            <a:endParaRPr lang="uk-UA"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43608" y="1340768"/>
            <a:ext cx="7498080" cy="4800600"/>
          </a:xfrm>
        </p:spPr>
        <p:txBody>
          <a:bodyPr/>
          <a:lstStyle/>
          <a:p>
            <a:pPr lvl="0">
              <a:buNone/>
            </a:pPr>
            <a:r>
              <a:rPr lang="uk-UA" b="1" dirty="0" smtClean="0">
                <a:solidFill>
                  <a:srgbClr val="00B0F0"/>
                </a:solidFill>
              </a:rPr>
              <a:t>Відповідальні особи за організацію дистанційного навчання:</a:t>
            </a:r>
          </a:p>
          <a:p>
            <a:pPr lvl="0"/>
            <a:r>
              <a:rPr lang="uk-UA" dirty="0" smtClean="0"/>
              <a:t> – МАГРЕЛО В.В., заступник директора з НВР, </a:t>
            </a:r>
          </a:p>
          <a:p>
            <a:pPr lvl="0"/>
            <a:r>
              <a:rPr lang="uk-UA" dirty="0" smtClean="0"/>
              <a:t>– КОРЖ Л.В., заступник директора з ВР.</a:t>
            </a:r>
          </a:p>
          <a:p>
            <a:endParaRPr lang="uk-UA"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737</TotalTime>
  <Words>71</Words>
  <Application>Microsoft Office PowerPoint</Application>
  <PresentationFormat>Экран (4:3)</PresentationFormat>
  <Paragraphs>15</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Солнцестояние</vt:lpstr>
      <vt:lpstr>Слайд 1</vt:lpstr>
      <vt:lpstr>Слайд 2</vt:lpstr>
      <vt:lpstr>Слайд 3</vt:lpstr>
      <vt:lpstr>Постійно існує тісна взаємодія між вчителями, батьками та дітьми.  Щоденно проводяться профілактичні заходи, інформаційно – роз’яснювальна робота: 1.  Ознайомлення з новими нормативними документами (постанова «Про запобігання поширенню на території України коронавірусу COVID-19» 2. Розміщення в соціальній мережі Viber інформації (рекомендації батькам). 3. Розміщення на web-ресурсі школи бесіди про особисту гігієну учнів профілактику інфекційних хвороб та  4. Бесіда з учнями. 5. Онлайн-година класного керівника на платформі «Zoom» з учнями. 6. Індивідуальні консультації для  батьків в онлайн-режимі.  7. Розміщення на сайті відеороликів . 8. Розміщення на сайті та у групі відеороликів повчального характеру. 9. Консультації з учнями та батьками у групі в програмі Viber  </vt:lpstr>
      <vt:lpstr>Постійно проводиться інформаційно – роз’яснювальна робота серед персоналу школи :  1. Бесіда-інструктаж щодо дотримання санітарно-гігієнічних та епідеміологічних норм та правил запобігання зараження інфекцією. 2. Постійно проводиться дезинфекція приміщень школи. 3. Щодня ведеться температурний контроль чергових працівників школи та відвідувачів (вимірюється вимірюється температура, робиться відповідний запис у журналі).</vt:lpstr>
      <vt:lpstr>Для організації навчання рекомендуємо:  </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Алла</dc:creator>
  <cp:lastModifiedBy>HP</cp:lastModifiedBy>
  <cp:revision>274</cp:revision>
  <dcterms:created xsi:type="dcterms:W3CDTF">2018-03-02T18:23:02Z</dcterms:created>
  <dcterms:modified xsi:type="dcterms:W3CDTF">2020-04-27T03:46:17Z</dcterms:modified>
</cp:coreProperties>
</file>