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367" r:id="rId2"/>
    <p:sldId id="393" r:id="rId3"/>
    <p:sldId id="394" r:id="rId4"/>
    <p:sldId id="397" r:id="rId5"/>
    <p:sldId id="363" r:id="rId6"/>
    <p:sldId id="376" r:id="rId7"/>
    <p:sldId id="381" r:id="rId8"/>
    <p:sldId id="382" r:id="rId9"/>
    <p:sldId id="392" r:id="rId10"/>
    <p:sldId id="398" r:id="rId11"/>
    <p:sldId id="384" r:id="rId12"/>
    <p:sldId id="387" r:id="rId13"/>
    <p:sldId id="385" r:id="rId14"/>
    <p:sldId id="399" r:id="rId15"/>
    <p:sldId id="389" r:id="rId16"/>
    <p:sldId id="370" r:id="rId17"/>
    <p:sldId id="395" r:id="rId18"/>
    <p:sldId id="364" r:id="rId19"/>
    <p:sldId id="396" r:id="rId20"/>
    <p:sldId id="362" r:id="rId2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CC"/>
    <a:srgbClr val="0033CC"/>
    <a:srgbClr val="9933FF"/>
    <a:srgbClr val="33CCFF"/>
    <a:srgbClr val="0080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 autoAdjust="0"/>
    <p:restoredTop sz="87022" autoAdjust="0"/>
  </p:normalViewPr>
  <p:slideViewPr>
    <p:cSldViewPr>
      <p:cViewPr varScale="1">
        <p:scale>
          <a:sx n="93" d="100"/>
          <a:sy n="93" d="100"/>
        </p:scale>
        <p:origin x="161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908A-AC2E-4292-8DE4-224BA576874A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3FB0B-B537-45E4-A774-A24C4DE3F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9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409ED-157D-4144-AB6B-F9AE9B2B432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674AE-A056-4E0F-8216-421F14AFA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674AE-A056-4E0F-8216-421F14AFA8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9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674AE-A056-4E0F-8216-421F14AFA8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6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0EAD-3DC6-479E-9B27-4DA9BA3925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63DCC-708C-4001-BA58-71858C3C8D3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3653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63D6-BE56-44F4-9905-9DC306C359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4049-C798-431D-B66E-645EC781ADC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9786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7BB5-1476-4C1D-AF52-95ACF89F2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F783-50F7-4A9F-A060-4B876D179A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026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5771-1AE6-491A-8CB9-291706AAC4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4E68-2015-4F09-9681-382F78E55E5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4926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3409-DEEE-4258-9ADB-9A4DA00D02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04BE-2907-4848-AD69-922B8E61435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4585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FBCA-EB26-4099-AF14-F49DF2F24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6BEC-8951-4F80-9A7B-AD346643D96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7629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16C0-E2AA-44A1-BE6C-265E86D57C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8920-AEE8-45F7-A815-739A100C6DB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840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D43-92F3-4EEC-8028-6626791C0B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BC87-BFD4-470B-B488-C5ECC07B1FA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911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D8D5-7F0C-47DF-A1C8-CC2CDD07B5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9132-E0CC-4299-B825-86D394289D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497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2B57-A1E7-48F7-AFD3-FC520F72E0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4DD4-E1FE-4139-9F92-DC28F7D6832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5681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08A-BAF4-415C-955F-8552480834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11D7-BC58-4044-B1C9-757B6BFF1D9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1915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6D9F1"/>
            </a:gs>
            <a:gs pos="39999">
              <a:srgbClr val="C6D9F1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3816D-B874-415A-AF28-3D0FA819DB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E03629-188F-4E11-8961-26093CD72F8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7677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hyperlink" Target="https://docs.google.com/document/d/16ChUoAyEoF_8qT4zBbGuFuXeueyBRwgM/edit" TargetMode="External"/><Relationship Id="rId4" Type="http://schemas.openxmlformats.org/officeDocument/2006/relationships/hyperlink" Target="http://undip.org.ua/info/9580/?fbclid=IwAR2PHnTs0GKYq_Ixq4rXzAhVmfwgJjn3NDE9bWKfqaAKC80H4XEh8qRXvC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vit.krylatyh@ukr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s://www.facebook.com/%D0%9E%D1%81%D0%B2%D1%96%D1%82%D0%BD%D1%8F-%D1%81%D0%B8%D1%81%D1%82%D0%B5%D0%BC%D0%B0-%D0%90%D0%BD%D0%B6%D0%B5%D0%BB%D1%96%D0%BA%D0%B8-%D0%A6%D0%B8%D0%BC%D0%B1%D0%B0%D0%BB%D0%B0%D1%80%D1%83-10498543111329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KNxK-QSJxSFmexcGOP9irYw-ufgbWfiQbajDldiLNvQ/edit?ts=5a382670#gid=1370305555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63" y="1"/>
            <a:ext cx="9144000" cy="1340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3" y="1340769"/>
            <a:ext cx="9125960" cy="5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4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5126"/>
            <a:ext cx="8860634" cy="6676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39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533" y="260648"/>
            <a:ext cx="4402832" cy="346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b="1" dirty="0">
                <a:solidFill>
                  <a:srgbClr val="C00000"/>
                </a:solidFill>
              </a:rPr>
              <a:t>Навчальні </a:t>
            </a:r>
            <a:r>
              <a:rPr lang="uk-UA" sz="2400" b="1" dirty="0" err="1">
                <a:solidFill>
                  <a:srgbClr val="C00000"/>
                </a:solidFill>
              </a:rPr>
              <a:t>проєкти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565" y="2996951"/>
            <a:ext cx="2845339" cy="3689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996952"/>
            <a:ext cx="2822351" cy="368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3883" y="3004338"/>
            <a:ext cx="2798115" cy="368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770948"/>
            <a:ext cx="8686384" cy="209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05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7791" cy="480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47764" y="332656"/>
            <a:ext cx="4248472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Селфі-аудит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40419"/>
            <a:ext cx="615457" cy="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361" y="985391"/>
            <a:ext cx="6159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49535"/>
            <a:ext cx="6159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615109"/>
            <a:ext cx="615457" cy="5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4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56" y="836712"/>
            <a:ext cx="5224413" cy="4446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b="1" dirty="0" err="1">
                <a:solidFill>
                  <a:srgbClr val="00B050"/>
                </a:solidFill>
              </a:rPr>
              <a:t>Самооцінювання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98188" y="3717032"/>
            <a:ext cx="5204331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solidFill>
                  <a:srgbClr val="9933FF"/>
                </a:solidFill>
              </a:rPr>
              <a:t>Оцінювання вчителем</a:t>
            </a:r>
            <a:endParaRPr lang="ru-RU" sz="2400" b="1" dirty="0">
              <a:solidFill>
                <a:srgbClr val="9933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38" y="1386640"/>
            <a:ext cx="520433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8"/>
          <a:stretch/>
        </p:blipFill>
        <p:spPr>
          <a:xfrm>
            <a:off x="4041077" y="4259050"/>
            <a:ext cx="4718551" cy="242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260648"/>
            <a:ext cx="5236157" cy="4769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400" b="1" dirty="0">
                <a:solidFill>
                  <a:srgbClr val="C00000"/>
                </a:solidFill>
              </a:rPr>
              <a:t>Формувальне оцінювання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6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1800200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err="1">
                <a:solidFill>
                  <a:srgbClr val="C00000"/>
                </a:solidFill>
              </a:rPr>
              <a:t>Дидактичні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матеріали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82" y="116632"/>
            <a:ext cx="6848961" cy="659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39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04664"/>
            <a:ext cx="756084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b="1" dirty="0">
                <a:solidFill>
                  <a:srgbClr val="C00000"/>
                </a:solidFill>
                <a:ea typeface="+mj-ea"/>
                <a:cs typeface="+mj-cs"/>
              </a:rPr>
              <a:t>Застосування </a:t>
            </a:r>
            <a:r>
              <a:rPr lang="uk-UA" sz="2400" b="1" dirty="0" err="1">
                <a:solidFill>
                  <a:srgbClr val="C00000"/>
                </a:solidFill>
                <a:ea typeface="+mj-ea"/>
                <a:cs typeface="+mj-cs"/>
              </a:rPr>
              <a:t>здоров’язбережувальних</a:t>
            </a:r>
            <a:r>
              <a:rPr lang="uk-UA" sz="2400" b="1" dirty="0">
                <a:solidFill>
                  <a:srgbClr val="C00000"/>
                </a:solidFill>
                <a:ea typeface="+mj-ea"/>
                <a:cs typeface="+mj-cs"/>
              </a:rPr>
              <a:t> технологій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239422"/>
            <a:ext cx="3625948" cy="334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 bwMode="auto">
          <a:xfrm>
            <a:off x="395536" y="1229037"/>
            <a:ext cx="2126051" cy="13358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err="1">
                <a:solidFill>
                  <a:srgbClr val="FFC000"/>
                </a:solidFill>
              </a:rPr>
              <a:t>Фізкульт-хвилинки</a:t>
            </a:r>
            <a:r>
              <a:rPr lang="uk-UA" sz="2400" b="1" dirty="0">
                <a:solidFill>
                  <a:srgbClr val="FFC000"/>
                </a:solidFill>
              </a:rPr>
              <a:t> на уроках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395536" y="3036204"/>
            <a:ext cx="2126051" cy="1368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rgbClr val="92D050"/>
                </a:solidFill>
              </a:rPr>
              <a:t>Дозвілля на перервах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2154433" y="4757529"/>
            <a:ext cx="2126051" cy="13681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rgbClr val="0070C0"/>
                </a:solidFill>
              </a:rPr>
              <a:t>Ранкові зарядки - </a:t>
            </a:r>
            <a:r>
              <a:rPr lang="uk-UA" sz="2400" b="1" dirty="0" err="1">
                <a:solidFill>
                  <a:srgbClr val="0070C0"/>
                </a:solidFill>
              </a:rPr>
              <a:t>нейробіка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 bwMode="auto">
          <a:xfrm>
            <a:off x="4572000" y="4757529"/>
            <a:ext cx="2160240" cy="13681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rgbClr val="C00000"/>
                </a:solidFill>
              </a:rPr>
              <a:t>Заняття з фізичної культури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 bwMode="auto">
          <a:xfrm>
            <a:off x="6516216" y="1212894"/>
            <a:ext cx="2160240" cy="13681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rgbClr val="F79646"/>
                </a:solidFill>
              </a:rPr>
              <a:t>Хвилинки релаксації</a:t>
            </a:r>
            <a:endParaRPr lang="ru-RU" sz="2400" dirty="0">
              <a:solidFill>
                <a:srgbClr val="F79646"/>
              </a:solidFill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6516216" y="2910190"/>
            <a:ext cx="2160240" cy="14941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rgbClr val="7030A0"/>
                </a:solidFill>
              </a:rPr>
              <a:t>Адаптаційний період «Шкільний старт»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3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Безымян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Содержимое 5" descr="ІП лого (кол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826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08" y="2420888"/>
            <a:ext cx="8856983" cy="38595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uk-UA" sz="3200" b="1" dirty="0">
                <a:solidFill>
                  <a:srgbClr val="0070C0"/>
                </a:solidFill>
              </a:rPr>
              <a:t>психологічна комфортність – </a:t>
            </a:r>
            <a:r>
              <a:rPr lang="uk-UA" sz="3200" b="1" dirty="0">
                <a:solidFill>
                  <a:srgbClr val="FF0000"/>
                </a:solidFill>
              </a:rPr>
              <a:t>99,029%</a:t>
            </a:r>
            <a:r>
              <a:rPr lang="uk-UA" sz="3200" b="1" dirty="0">
                <a:solidFill>
                  <a:srgbClr val="0070C0"/>
                </a:solidFill>
              </a:rPr>
              <a:t>;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</a:p>
          <a:p>
            <a:pPr indent="450215" algn="just"/>
            <a:endParaRPr lang="uk-UA" sz="800" b="1" dirty="0">
              <a:solidFill>
                <a:srgbClr val="0070C0"/>
              </a:solidFill>
            </a:endParaRPr>
          </a:p>
          <a:p>
            <a:pPr indent="450215" algn="just">
              <a:lnSpc>
                <a:spcPct val="115000"/>
              </a:lnSpc>
            </a:pPr>
            <a:r>
              <a:rPr lang="uk-UA" sz="3200" b="1" dirty="0">
                <a:solidFill>
                  <a:srgbClr val="0070C0"/>
                </a:solidFill>
              </a:rPr>
              <a:t>позитивна мотивація навчання – </a:t>
            </a:r>
            <a:r>
              <a:rPr lang="uk-UA" sz="3200" b="1" dirty="0">
                <a:solidFill>
                  <a:srgbClr val="FF0000"/>
                </a:solidFill>
              </a:rPr>
              <a:t>84,851%</a:t>
            </a:r>
            <a:r>
              <a:rPr lang="uk-UA" sz="3200" b="1" dirty="0">
                <a:solidFill>
                  <a:srgbClr val="0070C0"/>
                </a:solidFill>
              </a:rPr>
              <a:t>;</a:t>
            </a:r>
          </a:p>
          <a:p>
            <a:pPr indent="450215" algn="just"/>
            <a:endParaRPr lang="uk-UA" sz="800" b="1" dirty="0">
              <a:solidFill>
                <a:srgbClr val="0070C0"/>
              </a:solidFill>
            </a:endParaRPr>
          </a:p>
          <a:p>
            <a:pPr indent="450215" algn="just">
              <a:lnSpc>
                <a:spcPct val="115000"/>
              </a:lnSpc>
            </a:pPr>
            <a:r>
              <a:rPr lang="uk-UA" sz="3200" b="1" dirty="0">
                <a:solidFill>
                  <a:srgbClr val="0070C0"/>
                </a:solidFill>
              </a:rPr>
              <a:t>відсутність негативної динаміки стану здоров’я – </a:t>
            </a:r>
            <a:r>
              <a:rPr lang="uk-UA" sz="3200" b="1" dirty="0">
                <a:solidFill>
                  <a:srgbClr val="FF0000"/>
                </a:solidFill>
              </a:rPr>
              <a:t>94,174%</a:t>
            </a:r>
            <a:r>
              <a:rPr lang="uk-UA" sz="3200" b="1" dirty="0">
                <a:solidFill>
                  <a:srgbClr val="0070C0"/>
                </a:solidFill>
              </a:rPr>
              <a:t>; </a:t>
            </a:r>
          </a:p>
          <a:p>
            <a:pPr indent="450215" algn="just"/>
            <a:endParaRPr lang="uk-UA" sz="800" b="1" dirty="0">
              <a:solidFill>
                <a:srgbClr val="0070C0"/>
              </a:solidFill>
            </a:endParaRPr>
          </a:p>
          <a:p>
            <a:pPr indent="450215" algn="just">
              <a:lnSpc>
                <a:spcPct val="115000"/>
              </a:lnSpc>
            </a:pPr>
            <a:r>
              <a:rPr lang="uk-UA" sz="3200" b="1" dirty="0">
                <a:solidFill>
                  <a:srgbClr val="0070C0"/>
                </a:solidFill>
              </a:rPr>
              <a:t>якість навчання – </a:t>
            </a:r>
            <a:r>
              <a:rPr lang="uk-UA" sz="3200" b="1" dirty="0">
                <a:solidFill>
                  <a:srgbClr val="FF0000"/>
                </a:solidFill>
              </a:rPr>
              <a:t>88%</a:t>
            </a:r>
            <a:r>
              <a:rPr lang="uk-UA" sz="3200" b="1" dirty="0">
                <a:solidFill>
                  <a:srgbClr val="0070C0"/>
                </a:solidFill>
              </a:rPr>
              <a:t>.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941168"/>
            <a:ext cx="2677725" cy="178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064896" cy="8674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800" dirty="0">
                <a:solidFill>
                  <a:srgbClr val="C00000"/>
                </a:solidFill>
              </a:rPr>
              <a:t>Результати апробації інтегрованої освітньої системи в умовах реального навчального процесу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0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05" y="188640"/>
            <a:ext cx="8064896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Ліцензія для здійснення курсової підготовки вчителів до роботи за авторською інтегрованою освітньою системою А. Д. </a:t>
            </a:r>
            <a:r>
              <a:rPr lang="uk-UA" sz="2400" dirty="0" err="1">
                <a:solidFill>
                  <a:srgbClr val="C00000"/>
                </a:solidFill>
              </a:rPr>
              <a:t>Цимбалару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647" y="1947241"/>
            <a:ext cx="3699663" cy="277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9423" y="1947240"/>
            <a:ext cx="3699662" cy="277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184447"/>
            <a:ext cx="8892480" cy="13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1800" dirty="0">
                <a:solidFill>
                  <a:srgbClr val="0000CC"/>
                </a:solidFill>
              </a:rPr>
              <a:t>Реєстрація на курси за посиланням:</a:t>
            </a:r>
          </a:p>
          <a:p>
            <a:pPr algn="ctr"/>
            <a:r>
              <a:rPr lang="en-US" sz="1800" b="0" dirty="0">
                <a:solidFill>
                  <a:srgbClr val="0000CC"/>
                </a:solidFill>
                <a:hlinkClick r:id="rId4"/>
              </a:rPr>
              <a:t>http://undip.org.ua/info/9580/?fbclid=IwAR2PHnTs0GKYq_Ixq4rXzAhVmfwgJjn3NDE9bWKfqaAKC80H4XEh8qRXvCg</a:t>
            </a:r>
            <a:r>
              <a:rPr lang="uk-UA" sz="1800" b="0" dirty="0">
                <a:solidFill>
                  <a:srgbClr val="0000CC"/>
                </a:solidFill>
              </a:rPr>
              <a:t> </a:t>
            </a:r>
            <a:endParaRPr lang="en-US" sz="1800" b="0" dirty="0">
              <a:solidFill>
                <a:srgbClr val="0000CC"/>
              </a:solidFill>
            </a:endParaRPr>
          </a:p>
          <a:p>
            <a:pPr algn="ctr"/>
            <a:r>
              <a:rPr lang="uk-UA" sz="1800" dirty="0">
                <a:solidFill>
                  <a:srgbClr val="0000CC"/>
                </a:solidFill>
              </a:rPr>
              <a:t>або</a:t>
            </a:r>
            <a:r>
              <a:rPr lang="uk-UA" sz="1800" b="0" dirty="0">
                <a:solidFill>
                  <a:srgbClr val="0000CC"/>
                </a:solidFill>
              </a:rPr>
              <a:t> </a:t>
            </a:r>
            <a:r>
              <a:rPr lang="uk-UA" sz="1800" b="0" u="sng" dirty="0">
                <a:hlinkClick r:id="rId5"/>
              </a:rPr>
              <a:t>https://docs.google.com/document/d/16ChUoAyEoF_8qT4zBbGuFuXeueyBRwgM/edit</a:t>
            </a:r>
            <a:r>
              <a:rPr lang="uk-UA" sz="1800" b="0" dirty="0"/>
              <a:t> </a:t>
            </a:r>
            <a:endParaRPr lang="ru-RU" sz="1800" b="0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673" y="2135176"/>
            <a:ext cx="2418408" cy="258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05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AppData\Local\Temp\Rar$DIa0.693\DSCN21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874420"/>
            <a:ext cx="2088749" cy="38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C:\Users\user\Desktop\Всеукраїнський експ-т\Фото Запоріжжя\DSCN22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901987"/>
            <a:ext cx="46826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731" y="901986"/>
            <a:ext cx="1919894" cy="2687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547692"/>
            <a:ext cx="5370984" cy="3001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000" y="2799061"/>
            <a:ext cx="4181539" cy="2250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805" y="4720811"/>
            <a:ext cx="3315820" cy="1994212"/>
          </a:xfrm>
          <a:prstGeom prst="rect">
            <a:avLst/>
          </a:prstGeo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210545" y="174083"/>
            <a:ext cx="8653080" cy="518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>
                <a:solidFill>
                  <a:srgbClr val="C00000"/>
                </a:solidFill>
              </a:rPr>
              <a:t>Дружна крилата родина вчителів-експериментаторів і авторів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5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795" y="188640"/>
            <a:ext cx="8385417" cy="3493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  <a:latin typeface="+mj-lt"/>
              </a:rPr>
              <a:t>Раді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прийняти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в свою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дружну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крилату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родину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всіх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хто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бажає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навчати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дітей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за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інтегрованою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освітньою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 системою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+mj-lt"/>
              </a:rPr>
              <a:t>А. Д. </a:t>
            </a:r>
            <a:r>
              <a:rPr lang="ru-RU" sz="2400" dirty="0" err="1">
                <a:solidFill>
                  <a:srgbClr val="C00000"/>
                </a:solidFill>
                <a:latin typeface="+mj-lt"/>
              </a:rPr>
              <a:t>Цимбалару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+mj-lt"/>
              </a:rPr>
              <a:t>Адреса: </a:t>
            </a:r>
            <a:r>
              <a:rPr lang="uk-UA" sz="20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04053, Україна, м. Київ, вул. Січових Стрільців, 52-Д (Інститут педагогіки НАПН України, 407 </a:t>
            </a:r>
            <a:r>
              <a:rPr lang="uk-UA" sz="2000" dirty="0" err="1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каб</a:t>
            </a:r>
            <a:r>
              <a:rPr lang="uk-UA" sz="20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.)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+mj-lt"/>
              </a:rPr>
              <a:t>Телефон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гарячої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лінії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0800332454 (</a:t>
            </a:r>
            <a:r>
              <a:rPr lang="ru-RU" sz="2000" dirty="0" err="1">
                <a:solidFill>
                  <a:srgbClr val="002060"/>
                </a:solidFill>
                <a:latin typeface="+mj-lt"/>
              </a:rPr>
              <a:t>безкоштовно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), 066-791-03-88 (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Viber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, Telegram,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WhatsApp</a:t>
            </a:r>
            <a:r>
              <a:rPr lang="ru-RU" sz="20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+mj-lt"/>
              </a:rPr>
              <a:t>Електронна скринька: </a:t>
            </a:r>
            <a:r>
              <a:rPr lang="en-US" sz="2000" dirty="0">
                <a:solidFill>
                  <a:srgbClr val="0070C0"/>
                </a:solidFill>
                <a:latin typeface="+mj-lt"/>
                <a:hlinkClick r:id="rId3"/>
              </a:rPr>
              <a:t>svit.krylatyh@ukr.net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+mj-lt"/>
              </a:rPr>
              <a:t>Група у 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Facebook</a:t>
            </a:r>
            <a:r>
              <a:rPr lang="uk-UA" sz="20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ru-RU" sz="2000" dirty="0" err="1">
                <a:solidFill>
                  <a:srgbClr val="0000CC"/>
                </a:solidFill>
                <a:effectLst/>
                <a:latin typeface="+mj-lt"/>
                <a:hlinkClick r:id="rId4" tooltip="https://www.facebook.com/%D0%9E%D1%81%D0%B2%D1%96%D1%82%D0%BD%D1%8F-%D1%81%D0%B8%D1%81%D1%82%D0%B5%D0%BC%D0%B0-%D0%90%D0%BD%D0%B6%D0%B5%D0%BB%D1%96%D0%BA%D0%B8-%D0%A6%D0%B8%D0%BC%D0%B1%D0%B0%D0%BB%D0%B0%D1%80%D1%83-104985431113292/"/>
              </a:rPr>
              <a:t>Освітня</a:t>
            </a:r>
            <a:r>
              <a:rPr lang="ru-RU" sz="2000" dirty="0">
                <a:solidFill>
                  <a:srgbClr val="0000CC"/>
                </a:solidFill>
                <a:effectLst/>
                <a:latin typeface="+mj-lt"/>
                <a:hlinkClick r:id="rId4" tooltip="https://www.facebook.com/%D0%9E%D1%81%D0%B2%D1%96%D1%82%D0%BD%D1%8F-%D1%81%D0%B8%D1%81%D1%82%D0%B5%D0%BC%D0%B0-%D0%90%D0%BD%D0%B6%D0%B5%D0%BB%D1%96%D0%BA%D0%B8-%D0%A6%D0%B8%D0%BC%D0%B1%D0%B0%D0%BB%D0%B0%D1%80%D1%83-104985431113292/"/>
              </a:rPr>
              <a:t> система </a:t>
            </a:r>
            <a:r>
              <a:rPr lang="ru-RU" sz="2000" dirty="0" err="1">
                <a:solidFill>
                  <a:srgbClr val="0000CC"/>
                </a:solidFill>
                <a:effectLst/>
                <a:latin typeface="+mj-lt"/>
                <a:hlinkClick r:id="rId4" tooltip="https://www.facebook.com/%D0%9E%D1%81%D0%B2%D1%96%D1%82%D0%BD%D1%8F-%D1%81%D0%B8%D1%81%D1%82%D0%B5%D0%BC%D0%B0-%D0%90%D0%BD%D0%B6%D0%B5%D0%BB%D1%96%D0%BA%D0%B8-%D0%A6%D0%B8%D0%BC%D0%B1%D0%B0%D0%BB%D0%B0%D1%80%D1%83-104985431113292/"/>
              </a:rPr>
              <a:t>Анжеліки</a:t>
            </a:r>
            <a:r>
              <a:rPr lang="ru-RU" sz="2000" dirty="0">
                <a:solidFill>
                  <a:srgbClr val="0000CC"/>
                </a:solidFill>
                <a:effectLst/>
                <a:latin typeface="+mj-lt"/>
                <a:hlinkClick r:id="rId4" tooltip="https://www.facebook.com/%D0%9E%D1%81%D0%B2%D1%96%D1%82%D0%BD%D1%8F-%D1%81%D0%B8%D1%81%D1%82%D0%B5%D0%BC%D0%B0-%D0%90%D0%BD%D0%B6%D0%B5%D0%BB%D1%96%D0%BA%D0%B8-%D0%A6%D0%B8%D0%BC%D0%B1%D0%B0%D0%BB%D0%B0%D1%80%D1%83-104985431113292/"/>
              </a:rPr>
              <a:t> </a:t>
            </a:r>
            <a:r>
              <a:rPr lang="ru-RU" sz="2000" dirty="0" err="1">
                <a:solidFill>
                  <a:srgbClr val="0000CC"/>
                </a:solidFill>
                <a:effectLst/>
                <a:latin typeface="+mj-lt"/>
                <a:hlinkClick r:id="rId4" tooltip="https://www.facebook.com/%D0%9E%D1%81%D0%B2%D1%96%D1%82%D0%BD%D1%8F-%D1%81%D0%B8%D1%81%D1%82%D0%B5%D0%BC%D0%B0-%D0%90%D0%BD%D0%B6%D0%B5%D0%BB%D1%96%D0%BA%D0%B8-%D0%A6%D0%B8%D0%BC%D0%B1%D0%B0%D0%BB%D0%B0%D1%80%D1%83-104985431113292/"/>
              </a:rPr>
              <a:t>Цимбалару</a:t>
            </a:r>
            <a:endParaRPr lang="ru-RU" sz="2000" dirty="0">
              <a:solidFill>
                <a:srgbClr val="0000CC"/>
              </a:solidFill>
              <a:effectLst/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35" y="3789040"/>
            <a:ext cx="844893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38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17" y="1305683"/>
            <a:ext cx="8760566" cy="529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1717" y="116632"/>
            <a:ext cx="8760566" cy="10801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+mj-lt"/>
              </a:rPr>
              <a:t>Авторське право на реалізацію інтегрованої освітньої системи для початкової школи та її дидактико-методичного забезпечення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091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Безымян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Содержимое 5" descr="ІП лого (кол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826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044" y="1675936"/>
            <a:ext cx="81193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Не чекайте дива! </a:t>
            </a:r>
            <a:r>
              <a:rPr lang="uk-UA" sz="3600" b="1" dirty="0">
                <a:solidFill>
                  <a:srgbClr val="C00000"/>
                </a:solidFill>
                <a:latin typeface="Times New Roman"/>
              </a:rPr>
              <a:t>Творіть його!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342" y="4259705"/>
            <a:ext cx="8272761" cy="18251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User\AppData\Local\Temp\3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835696" y="2464381"/>
            <a:ext cx="4464496" cy="1682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046" y="6093296"/>
            <a:ext cx="811935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Times New Roman"/>
              </a:rPr>
              <a:t>Дякую за увагу!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57472"/>
            <a:ext cx="8766974" cy="10973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Схвалення МОН України програмного і навчального забезпечення реалізації інтегрованої освітньої системи </a:t>
            </a:r>
            <a:br>
              <a:rPr lang="uk-UA" sz="2400" b="1" dirty="0">
                <a:solidFill>
                  <a:srgbClr val="C00000"/>
                </a:solidFill>
              </a:rPr>
            </a:br>
            <a:r>
              <a:rPr lang="uk-UA" sz="2400" b="1" dirty="0">
                <a:solidFill>
                  <a:srgbClr val="C00000"/>
                </a:solidFill>
              </a:rPr>
              <a:t>для початкової школи А. Д. </a:t>
            </a:r>
            <a:r>
              <a:rPr lang="uk-UA" sz="2400" b="1" dirty="0" err="1">
                <a:solidFill>
                  <a:srgbClr val="C00000"/>
                </a:solidFill>
              </a:rPr>
              <a:t>Цимбалару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6" y="1412776"/>
            <a:ext cx="8720969" cy="525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0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80109"/>
            <a:ext cx="8766974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docs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google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spreadsheets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/1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KNxK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QSJxSFmexcGOP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9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irYw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ufgbWfiQbajDldiLNvQ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edit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?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ts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=5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382670#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gid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=1370305555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2" y="157472"/>
            <a:ext cx="8766974" cy="12553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uk-UA" sz="2400" dirty="0">
                <a:solidFill>
                  <a:srgbClr val="C00000"/>
                </a:solidFill>
              </a:rPr>
              <a:t>Програми, посібники і дидактичні матеріали представлені у переліку схвалених МОН України для використання в закладах загальної середньої освіти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80" y="2257886"/>
            <a:ext cx="8694966" cy="445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5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132" y="1412776"/>
            <a:ext cx="3096343" cy="51921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Дослідно-експериментальна робота всеукраїнського рівня «Дидактико-методичне і навчальне забезпечення реалізації концептуальних засад реформування початкової загальної освіти»  на 2016-2020 роки</a:t>
            </a:r>
            <a:endParaRPr lang="ru-RU" sz="2400" dirty="0">
              <a:solidFill>
                <a:srgbClr val="C00000"/>
              </a:solidFill>
              <a:latin typeface="+mj-lt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Bef>
                <a:spcPts val="575"/>
              </a:spcBef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+mj-lt"/>
                <a:ea typeface="Calibri"/>
              </a:rPr>
              <a:t>(</a:t>
            </a:r>
            <a:r>
              <a:rPr lang="uk-UA" sz="2400" dirty="0">
                <a:solidFill>
                  <a:srgbClr val="C00000"/>
                </a:solidFill>
                <a:latin typeface="+mj-lt"/>
                <a:ea typeface="Calibri"/>
              </a:rPr>
              <a:t>Наказ МОН України від 15.07.2016</a:t>
            </a:r>
            <a:r>
              <a:rPr lang="ru-RU" sz="2400" dirty="0">
                <a:solidFill>
                  <a:srgbClr val="C00000"/>
                </a:solidFill>
                <a:latin typeface="+mj-lt"/>
                <a:ea typeface="Calibri"/>
              </a:rPr>
              <a:t>. № 834)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52" y="-1"/>
            <a:ext cx="9036498" cy="1335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3206" y="1412775"/>
            <a:ext cx="5816564" cy="519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7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122028"/>
            <a:ext cx="3888432" cy="3888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476672"/>
            <a:ext cx="7704855" cy="107280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</a:rPr>
              <a:t>3</a:t>
            </a:r>
            <a:r>
              <a:rPr lang="en-US" sz="3200" b="1" dirty="0">
                <a:solidFill>
                  <a:srgbClr val="C00000"/>
                </a:solidFill>
              </a:rPr>
              <a:t>-D</a:t>
            </a:r>
            <a:r>
              <a:rPr lang="uk-UA" sz="3200" b="1" dirty="0">
                <a:solidFill>
                  <a:srgbClr val="C00000"/>
                </a:solidFill>
              </a:rPr>
              <a:t> інтеграція </a:t>
            </a:r>
          </a:p>
          <a:p>
            <a:pPr algn="ctr">
              <a:spcAft>
                <a:spcPts val="0"/>
              </a:spcAft>
            </a:pPr>
            <a:r>
              <a:rPr lang="uk-UA" sz="3200" b="1" dirty="0">
                <a:solidFill>
                  <a:srgbClr val="C00000"/>
                </a:solidFill>
              </a:rPr>
              <a:t>освітнього процесу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461" y="2028755"/>
            <a:ext cx="4397560" cy="11122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</a:rPr>
              <a:t>на рівні </a:t>
            </a:r>
          </a:p>
          <a:p>
            <a:pPr algn="ctr"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</a:rPr>
              <a:t>навчальних програм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461" y="3603909"/>
            <a:ext cx="4397560" cy="11623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на рівні </a:t>
            </a:r>
          </a:p>
          <a:p>
            <a:pPr algn="ctr"/>
            <a:r>
              <a:rPr lang="uk-UA" sz="2400" dirty="0">
                <a:solidFill>
                  <a:srgbClr val="C00000"/>
                </a:solidFill>
              </a:rPr>
              <a:t>планів (календарного і виховної роботи)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461" y="5229200"/>
            <a:ext cx="4397560" cy="10118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</a:rPr>
              <a:t>на рівні </a:t>
            </a:r>
          </a:p>
          <a:p>
            <a:pPr algn="ctr">
              <a:spcAft>
                <a:spcPts val="0"/>
              </a:spcAft>
            </a:pPr>
            <a:r>
              <a:rPr lang="uk-UA" sz="2400" dirty="0">
                <a:solidFill>
                  <a:srgbClr val="C00000"/>
                </a:solidFill>
              </a:rPr>
              <a:t>навчального забезпечення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6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69272" cy="508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9272" cy="562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Інтегрований</a:t>
            </a:r>
            <a:r>
              <a:rPr kumimoji="0" lang="uk-UA" sz="2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календарний план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180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89364"/>
            <a:ext cx="8435311" cy="573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445655" cy="49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План</a:t>
            </a:r>
            <a:r>
              <a:rPr kumimoji="0" lang="uk-UA" sz="24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виховної роботи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271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80728"/>
            <a:ext cx="325615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5" y="1588611"/>
            <a:ext cx="3256157" cy="457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132856"/>
            <a:ext cx="3256157" cy="458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1567" y="188640"/>
            <a:ext cx="5832648" cy="5583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+mj-lt"/>
              </a:rPr>
              <a:t>Інтегрований навчальний посібник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0304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7540</TotalTime>
  <Words>376</Words>
  <Application>Microsoft Macintosh PowerPoint</Application>
  <PresentationFormat>On-screen Show (4:3)</PresentationFormat>
  <Paragraphs>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PowerPoint Presentation</vt:lpstr>
      <vt:lpstr>Авторське право на реалізацію інтегрованої освітньої системи для початкової школи та її дидактико-методичного забезпечення</vt:lpstr>
      <vt:lpstr>Схвалення МОН України програмного і навчального забезпечення реалізації інтегрованої освітньої системи  для початкової школи А. Д. Цимбалару</vt:lpstr>
      <vt:lpstr>PowerPoint Presentation</vt:lpstr>
      <vt:lpstr>PowerPoint Presentation</vt:lpstr>
      <vt:lpstr>PowerPoint Presentation</vt:lpstr>
      <vt:lpstr>Інтегрований календарний план</vt:lpstr>
      <vt:lpstr>План виховної роботи</vt:lpstr>
      <vt:lpstr>Інтегрований навчальний посібник</vt:lpstr>
      <vt:lpstr>PowerPoint Presentation</vt:lpstr>
      <vt:lpstr>Навчальні проєкти</vt:lpstr>
      <vt:lpstr>Селфі-аудит</vt:lpstr>
      <vt:lpstr>Самооцінювання</vt:lpstr>
      <vt:lpstr>Дидактичні матеріали</vt:lpstr>
      <vt:lpstr>PowerPoint Presentation</vt:lpstr>
      <vt:lpstr>Результати апробації інтегрованої освітньої системи в умовах реального навчального процесу</vt:lpstr>
      <vt:lpstr>Ліцензія для здійснення курсової підготовки вчителів до роботи за авторською інтегрованою освітньою системою А. Д. Цимбалару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«Организация сопутствующего повторения с целью коррекции базовых знаний учащихся»</dc:title>
  <dc:creator>BEST</dc:creator>
  <cp:lastModifiedBy>Адміністратор платформи</cp:lastModifiedBy>
  <cp:revision>445</cp:revision>
  <cp:lastPrinted>2020-02-27T05:22:33Z</cp:lastPrinted>
  <dcterms:created xsi:type="dcterms:W3CDTF">2011-10-17T11:11:31Z</dcterms:created>
  <dcterms:modified xsi:type="dcterms:W3CDTF">2020-03-18T23:25:50Z</dcterms:modified>
</cp:coreProperties>
</file>