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0" r:id="rId3"/>
    <p:sldId id="302" r:id="rId4"/>
    <p:sldId id="297" r:id="rId5"/>
    <p:sldId id="298" r:id="rId6"/>
    <p:sldId id="299" r:id="rId7"/>
    <p:sldId id="280" r:id="rId8"/>
    <p:sldId id="286" r:id="rId9"/>
    <p:sldId id="285" r:id="rId10"/>
    <p:sldId id="275" r:id="rId11"/>
    <p:sldId id="279" r:id="rId12"/>
    <p:sldId id="287" r:id="rId13"/>
    <p:sldId id="288" r:id="rId14"/>
    <p:sldId id="276" r:id="rId15"/>
    <p:sldId id="273" r:id="rId16"/>
    <p:sldId id="272" r:id="rId17"/>
    <p:sldId id="278" r:id="rId18"/>
    <p:sldId id="284" r:id="rId19"/>
    <p:sldId id="289" r:id="rId20"/>
    <p:sldId id="291" r:id="rId21"/>
    <p:sldId id="295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98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1D2438-8AFB-427A-B066-40CE9555C2E5}" type="datetimeFigureOut">
              <a:rPr lang="uk-UA"/>
              <a:pPr>
                <a:defRPr/>
              </a:pPr>
              <a:t>26.11.2019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http://terehovskiy.at.ua/</a:t>
            </a: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ED4F13-F195-4CEC-B413-83290903E04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09C82F-7FE2-4AD6-AE04-C3DE0AD4DD94}" type="datetimeFigureOut">
              <a:rPr lang="uk-UA"/>
              <a:pPr>
                <a:defRPr/>
              </a:pPr>
              <a:t>26.11.2019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http://terehovskiy.at.ua/</a:t>
            </a: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CB42D3-6A9D-49A4-BBCE-2A731E98DBA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6387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CB1BD1-A0B4-4CA4-A7D1-8582484D0988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uk-UA"/>
          </a:p>
        </p:txBody>
      </p:sp>
      <p:sp>
        <p:nvSpPr>
          <p:cNvPr id="16388" name="Місце для нижнього колонтитула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http://terehovskiy.at.ua/</a:t>
            </a:r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35843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C0DCD0-B56D-4B8B-9910-ADCCF5B4AD25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uk-UA"/>
          </a:p>
        </p:txBody>
      </p:sp>
      <p:sp>
        <p:nvSpPr>
          <p:cNvPr id="35844" name="Місце для нижнього колонтитула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http://terehovskiy.at.ua/</a:t>
            </a:r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37891" name="Місце для нижнього колонтитула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http://terehovskiy.at.ua/</a:t>
            </a:r>
            <a:endParaRPr lang="uk-UA"/>
          </a:p>
        </p:txBody>
      </p:sp>
      <p:sp>
        <p:nvSpPr>
          <p:cNvPr id="37892" name="Місце для номера слайда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7D43D8-7409-42BB-8DC3-99A7E0EBD990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й трикут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увати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іліні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іліні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іліні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 сполучна ліні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11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C4B05A7-8AEB-4074-B48D-7417D8519E8E}" type="datetimeFigureOut">
              <a:rPr lang="uk-UA"/>
              <a:pPr>
                <a:defRPr/>
              </a:pPr>
              <a:t>26.11.2019</a:t>
            </a:fld>
            <a:endParaRPr lang="uk-UA"/>
          </a:p>
        </p:txBody>
      </p:sp>
      <p:sp>
        <p:nvSpPr>
          <p:cNvPr id="12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3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B39358D-C668-44B7-9983-B9B890C1925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041D5-03CE-435A-BBEE-BFBDAA12FCC6}" type="datetimeFigureOut">
              <a:rPr lang="uk-UA"/>
              <a:pPr>
                <a:defRPr/>
              </a:pPr>
              <a:t>26.11.2019</a:t>
            </a:fld>
            <a:endParaRPr lang="uk-UA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EA533-C862-45D1-8B5F-983EECB53E9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51575-2E19-458A-AA1C-65265F436DCB}" type="datetimeFigureOut">
              <a:rPr lang="uk-UA"/>
              <a:pPr>
                <a:defRPr/>
              </a:pPr>
              <a:t>26.11.2019</a:t>
            </a:fld>
            <a:endParaRPr lang="uk-UA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61492-439F-4DFE-BBBB-51F36D2BF10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D38E4-2141-4B89-B254-8E7E3E559DBA}" type="datetimeFigureOut">
              <a:rPr lang="uk-UA"/>
              <a:pPr>
                <a:defRPr/>
              </a:pPr>
              <a:t>26.11.2019</a:t>
            </a:fld>
            <a:endParaRPr lang="uk-UA"/>
          </a:p>
        </p:txBody>
      </p:sp>
      <p:sp>
        <p:nvSpPr>
          <p:cNvPr id="5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3DBCC-F6B1-485D-B3EF-E61CA1DF6BE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D8385C-E5C2-41F5-A639-76D7C0DD6175}" type="datetimeFigureOut">
              <a:rPr lang="uk-UA"/>
              <a:pPr>
                <a:defRPr/>
              </a:pPr>
              <a:t>26.11.2019</a:t>
            </a:fld>
            <a:endParaRPr lang="uk-UA"/>
          </a:p>
        </p:txBody>
      </p:sp>
      <p:sp>
        <p:nvSpPr>
          <p:cNvPr id="7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8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C0CA85-51C1-46FE-9CE5-A5DAA92852A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537B3E-8565-4EA9-AA17-2E38993710B2}" type="datetimeFigureOut">
              <a:rPr lang="uk-UA"/>
              <a:pPr>
                <a:defRPr/>
              </a:pPr>
              <a:t>26.11.2019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4DB84E-F12B-4288-AE08-A4F9E3E27A1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D74B5C-3250-494C-859A-7D64DC582BA7}" type="datetimeFigureOut">
              <a:rPr lang="uk-UA"/>
              <a:pPr>
                <a:defRPr/>
              </a:pPr>
              <a:t>26.11.2019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FF5DC3-2745-4392-8E31-9BAA87C094E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FE7D35-1535-4141-B825-939E8588C081}" type="datetimeFigureOut">
              <a:rPr lang="uk-UA"/>
              <a:pPr>
                <a:defRPr/>
              </a:pPr>
              <a:t>26.11.2019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283776-6E7F-4CE1-917E-1F138B8C185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A729E-5ED0-466A-A338-C49CD0A88587}" type="datetimeFigureOut">
              <a:rPr lang="uk-UA"/>
              <a:pPr>
                <a:defRPr/>
              </a:pPr>
              <a:t>26.11.2019</a:t>
            </a:fld>
            <a:endParaRPr lang="uk-UA"/>
          </a:p>
        </p:txBody>
      </p:sp>
      <p:sp>
        <p:nvSpPr>
          <p:cNvPr id="3" name="Місце для нижнього колонтитула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ABE11-BA8F-474F-9CA2-CA2050555F4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67D969-1A21-4897-8A84-64175A9C165A}" type="datetimeFigureOut">
              <a:rPr lang="uk-UA"/>
              <a:pPr>
                <a:defRPr/>
              </a:pPr>
              <a:t>26.11.2019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905169-753C-4EA4-A23A-686C4AA4CD3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іліні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іліні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кутний трикут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 сполучна ліні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1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3A001E9-755F-40CA-BE1B-5669C06C76A7}" type="datetimeFigureOut">
              <a:rPr lang="uk-UA"/>
              <a:pPr>
                <a:defRPr/>
              </a:pPr>
              <a:t>26.11.2019</a:t>
            </a:fld>
            <a:endParaRPr lang="uk-UA"/>
          </a:p>
        </p:txBody>
      </p:sp>
      <p:sp>
        <p:nvSpPr>
          <p:cNvPr id="12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3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0D16135-9385-4AD3-AC9C-9951146802C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33" name="Місце для тексту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6355658-07D2-43E8-87C9-28D1C14F10D2}" type="datetimeFigureOut">
              <a:rPr lang="uk-UA"/>
              <a:pPr>
                <a:defRPr/>
              </a:pPr>
              <a:t>26.11.2019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AABC754-51ED-4059-A47A-0BB3000E031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6" r:id="rId4"/>
    <p:sldLayoutId id="2147483687" r:id="rId5"/>
    <p:sldLayoutId id="2147483688" r:id="rId6"/>
    <p:sldLayoutId id="2147483681" r:id="rId7"/>
    <p:sldLayoutId id="2147483689" r:id="rId8"/>
    <p:sldLayoutId id="2147483690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rehovskiy.at.ua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terehovskiy.at.u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erehovskiy.at.ua/" TargetMode="Externa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rehovskiy.at.u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313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кутник 9"/>
          <p:cNvSpPr/>
          <p:nvPr/>
        </p:nvSpPr>
        <p:spPr>
          <a:xfrm>
            <a:off x="4235767" y="928670"/>
            <a:ext cx="379623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Урок №12.  Графічний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редактор  </a:t>
            </a:r>
            <a:r>
              <a:rPr lang="en-US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Scratch</a:t>
            </a:r>
            <a:endParaRPr lang="uk-UA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0" y="2636838"/>
            <a:ext cx="55356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Ти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вже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знаєш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що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за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допомогою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комп’ютера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можна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створювати дивовижні малюнки.</a:t>
            </a: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558800" y="5734050"/>
            <a:ext cx="7542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uk-UA">
              <a:latin typeface="Times New Roman" pitchFamily="18" charset="0"/>
              <a:cs typeface="Times New Roman" pitchFamily="18" charset="0"/>
            </a:endParaRPr>
          </a:p>
          <a:p>
            <a:endParaRPr lang="uk-UA">
              <a:latin typeface="Lucida Sans Unicode" pitchFamily="34" charset="0"/>
            </a:endParaRPr>
          </a:p>
        </p:txBody>
      </p:sp>
      <p:pic>
        <p:nvPicPr>
          <p:cNvPr id="15365" name="Picture 2" descr="C:\Users\Admin\Desktop\Розділ 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286000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http://subject.com.ua/textbook/informatics/2klas_1/2klas_1.files/image14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4106863"/>
            <a:ext cx="5572125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6-кутна зірка 23"/>
          <p:cNvSpPr/>
          <p:nvPr/>
        </p:nvSpPr>
        <p:spPr>
          <a:xfrm>
            <a:off x="6929438" y="2500313"/>
            <a:ext cx="1643062" cy="1357312"/>
          </a:xfrm>
          <a:prstGeom prst="star6">
            <a:avLst/>
          </a:prstGeom>
          <a:solidFill>
            <a:srgbClr val="FFFF8B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3" name="6-кутна зірка 22"/>
          <p:cNvSpPr/>
          <p:nvPr/>
        </p:nvSpPr>
        <p:spPr>
          <a:xfrm>
            <a:off x="5143500" y="2500313"/>
            <a:ext cx="1643063" cy="1357312"/>
          </a:xfrm>
          <a:prstGeom prst="star6">
            <a:avLst/>
          </a:prstGeom>
          <a:solidFill>
            <a:srgbClr val="FFFF8B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2" name="6-кутна зірка 21"/>
          <p:cNvSpPr/>
          <p:nvPr/>
        </p:nvSpPr>
        <p:spPr>
          <a:xfrm>
            <a:off x="3429000" y="2500313"/>
            <a:ext cx="1643063" cy="1357312"/>
          </a:xfrm>
          <a:prstGeom prst="star6">
            <a:avLst/>
          </a:prstGeom>
          <a:solidFill>
            <a:srgbClr val="FFFF8B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1" name="6-кутна зірка 20"/>
          <p:cNvSpPr/>
          <p:nvPr/>
        </p:nvSpPr>
        <p:spPr>
          <a:xfrm>
            <a:off x="1785938" y="2500313"/>
            <a:ext cx="1643062" cy="1357312"/>
          </a:xfrm>
          <a:prstGeom prst="star6">
            <a:avLst/>
          </a:prstGeom>
          <a:solidFill>
            <a:srgbClr val="FFFF8B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0" name="6-кутна зірка 19"/>
          <p:cNvSpPr/>
          <p:nvPr/>
        </p:nvSpPr>
        <p:spPr>
          <a:xfrm>
            <a:off x="0" y="2500313"/>
            <a:ext cx="1643063" cy="1357312"/>
          </a:xfrm>
          <a:prstGeom prst="star6">
            <a:avLst/>
          </a:prstGeom>
          <a:solidFill>
            <a:srgbClr val="FFFF8B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313"/>
            <a:ext cx="858520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71934" y="785794"/>
            <a:ext cx="352839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Інструменти в графічному редакторі</a:t>
            </a:r>
          </a:p>
        </p:txBody>
      </p:sp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2000250" y="2500313"/>
            <a:ext cx="5143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>
              <a:latin typeface="Lucida Sans Unicode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3" y="2857500"/>
            <a:ext cx="649287" cy="617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2870200"/>
            <a:ext cx="628650" cy="62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63" y="2857500"/>
            <a:ext cx="714375" cy="681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00" y="2835275"/>
            <a:ext cx="714375" cy="66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9063" y="2857500"/>
            <a:ext cx="635000" cy="620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71500" y="2000250"/>
            <a:ext cx="75723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latin typeface="+mn-lt"/>
              </a:rPr>
              <a:t>Як і в графічному редакторі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Tux Paint, </a:t>
            </a:r>
            <a:r>
              <a:rPr lang="uk-UA" i="1" dirty="0">
                <a:latin typeface="+mn-lt"/>
              </a:rPr>
              <a:t> так і в </a:t>
            </a:r>
            <a:r>
              <a:rPr lang="en-US" i="1" dirty="0">
                <a:latin typeface="+mn-lt"/>
              </a:rPr>
              <a:t>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Scratch</a:t>
            </a:r>
            <a:r>
              <a:rPr lang="uk-UA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, </a:t>
            </a:r>
            <a:r>
              <a:rPr lang="uk-UA" i="1" dirty="0">
                <a:latin typeface="+mn-lt"/>
              </a:rPr>
              <a:t>використовуються такі інструменти, як:</a:t>
            </a:r>
            <a:endParaRPr lang="uk-UA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" y="4143375"/>
            <a:ext cx="7858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Лінія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14563" y="4143375"/>
            <a:ext cx="7858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Еліпс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14750" y="4121150"/>
            <a:ext cx="10715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Гумка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29250" y="4143375"/>
            <a:ext cx="12858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Заливка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29500" y="4143375"/>
            <a:ext cx="1000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Штамп</a:t>
            </a:r>
          </a:p>
        </p:txBody>
      </p:sp>
      <p:pic>
        <p:nvPicPr>
          <p:cNvPr id="20500" name="Picture 7" descr="http://fantom2.org.ua/_nw/52/85775921.jpg"/>
          <p:cNvPicPr>
            <a:picLocks noChangeAspect="1" noChangeArrowheads="1"/>
          </p:cNvPicPr>
          <p:nvPr/>
        </p:nvPicPr>
        <p:blipFill>
          <a:blip r:embed="rId8"/>
          <a:srcRect l="5884" b="8824"/>
          <a:stretch>
            <a:fillRect/>
          </a:stretch>
        </p:blipFill>
        <p:spPr bwMode="auto">
          <a:xfrm>
            <a:off x="6858000" y="4643438"/>
            <a:ext cx="22860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9" descr="http://school.xvatit.com/images/thumb/4/44/01_pidlisevich_opc_ok12-9.jpg/400px-01_pidlisevich_opc_ok12-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9063" y="4857750"/>
            <a:ext cx="257175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313"/>
            <a:ext cx="858520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67944" y="836712"/>
            <a:ext cx="352839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Графічний редактор</a:t>
            </a:r>
          </a:p>
        </p:txBody>
      </p:sp>
      <p:pic>
        <p:nvPicPr>
          <p:cNvPr id="21507" name="Picture 3" descr="http://shkola.ostriv.in.ua/images/publications/6/10242/13194909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571875"/>
            <a:ext cx="2474913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кутник 11"/>
          <p:cNvSpPr>
            <a:spLocks noChangeArrowheads="1"/>
          </p:cNvSpPr>
          <p:nvPr/>
        </p:nvSpPr>
        <p:spPr bwMode="auto">
          <a:xfrm>
            <a:off x="500063" y="2214563"/>
            <a:ext cx="7286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Lucida Sans Unicode" pitchFamily="34" charset="0"/>
              </a:rPr>
              <a:t>     Як і у графічному редакторі </a:t>
            </a:r>
            <a:r>
              <a:rPr lang="ru-RU" sz="2000" b="1">
                <a:latin typeface="Lucida Sans Unicode" pitchFamily="34" charset="0"/>
              </a:rPr>
              <a:t>Tux Paint, перш ніж ма-</a:t>
            </a:r>
          </a:p>
          <a:p>
            <a:r>
              <a:rPr lang="ru-RU" sz="2000">
                <a:latin typeface="Lucida Sans Unicode" pitchFamily="34" charset="0"/>
              </a:rPr>
              <a:t>лювати, потрібно вибрати колір та розмір ліній.</a:t>
            </a:r>
          </a:p>
          <a:p>
            <a:r>
              <a:rPr lang="ru-RU" sz="2000">
                <a:latin typeface="Lucida Sans Unicode" pitchFamily="34" charset="0"/>
              </a:rPr>
              <a:t>     Щоб встановити колір лінії, потрібно вибрати його</a:t>
            </a:r>
          </a:p>
          <a:p>
            <a:r>
              <a:rPr lang="uk-UA" sz="2000">
                <a:latin typeface="Lucida Sans Unicode" pitchFamily="34" charset="0"/>
              </a:rPr>
              <a:t>на </a:t>
            </a:r>
            <a:r>
              <a:rPr lang="uk-UA" sz="2000" b="1">
                <a:latin typeface="Lucida Sans Unicode" pitchFamily="34" charset="0"/>
              </a:rPr>
              <a:t>Палітрі кольорів</a:t>
            </a:r>
            <a:endParaRPr lang="uk-UA" sz="2000">
              <a:latin typeface="Lucida Sans Unicode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3929063"/>
            <a:ext cx="4445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313"/>
            <a:ext cx="858520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67944" y="836712"/>
            <a:ext cx="352839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Графічний редактор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800" y="2276475"/>
            <a:ext cx="804545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i="1" dirty="0">
                <a:latin typeface="+mn-lt"/>
                <a:cs typeface="Times New Roman" panose="02020603050405020304" pitchFamily="18" charset="0"/>
              </a:rPr>
              <a:t>Щоб встановити розмір лінії потрібно: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000" i="1" dirty="0">
                <a:latin typeface="+mn-lt"/>
                <a:cs typeface="Times New Roman" panose="02020603050405020304" pitchFamily="18" charset="0"/>
              </a:rPr>
              <a:t>Вибрати інструмент </a:t>
            </a:r>
            <a:r>
              <a:rPr lang="uk-UA" sz="2000" b="1" i="1" dirty="0">
                <a:latin typeface="+mn-lt"/>
                <a:cs typeface="Times New Roman" panose="02020603050405020304" pitchFamily="18" charset="0"/>
              </a:rPr>
              <a:t>Лінія;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000" i="1" dirty="0">
                <a:latin typeface="+mn-lt"/>
                <a:cs typeface="Times New Roman" panose="02020603050405020304" pitchFamily="18" charset="0"/>
              </a:rPr>
              <a:t>Вибрати напис </a:t>
            </a:r>
            <a:r>
              <a:rPr lang="uk-UA" sz="2000" b="1" i="1" dirty="0">
                <a:latin typeface="+mn-lt"/>
                <a:cs typeface="Times New Roman" panose="02020603050405020304" pitchFamily="18" charset="0"/>
              </a:rPr>
              <a:t>Розмір пензля;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uk-UA" sz="2000" i="1" dirty="0">
                <a:latin typeface="+mn-lt"/>
                <a:cs typeface="Times New Roman" panose="02020603050405020304" pitchFamily="18" charset="0"/>
              </a:rPr>
              <a:t>Вибери розмір пензля.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2143125"/>
            <a:ext cx="335756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http://shkola.ostriv.in.ua/images/publications/6/10242/13194909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571875"/>
            <a:ext cx="2474913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увати 10"/>
          <p:cNvGrpSpPr>
            <a:grpSpLocks/>
          </p:cNvGrpSpPr>
          <p:nvPr/>
        </p:nvGrpSpPr>
        <p:grpSpPr bwMode="auto">
          <a:xfrm>
            <a:off x="3286125" y="4572000"/>
            <a:ext cx="5357813" cy="1285875"/>
            <a:chOff x="3286116" y="4572008"/>
            <a:chExt cx="5357850" cy="1285884"/>
          </a:xfrm>
        </p:grpSpPr>
        <p:sp>
          <p:nvSpPr>
            <p:cNvPr id="9" name="Округлений прямокутник 8"/>
            <p:cNvSpPr/>
            <p:nvPr/>
          </p:nvSpPr>
          <p:spPr>
            <a:xfrm>
              <a:off x="3286116" y="4572008"/>
              <a:ext cx="5357850" cy="1285884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536" name="TextBox 9"/>
            <p:cNvSpPr txBox="1">
              <a:spLocks noChangeArrowheads="1"/>
            </p:cNvSpPr>
            <p:nvPr/>
          </p:nvSpPr>
          <p:spPr bwMode="auto">
            <a:xfrm>
              <a:off x="3357554" y="4643446"/>
              <a:ext cx="5214974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i="1">
                  <a:latin typeface="Lucida Sans Unicode" pitchFamily="34" charset="0"/>
                </a:rPr>
                <a:t>Якщо при використанні інструмента </a:t>
              </a:r>
              <a:r>
                <a:rPr lang="uk-UA" b="1" i="1">
                  <a:latin typeface="Lucida Sans Unicode" pitchFamily="34" charset="0"/>
                </a:rPr>
                <a:t> Лінія  </a:t>
              </a:r>
              <a:r>
                <a:rPr lang="uk-UA" i="1">
                  <a:latin typeface="Lucida Sans Unicode" pitchFamily="34" charset="0"/>
                </a:rPr>
                <a:t>тримати натиснуту  клавішу </a:t>
              </a:r>
              <a:r>
                <a:rPr lang="en-US" i="1">
                  <a:latin typeface="Lucida Sans Unicode" pitchFamily="34" charset="0"/>
                </a:rPr>
                <a:t> </a:t>
              </a:r>
              <a:r>
                <a:rPr lang="en-US" b="1" i="1">
                  <a:latin typeface="Lucida Sans Unicode" pitchFamily="34" charset="0"/>
                </a:rPr>
                <a:t>Shift </a:t>
              </a:r>
              <a:r>
                <a:rPr lang="uk-UA" b="1" i="1">
                  <a:latin typeface="Lucida Sans Unicode" pitchFamily="34" charset="0"/>
                </a:rPr>
                <a:t>, </a:t>
              </a:r>
              <a:r>
                <a:rPr lang="uk-UA" i="1">
                  <a:latin typeface="Lucida Sans Unicode" pitchFamily="34" charset="0"/>
                </a:rPr>
                <a:t>то малюватимуться  тільки горизонтальні або вертикальні лінії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313"/>
            <a:ext cx="858520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67944" y="836712"/>
            <a:ext cx="352839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Графічний редактор</a:t>
            </a:r>
          </a:p>
        </p:txBody>
      </p:sp>
      <p:sp>
        <p:nvSpPr>
          <p:cNvPr id="12" name="Прямокутник 11"/>
          <p:cNvSpPr>
            <a:spLocks noChangeArrowheads="1"/>
          </p:cNvSpPr>
          <p:nvPr/>
        </p:nvSpPr>
        <p:spPr bwMode="auto">
          <a:xfrm>
            <a:off x="1000125" y="2071688"/>
            <a:ext cx="6500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Lucida Sans Unicode" pitchFamily="34" charset="0"/>
              </a:rPr>
              <a:t>Аналогічно встановлюється розмір і колір інстру-</a:t>
            </a:r>
          </a:p>
          <a:p>
            <a:r>
              <a:rPr lang="uk-UA">
                <a:latin typeface="Lucida Sans Unicode" pitchFamily="34" charset="0"/>
              </a:rPr>
              <a:t>мента </a:t>
            </a:r>
            <a:r>
              <a:rPr lang="uk-UA" b="1">
                <a:latin typeface="Lucida Sans Unicode" pitchFamily="34" charset="0"/>
              </a:rPr>
              <a:t>Пензель.</a:t>
            </a:r>
            <a:endParaRPr lang="uk-UA">
              <a:latin typeface="Lucida Sans Unicode" pitchFamily="34" charset="0"/>
            </a:endParaRPr>
          </a:p>
        </p:txBody>
      </p:sp>
      <p:sp>
        <p:nvSpPr>
          <p:cNvPr id="14" name="Прямокутник 13"/>
          <p:cNvSpPr>
            <a:spLocks noChangeArrowheads="1"/>
          </p:cNvSpPr>
          <p:nvPr/>
        </p:nvSpPr>
        <p:spPr bwMode="auto">
          <a:xfrm>
            <a:off x="1000125" y="3929063"/>
            <a:ext cx="4071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Lucida Sans Unicode" pitchFamily="34" charset="0"/>
              </a:rPr>
              <a:t>Для того щоб використовувати в різних проектах нового виконавця, його потрібно зберегти в бібліотеці.</a:t>
            </a:r>
            <a:endParaRPr lang="uk-UA">
              <a:latin typeface="Lucida Sans Unicode" pitchFamily="34" charset="0"/>
            </a:endParaRPr>
          </a:p>
        </p:txBody>
      </p:sp>
      <p:grpSp>
        <p:nvGrpSpPr>
          <p:cNvPr id="17" name="Групувати 16"/>
          <p:cNvGrpSpPr>
            <a:grpSpLocks/>
          </p:cNvGrpSpPr>
          <p:nvPr/>
        </p:nvGrpSpPr>
        <p:grpSpPr bwMode="auto">
          <a:xfrm>
            <a:off x="1000125" y="2786063"/>
            <a:ext cx="6999288" cy="2986087"/>
            <a:chOff x="1000100" y="2786058"/>
            <a:chExt cx="6999308" cy="2986313"/>
          </a:xfrm>
        </p:grpSpPr>
        <p:sp>
          <p:nvSpPr>
            <p:cNvPr id="23560" name="Прямокутник 12"/>
            <p:cNvSpPr>
              <a:spLocks noChangeArrowheads="1"/>
            </p:cNvSpPr>
            <p:nvPr/>
          </p:nvSpPr>
          <p:spPr bwMode="auto">
            <a:xfrm>
              <a:off x="1000100" y="2786058"/>
              <a:ext cx="671517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Lucida Sans Unicode" pitchFamily="34" charset="0"/>
                </a:rPr>
                <a:t>Для інструмента </a:t>
              </a:r>
              <a:r>
                <a:rPr lang="ru-RU" b="1">
                  <a:latin typeface="Lucida Sans Unicode" pitchFamily="34" charset="0"/>
                </a:rPr>
                <a:t>Гумка </a:t>
              </a:r>
              <a:r>
                <a:rPr lang="ru-RU">
                  <a:latin typeface="Lucida Sans Unicode" pitchFamily="34" charset="0"/>
                </a:rPr>
                <a:t>можна вибрати тільки його</a:t>
              </a:r>
            </a:p>
            <a:p>
              <a:r>
                <a:rPr lang="uk-UA">
                  <a:latin typeface="Lucida Sans Unicode" pitchFamily="34" charset="0"/>
                </a:rPr>
                <a:t>розмір.</a:t>
              </a:r>
            </a:p>
          </p:txBody>
        </p:sp>
        <p:pic>
          <p:nvPicPr>
            <p:cNvPr id="23561" name="Picture 4" descr="C:\Users\Admin\Desktop\90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3143248"/>
              <a:ext cx="3213094" cy="2629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Округлений прямокутник 17"/>
          <p:cNvSpPr/>
          <p:nvPr/>
        </p:nvSpPr>
        <p:spPr>
          <a:xfrm>
            <a:off x="5572125" y="3214688"/>
            <a:ext cx="571500" cy="500062"/>
          </a:xfrm>
          <a:prstGeom prst="roundRect">
            <a:avLst/>
          </a:prstGeom>
          <a:solidFill>
            <a:srgbClr val="FF0000">
              <a:alpha val="12000"/>
            </a:srgbClr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6715125" y="5000625"/>
            <a:ext cx="428625" cy="428625"/>
          </a:xfrm>
          <a:prstGeom prst="roundRect">
            <a:avLst/>
          </a:prstGeom>
          <a:solidFill>
            <a:srgbClr val="FF0000">
              <a:alpha val="12000"/>
            </a:srgbClr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264275"/>
          </a:xfrm>
        </p:spPr>
        <p:txBody>
          <a:bodyPr/>
          <a:lstStyle/>
          <a:p>
            <a:pPr eaLnBrk="1" hangingPunct="1"/>
            <a:endParaRPr lang="uk-UA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uk-UA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uk-UA" sz="2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539750" y="404813"/>
            <a:ext cx="8353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3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2" descr="http://3.bp.blogspot.com/--QvBkk_qWVM/VKT8UFIcBYI/AAAAAAAAAhg/TzmSNjpLj4A/s1600/matiners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1857375" y="4572000"/>
            <a:ext cx="59817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85750"/>
            <a:ext cx="85852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14375" y="2357438"/>
            <a:ext cx="8001000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1. </a:t>
            </a:r>
            <a:r>
              <a:rPr lang="uk-UA" i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Вибери виконавця в списку під сценою.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2. </a:t>
            </a:r>
            <a:r>
              <a:rPr lang="uk-UA" i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Відкрий контекстне меню та вибери команду </a:t>
            </a:r>
            <a:r>
              <a:rPr lang="uk-UA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Експортувати цей об’єкт.</a:t>
            </a:r>
            <a:r>
              <a:rPr lang="uk-UA" i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Відкриється вікно </a:t>
            </a:r>
            <a:r>
              <a:rPr lang="uk-UA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Експортувати об’єкт.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3. Вибери папку, де буде збережено виконавця.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4. У поле </a:t>
            </a:r>
            <a:r>
              <a:rPr lang="uk-UA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Нове ім’я </a:t>
            </a:r>
            <a:r>
              <a:rPr lang="uk-UA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файла</a:t>
            </a:r>
            <a:r>
              <a:rPr lang="uk-UA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uk-UA" i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введи ім’я </a:t>
            </a:r>
            <a:r>
              <a:rPr lang="uk-UA" i="1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файла</a:t>
            </a:r>
            <a:r>
              <a:rPr lang="uk-UA" i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та вибери кнопку </a:t>
            </a:r>
            <a:r>
              <a:rPr lang="uk-UA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Гаразд.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3428992" y="928670"/>
            <a:ext cx="419217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Щоб зберегти нового </a:t>
            </a:r>
          </a:p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Виконавця в бібліотеці: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313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кутник 4"/>
          <p:cNvSpPr/>
          <p:nvPr/>
        </p:nvSpPr>
        <p:spPr>
          <a:xfrm>
            <a:off x="4143372" y="1071546"/>
            <a:ext cx="36182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Фізхвилинка</a:t>
            </a:r>
            <a:endParaRPr lang="uk-UA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25603" name="Прямокутник 5"/>
          <p:cNvSpPr>
            <a:spLocks noChangeArrowheads="1"/>
          </p:cNvSpPr>
          <p:nvPr/>
        </p:nvSpPr>
        <p:spPr bwMode="auto">
          <a:xfrm>
            <a:off x="500063" y="2286000"/>
            <a:ext cx="4214812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Lucida Sans Unicode" pitchFamily="34" charset="0"/>
              </a:rPr>
              <a:t>- Станьте, діти, біля парти, будем вправи починати.</a:t>
            </a:r>
            <a:endParaRPr lang="ru-RU" sz="2000">
              <a:latin typeface="Lucida Sans Unicode" pitchFamily="34" charset="0"/>
            </a:endParaRPr>
          </a:p>
          <a:p>
            <a:r>
              <a:rPr lang="uk-UA" sz="2000">
                <a:latin typeface="Lucida Sans Unicode" pitchFamily="34" charset="0"/>
              </a:rPr>
              <a:t> 1 - 2 - піднімається гора. </a:t>
            </a:r>
            <a:endParaRPr lang="ru-RU" sz="2000">
              <a:latin typeface="Lucida Sans Unicode" pitchFamily="34" charset="0"/>
            </a:endParaRPr>
          </a:p>
          <a:p>
            <a:r>
              <a:rPr lang="uk-UA" sz="2000">
                <a:latin typeface="Lucida Sans Unicode" pitchFamily="34" charset="0"/>
              </a:rPr>
              <a:t>3 - 4 - це крутії гірські схили.</a:t>
            </a:r>
            <a:endParaRPr lang="ru-RU" sz="2000">
              <a:latin typeface="Lucida Sans Unicode" pitchFamily="34" charset="0"/>
            </a:endParaRPr>
          </a:p>
          <a:p>
            <a:r>
              <a:rPr lang="uk-UA" sz="2000">
                <a:latin typeface="Lucida Sans Unicode" pitchFamily="34" charset="0"/>
              </a:rPr>
              <a:t> 5-6 - це орли дивний танець завели. </a:t>
            </a:r>
            <a:endParaRPr lang="ru-RU" sz="2000">
              <a:latin typeface="Lucida Sans Unicode" pitchFamily="34" charset="0"/>
            </a:endParaRPr>
          </a:p>
          <a:p>
            <a:r>
              <a:rPr lang="uk-UA" sz="2000">
                <a:latin typeface="Lucida Sans Unicode" pitchFamily="34" charset="0"/>
              </a:rPr>
              <a:t>7 - 8 - це смерічки похилилися до річки.</a:t>
            </a:r>
            <a:endParaRPr lang="ru-RU" sz="2000">
              <a:latin typeface="Lucida Sans Unicode" pitchFamily="34" charset="0"/>
            </a:endParaRPr>
          </a:p>
          <a:p>
            <a:r>
              <a:rPr lang="uk-UA" sz="2000">
                <a:latin typeface="Lucida Sans Unicode" pitchFamily="34" charset="0"/>
              </a:rPr>
              <a:t> 9 - 10 - це вода з водоспаду витіка.</a:t>
            </a:r>
            <a:endParaRPr lang="ru-RU" sz="2000">
              <a:latin typeface="Lucida Sans Unicode" pitchFamily="34" charset="0"/>
            </a:endParaRPr>
          </a:p>
          <a:p>
            <a:r>
              <a:rPr lang="uk-UA" sz="2000" b="1" i="1">
                <a:latin typeface="Lucida Sans Unicode" pitchFamily="34" charset="0"/>
              </a:rPr>
              <a:t> </a:t>
            </a:r>
            <a:endParaRPr lang="uk-UA" sz="2000" i="1">
              <a:latin typeface="Lucida Sans Unicode" pitchFamily="34" charset="0"/>
            </a:endParaRPr>
          </a:p>
        </p:txBody>
      </p:sp>
      <p:pic>
        <p:nvPicPr>
          <p:cNvPr id="25604" name="Picture 2" descr="C:\Users\Admin\Desktop\Зарядк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143125"/>
            <a:ext cx="27241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313"/>
            <a:ext cx="85852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кутник 4"/>
          <p:cNvSpPr/>
          <p:nvPr/>
        </p:nvSpPr>
        <p:spPr>
          <a:xfrm>
            <a:off x="4429124" y="785794"/>
            <a:ext cx="297068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Працюємо за </a:t>
            </a:r>
          </a:p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комп’ютером</a:t>
            </a:r>
          </a:p>
        </p:txBody>
      </p:sp>
      <p:pic>
        <p:nvPicPr>
          <p:cNvPr id="26627" name="Picture 2" descr="C:\Users\Admin\Desktop\системний бл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000375"/>
            <a:ext cx="3286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2857500"/>
            <a:ext cx="300037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 descr="C:\Users\Admin\Desktop\7 клас інформатика\10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3071813"/>
            <a:ext cx="3571875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кутник 13"/>
          <p:cNvSpPr>
            <a:spLocks noChangeArrowheads="1"/>
          </p:cNvSpPr>
          <p:nvPr/>
        </p:nvSpPr>
        <p:spPr bwMode="auto">
          <a:xfrm>
            <a:off x="500063" y="1928813"/>
            <a:ext cx="8215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alebarda"/>
              </a:rPr>
              <a:t>Увага! </a:t>
            </a:r>
            <a:r>
              <a:rPr lang="ru-RU" b="1" i="1">
                <a:latin typeface="alebarda"/>
                <a:ea typeface="Adobe Kaiti Std R"/>
                <a:cs typeface="Adobe Kaiti Std R"/>
              </a:rPr>
              <a:t>Під час роботи з комп’ютером дотримуйтеся правил безпеки </a:t>
            </a:r>
            <a:r>
              <a:rPr lang="uk-UA" b="1" i="1">
                <a:latin typeface="alebarda"/>
                <a:ea typeface="Adobe Kaiti Std R"/>
                <a:cs typeface="Adobe Kaiti Std R"/>
              </a:rPr>
              <a:t>та санітарно-гігієнічних норм.</a:t>
            </a:r>
            <a:endParaRPr lang="uk-UA" b="1">
              <a:latin typeface="alebarda"/>
              <a:ea typeface="Adobe Kaiti Std R"/>
              <a:cs typeface="Adobe Kaiti Std R"/>
            </a:endParaRPr>
          </a:p>
        </p:txBody>
      </p:sp>
      <p:sp>
        <p:nvSpPr>
          <p:cNvPr id="16" name="Блок-схема: альтернативний процес 15"/>
          <p:cNvSpPr/>
          <p:nvPr/>
        </p:nvSpPr>
        <p:spPr>
          <a:xfrm>
            <a:off x="428625" y="1857375"/>
            <a:ext cx="8001000" cy="785813"/>
          </a:xfrm>
          <a:prstGeom prst="flowChartAlternateProcess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6632" name="Прямокутник 8"/>
          <p:cNvSpPr>
            <a:spLocks noChangeArrowheads="1"/>
          </p:cNvSpPr>
          <p:nvPr/>
        </p:nvSpPr>
        <p:spPr bwMode="auto">
          <a:xfrm>
            <a:off x="6572250" y="2786063"/>
            <a:ext cx="1928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>
                <a:latin typeface="Lucida Sans Unicode" pitchFamily="34" charset="0"/>
              </a:rPr>
              <a:t>Центр монітора</a:t>
            </a:r>
          </a:p>
          <a:p>
            <a:r>
              <a:rPr lang="uk-UA" sz="1400">
                <a:latin typeface="Lucida Sans Unicode" pitchFamily="34" charset="0"/>
              </a:rPr>
              <a:t>на рівні очей</a:t>
            </a:r>
          </a:p>
        </p:txBody>
      </p:sp>
      <p:sp>
        <p:nvSpPr>
          <p:cNvPr id="26633" name="Прямокутник 9"/>
          <p:cNvSpPr>
            <a:spLocks noChangeArrowheads="1"/>
          </p:cNvSpPr>
          <p:nvPr/>
        </p:nvSpPr>
        <p:spPr bwMode="auto">
          <a:xfrm>
            <a:off x="4857750" y="3857625"/>
            <a:ext cx="1160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>
                <a:latin typeface="Lucida Sans Unicode" pitchFamily="34" charset="0"/>
              </a:rPr>
              <a:t>Шия пряма</a:t>
            </a:r>
          </a:p>
        </p:txBody>
      </p:sp>
      <p:sp>
        <p:nvSpPr>
          <p:cNvPr id="26634" name="Прямокутник 11"/>
          <p:cNvSpPr>
            <a:spLocks noChangeArrowheads="1"/>
          </p:cNvSpPr>
          <p:nvPr/>
        </p:nvSpPr>
        <p:spPr bwMode="auto">
          <a:xfrm>
            <a:off x="6715125" y="3643313"/>
            <a:ext cx="1006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>
                <a:latin typeface="Lucida Sans Unicode" pitchFamily="34" charset="0"/>
              </a:rPr>
              <a:t>50–60 см</a:t>
            </a:r>
          </a:p>
        </p:txBody>
      </p:sp>
      <p:cxnSp>
        <p:nvCxnSpPr>
          <p:cNvPr id="15" name="Пряма зі стрілкою 14"/>
          <p:cNvCxnSpPr/>
          <p:nvPr/>
        </p:nvCxnSpPr>
        <p:spPr>
          <a:xfrm>
            <a:off x="6858000" y="3571875"/>
            <a:ext cx="785813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6" name="Прямокутник 16"/>
          <p:cNvSpPr>
            <a:spLocks noChangeArrowheads="1"/>
          </p:cNvSpPr>
          <p:nvPr/>
        </p:nvSpPr>
        <p:spPr bwMode="auto">
          <a:xfrm>
            <a:off x="7358063" y="5286375"/>
            <a:ext cx="1214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>
                <a:latin typeface="Lucida Sans Unicode" pitchFamily="34" charset="0"/>
              </a:rPr>
              <a:t>Стопи на</a:t>
            </a:r>
          </a:p>
          <a:p>
            <a:r>
              <a:rPr lang="uk-UA" sz="1400">
                <a:latin typeface="Lucida Sans Unicode" pitchFamily="34" charset="0"/>
              </a:rPr>
              <a:t>підлозі</a:t>
            </a:r>
          </a:p>
        </p:txBody>
      </p:sp>
      <p:sp>
        <p:nvSpPr>
          <p:cNvPr id="26637" name="Прямокутник 17"/>
          <p:cNvSpPr>
            <a:spLocks noChangeArrowheads="1"/>
          </p:cNvSpPr>
          <p:nvPr/>
        </p:nvSpPr>
        <p:spPr bwMode="auto">
          <a:xfrm>
            <a:off x="5572125" y="6357938"/>
            <a:ext cx="3195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>
                <a:latin typeface="Lucida Sans Unicode" pitchFamily="34" charset="0"/>
              </a:rPr>
              <a:t>Використовуйте підставку для ніг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313"/>
            <a:ext cx="85852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23928" y="764704"/>
            <a:ext cx="36004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ребус</a:t>
            </a:r>
          </a:p>
        </p:txBody>
      </p:sp>
      <p:pic>
        <p:nvPicPr>
          <p:cNvPr id="3073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2071688"/>
            <a:ext cx="6918325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кутник 7"/>
          <p:cNvSpPr>
            <a:spLocks noChangeArrowheads="1"/>
          </p:cNvSpPr>
          <p:nvPr/>
        </p:nvSpPr>
        <p:spPr bwMode="auto">
          <a:xfrm>
            <a:off x="3714750" y="6357938"/>
            <a:ext cx="5005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Lucida Sans Unicode" pitchFamily="34" charset="0"/>
              </a:rPr>
              <a:t>Матеріал з сайту:</a:t>
            </a:r>
            <a:r>
              <a:rPr lang="en-US">
                <a:latin typeface="Lucida Sans Unicode" pitchFamily="34" charset="0"/>
                <a:hlinkClick r:id="rId4"/>
              </a:rPr>
              <a:t>http://terehovskiy.at.ua/</a:t>
            </a:r>
            <a:endParaRPr lang="uk-UA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увати 36"/>
          <p:cNvGrpSpPr>
            <a:grpSpLocks/>
          </p:cNvGrpSpPr>
          <p:nvPr/>
        </p:nvGrpSpPr>
        <p:grpSpPr bwMode="auto">
          <a:xfrm>
            <a:off x="214313" y="2714625"/>
            <a:ext cx="8501062" cy="3863975"/>
            <a:chOff x="214282" y="2714620"/>
            <a:chExt cx="8501122" cy="3863923"/>
          </a:xfrm>
        </p:grpSpPr>
        <p:grpSp>
          <p:nvGrpSpPr>
            <p:cNvPr id="28681" name="Групувати 27"/>
            <p:cNvGrpSpPr>
              <a:grpSpLocks/>
            </p:cNvGrpSpPr>
            <p:nvPr/>
          </p:nvGrpSpPr>
          <p:grpSpPr bwMode="auto">
            <a:xfrm>
              <a:off x="214282" y="2714620"/>
              <a:ext cx="8501122" cy="3863923"/>
              <a:chOff x="214282" y="2714620"/>
              <a:chExt cx="8501122" cy="3863923"/>
            </a:xfrm>
          </p:grpSpPr>
          <p:grpSp>
            <p:nvGrpSpPr>
              <p:cNvPr id="28685" name="Групувати 17"/>
              <p:cNvGrpSpPr>
                <a:grpSpLocks/>
              </p:cNvGrpSpPr>
              <p:nvPr/>
            </p:nvGrpSpPr>
            <p:grpSpPr bwMode="auto">
              <a:xfrm>
                <a:off x="928662" y="2714620"/>
                <a:ext cx="7786742" cy="3863923"/>
                <a:chOff x="928662" y="2714620"/>
                <a:chExt cx="7786742" cy="3863923"/>
              </a:xfrm>
            </p:grpSpPr>
            <p:pic>
              <p:nvPicPr>
                <p:cNvPr id="28690" name="Picture 1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2857488" y="3500438"/>
                  <a:ext cx="5072098" cy="3078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8691" name="Групувати 13"/>
                <p:cNvGrpSpPr>
                  <a:grpSpLocks/>
                </p:cNvGrpSpPr>
                <p:nvPr/>
              </p:nvGrpSpPr>
              <p:grpSpPr bwMode="auto">
                <a:xfrm>
                  <a:off x="928662" y="2857496"/>
                  <a:ext cx="3500462" cy="2214578"/>
                  <a:chOff x="714348" y="2500306"/>
                  <a:chExt cx="3571900" cy="2286016"/>
                </a:xfrm>
              </p:grpSpPr>
              <p:sp>
                <p:nvSpPr>
                  <p:cNvPr id="8" name="Прямокутник 7"/>
                  <p:cNvSpPr/>
                  <p:nvPr/>
                </p:nvSpPr>
                <p:spPr>
                  <a:xfrm>
                    <a:off x="2786212" y="4214370"/>
                    <a:ext cx="1500036" cy="571902"/>
                  </a:xfrm>
                  <a:prstGeom prst="rect">
                    <a:avLst/>
                  </a:prstGeom>
                  <a:solidFill>
                    <a:srgbClr val="FF0000">
                      <a:alpha val="7000"/>
                    </a:srgbClr>
                  </a:solidFill>
                  <a:ln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uk-UA"/>
                  </a:p>
                </p:txBody>
              </p:sp>
              <p:cxnSp>
                <p:nvCxnSpPr>
                  <p:cNvPr id="10" name="Сполучна лінія уступом 9"/>
                  <p:cNvCxnSpPr/>
                  <p:nvPr/>
                </p:nvCxnSpPr>
                <p:spPr>
                  <a:xfrm rot="10800000">
                    <a:off x="1500004" y="2785435"/>
                    <a:ext cx="1214932" cy="1715706"/>
                  </a:xfrm>
                  <a:prstGeom prst="bentConnector2">
                    <a:avLst/>
                  </a:prstGeom>
                  <a:ln w="31750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" name="Прямокутник 12"/>
                  <p:cNvSpPr/>
                  <p:nvPr/>
                </p:nvSpPr>
                <p:spPr>
                  <a:xfrm>
                    <a:off x="714348" y="2500303"/>
                    <a:ext cx="3286796" cy="499800"/>
                  </a:xfrm>
                  <a:prstGeom prst="rect">
                    <a:avLst/>
                  </a:prstGeom>
                  <a:solidFill>
                    <a:schemeClr val="bg1"/>
                  </a:solidFill>
                  <a:ln cmpd="sng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uk-UA"/>
                  </a:p>
                </p:txBody>
              </p:sp>
            </p:grpSp>
            <p:grpSp>
              <p:nvGrpSpPr>
                <p:cNvPr id="28692" name="Групувати 26"/>
                <p:cNvGrpSpPr>
                  <a:grpSpLocks/>
                </p:cNvGrpSpPr>
                <p:nvPr/>
              </p:nvGrpSpPr>
              <p:grpSpPr bwMode="auto">
                <a:xfrm>
                  <a:off x="2857488" y="2714620"/>
                  <a:ext cx="5857916" cy="1285884"/>
                  <a:chOff x="2857488" y="2714620"/>
                  <a:chExt cx="5857916" cy="1285884"/>
                </a:xfrm>
              </p:grpSpPr>
              <p:sp>
                <p:nvSpPr>
                  <p:cNvPr id="17" name="Прямокутник 16"/>
                  <p:cNvSpPr/>
                  <p:nvPr/>
                </p:nvSpPr>
                <p:spPr>
                  <a:xfrm>
                    <a:off x="2857488" y="3714732"/>
                    <a:ext cx="1643075" cy="285746"/>
                  </a:xfrm>
                  <a:prstGeom prst="rect">
                    <a:avLst/>
                  </a:prstGeom>
                  <a:solidFill>
                    <a:srgbClr val="00B050">
                      <a:alpha val="5000"/>
                    </a:srgbClr>
                  </a:solidFill>
                  <a:ln>
                    <a:solidFill>
                      <a:srgbClr val="00B05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uk-UA"/>
                  </a:p>
                </p:txBody>
              </p:sp>
              <p:cxnSp>
                <p:nvCxnSpPr>
                  <p:cNvPr id="19" name="Пряма сполучна лінія 18"/>
                  <p:cNvCxnSpPr>
                    <a:endCxn id="20" idx="1"/>
                  </p:cNvCxnSpPr>
                  <p:nvPr/>
                </p:nvCxnSpPr>
                <p:spPr>
                  <a:xfrm rot="5400000" flipH="1" flipV="1">
                    <a:off x="4053684" y="3412318"/>
                    <a:ext cx="608005" cy="0"/>
                  </a:xfrm>
                  <a:prstGeom prst="line">
                    <a:avLst/>
                  </a:prstGeom>
                  <a:ln w="34925">
                    <a:solidFill>
                      <a:srgbClr val="00B05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Прямокутник 19"/>
                  <p:cNvSpPr/>
                  <p:nvPr/>
                </p:nvSpPr>
                <p:spPr>
                  <a:xfrm>
                    <a:off x="4357687" y="2714620"/>
                    <a:ext cx="4357717" cy="785803"/>
                  </a:xfrm>
                  <a:prstGeom prst="rect">
                    <a:avLst/>
                  </a:prstGeom>
                  <a:solidFill>
                    <a:schemeClr val="bg1"/>
                  </a:solidFill>
                  <a:ln cmpd="sng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uk-UA"/>
                  </a:p>
                </p:txBody>
              </p:sp>
            </p:grpSp>
          </p:grpSp>
          <p:grpSp>
            <p:nvGrpSpPr>
              <p:cNvPr id="28686" name="Групувати 25"/>
              <p:cNvGrpSpPr>
                <a:grpSpLocks/>
              </p:cNvGrpSpPr>
              <p:nvPr/>
            </p:nvGrpSpPr>
            <p:grpSpPr bwMode="auto">
              <a:xfrm>
                <a:off x="214282" y="4929198"/>
                <a:ext cx="3571900" cy="1143008"/>
                <a:chOff x="214282" y="4929198"/>
                <a:chExt cx="3571900" cy="1143008"/>
              </a:xfrm>
            </p:grpSpPr>
            <p:sp>
              <p:nvSpPr>
                <p:cNvPr id="21" name="Прямокутник 20"/>
                <p:cNvSpPr/>
                <p:nvPr/>
              </p:nvSpPr>
              <p:spPr>
                <a:xfrm>
                  <a:off x="2928926" y="5357772"/>
                  <a:ext cx="857256" cy="714366"/>
                </a:xfrm>
                <a:prstGeom prst="rect">
                  <a:avLst/>
                </a:prstGeom>
                <a:solidFill>
                  <a:srgbClr val="7030A0">
                    <a:alpha val="2000"/>
                  </a:srgbClr>
                </a:solidFill>
                <a:ln cmpd="sng">
                  <a:solidFill>
                    <a:srgbClr val="7030A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3" name="Прямокутник 22"/>
                <p:cNvSpPr/>
                <p:nvPr/>
              </p:nvSpPr>
              <p:spPr>
                <a:xfrm>
                  <a:off x="214282" y="4929153"/>
                  <a:ext cx="2571768" cy="500055"/>
                </a:xfrm>
                <a:prstGeom prst="rect">
                  <a:avLst/>
                </a:prstGeom>
                <a:solidFill>
                  <a:schemeClr val="bg1"/>
                </a:solidFill>
                <a:ln cmpd="sng">
                  <a:solidFill>
                    <a:srgbClr val="7030A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cxnSp>
              <p:nvCxnSpPr>
                <p:cNvPr id="25" name="Сполучна лінія уступом 24"/>
                <p:cNvCxnSpPr/>
                <p:nvPr/>
              </p:nvCxnSpPr>
              <p:spPr>
                <a:xfrm rot="10800000">
                  <a:off x="1071538" y="5429208"/>
                  <a:ext cx="1857388" cy="428619"/>
                </a:xfrm>
                <a:prstGeom prst="bentConnector3">
                  <a:avLst>
                    <a:gd name="adj1" fmla="val 50000"/>
                  </a:avLst>
                </a:prstGeom>
                <a:ln w="60325" cmpd="sng">
                  <a:solidFill>
                    <a:srgbClr val="7030A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682" name="Групувати 35"/>
            <p:cNvGrpSpPr>
              <a:grpSpLocks/>
            </p:cNvGrpSpPr>
            <p:nvPr/>
          </p:nvGrpSpPr>
          <p:grpSpPr bwMode="auto">
            <a:xfrm>
              <a:off x="4572000" y="3786190"/>
              <a:ext cx="3071834" cy="2286016"/>
              <a:chOff x="4572000" y="3786190"/>
              <a:chExt cx="3071834" cy="2286016"/>
            </a:xfrm>
          </p:grpSpPr>
          <p:sp>
            <p:nvSpPr>
              <p:cNvPr id="29" name="Прямокутник 28"/>
              <p:cNvSpPr/>
              <p:nvPr/>
            </p:nvSpPr>
            <p:spPr>
              <a:xfrm>
                <a:off x="4572000" y="3786169"/>
                <a:ext cx="3071835" cy="2285969"/>
              </a:xfrm>
              <a:prstGeom prst="rect">
                <a:avLst/>
              </a:prstGeom>
              <a:solidFill>
                <a:srgbClr val="00B0F0">
                  <a:alpha val="7000"/>
                </a:srgbClr>
              </a:solidFill>
              <a:ln cmpd="sng">
                <a:solidFill>
                  <a:srgbClr val="00B0F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5" name="Прямокутник 34"/>
              <p:cNvSpPr/>
              <p:nvPr/>
            </p:nvSpPr>
            <p:spPr>
              <a:xfrm>
                <a:off x="4714876" y="5286336"/>
                <a:ext cx="2786083" cy="571492"/>
              </a:xfrm>
              <a:prstGeom prst="rect">
                <a:avLst/>
              </a:prstGeom>
              <a:solidFill>
                <a:schemeClr val="bg1"/>
              </a:solidFill>
              <a:ln cmpd="sng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313"/>
            <a:ext cx="85852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71934" y="785794"/>
            <a:ext cx="36004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285750" y="1857375"/>
            <a:ext cx="77152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latin typeface="Arial" pitchFamily="34" charset="0"/>
                <a:cs typeface="Arial" pitchFamily="34" charset="0"/>
              </a:rPr>
              <a:t>Завдання 1</a:t>
            </a:r>
            <a:r>
              <a:rPr lang="uk-UA" i="1" dirty="0">
                <a:latin typeface="+mj-lt"/>
                <a:cs typeface="Arial" pitchFamily="34" charset="0"/>
              </a:rPr>
              <a:t>.</a:t>
            </a:r>
            <a:r>
              <a:rPr lang="uk-UA" b="1" i="1" dirty="0">
                <a:latin typeface="+mj-lt"/>
              </a:rPr>
              <a:t> </a:t>
            </a:r>
            <a:r>
              <a:rPr lang="uk-UA" i="1" dirty="0">
                <a:latin typeface="+mj-lt"/>
              </a:rPr>
              <a:t>Підпиши об'єкти вікна графічного редактора. Використай такі словосполучення: палітра кольорів; інструменти малювання; полотно для малювання; кнопки для виконання дій.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0125" y="2928938"/>
            <a:ext cx="2943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i="1">
                <a:latin typeface="Lucida Sans Unicode" pitchFamily="34" charset="0"/>
              </a:rPr>
              <a:t>Інструменти малювання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572000" y="2786063"/>
            <a:ext cx="3787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i="1">
                <a:latin typeface="Lucida Sans Unicode" pitchFamily="34" charset="0"/>
              </a:rPr>
              <a:t>Кнопки для виконання дій для </a:t>
            </a:r>
          </a:p>
          <a:p>
            <a:r>
              <a:rPr lang="uk-UA" b="1" i="1">
                <a:latin typeface="Lucida Sans Unicode" pitchFamily="34" charset="0"/>
              </a:rPr>
              <a:t> над фрагментами тексту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14313" y="5000625"/>
            <a:ext cx="2144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i="1">
                <a:latin typeface="Lucida Sans Unicode" pitchFamily="34" charset="0"/>
              </a:rPr>
              <a:t>Палітра кольорів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714875" y="5286375"/>
            <a:ext cx="3013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i="1">
                <a:latin typeface="Lucida Sans Unicode" pitchFamily="34" charset="0"/>
              </a:rPr>
              <a:t>Полотно для </a:t>
            </a:r>
          </a:p>
          <a:p>
            <a:pPr algn="ctr"/>
            <a:r>
              <a:rPr lang="uk-UA" b="1" i="1">
                <a:latin typeface="Lucida Sans Unicode" pitchFamily="34" charset="0"/>
              </a:rPr>
              <a:t>малювання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15" grpId="0"/>
      <p:bldP spid="22" grpId="0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Пряма сполучна лінія 52"/>
          <p:cNvCxnSpPr>
            <a:endCxn id="36" idx="1"/>
          </p:cNvCxnSpPr>
          <p:nvPr/>
        </p:nvCxnSpPr>
        <p:spPr>
          <a:xfrm rot="5400000" flipH="1" flipV="1">
            <a:off x="1410494" y="3553619"/>
            <a:ext cx="2822575" cy="1785937"/>
          </a:xfrm>
          <a:prstGeom prst="line">
            <a:avLst/>
          </a:prstGeom>
          <a:ln w="793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сполучна лінія 50"/>
          <p:cNvCxnSpPr>
            <a:stCxn id="32" idx="3"/>
            <a:endCxn id="37" idx="1"/>
          </p:cNvCxnSpPr>
          <p:nvPr/>
        </p:nvCxnSpPr>
        <p:spPr>
          <a:xfrm flipV="1">
            <a:off x="2032000" y="3751263"/>
            <a:ext cx="1682750" cy="1374775"/>
          </a:xfrm>
          <a:prstGeom prst="line">
            <a:avLst/>
          </a:prstGeom>
          <a:ln w="793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 сполучна лінія 49"/>
          <p:cNvCxnSpPr>
            <a:stCxn id="31" idx="3"/>
          </p:cNvCxnSpPr>
          <p:nvPr/>
        </p:nvCxnSpPr>
        <p:spPr>
          <a:xfrm>
            <a:off x="2039938" y="4405313"/>
            <a:ext cx="1674812" cy="1452562"/>
          </a:xfrm>
          <a:prstGeom prst="line">
            <a:avLst/>
          </a:prstGeom>
          <a:ln w="793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 сполучна лінія 46"/>
          <p:cNvCxnSpPr>
            <a:stCxn id="30" idx="3"/>
            <a:endCxn id="41" idx="1"/>
          </p:cNvCxnSpPr>
          <p:nvPr/>
        </p:nvCxnSpPr>
        <p:spPr>
          <a:xfrm>
            <a:off x="2014538" y="3686175"/>
            <a:ext cx="1700212" cy="1493838"/>
          </a:xfrm>
          <a:prstGeom prst="line">
            <a:avLst/>
          </a:prstGeom>
          <a:ln w="793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 сполучна лінія 45"/>
          <p:cNvCxnSpPr>
            <a:stCxn id="28" idx="3"/>
            <a:endCxn id="40" idx="1"/>
          </p:cNvCxnSpPr>
          <p:nvPr/>
        </p:nvCxnSpPr>
        <p:spPr>
          <a:xfrm>
            <a:off x="2006600" y="3024188"/>
            <a:ext cx="1708150" cy="1441450"/>
          </a:xfrm>
          <a:prstGeom prst="line">
            <a:avLst/>
          </a:prstGeom>
          <a:ln w="793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313"/>
            <a:ext cx="85852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71934" y="785794"/>
            <a:ext cx="36004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285750" y="1857375"/>
            <a:ext cx="77152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latin typeface="Arial" pitchFamily="34" charset="0"/>
                <a:cs typeface="Arial" pitchFamily="34" charset="0"/>
              </a:rPr>
              <a:t>Завдання 2</a:t>
            </a:r>
            <a:r>
              <a:rPr lang="uk-UA" i="1" dirty="0">
                <a:latin typeface="+mj-lt"/>
                <a:cs typeface="Arial" pitchFamily="34" charset="0"/>
              </a:rPr>
              <a:t>.</a:t>
            </a:r>
            <a:r>
              <a:rPr lang="uk-UA" b="1" i="1" dirty="0">
                <a:latin typeface="+mj-lt"/>
              </a:rPr>
              <a:t> </a:t>
            </a:r>
            <a:r>
              <a:rPr lang="uk-UA" i="1" dirty="0">
                <a:latin typeface="+mj-lt"/>
              </a:rPr>
              <a:t>З’єднай лініями зображення кнопок та їх </a:t>
            </a: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latin typeface="+mj-lt"/>
              </a:rPr>
              <a:t>призначення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13" y="2714625"/>
            <a:ext cx="649287" cy="617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313" y="3357563"/>
            <a:ext cx="657225" cy="657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313" y="4071938"/>
            <a:ext cx="682625" cy="665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7000" y="4824413"/>
            <a:ext cx="635000" cy="604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7313" y="5572125"/>
            <a:ext cx="714375" cy="66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Округлений прямокутник 35"/>
          <p:cNvSpPr/>
          <p:nvPr/>
        </p:nvSpPr>
        <p:spPr>
          <a:xfrm>
            <a:off x="3714750" y="2786063"/>
            <a:ext cx="4714875" cy="5000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chemeClr val="tx1"/>
                </a:solidFill>
              </a:rPr>
              <a:t>Штампувати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37" name="Округлений прямокутник 36"/>
          <p:cNvSpPr/>
          <p:nvPr/>
        </p:nvSpPr>
        <p:spPr>
          <a:xfrm>
            <a:off x="3714750" y="3500438"/>
            <a:ext cx="4714875" cy="5000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chemeClr val="tx1"/>
                </a:solidFill>
              </a:rPr>
              <a:t>Зафарбувати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40" name="Округлений прямокутник 39"/>
          <p:cNvSpPr/>
          <p:nvPr/>
        </p:nvSpPr>
        <p:spPr>
          <a:xfrm>
            <a:off x="3714750" y="4214813"/>
            <a:ext cx="4714875" cy="5000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chemeClr val="tx1"/>
                </a:solidFill>
              </a:rPr>
              <a:t>Намалювати лінію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41" name="Округлений прямокутник 40"/>
          <p:cNvSpPr/>
          <p:nvPr/>
        </p:nvSpPr>
        <p:spPr>
          <a:xfrm>
            <a:off x="3714750" y="4929188"/>
            <a:ext cx="4714875" cy="5000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chemeClr val="tx1"/>
                </a:solidFill>
              </a:rPr>
              <a:t>Намалювати еліпс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42" name="Округлений прямокутник 41"/>
          <p:cNvSpPr/>
          <p:nvPr/>
        </p:nvSpPr>
        <p:spPr>
          <a:xfrm>
            <a:off x="3714750" y="5643563"/>
            <a:ext cx="4714875" cy="7143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chemeClr val="tx1"/>
                </a:solidFill>
              </a:rPr>
              <a:t>Витерти зайві фрагменти малюнка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981075"/>
            <a:ext cx="8064500" cy="3784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 err="1">
                <a:latin typeface="Times New Roman" pitchFamily="18" charset="0"/>
                <a:cs typeface="Times New Roman" pitchFamily="18" charset="0"/>
              </a:rPr>
              <a:t>Скретч</a:t>
            </a:r>
            <a:r>
              <a:rPr lang="uk-UA" sz="4800" dirty="0">
                <a:latin typeface="Times New Roman" pitchFamily="18" charset="0"/>
                <a:cs typeface="Times New Roman" pitchFamily="18" charset="0"/>
              </a:rPr>
              <a:t> – це середовище програмування, де можна створювати власні програми, ігри , цікаві історії, мультфільми та багато іншого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313"/>
            <a:ext cx="85852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кутник 14"/>
          <p:cNvSpPr>
            <a:spLocks noChangeArrowheads="1"/>
          </p:cNvSpPr>
          <p:nvPr/>
        </p:nvSpPr>
        <p:spPr bwMode="auto">
          <a:xfrm>
            <a:off x="642938" y="1928813"/>
            <a:ext cx="6929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uk-UA" b="1" i="1">
                <a:cs typeface="Arial" charset="0"/>
              </a:rPr>
              <a:t>Завдання 3</a:t>
            </a:r>
            <a:r>
              <a:rPr lang="uk-UA" i="1">
                <a:latin typeface="Lucida Sans Unicode" pitchFamily="34" charset="0"/>
                <a:cs typeface="Arial" charset="0"/>
              </a:rPr>
              <a:t>.</a:t>
            </a:r>
            <a:r>
              <a:rPr lang="uk-UA" b="1" i="1">
                <a:latin typeface="Lucida Sans Unicode" pitchFamily="34" charset="0"/>
              </a:rPr>
              <a:t> </a:t>
            </a:r>
            <a:r>
              <a:rPr lang="uk-UA" i="1">
                <a:latin typeface="Lucida Sans Unicode" pitchFamily="34" charset="0"/>
              </a:rPr>
              <a:t>Пронумеруй</a:t>
            </a:r>
            <a:r>
              <a:rPr lang="uk-UA" b="1" i="1">
                <a:latin typeface="Lucida Sans Unicode" pitchFamily="34" charset="0"/>
              </a:rPr>
              <a:t> </a:t>
            </a:r>
            <a:r>
              <a:rPr lang="uk-UA" i="1">
                <a:latin typeface="Lucida Sans Unicode" pitchFamily="34" charset="0"/>
              </a:rPr>
              <a:t>команди алгоритму збереження нового виконавця в бібліотеці.</a:t>
            </a:r>
            <a:r>
              <a:rPr lang="uk-UA" i="1">
                <a:cs typeface="Arial" charset="0"/>
              </a:rPr>
              <a:t>.</a:t>
            </a:r>
          </a:p>
          <a:p>
            <a:pPr indent="457200" algn="just"/>
            <a:endParaRPr lang="uk-UA" i="1">
              <a:latin typeface="Lucida Sans Unicode" pitchFamily="34" charset="0"/>
            </a:endParaRPr>
          </a:p>
        </p:txBody>
      </p:sp>
      <p:grpSp>
        <p:nvGrpSpPr>
          <p:cNvPr id="2" name="Групувати 24"/>
          <p:cNvGrpSpPr>
            <a:grpSpLocks/>
          </p:cNvGrpSpPr>
          <p:nvPr/>
        </p:nvGrpSpPr>
        <p:grpSpPr bwMode="auto">
          <a:xfrm>
            <a:off x="1571625" y="2714625"/>
            <a:ext cx="6072188" cy="646113"/>
            <a:chOff x="1571604" y="2714620"/>
            <a:chExt cx="6072214" cy="646331"/>
          </a:xfrm>
        </p:grpSpPr>
        <p:sp>
          <p:nvSpPr>
            <p:cNvPr id="17" name="Прямокутник 16"/>
            <p:cNvSpPr/>
            <p:nvPr/>
          </p:nvSpPr>
          <p:spPr>
            <a:xfrm>
              <a:off x="2357420" y="2714620"/>
              <a:ext cx="5286398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kern="0" dirty="0">
                  <a:latin typeface="Verdana"/>
                </a:rPr>
                <a:t>Відкрий   контекстне   меню   та   вибери   команду Експортувати цей об'єкт.</a:t>
              </a:r>
            </a:p>
          </p:txBody>
        </p:sp>
        <p:sp>
          <p:nvSpPr>
            <p:cNvPr id="18" name="Прямокутник 17"/>
            <p:cNvSpPr/>
            <p:nvPr/>
          </p:nvSpPr>
          <p:spPr>
            <a:xfrm>
              <a:off x="1571604" y="2857543"/>
              <a:ext cx="428627" cy="357309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</p:grpSp>
      <p:grpSp>
        <p:nvGrpSpPr>
          <p:cNvPr id="3" name="Групувати 25"/>
          <p:cNvGrpSpPr>
            <a:grpSpLocks/>
          </p:cNvGrpSpPr>
          <p:nvPr/>
        </p:nvGrpSpPr>
        <p:grpSpPr bwMode="auto">
          <a:xfrm>
            <a:off x="1571625" y="3571875"/>
            <a:ext cx="6072188" cy="369888"/>
            <a:chOff x="1571604" y="3571876"/>
            <a:chExt cx="6072214" cy="369332"/>
          </a:xfrm>
        </p:grpSpPr>
        <p:sp>
          <p:nvSpPr>
            <p:cNvPr id="19" name="Прямокутник 18"/>
            <p:cNvSpPr/>
            <p:nvPr/>
          </p:nvSpPr>
          <p:spPr>
            <a:xfrm>
              <a:off x="2357420" y="3571876"/>
              <a:ext cx="5286398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kern="0" dirty="0">
                  <a:latin typeface="Verdana"/>
                </a:rPr>
                <a:t>Вибери виконавця в списку під сценою.</a:t>
              </a:r>
            </a:p>
          </p:txBody>
        </p:sp>
        <p:sp>
          <p:nvSpPr>
            <p:cNvPr id="22" name="Прямокутник 21"/>
            <p:cNvSpPr/>
            <p:nvPr/>
          </p:nvSpPr>
          <p:spPr>
            <a:xfrm>
              <a:off x="1571604" y="3571876"/>
              <a:ext cx="428627" cy="356651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/>
            </a:p>
          </p:txBody>
        </p:sp>
      </p:grpSp>
      <p:grpSp>
        <p:nvGrpSpPr>
          <p:cNvPr id="5" name="Групувати 26"/>
          <p:cNvGrpSpPr>
            <a:grpSpLocks/>
          </p:cNvGrpSpPr>
          <p:nvPr/>
        </p:nvGrpSpPr>
        <p:grpSpPr bwMode="auto">
          <a:xfrm>
            <a:off x="1571625" y="4143375"/>
            <a:ext cx="6072188" cy="369888"/>
            <a:chOff x="1571604" y="4143380"/>
            <a:chExt cx="6072214" cy="369332"/>
          </a:xfrm>
        </p:grpSpPr>
        <p:sp>
          <p:nvSpPr>
            <p:cNvPr id="20" name="Прямокутник 19"/>
            <p:cNvSpPr/>
            <p:nvPr/>
          </p:nvSpPr>
          <p:spPr>
            <a:xfrm>
              <a:off x="2357420" y="4143380"/>
              <a:ext cx="5286398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kern="0" dirty="0">
                  <a:latin typeface="Verdana"/>
                </a:rPr>
                <a:t>У поле Нове ім'я </a:t>
              </a:r>
              <a:r>
                <a:rPr lang="uk-UA" kern="0" dirty="0" err="1">
                  <a:latin typeface="Verdana"/>
                </a:rPr>
                <a:t>файла</a:t>
              </a:r>
              <a:r>
                <a:rPr lang="uk-UA" kern="0" dirty="0">
                  <a:latin typeface="Verdana"/>
                </a:rPr>
                <a:t> введи ім'я </a:t>
              </a:r>
              <a:r>
                <a:rPr lang="uk-UA" kern="0" dirty="0" err="1">
                  <a:latin typeface="Verdana"/>
                </a:rPr>
                <a:t>файла</a:t>
              </a:r>
              <a:r>
                <a:rPr lang="uk-UA" kern="0" dirty="0">
                  <a:latin typeface="Verdana"/>
                </a:rPr>
                <a:t>.</a:t>
              </a:r>
            </a:p>
          </p:txBody>
        </p:sp>
        <p:sp>
          <p:nvSpPr>
            <p:cNvPr id="23" name="Прямокутник 22"/>
            <p:cNvSpPr/>
            <p:nvPr/>
          </p:nvSpPr>
          <p:spPr>
            <a:xfrm>
              <a:off x="1571604" y="4143380"/>
              <a:ext cx="428627" cy="356651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</p:grpSp>
      <p:grpSp>
        <p:nvGrpSpPr>
          <p:cNvPr id="7" name="Групувати 27"/>
          <p:cNvGrpSpPr>
            <a:grpSpLocks/>
          </p:cNvGrpSpPr>
          <p:nvPr/>
        </p:nvGrpSpPr>
        <p:grpSpPr bwMode="auto">
          <a:xfrm>
            <a:off x="1571625" y="4643438"/>
            <a:ext cx="6357938" cy="646112"/>
            <a:chOff x="1571604" y="4643446"/>
            <a:chExt cx="6357982" cy="646331"/>
          </a:xfrm>
        </p:grpSpPr>
        <p:sp>
          <p:nvSpPr>
            <p:cNvPr id="21" name="Прямокутник 20"/>
            <p:cNvSpPr/>
            <p:nvPr/>
          </p:nvSpPr>
          <p:spPr>
            <a:xfrm>
              <a:off x="2357422" y="4643446"/>
              <a:ext cx="5572164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kern="0" dirty="0">
                  <a:latin typeface="Verdana"/>
                </a:rPr>
                <a:t>Вибери папку, де буде збережено виконавця.</a:t>
              </a:r>
            </a:p>
          </p:txBody>
        </p:sp>
        <p:sp>
          <p:nvSpPr>
            <p:cNvPr id="24" name="Прямокутник 23"/>
            <p:cNvSpPr/>
            <p:nvPr/>
          </p:nvSpPr>
          <p:spPr>
            <a:xfrm>
              <a:off x="1571604" y="4786369"/>
              <a:ext cx="428628" cy="35730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929058" y="785794"/>
            <a:ext cx="36004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</a:p>
        </p:txBody>
      </p:sp>
      <p:grpSp>
        <p:nvGrpSpPr>
          <p:cNvPr id="26" name="Групувати 27"/>
          <p:cNvGrpSpPr>
            <a:grpSpLocks/>
          </p:cNvGrpSpPr>
          <p:nvPr/>
        </p:nvGrpSpPr>
        <p:grpSpPr bwMode="auto">
          <a:xfrm>
            <a:off x="1571625" y="5500688"/>
            <a:ext cx="6357938" cy="369887"/>
            <a:chOff x="1571604" y="4786322"/>
            <a:chExt cx="6357982" cy="369332"/>
          </a:xfrm>
        </p:grpSpPr>
        <p:sp>
          <p:nvSpPr>
            <p:cNvPr id="27" name="Прямокутник 26"/>
            <p:cNvSpPr/>
            <p:nvPr/>
          </p:nvSpPr>
          <p:spPr>
            <a:xfrm>
              <a:off x="2357422" y="4786322"/>
              <a:ext cx="5572164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kern="0" dirty="0">
                  <a:latin typeface="Verdana"/>
                </a:rPr>
                <a:t>Вибери кнопку Гаразд.</a:t>
              </a:r>
            </a:p>
          </p:txBody>
        </p:sp>
        <p:sp>
          <p:nvSpPr>
            <p:cNvPr id="28" name="Прямокутник 27"/>
            <p:cNvSpPr/>
            <p:nvPr/>
          </p:nvSpPr>
          <p:spPr>
            <a:xfrm>
              <a:off x="1571604" y="4786322"/>
              <a:ext cx="428628" cy="356651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71625" y="3571875"/>
            <a:ext cx="377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i="1">
                <a:latin typeface="Lucida Sans Unicode" pitchFamily="34" charset="0"/>
              </a:rPr>
              <a:t>1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571625" y="28575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i="1">
                <a:latin typeface="Lucida Sans Unicode" pitchFamily="34" charset="0"/>
              </a:rPr>
              <a:t>2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571625" y="4786313"/>
            <a:ext cx="38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i="1">
                <a:latin typeface="Lucida Sans Unicode" pitchFamily="34" charset="0"/>
              </a:rPr>
              <a:t>3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571625" y="4143375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i="1">
                <a:latin typeface="Lucida Sans Unicode" pitchFamily="34" charset="0"/>
              </a:rPr>
              <a:t>4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571625" y="5500688"/>
            <a:ext cx="38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i="1">
                <a:latin typeface="Lucida Sans Unicode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30" grpId="0"/>
      <p:bldP spid="31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188913"/>
            <a:ext cx="85852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кутник 14"/>
          <p:cNvSpPr>
            <a:spLocks noChangeArrowheads="1"/>
          </p:cNvSpPr>
          <p:nvPr/>
        </p:nvSpPr>
        <p:spPr bwMode="auto">
          <a:xfrm>
            <a:off x="642938" y="1928813"/>
            <a:ext cx="6929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uk-UA" b="1" i="1">
                <a:cs typeface="Arial" charset="0"/>
              </a:rPr>
              <a:t>Завдання 4</a:t>
            </a:r>
            <a:r>
              <a:rPr lang="uk-UA" i="1">
                <a:latin typeface="Lucida Sans Unicode" pitchFamily="34" charset="0"/>
                <a:cs typeface="Arial" charset="0"/>
              </a:rPr>
              <a:t>.</a:t>
            </a:r>
            <a:r>
              <a:rPr lang="uk-UA" b="1" i="1">
                <a:latin typeface="Lucida Sans Unicode" pitchFamily="34" charset="0"/>
              </a:rPr>
              <a:t> </a:t>
            </a:r>
            <a:r>
              <a:rPr lang="uk-UA" i="1">
                <a:latin typeface="Lucida Sans Unicode" pitchFamily="34" charset="0"/>
              </a:rPr>
              <a:t>З’єднай точки та намалюй всі можливі квадрати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29058" y="785794"/>
            <a:ext cx="36004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</a:p>
        </p:txBody>
      </p:sp>
      <p:grpSp>
        <p:nvGrpSpPr>
          <p:cNvPr id="31748" name="Групувати 17"/>
          <p:cNvGrpSpPr>
            <a:grpSpLocks/>
          </p:cNvGrpSpPr>
          <p:nvPr/>
        </p:nvGrpSpPr>
        <p:grpSpPr bwMode="auto">
          <a:xfrm>
            <a:off x="3000375" y="2428875"/>
            <a:ext cx="3429000" cy="3357563"/>
            <a:chOff x="2714612" y="2428868"/>
            <a:chExt cx="3429024" cy="3357586"/>
          </a:xfrm>
        </p:grpSpPr>
        <p:sp>
          <p:nvSpPr>
            <p:cNvPr id="7" name="Прямокутник 6"/>
            <p:cNvSpPr/>
            <p:nvPr/>
          </p:nvSpPr>
          <p:spPr>
            <a:xfrm>
              <a:off x="2714612" y="2428868"/>
              <a:ext cx="3429024" cy="3357586"/>
            </a:xfrm>
            <a:prstGeom prst="rect">
              <a:avLst/>
            </a:prstGeom>
            <a:solidFill>
              <a:srgbClr val="0070C0">
                <a:alpha val="8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143240" y="2786058"/>
              <a:ext cx="285752" cy="28575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4286248" y="5072074"/>
              <a:ext cx="285752" cy="28575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5429256" y="2786058"/>
              <a:ext cx="285752" cy="28575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286248" y="3929066"/>
              <a:ext cx="285752" cy="28575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286248" y="2786058"/>
              <a:ext cx="285752" cy="28575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143240" y="5072074"/>
              <a:ext cx="285752" cy="28575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429256" y="5072074"/>
              <a:ext cx="285752" cy="28575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429256" y="3929066"/>
              <a:ext cx="285752" cy="28575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143240" y="3929066"/>
              <a:ext cx="285752" cy="28575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cxnSp>
        <p:nvCxnSpPr>
          <p:cNvPr id="20" name="Пряма сполучна лінія 19"/>
          <p:cNvCxnSpPr/>
          <p:nvPr/>
        </p:nvCxnSpPr>
        <p:spPr>
          <a:xfrm>
            <a:off x="3571875" y="2928938"/>
            <a:ext cx="2303463" cy="158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40"/>
          <p:cNvCxnSpPr/>
          <p:nvPr/>
        </p:nvCxnSpPr>
        <p:spPr>
          <a:xfrm rot="5400000" flipH="1" flipV="1">
            <a:off x="4715669" y="4071144"/>
            <a:ext cx="228600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 сполучна лінія 44"/>
          <p:cNvCxnSpPr/>
          <p:nvPr/>
        </p:nvCxnSpPr>
        <p:spPr>
          <a:xfrm>
            <a:off x="3571875" y="5214938"/>
            <a:ext cx="2303463" cy="158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 сполучна лінія 45"/>
          <p:cNvCxnSpPr/>
          <p:nvPr/>
        </p:nvCxnSpPr>
        <p:spPr>
          <a:xfrm rot="5400000" flipH="1" flipV="1">
            <a:off x="2429669" y="4071144"/>
            <a:ext cx="228600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 сполучна лінія 46"/>
          <p:cNvCxnSpPr/>
          <p:nvPr/>
        </p:nvCxnSpPr>
        <p:spPr>
          <a:xfrm>
            <a:off x="3571875" y="4071938"/>
            <a:ext cx="2303463" cy="158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сполучна лінія 47"/>
          <p:cNvCxnSpPr/>
          <p:nvPr/>
        </p:nvCxnSpPr>
        <p:spPr>
          <a:xfrm rot="5400000" flipH="1" flipV="1">
            <a:off x="3572669" y="4071144"/>
            <a:ext cx="228600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 сполучна лінія 48"/>
          <p:cNvCxnSpPr/>
          <p:nvPr/>
        </p:nvCxnSpPr>
        <p:spPr>
          <a:xfrm rot="10800000">
            <a:off x="4714875" y="2928938"/>
            <a:ext cx="1143000" cy="11430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сполучна лінія 52"/>
          <p:cNvCxnSpPr/>
          <p:nvPr/>
        </p:nvCxnSpPr>
        <p:spPr>
          <a:xfrm rot="5400000" flipH="1" flipV="1">
            <a:off x="4714875" y="4071938"/>
            <a:ext cx="1143000" cy="11430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 сполучна лінія 55"/>
          <p:cNvCxnSpPr/>
          <p:nvPr/>
        </p:nvCxnSpPr>
        <p:spPr>
          <a:xfrm rot="10800000">
            <a:off x="3571875" y="4071938"/>
            <a:ext cx="1143000" cy="11430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сполучна лінія 56"/>
          <p:cNvCxnSpPr/>
          <p:nvPr/>
        </p:nvCxnSpPr>
        <p:spPr>
          <a:xfrm rot="5400000" flipH="1" flipV="1">
            <a:off x="3571875" y="2928938"/>
            <a:ext cx="1143000" cy="11430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 сполучна лінія 60"/>
          <p:cNvCxnSpPr/>
          <p:nvPr/>
        </p:nvCxnSpPr>
        <p:spPr>
          <a:xfrm rot="16200000" flipV="1">
            <a:off x="3581400" y="2938463"/>
            <a:ext cx="2284413" cy="226853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 сполучна лінія 62"/>
          <p:cNvCxnSpPr/>
          <p:nvPr/>
        </p:nvCxnSpPr>
        <p:spPr>
          <a:xfrm flipV="1">
            <a:off x="3571875" y="2928938"/>
            <a:ext cx="2286000" cy="22860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61" name="Групувати 73"/>
          <p:cNvGrpSpPr>
            <a:grpSpLocks/>
          </p:cNvGrpSpPr>
          <p:nvPr/>
        </p:nvGrpSpPr>
        <p:grpSpPr bwMode="auto">
          <a:xfrm>
            <a:off x="1785938" y="5786438"/>
            <a:ext cx="6929437" cy="655637"/>
            <a:chOff x="1785918" y="5786454"/>
            <a:chExt cx="6929486" cy="655084"/>
          </a:xfrm>
        </p:grpSpPr>
        <p:sp>
          <p:nvSpPr>
            <p:cNvPr id="31764" name="Прямокутник 25"/>
            <p:cNvSpPr>
              <a:spLocks noChangeArrowheads="1"/>
            </p:cNvSpPr>
            <p:nvPr/>
          </p:nvSpPr>
          <p:spPr bwMode="auto">
            <a:xfrm>
              <a:off x="1785918" y="6072206"/>
              <a:ext cx="69294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indent="457200" algn="just"/>
              <a:r>
                <a:rPr lang="uk-UA" b="1" i="1">
                  <a:cs typeface="Arial" charset="0"/>
                </a:rPr>
                <a:t>Скільки квадратів утворилось на малюнку?</a:t>
              </a:r>
              <a:endParaRPr lang="uk-UA" i="1">
                <a:latin typeface="Lucida Sans Unicode" pitchFamily="34" charset="0"/>
              </a:endParaRPr>
            </a:p>
          </p:txBody>
        </p:sp>
        <p:sp>
          <p:nvSpPr>
            <p:cNvPr id="73" name="Прямокутник 72"/>
            <p:cNvSpPr/>
            <p:nvPr/>
          </p:nvSpPr>
          <p:spPr>
            <a:xfrm>
              <a:off x="7715272" y="5786454"/>
              <a:ext cx="714380" cy="642395"/>
            </a:xfrm>
            <a:prstGeom prst="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7715250" y="5857875"/>
            <a:ext cx="661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 i="1">
                <a:solidFill>
                  <a:srgbClr val="FF0000"/>
                </a:solidFill>
                <a:latin typeface="Arial Black" pitchFamily="34" charset="0"/>
              </a:rPr>
              <a:t>10</a:t>
            </a:r>
            <a:endParaRPr lang="ru-RU" sz="2800" b="1" i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1763" name="Прямокутник 32"/>
          <p:cNvSpPr>
            <a:spLocks noChangeArrowheads="1"/>
          </p:cNvSpPr>
          <p:nvPr/>
        </p:nvSpPr>
        <p:spPr bwMode="auto">
          <a:xfrm>
            <a:off x="3867150" y="6510338"/>
            <a:ext cx="5005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Lucida Sans Unicode" pitchFamily="34" charset="0"/>
              </a:rPr>
              <a:t>Матеріал з сайту:</a:t>
            </a:r>
            <a:r>
              <a:rPr lang="en-US">
                <a:latin typeface="Lucida Sans Unicode" pitchFamily="34" charset="0"/>
                <a:hlinkClick r:id="rId3"/>
              </a:rPr>
              <a:t>http://terehovskiy.at.ua/</a:t>
            </a:r>
            <a:endParaRPr lang="uk-UA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ъект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264275"/>
          </a:xfrm>
        </p:spPr>
        <p:txBody>
          <a:bodyPr/>
          <a:lstStyle/>
          <a:p>
            <a:pPr eaLnBrk="1" hangingPunct="1"/>
            <a:endParaRPr lang="uk-UA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uk-UA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uk-UA" sz="2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539750" y="404813"/>
            <a:ext cx="8353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3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142875"/>
            <a:ext cx="85852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14375" y="2357438"/>
            <a:ext cx="80010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- Чи задоволені ви своєю роботою?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З яким настроєм ви працювали на уроці?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- Що вам запам’яталось на уроці?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- Чи було вам комфортно на уроці?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- Де вам стануть у пригоді здобуті знання</a:t>
            </a:r>
            <a:r>
              <a:rPr lang="uk-UA" dirty="0">
                <a:latin typeface="+mn-lt"/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i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32773" name="Picture 2" descr="http://softprime.net/uploads/posts/2014-12/1418732361_paint_ic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2286000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http://collages.shapecollage.com/shape-collage-dn80trhn.jpg"/>
          <p:cNvPicPr>
            <a:picLocks noChangeAspect="1" noChangeArrowheads="1"/>
          </p:cNvPicPr>
          <p:nvPr/>
        </p:nvPicPr>
        <p:blipFill>
          <a:blip r:embed="rId4"/>
          <a:srcRect r="7547" b="9744"/>
          <a:stretch>
            <a:fillRect/>
          </a:stretch>
        </p:blipFill>
        <p:spPr bwMode="auto">
          <a:xfrm>
            <a:off x="2857500" y="3714750"/>
            <a:ext cx="35004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000496" y="714356"/>
            <a:ext cx="36004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Запитання і завдання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313"/>
            <a:ext cx="85852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86125" y="4143375"/>
            <a:ext cx="5013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uk-UA" b="1">
                <a:solidFill>
                  <a:srgbClr val="FF0000"/>
                </a:solidFill>
                <a:latin typeface="Lucida Sans Unicode" pitchFamily="34" charset="0"/>
              </a:rPr>
              <a:t>4. </a:t>
            </a:r>
            <a:r>
              <a:rPr lang="ru-RU">
                <a:latin typeface="Lucida Sans Unicode" pitchFamily="34" charset="0"/>
              </a:rPr>
              <a:t>Для чого призначена палітра кольорів?</a:t>
            </a:r>
            <a:endParaRPr lang="uk-UA">
              <a:latin typeface="Lucida Sans Unicode" pitchFamily="34" charset="0"/>
            </a:endParaRPr>
          </a:p>
        </p:txBody>
      </p:sp>
      <p:sp>
        <p:nvSpPr>
          <p:cNvPr id="13" name="Прямокутник 12"/>
          <p:cNvSpPr>
            <a:spLocks noChangeArrowheads="1"/>
          </p:cNvSpPr>
          <p:nvPr/>
        </p:nvSpPr>
        <p:spPr bwMode="auto">
          <a:xfrm>
            <a:off x="3286125" y="2214563"/>
            <a:ext cx="5429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uk-UA" b="1">
                <a:solidFill>
                  <a:srgbClr val="FF0000"/>
                </a:solidFill>
                <a:latin typeface="Lucida Sans Unicode" pitchFamily="34" charset="0"/>
              </a:rPr>
              <a:t>1. </a:t>
            </a:r>
            <a:r>
              <a:rPr lang="ru-RU">
                <a:latin typeface="Lucida Sans Unicode" pitchFamily="34" charset="0"/>
              </a:rPr>
              <a:t>Яке призначення графічних редакторів?</a:t>
            </a:r>
            <a:endParaRPr lang="uk-UA">
              <a:latin typeface="Lucida Sans Unicode" pitchFamily="34" charset="0"/>
            </a:endParaRPr>
          </a:p>
        </p:txBody>
      </p:sp>
      <p:sp>
        <p:nvSpPr>
          <p:cNvPr id="14" name="Прямокутник 13"/>
          <p:cNvSpPr>
            <a:spLocks noChangeArrowheads="1"/>
          </p:cNvSpPr>
          <p:nvPr/>
        </p:nvSpPr>
        <p:spPr bwMode="auto">
          <a:xfrm>
            <a:off x="3286125" y="2714625"/>
            <a:ext cx="4003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uk-UA" b="1">
                <a:solidFill>
                  <a:srgbClr val="FF0000"/>
                </a:solidFill>
                <a:latin typeface="Lucida Sans Unicode" pitchFamily="34" charset="0"/>
              </a:rPr>
              <a:t>2. </a:t>
            </a:r>
            <a:r>
              <a:rPr lang="ru-RU">
                <a:latin typeface="Lucida Sans Unicode" pitchFamily="34" charset="0"/>
              </a:rPr>
              <a:t>Назви основні елементи вікна </a:t>
            </a:r>
          </a:p>
          <a:p>
            <a:pPr marL="342900" indent="-342900"/>
            <a:r>
              <a:rPr lang="ru-RU">
                <a:latin typeface="Lucida Sans Unicode" pitchFamily="34" charset="0"/>
              </a:rPr>
              <a:t>графічного редактора </a:t>
            </a:r>
            <a:r>
              <a:rPr lang="ru-RU" b="1">
                <a:latin typeface="Lucida Sans Unicode" pitchFamily="34" charset="0"/>
              </a:rPr>
              <a:t>Scratch.</a:t>
            </a:r>
            <a:endParaRPr lang="uk-UA">
              <a:latin typeface="Lucida Sans Unicode" pitchFamily="34" charset="0"/>
            </a:endParaRPr>
          </a:p>
        </p:txBody>
      </p:sp>
      <p:sp>
        <p:nvSpPr>
          <p:cNvPr id="15" name="Прямокутник 14"/>
          <p:cNvSpPr>
            <a:spLocks noChangeArrowheads="1"/>
          </p:cNvSpPr>
          <p:nvPr/>
        </p:nvSpPr>
        <p:spPr bwMode="auto">
          <a:xfrm>
            <a:off x="3286125" y="3429000"/>
            <a:ext cx="4845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uk-UA" b="1">
                <a:solidFill>
                  <a:srgbClr val="FF0000"/>
                </a:solidFill>
                <a:latin typeface="Lucida Sans Unicode" pitchFamily="34" charset="0"/>
              </a:rPr>
              <a:t>3. </a:t>
            </a:r>
            <a:r>
              <a:rPr lang="ru-RU">
                <a:latin typeface="Lucida Sans Unicode" pitchFamily="34" charset="0"/>
              </a:rPr>
              <a:t>Які ти знаєш інструменти графічного </a:t>
            </a:r>
          </a:p>
          <a:p>
            <a:pPr marL="342900" indent="-342900"/>
            <a:r>
              <a:rPr lang="ru-RU">
                <a:latin typeface="Lucida Sans Unicode" pitchFamily="34" charset="0"/>
              </a:rPr>
              <a:t>редактора </a:t>
            </a:r>
            <a:r>
              <a:rPr lang="ru-RU" b="1">
                <a:latin typeface="Lucida Sans Unicode" pitchFamily="34" charset="0"/>
              </a:rPr>
              <a:t>Scratch?</a:t>
            </a:r>
            <a:endParaRPr lang="uk-UA">
              <a:latin typeface="Lucida Sans Unicode" pitchFamily="34" charset="0"/>
            </a:endParaRPr>
          </a:p>
        </p:txBody>
      </p:sp>
      <p:pic>
        <p:nvPicPr>
          <p:cNvPr id="33798" name="Picture 2" descr="C:\Users\Admin\Desktop\підсумок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3"/>
            <a:ext cx="3238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кутник 9"/>
          <p:cNvSpPr>
            <a:spLocks noChangeArrowheads="1"/>
          </p:cNvSpPr>
          <p:nvPr/>
        </p:nvSpPr>
        <p:spPr bwMode="auto">
          <a:xfrm>
            <a:off x="3286125" y="4714875"/>
            <a:ext cx="542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Lucida Sans Unicode" pitchFamily="34" charset="0"/>
              </a:rPr>
              <a:t>5. </a:t>
            </a:r>
            <a:r>
              <a:rPr lang="ru-RU">
                <a:latin typeface="Lucida Sans Unicode" pitchFamily="34" charset="0"/>
              </a:rPr>
              <a:t>Опиши алгоритм збереження нового виконавця в бібліотеці</a:t>
            </a:r>
          </a:p>
          <a:p>
            <a:r>
              <a:rPr lang="ru-RU">
                <a:latin typeface="Lucida Sans Unicode" pitchFamily="34" charset="0"/>
              </a:rPr>
              <a:t>виконавців.</a:t>
            </a:r>
            <a:endParaRPr lang="uk-UA">
              <a:latin typeface="Lucida Sans Unicode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496" y="714356"/>
            <a:ext cx="36004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Підсумок уроку</a:t>
            </a:r>
          </a:p>
        </p:txBody>
      </p:sp>
      <p:sp>
        <p:nvSpPr>
          <p:cNvPr id="33801" name="Прямокутник 10"/>
          <p:cNvSpPr>
            <a:spLocks noChangeArrowheads="1"/>
          </p:cNvSpPr>
          <p:nvPr/>
        </p:nvSpPr>
        <p:spPr bwMode="auto">
          <a:xfrm>
            <a:off x="3714750" y="6357938"/>
            <a:ext cx="5005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Lucida Sans Unicode" pitchFamily="34" charset="0"/>
              </a:rPr>
              <a:t>Матеріал з сайту:</a:t>
            </a:r>
            <a:r>
              <a:rPr lang="en-US">
                <a:latin typeface="Lucida Sans Unicode" pitchFamily="34" charset="0"/>
                <a:hlinkClick r:id="rId5"/>
              </a:rPr>
              <a:t>http://terehovskiy.at.ua/</a:t>
            </a:r>
            <a:endParaRPr lang="uk-UA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313"/>
            <a:ext cx="85852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Admin\Desktop\інформат. 4 клас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2071688"/>
            <a:ext cx="3143250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круглена прямокутна виноска 6"/>
          <p:cNvSpPr/>
          <p:nvPr/>
        </p:nvSpPr>
        <p:spPr>
          <a:xfrm>
            <a:off x="4786313" y="2643188"/>
            <a:ext cx="3000375" cy="857250"/>
          </a:xfrm>
          <a:prstGeom prst="wedgeRoundRectCallout">
            <a:avLst>
              <a:gd name="adj1" fmla="val -95613"/>
              <a:gd name="adj2" fmla="val 48998"/>
              <a:gd name="adj3" fmla="val 16667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chemeClr val="tx1"/>
                </a:solidFill>
              </a:rPr>
              <a:t>Проаналізувати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chemeClr val="tx1"/>
                </a:solidFill>
              </a:rPr>
              <a:t>Ст. 52-56,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1934" y="714356"/>
            <a:ext cx="36004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indent="-9144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Домашнє завдання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1412875"/>
            <a:ext cx="8208962" cy="31384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600" b="1" dirty="0" err="1">
                <a:latin typeface="Times New Roman" pitchFamily="18" charset="0"/>
                <a:cs typeface="Times New Roman" pitchFamily="18" charset="0"/>
              </a:rPr>
              <a:t>Спрайт</a:t>
            </a:r>
            <a:r>
              <a:rPr lang="uk-UA" sz="6600" dirty="0">
                <a:latin typeface="Times New Roman" pitchFamily="18" charset="0"/>
                <a:cs typeface="Times New Roman" pitchFamily="18" charset="0"/>
              </a:rPr>
              <a:t> – це виконавець в середовищі </a:t>
            </a:r>
            <a:r>
              <a:rPr lang="uk-UA" sz="6600" dirty="0" err="1">
                <a:latin typeface="Times New Roman" pitchFamily="18" charset="0"/>
                <a:cs typeface="Times New Roman" pitchFamily="18" charset="0"/>
              </a:rPr>
              <a:t>Скретч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468313" y="404813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4900" smtClean="0">
                <a:solidFill>
                  <a:srgbClr val="C00000"/>
                </a:solidFill>
                <a:effectLst/>
              </a:rPr>
              <a:t>Виберіть виконавців</a:t>
            </a:r>
            <a:endParaRPr lang="ru-RU" sz="4900" smtClean="0">
              <a:solidFill>
                <a:srgbClr val="C00000"/>
              </a:solidFill>
              <a:effectLst/>
            </a:endParaRPr>
          </a:p>
        </p:txBody>
      </p:sp>
      <p:pic>
        <p:nvPicPr>
          <p:cNvPr id="46083" name="Содержимое 3" descr="0ac34ca39e2c2cba796e9d6753016e79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r="13231"/>
          <a:stretch>
            <a:fillRect/>
          </a:stretch>
        </p:blipFill>
        <p:spPr>
          <a:xfrm>
            <a:off x="523875" y="1582738"/>
            <a:ext cx="3006725" cy="2386012"/>
          </a:xfrm>
        </p:spPr>
      </p:pic>
      <p:pic>
        <p:nvPicPr>
          <p:cNvPr id="46084" name="Рисунок 4" descr="cartoon-computers-clipart-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557338"/>
            <a:ext cx="2681287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Рисунок 5" descr="120625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4221163"/>
            <a:ext cx="21558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Рисунок 6" descr="Colorful-Natural-Tre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4292600"/>
            <a:ext cx="24336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Рисунок 7" descr="gieoEd4id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1484313"/>
            <a:ext cx="277177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4294967295"/>
          </p:nvPr>
        </p:nvSpPr>
        <p:spPr>
          <a:xfrm>
            <a:off x="395288" y="1052513"/>
            <a:ext cx="8229600" cy="511333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buFont typeface="Wingdings 3" pitchFamily="18" charset="2"/>
              <a:buNone/>
            </a:pPr>
            <a:r>
              <a:rPr lang="uk-UA" sz="7400" b="1" smtClean="0">
                <a:solidFill>
                  <a:srgbClr val="000000"/>
                </a:solidFill>
              </a:rPr>
              <a:t>Виконавець</a:t>
            </a:r>
            <a:r>
              <a:rPr lang="uk-UA" sz="7400" smtClean="0">
                <a:solidFill>
                  <a:srgbClr val="000000"/>
                </a:solidFill>
              </a:rPr>
              <a:t> – це об’єкт, який виконує команди</a:t>
            </a:r>
            <a:endParaRPr lang="ru-RU" sz="7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4294967295"/>
          </p:nvPr>
        </p:nvSpPr>
        <p:spPr>
          <a:xfrm>
            <a:off x="539750" y="1052513"/>
            <a:ext cx="8229600" cy="49688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buFont typeface="Wingdings 3" pitchFamily="18" charset="2"/>
              <a:buNone/>
            </a:pPr>
            <a:r>
              <a:rPr lang="uk-UA" sz="7400" b="1" smtClean="0">
                <a:solidFill>
                  <a:srgbClr val="000000"/>
                </a:solidFill>
              </a:rPr>
              <a:t>Команда </a:t>
            </a:r>
            <a:r>
              <a:rPr lang="uk-UA" sz="7400" smtClean="0">
                <a:solidFill>
                  <a:srgbClr val="000000"/>
                </a:solidFill>
              </a:rPr>
              <a:t>– це наказ, вказівка виконати певні дії</a:t>
            </a:r>
            <a:endParaRPr lang="ru-RU" sz="7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313"/>
            <a:ext cx="858520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кутник 19"/>
          <p:cNvSpPr>
            <a:spLocks noChangeArrowheads="1"/>
          </p:cNvSpPr>
          <p:nvPr/>
        </p:nvSpPr>
        <p:spPr bwMode="auto">
          <a:xfrm>
            <a:off x="642938" y="2000250"/>
            <a:ext cx="7786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Lucida Sans Unicode" pitchFamily="34" charset="0"/>
              </a:rPr>
              <a:t>У проектах </a:t>
            </a:r>
            <a:r>
              <a:rPr lang="ru-RU" sz="2000" b="1">
                <a:latin typeface="Lucida Sans Unicode" pitchFamily="34" charset="0"/>
              </a:rPr>
              <a:t>Scratch </a:t>
            </a:r>
            <a:r>
              <a:rPr lang="ru-RU" sz="2000">
                <a:latin typeface="Lucida Sans Unicode" pitchFamily="34" charset="0"/>
              </a:rPr>
              <a:t>ми використовували різних виконавців. </a:t>
            </a:r>
          </a:p>
          <a:p>
            <a:r>
              <a:rPr lang="ru-RU" sz="2000">
                <a:latin typeface="Lucida Sans Unicode" pitchFamily="34" charset="0"/>
              </a:rPr>
              <a:t>Їх ми брали зі спеціальної бібліотеки.</a:t>
            </a:r>
          </a:p>
        </p:txBody>
      </p:sp>
      <p:grpSp>
        <p:nvGrpSpPr>
          <p:cNvPr id="23" name="Групувати 22"/>
          <p:cNvGrpSpPr>
            <a:grpSpLocks/>
          </p:cNvGrpSpPr>
          <p:nvPr/>
        </p:nvGrpSpPr>
        <p:grpSpPr bwMode="auto">
          <a:xfrm>
            <a:off x="642938" y="3071813"/>
            <a:ext cx="2571750" cy="2428875"/>
            <a:chOff x="642911" y="3071810"/>
            <a:chExt cx="2286016" cy="2000263"/>
          </a:xfrm>
        </p:grpSpPr>
        <p:sp>
          <p:nvSpPr>
            <p:cNvPr id="17419" name="Прямокутник 20"/>
            <p:cNvSpPr>
              <a:spLocks noChangeArrowheads="1"/>
            </p:cNvSpPr>
            <p:nvPr/>
          </p:nvSpPr>
          <p:spPr bwMode="auto">
            <a:xfrm>
              <a:off x="928662" y="3071810"/>
              <a:ext cx="187262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Lucida Sans Unicode" pitchFamily="34" charset="0"/>
                </a:rPr>
                <a:t>People (</a:t>
              </a:r>
              <a:r>
                <a:rPr lang="uk-UA" b="1">
                  <a:latin typeface="Lucida Sans Unicode" pitchFamily="34" charset="0"/>
                </a:rPr>
                <a:t>Люди) </a:t>
              </a:r>
            </a:p>
            <a:p>
              <a:endParaRPr lang="uk-UA">
                <a:latin typeface="Lucida Sans Unicode" pitchFamily="34" charset="0"/>
              </a:endParaRPr>
            </a:p>
          </p:txBody>
        </p:sp>
        <p:pic>
          <p:nvPicPr>
            <p:cNvPr id="1742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11" y="3622404"/>
              <a:ext cx="2286016" cy="1449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Групувати 25"/>
          <p:cNvGrpSpPr>
            <a:grpSpLocks/>
          </p:cNvGrpSpPr>
          <p:nvPr/>
        </p:nvGrpSpPr>
        <p:grpSpPr bwMode="auto">
          <a:xfrm>
            <a:off x="3500438" y="2928938"/>
            <a:ext cx="1928812" cy="2000250"/>
            <a:chOff x="3500430" y="3071810"/>
            <a:chExt cx="1800225" cy="1571630"/>
          </a:xfrm>
        </p:grpSpPr>
        <p:sp>
          <p:nvSpPr>
            <p:cNvPr id="17417" name="Прямокутник 23"/>
            <p:cNvSpPr>
              <a:spLocks noChangeArrowheads="1"/>
            </p:cNvSpPr>
            <p:nvPr/>
          </p:nvSpPr>
          <p:spPr bwMode="auto">
            <a:xfrm>
              <a:off x="3571868" y="3071810"/>
              <a:ext cx="168828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Lucida Sans Unicode" pitchFamily="34" charset="0"/>
                </a:rPr>
                <a:t>Things (</a:t>
              </a:r>
              <a:r>
                <a:rPr lang="uk-UA" b="1">
                  <a:latin typeface="Lucida Sans Unicode" pitchFamily="34" charset="0"/>
                </a:rPr>
                <a:t>Речі) </a:t>
              </a:r>
              <a:endParaRPr lang="uk-UA">
                <a:latin typeface="Lucida Sans Unicode" pitchFamily="34" charset="0"/>
              </a:endParaRPr>
            </a:p>
          </p:txBody>
        </p:sp>
        <p:pic>
          <p:nvPicPr>
            <p:cNvPr id="17418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00430" y="3786190"/>
              <a:ext cx="1800225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Групувати 27"/>
          <p:cNvGrpSpPr>
            <a:grpSpLocks/>
          </p:cNvGrpSpPr>
          <p:nvPr/>
        </p:nvGrpSpPr>
        <p:grpSpPr bwMode="auto">
          <a:xfrm>
            <a:off x="5643563" y="3071813"/>
            <a:ext cx="2571750" cy="2214562"/>
            <a:chOff x="5643570" y="3071810"/>
            <a:chExt cx="2214578" cy="1738318"/>
          </a:xfrm>
        </p:grpSpPr>
        <p:sp>
          <p:nvSpPr>
            <p:cNvPr id="17415" name="Прямокутник 18"/>
            <p:cNvSpPr>
              <a:spLocks noChangeArrowheads="1"/>
            </p:cNvSpPr>
            <p:nvPr/>
          </p:nvSpPr>
          <p:spPr bwMode="auto">
            <a:xfrm>
              <a:off x="5643570" y="3071810"/>
              <a:ext cx="22145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Lucida Sans Unicode" pitchFamily="34" charset="0"/>
                </a:rPr>
                <a:t>Letters (</a:t>
              </a:r>
              <a:r>
                <a:rPr lang="uk-UA" b="1">
                  <a:latin typeface="Lucida Sans Unicode" pitchFamily="34" charset="0"/>
                </a:rPr>
                <a:t>Літери</a:t>
              </a:r>
              <a:endParaRPr lang="uk-UA">
                <a:latin typeface="Lucida Sans Unicode" pitchFamily="34" charset="0"/>
              </a:endParaRPr>
            </a:p>
          </p:txBody>
        </p:sp>
        <p:pic>
          <p:nvPicPr>
            <p:cNvPr id="17416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15008" y="3857628"/>
              <a:ext cx="1914525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Прямокутник 13"/>
          <p:cNvSpPr/>
          <p:nvPr/>
        </p:nvSpPr>
        <p:spPr>
          <a:xfrm>
            <a:off x="4214810" y="857232"/>
            <a:ext cx="328327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Графічний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редактор  </a:t>
            </a:r>
            <a:r>
              <a:rPr lang="en-US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Scratch</a:t>
            </a:r>
            <a:endParaRPr lang="uk-UA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313"/>
            <a:ext cx="858520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кутник 13"/>
          <p:cNvSpPr>
            <a:spLocks noChangeArrowheads="1"/>
          </p:cNvSpPr>
          <p:nvPr/>
        </p:nvSpPr>
        <p:spPr bwMode="auto">
          <a:xfrm>
            <a:off x="1000125" y="2143125"/>
            <a:ext cx="678656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Lucida Sans Unicode" pitchFamily="34" charset="0"/>
              </a:rPr>
              <a:t>	</a:t>
            </a:r>
            <a:r>
              <a:rPr lang="ru-RU">
                <a:latin typeface="Lucida Sans Unicode" pitchFamily="34" charset="0"/>
                <a:cs typeface="Arial" charset="0"/>
              </a:rPr>
              <a:t>Тепер навчимося малювати своїх виконавців. Для цього можна використати будь-який графічний редактор. Наприклад, у другому класі на уроках інформатики ти вчився працювати з графічним редактором </a:t>
            </a:r>
            <a:r>
              <a:rPr lang="ru-RU" b="1">
                <a:latin typeface="Lucida Sans Unicode" pitchFamily="34" charset="0"/>
                <a:cs typeface="Arial" charset="0"/>
              </a:rPr>
              <a:t>Tux</a:t>
            </a:r>
            <a:r>
              <a:rPr lang="en-US" b="1">
                <a:latin typeface="Lucida Sans Unicode" pitchFamily="34" charset="0"/>
                <a:cs typeface="Arial" charset="0"/>
              </a:rPr>
              <a:t>Paint.</a:t>
            </a:r>
            <a:endParaRPr lang="uk-UA">
              <a:latin typeface="Lucida Sans Unicode" pitchFamily="34" charset="0"/>
              <a:cs typeface="Arial" charset="0"/>
            </a:endParaRPr>
          </a:p>
        </p:txBody>
      </p:sp>
      <p:pic>
        <p:nvPicPr>
          <p:cNvPr id="27650" name="Picture 2" descr="http://www5.0zz0.com/2010/06/08/19/17539955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643313"/>
            <a:ext cx="3071812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linuxforchildren.com/media/tuxpaint_sta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3571875"/>
            <a:ext cx="3101975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кутник 6"/>
          <p:cNvSpPr/>
          <p:nvPr/>
        </p:nvSpPr>
        <p:spPr>
          <a:xfrm>
            <a:off x="4286248" y="857232"/>
            <a:ext cx="328327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Графічний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редактор  </a:t>
            </a:r>
            <a:r>
              <a:rPr lang="en-US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Scratch</a:t>
            </a:r>
            <a:endParaRPr lang="uk-UA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313"/>
            <a:ext cx="858520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6"/>
          <p:cNvSpPr txBox="1">
            <a:spLocks noChangeArrowheads="1"/>
          </p:cNvSpPr>
          <p:nvPr/>
        </p:nvSpPr>
        <p:spPr bwMode="auto">
          <a:xfrm>
            <a:off x="1000125" y="2000250"/>
            <a:ext cx="6715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i="1">
                <a:latin typeface="Lucida Sans Unicode" pitchFamily="34" charset="0"/>
              </a:rPr>
              <a:t>Основні обʼєкти  вікна графічного редактора </a:t>
            </a:r>
            <a:r>
              <a:rPr lang="en-US" i="1">
                <a:latin typeface="Lucida Sans Unicode" pitchFamily="34" charset="0"/>
              </a:rPr>
              <a:t>Scratch</a:t>
            </a:r>
            <a:endParaRPr lang="uk-UA" i="1">
              <a:latin typeface="Lucida Sans Unicode" pitchFamily="34" charset="0"/>
            </a:endParaRPr>
          </a:p>
        </p:txBody>
      </p:sp>
      <p:pic>
        <p:nvPicPr>
          <p:cNvPr id="1945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2643188"/>
            <a:ext cx="600075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круглений прямокутник 7"/>
          <p:cNvSpPr/>
          <p:nvPr/>
        </p:nvSpPr>
        <p:spPr>
          <a:xfrm>
            <a:off x="1857375" y="2928938"/>
            <a:ext cx="1857375" cy="285750"/>
          </a:xfrm>
          <a:prstGeom prst="roundRect">
            <a:avLst/>
          </a:prstGeom>
          <a:solidFill>
            <a:srgbClr val="FF0000">
              <a:alpha val="12000"/>
            </a:srgbClr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2" name="Округлена прямокутна виноска 11"/>
          <p:cNvSpPr/>
          <p:nvPr/>
        </p:nvSpPr>
        <p:spPr>
          <a:xfrm flipH="1">
            <a:off x="4572000" y="3214688"/>
            <a:ext cx="2786063" cy="1143000"/>
          </a:xfrm>
          <a:prstGeom prst="wedgeRoundRectCallout">
            <a:avLst>
              <a:gd name="adj1" fmla="val 83616"/>
              <a:gd name="adj2" fmla="val -5917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chemeClr val="bg1"/>
                </a:solidFill>
              </a:rPr>
              <a:t>Кнопки для виконання дій над фрагментами малюнка</a:t>
            </a:r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1857375" y="3786188"/>
            <a:ext cx="1857375" cy="785812"/>
          </a:xfrm>
          <a:prstGeom prst="roundRect">
            <a:avLst/>
          </a:prstGeom>
          <a:solidFill>
            <a:srgbClr val="FF0000">
              <a:alpha val="12000"/>
            </a:srgbClr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4" name="Округлена прямокутна виноска 13"/>
          <p:cNvSpPr/>
          <p:nvPr/>
        </p:nvSpPr>
        <p:spPr>
          <a:xfrm flipH="1">
            <a:off x="4572000" y="4214813"/>
            <a:ext cx="2786063" cy="1143000"/>
          </a:xfrm>
          <a:prstGeom prst="wedgeRoundRectCallout">
            <a:avLst>
              <a:gd name="adj1" fmla="val 83616"/>
              <a:gd name="adj2" fmla="val -5917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chemeClr val="bg1"/>
                </a:solidFill>
              </a:rPr>
              <a:t>Інструменти для малювання</a:t>
            </a:r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1857375" y="4786313"/>
            <a:ext cx="1785938" cy="928687"/>
          </a:xfrm>
          <a:prstGeom prst="roundRect">
            <a:avLst/>
          </a:prstGeom>
          <a:solidFill>
            <a:srgbClr val="FF0000">
              <a:alpha val="12000"/>
            </a:srgbClr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6" name="Округлена прямокутна виноска 15"/>
          <p:cNvSpPr>
            <a:spLocks noChangeArrowheads="1"/>
          </p:cNvSpPr>
          <p:nvPr/>
        </p:nvSpPr>
        <p:spPr bwMode="auto">
          <a:xfrm flipH="1">
            <a:off x="4284663" y="5157788"/>
            <a:ext cx="2786062" cy="1143000"/>
          </a:xfrm>
          <a:prstGeom prst="wedgeRoundRectCallout">
            <a:avLst>
              <a:gd name="adj1" fmla="val 82991"/>
              <a:gd name="adj2" fmla="val -28472"/>
              <a:gd name="adj3" fmla="val 16667"/>
            </a:avLst>
          </a:prstGeom>
          <a:solidFill>
            <a:srgbClr val="39639D"/>
          </a:solidFill>
          <a:ln w="55000" cmpd="thickThin" algn="ctr">
            <a:solidFill>
              <a:srgbClr val="27477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chemeClr val="bg1"/>
                </a:solidFill>
                <a:latin typeface="+mn-lt"/>
              </a:rPr>
              <a:t>Палітра кольорів</a:t>
            </a:r>
          </a:p>
        </p:txBody>
      </p:sp>
      <p:sp>
        <p:nvSpPr>
          <p:cNvPr id="18" name="Округлена прямокутна виноска 17"/>
          <p:cNvSpPr>
            <a:spLocks noChangeArrowheads="1"/>
          </p:cNvSpPr>
          <p:nvPr/>
        </p:nvSpPr>
        <p:spPr bwMode="auto">
          <a:xfrm flipH="1">
            <a:off x="0" y="5715000"/>
            <a:ext cx="2786063" cy="1143000"/>
          </a:xfrm>
          <a:prstGeom prst="wedgeRoundRectCallout">
            <a:avLst>
              <a:gd name="adj1" fmla="val -106185"/>
              <a:gd name="adj2" fmla="val -185000"/>
              <a:gd name="adj3" fmla="val 16667"/>
            </a:avLst>
          </a:prstGeom>
          <a:solidFill>
            <a:srgbClr val="39639D"/>
          </a:solidFill>
          <a:ln w="55000" cmpd="thickThin" algn="ctr">
            <a:solidFill>
              <a:srgbClr val="27477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chemeClr val="bg1"/>
                </a:solidFill>
                <a:latin typeface="+mn-lt"/>
              </a:rPr>
              <a:t>Полотно для малювання</a:t>
            </a:r>
          </a:p>
        </p:txBody>
      </p:sp>
      <p:sp>
        <p:nvSpPr>
          <p:cNvPr id="20" name="Прямокутник 19"/>
          <p:cNvSpPr/>
          <p:nvPr/>
        </p:nvSpPr>
        <p:spPr>
          <a:xfrm>
            <a:off x="4214810" y="857232"/>
            <a:ext cx="328327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Графічний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редактор  </a:t>
            </a:r>
            <a:r>
              <a:rPr lang="en-US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Scratch</a:t>
            </a:r>
            <a:endParaRPr lang="uk-UA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9468" name="Прямокутник 20"/>
          <p:cNvSpPr>
            <a:spLocks noChangeArrowheads="1"/>
          </p:cNvSpPr>
          <p:nvPr/>
        </p:nvSpPr>
        <p:spPr bwMode="auto">
          <a:xfrm>
            <a:off x="3714750" y="6357938"/>
            <a:ext cx="5005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Lucida Sans Unicode" pitchFamily="34" charset="0"/>
              </a:rPr>
              <a:t>Матеріал з сайту:</a:t>
            </a:r>
            <a:r>
              <a:rPr lang="en-US">
                <a:latin typeface="Lucida Sans Unicode" pitchFamily="34" charset="0"/>
                <a:hlinkClick r:id="rId4"/>
              </a:rPr>
              <a:t>http://terehovskiy.at.ua/</a:t>
            </a:r>
            <a:endParaRPr lang="uk-UA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8" grpId="0" animBg="1"/>
      <p:bldP spid="18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1635</TotalTime>
  <Words>544</Words>
  <Application>Microsoft Office PowerPoint</Application>
  <PresentationFormat>Экран (4:3)</PresentationFormat>
  <Paragraphs>115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24</vt:i4>
      </vt:variant>
    </vt:vector>
  </HeadingPairs>
  <TitlesOfParts>
    <vt:vector size="42" baseType="lpstr">
      <vt:lpstr>Arial</vt:lpstr>
      <vt:lpstr>Lucida Sans Unicode</vt:lpstr>
      <vt:lpstr>Wingdings 3</vt:lpstr>
      <vt:lpstr>Verdana</vt:lpstr>
      <vt:lpstr>Wingdings 2</vt:lpstr>
      <vt:lpstr>Calibri</vt:lpstr>
      <vt:lpstr>Times New Roman</vt:lpstr>
      <vt:lpstr>alebarda</vt:lpstr>
      <vt:lpstr>Adobe Kaiti Std R</vt:lpstr>
      <vt:lpstr>Arial Black</vt:lpstr>
      <vt:lpstr>Вестибюль</vt:lpstr>
      <vt:lpstr>Вестибюль</vt:lpstr>
      <vt:lpstr>Вестибюль</vt:lpstr>
      <vt:lpstr>Вестибюль</vt:lpstr>
      <vt:lpstr>Вестибюль</vt:lpstr>
      <vt:lpstr>Вестибюль</vt:lpstr>
      <vt:lpstr>Вестибюль</vt:lpstr>
      <vt:lpstr>Вестибюль</vt:lpstr>
      <vt:lpstr>Слайд 1</vt:lpstr>
      <vt:lpstr>Слайд 2</vt:lpstr>
      <vt:lpstr>Слайд 3</vt:lpstr>
      <vt:lpstr>Виберіть виконавців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MOBILOCKA</cp:lastModifiedBy>
  <cp:revision>219</cp:revision>
  <dcterms:created xsi:type="dcterms:W3CDTF">2015-07-30T12:36:53Z</dcterms:created>
  <dcterms:modified xsi:type="dcterms:W3CDTF">2019-11-26T15:33:31Z</dcterms:modified>
</cp:coreProperties>
</file>