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889" r:id="rId3"/>
    <p:sldId id="890" r:id="rId4"/>
    <p:sldId id="891" r:id="rId5"/>
    <p:sldId id="892" r:id="rId6"/>
    <p:sldId id="893" r:id="rId7"/>
    <p:sldId id="731" r:id="rId8"/>
    <p:sldId id="732" r:id="rId9"/>
    <p:sldId id="781" r:id="rId10"/>
    <p:sldId id="875" r:id="rId11"/>
    <p:sldId id="876" r:id="rId12"/>
    <p:sldId id="877" r:id="rId13"/>
    <p:sldId id="878" r:id="rId14"/>
    <p:sldId id="881" r:id="rId15"/>
    <p:sldId id="883" r:id="rId16"/>
    <p:sldId id="887" r:id="rId17"/>
    <p:sldId id="884" r:id="rId18"/>
    <p:sldId id="885" r:id="rId19"/>
    <p:sldId id="886" r:id="rId20"/>
    <p:sldId id="882" r:id="rId21"/>
    <p:sldId id="888" r:id="rId22"/>
    <p:sldId id="894" r:id="rId23"/>
    <p:sldId id="261" r:id="rId24"/>
    <p:sldId id="304" r:id="rId2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7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BB568-9807-4EA0-8A2C-CA62AABBB806}" type="datetimeFigureOut">
              <a:rPr lang="uk-UA" smtClean="0"/>
              <a:t>08.01.2019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DA138-327A-4D96-B0E3-16D076A532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775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656795" cy="5235580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7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614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7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08.01.2019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08.01.2019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08.01.2019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08.01.2019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39810"/>
            <a:ext cx="7137066" cy="1801607"/>
          </a:xfrm>
        </p:spPr>
        <p:txBody>
          <a:bodyPr>
            <a:noAutofit/>
          </a:bodyPr>
          <a:lstStyle/>
          <a:p>
            <a:r>
              <a:rPr lang="uk-UA" sz="4800" dirty="0"/>
              <a:t>Етапи побудови інформаційної моделі.</a:t>
            </a:r>
            <a:br>
              <a:rPr lang="uk-UA" sz="4800" dirty="0"/>
            </a:br>
            <a:r>
              <a:rPr lang="uk-UA" dirty="0"/>
              <a:t>Практична робота 4</a:t>
            </a:r>
            <a:endParaRPr lang="uk-UA" sz="60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18</a:t>
            </a:r>
          </a:p>
        </p:txBody>
      </p:sp>
      <p:pic>
        <p:nvPicPr>
          <p:cNvPr id="9" name="Picture 4" descr="cube, modeling, object, prototype, shape, visualization icon">
            <a:extLst>
              <a:ext uri="{FF2B5EF4-FFF2-40B4-BE49-F238E27FC236}">
                <a16:creationId xmlns:a16="http://schemas.microsoft.com/office/drawing/2014/main" xmlns="" id="{C37D005B-01D8-4D10-B169-B3CCDE7BE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468" y="3667540"/>
            <a:ext cx="2388704" cy="238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itness, paper, plan, report, schedule, training icon">
            <a:extLst>
              <a:ext uri="{FF2B5EF4-FFF2-40B4-BE49-F238E27FC236}">
                <a16:creationId xmlns:a16="http://schemas.microsoft.com/office/drawing/2014/main" xmlns="" id="{50921D00-360A-4478-B24D-01E0F621B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723" y="3667540"/>
            <a:ext cx="2388703" cy="238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Етапи комп'ютерного моделювання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розв'язування цієї задачі спочатку потрібно з'ясувати,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72007" y="2238600"/>
            <a:ext cx="3973050" cy="14090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Розміри майданчика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4110552" y="2238600"/>
            <a:ext cx="3973050" cy="14090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об'єкти слід на ньому розмістити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8149100" y="2238600"/>
            <a:ext cx="3973050" cy="14090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 якому вигляді потрібно цей проект надати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4110552" y="3735391"/>
            <a:ext cx="3973050" cy="286419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баскетбольний і волейбольний майданчики, тенісний корт, майданчик для футболу, гімнастичні тренажери тощо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8149100" y="3735391"/>
            <a:ext cx="3973050" cy="286419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наприклад, у вигляді плану (креслення) такого майданчика, фінансового кошторису тощо</a:t>
            </a:r>
          </a:p>
        </p:txBody>
      </p:sp>
      <p:pic>
        <p:nvPicPr>
          <p:cNvPr id="2050" name="Picture 2" descr="dimensional, direction, land dimensions, plot dimensions, property, real estat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14" y="3739547"/>
            <a:ext cx="2860036" cy="286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93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Етапи комп'ютерного моделювання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5464088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Далі потрібно створити план майбутнього майданчика, визначити, які властивості його об'єктів буде відображено на плані, які значення вони набуватимуть. Деякі із цих значень є стандартними, а деякі треба визначити самим. </a:t>
            </a:r>
          </a:p>
        </p:txBody>
      </p:sp>
      <p:pic>
        <p:nvPicPr>
          <p:cNvPr id="4098" name="Picture 2" descr="Пов’язане зображе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359" y="1196764"/>
            <a:ext cx="6442790" cy="483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24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Етапи комп'ютерного моделювання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якщо на майданчику потрібно встановити,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72006" y="1801824"/>
            <a:ext cx="5972332" cy="68295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Баскетбольні щити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6149818" y="1801824"/>
            <a:ext cx="5972332" cy="68295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Шведську стінку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72006" y="2566624"/>
            <a:ext cx="5972332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то їх розміри, висота нижнього краю від землі та висота кільця від землі є стандартними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6149818" y="2566624"/>
            <a:ext cx="5972332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довжину перекладин та їх кількість у шведській стінці можемо визначити самостійно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pic>
        <p:nvPicPr>
          <p:cNvPr id="3076" name="Picture 4" descr="Результат пошуку зображень за запитом &quot;basketball board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274" y="3941126"/>
            <a:ext cx="2795795" cy="258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thlete, bars, fitness, gym, sports, training, wall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188" y="3941126"/>
            <a:ext cx="2699591" cy="269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14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Етапи комп'ютерного моделювання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цьому етапі також слід встановити залежності між об'єктами, наприклад відстані між ними, та формули, за якими можуть бути обчислені результати, зокрема вартості. </a:t>
            </a:r>
          </a:p>
        </p:txBody>
      </p:sp>
      <p:pic>
        <p:nvPicPr>
          <p:cNvPr id="6" name="Picture 2" descr="idea, money, monitor, premium, process, services, success ic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9" b="14130"/>
          <a:stretch/>
        </p:blipFill>
        <p:spPr bwMode="auto">
          <a:xfrm>
            <a:off x="7497090" y="3134892"/>
            <a:ext cx="4625060" cy="354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008" y="3134893"/>
            <a:ext cx="7312766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Цей етап розв'язування задачі називається </a:t>
            </a:r>
            <a:r>
              <a:rPr lang="uk-UA" sz="2800" b="1" i="1" kern="0" dirty="0">
                <a:solidFill>
                  <a:srgbClr val="FFFF00"/>
                </a:solidFill>
              </a:rPr>
              <a:t>побудова інформаційної моделі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9218" name="Picture 2" descr="Результат пошуку зображень за запитом &quot;research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08"/>
          <a:stretch/>
        </p:blipFill>
        <p:spPr bwMode="auto">
          <a:xfrm>
            <a:off x="870891" y="4612319"/>
            <a:ext cx="5715000" cy="199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Етапи комп'ютерного моделювання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Далі потрібно вибрати засіб, який буде використано для створення цього проекту. У нашому випадку це можуть бути прикладні програми: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72006" y="2652391"/>
            <a:ext cx="2887061" cy="123189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kern="0" dirty="0">
                <a:solidFill>
                  <a:srgbClr val="FFFFFF"/>
                </a:solidFill>
              </a:rPr>
              <a:t>Графічний редактор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3125136" y="2652391"/>
            <a:ext cx="2887061" cy="123189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Спеціальний пакет програм для креслення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6178265" y="2652391"/>
            <a:ext cx="2887061" cy="123189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Табличний процесор для обчислень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9229548" y="2654309"/>
            <a:ext cx="2887061" cy="123189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А можна скласти власну програму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9229548" y="3958751"/>
            <a:ext cx="2887061" cy="281973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</a:rPr>
              <a:t>яка за вхідними даними задачі на основі інформаційної моделі запропонує один чи кілька варіантів проектів такого майданчика, виконає потрібні обчислення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6" y="5599798"/>
            <a:ext cx="8993320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Цей етап називається </a:t>
            </a:r>
            <a:r>
              <a:rPr lang="uk-UA" sz="2800" b="1" i="1" kern="0" dirty="0">
                <a:solidFill>
                  <a:srgbClr val="FFFF00"/>
                </a:solidFill>
              </a:rPr>
              <a:t>вибір програмних засобів для розв'язуванні задачі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2" name="Picture 2" descr="Результат пошуку зображень за запитом &quot;paint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7" y="3884282"/>
            <a:ext cx="1640868" cy="164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Результат пошуку зображень за запитом &quot;автокад icon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642" y="3872692"/>
            <a:ext cx="1664048" cy="166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lh3.ggpht.com/GkNfqm17WFuzaIR87_oz690ErF63hL08Ngj73QtDxyWlCOF80d2gWd2GHrPLJJ-YmHYS=w3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40" y="3954915"/>
            <a:ext cx="1593109" cy="159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53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Етапи комп'ютерного моделювання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ми вирішимо використати </a:t>
            </a:r>
            <a:r>
              <a:rPr lang="uk-UA" sz="2800" b="1" i="1" kern="0" dirty="0">
                <a:solidFill>
                  <a:srgbClr val="FFFF00"/>
                </a:solidFill>
              </a:rPr>
              <a:t>прикладні програми</a:t>
            </a:r>
            <a:r>
              <a:rPr lang="uk-UA" sz="2800" b="1" i="1" kern="0" dirty="0">
                <a:solidFill>
                  <a:srgbClr val="FFFFFF"/>
                </a:solidFill>
              </a:rPr>
              <a:t>, то далі потрібно: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7322" y="2218430"/>
            <a:ext cx="11684828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ті засоби цих програм, які </a:t>
            </a:r>
            <a:r>
              <a:rPr lang="uk-UA" sz="2800" b="1" i="1" kern="0" dirty="0" err="1">
                <a:solidFill>
                  <a:srgbClr val="FFFFFF"/>
                </a:solidFill>
              </a:rPr>
              <a:t>нададуть</a:t>
            </a:r>
            <a:r>
              <a:rPr lang="uk-UA" sz="2800" b="1" i="1" kern="0" dirty="0">
                <a:solidFill>
                  <a:srgbClr val="FFFFFF"/>
                </a:solidFill>
              </a:rPr>
              <a:t> можливість створити потрібний проект.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7322" y="3240097"/>
            <a:ext cx="11684828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Скласти алгоритм його створення, враховуючи вибрані засоби програми.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7322" y="4261764"/>
            <a:ext cx="11684828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Виконати складений алгоритм і отримати комп'ютерну модель проекту майданчика.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5283431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Ці етапи називаються </a:t>
            </a:r>
            <a:r>
              <a:rPr lang="uk-UA" sz="2800" b="1" i="1" kern="0" dirty="0">
                <a:solidFill>
                  <a:srgbClr val="FFFF00"/>
                </a:solidFill>
              </a:rPr>
              <a:t>вибір засобів у середовищі прикладної програми, складання алгоритму, виконання алгоритму й отримання комп'ютерної моделі об'єкта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291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Етапи комп'ютерного моделювання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ж ми вирішимо скласти </a:t>
            </a:r>
            <a:r>
              <a:rPr lang="uk-UA" sz="2800" b="1" i="1" kern="0" dirty="0">
                <a:solidFill>
                  <a:srgbClr val="FFFF00"/>
                </a:solidFill>
              </a:rPr>
              <a:t>власну програму </a:t>
            </a:r>
            <a:r>
              <a:rPr lang="uk-UA" sz="2800" b="1" i="1" kern="0" dirty="0">
                <a:solidFill>
                  <a:srgbClr val="FFFFFF"/>
                </a:solidFill>
              </a:rPr>
              <a:t>для розв'язування цієї задачі, то перш за все потрібно вибрати мову програмування. Після цього треба: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7322" y="2648916"/>
            <a:ext cx="11684828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Скласти алгоритм (алгоритми) розв'язування задачі.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7322" y="3670583"/>
            <a:ext cx="11684828" cy="138499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Скласти програму вибраною мовою програмування відповідно до складених алгоритмів, розробити інтерфейс користувача програми.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7322" y="5123138"/>
            <a:ext cx="11684828" cy="138499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Запустити складену програму на виконання, увести вхідні дані й одержати кінцеві результати (у даній задачі — комп'ютерну модель проекту майданчика).</a:t>
            </a:r>
          </a:p>
        </p:txBody>
      </p:sp>
    </p:spTree>
    <p:extLst>
      <p:ext uri="{BB962C8B-B14F-4D97-AF65-F5344CB8AC3E}">
        <p14:creationId xmlns:p14="http://schemas.microsoft.com/office/powerpoint/2010/main" val="377263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Етапи комп'ютерного моделювання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Ці етапи називаються </a:t>
            </a:r>
            <a:r>
              <a:rPr lang="uk-UA" sz="2800" b="1" i="1" kern="0" dirty="0">
                <a:solidFill>
                  <a:srgbClr val="FFFF00"/>
                </a:solidFill>
              </a:rPr>
              <a:t>вибір мови програмування, складання алгоритму розв'язування задачі, складання програми, виконання програми й отримання комп'ютерної моделі об'єкта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6146" name="Picture 2" descr="Результат пошуку зображень за запитом &quot;programming languages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6"/>
          <a:stretch/>
        </p:blipFill>
        <p:spPr bwMode="auto">
          <a:xfrm>
            <a:off x="2468179" y="3091093"/>
            <a:ext cx="7257800" cy="338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87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Етапи комп'ютерного моделювання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Після того як одержимо результат,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9" y="1801824"/>
            <a:ext cx="4987672" cy="156966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з використанням прикладних програм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34478" y="1801824"/>
            <a:ext cx="4987672" cy="156966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з використанням спеціально створеної програми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2264" y="2048045"/>
            <a:ext cx="1849630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або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3453325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Його потрібно дослідити на відповідність умові поставленої задачі.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4489273"/>
            <a:ext cx="8773818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всі вимоги умови виконуються, то можна вважати, що задачу розв'язано правильно й одержали правильний її розв'язок, у нашому випадку — проект спортивного майданчика.</a:t>
            </a:r>
          </a:p>
        </p:txBody>
      </p:sp>
      <p:pic>
        <p:nvPicPr>
          <p:cNvPr id="7170" name="Picture 2" descr="Результат пошуку зображень за запитом &quot;проект спортивного майданчик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097" y="4650856"/>
            <a:ext cx="3157054" cy="179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25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Етапи комп'ютерного моделювання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ж ні, потрібно шукати помилки на попередніх етапах розв'язування задачі (вони називаються </a:t>
            </a:r>
            <a:r>
              <a:rPr lang="uk-UA" sz="2800" b="1" i="1" kern="0" dirty="0">
                <a:solidFill>
                  <a:srgbClr val="FFFF00"/>
                </a:solidFill>
              </a:rPr>
              <a:t>логічними помилками</a:t>
            </a:r>
            <a:r>
              <a:rPr lang="uk-UA" sz="2800" b="1" i="1" kern="0" dirty="0">
                <a:solidFill>
                  <a:srgbClr val="FFFFFF"/>
                </a:solidFill>
              </a:rPr>
              <a:t>), виправляти їх і знову шукати правильний розв'язок задачі, тобто такий її розв'язок, який повністю відповідає умові задачі.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3516899"/>
            <a:ext cx="7491670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Цей етап називається </a:t>
            </a:r>
            <a:r>
              <a:rPr lang="uk-UA" sz="2800" b="1" i="1" kern="0" dirty="0">
                <a:solidFill>
                  <a:srgbClr val="FFFF00"/>
                </a:solidFill>
              </a:rPr>
              <a:t>дослідження отриманих результатів на реальність і на відповідність умові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8194" name="Picture 2" descr="Результат пошуку зображень за запитом &quot;research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" t="6988" r="2336"/>
          <a:stretch/>
        </p:blipFill>
        <p:spPr bwMode="auto">
          <a:xfrm>
            <a:off x="7712765" y="3516899"/>
            <a:ext cx="4409385" cy="320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63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Етапи комп'ютерного моделювання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Процес комп'ютерного моделювання складається з декількох етапів, кожний з яких передбачає певні дії.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6164" y="3755152"/>
            <a:ext cx="11495985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Визначити, з якою метою створюється модель.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6164" y="4390839"/>
            <a:ext cx="11495985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Уточнити, які результати та в якій формі слід отримати.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6164" y="5457413"/>
            <a:ext cx="11495985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Визначити, які вихідні дані потрібні для створення моделі.</a:t>
            </a:r>
          </a:p>
        </p:txBody>
      </p:sp>
      <p:pic>
        <p:nvPicPr>
          <p:cNvPr id="18" name="Picture 4" descr="http://welovetravels.ru/uploads/posts/2012-10/1351078532_wpid-graf_fmt.gi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721" y="2214523"/>
            <a:ext cx="1626427" cy="147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кутник 18"/>
          <p:cNvSpPr/>
          <p:nvPr/>
        </p:nvSpPr>
        <p:spPr>
          <a:xfrm>
            <a:off x="72008" y="2299613"/>
            <a:ext cx="10152634" cy="124865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Постановка задачі та її аналіз</a:t>
            </a:r>
          </a:p>
        </p:txBody>
      </p:sp>
    </p:spTree>
    <p:extLst>
      <p:ext uri="{BB962C8B-B14F-4D97-AF65-F5344CB8AC3E}">
        <p14:creationId xmlns:p14="http://schemas.microsoft.com/office/powerpoint/2010/main" val="257778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Етапи комп'ютерного моделювання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Звертаємо вашу увагу</a:t>
            </a:r>
            <a:r>
              <a:rPr lang="uk-UA" sz="2800" b="1" i="1" kern="0" dirty="0">
                <a:solidFill>
                  <a:srgbClr val="FFFFFF"/>
                </a:solidFill>
              </a:rPr>
              <a:t>, що дослідження отриманих результатів найчастіше проводиться не на одному наборі вхідних даних, а цілій серії таких наборів (</a:t>
            </a:r>
            <a:r>
              <a:rPr lang="uk-UA" sz="2800" b="1" i="1" kern="0" dirty="0">
                <a:solidFill>
                  <a:srgbClr val="FFFF00"/>
                </a:solidFill>
              </a:rPr>
              <a:t>тестові набори даних</a:t>
            </a:r>
            <a:r>
              <a:rPr lang="uk-UA" sz="2800" b="1" i="1" kern="0" dirty="0">
                <a:solidFill>
                  <a:srgbClr val="FFFFFF"/>
                </a:solidFill>
              </a:rPr>
              <a:t>), які підбираються так, щоб якомога повніше, з усіх сторін, у різних ситуаціях</a:t>
            </a:r>
          </a:p>
        </p:txBody>
      </p:sp>
      <p:pic>
        <p:nvPicPr>
          <p:cNvPr id="10242" name="Picture 2" descr="Результат пошуку зображень за запитом &quot;programming languages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3" t="40571" r="5975"/>
          <a:stretch/>
        </p:blipFill>
        <p:spPr bwMode="auto">
          <a:xfrm>
            <a:off x="3210339" y="3532217"/>
            <a:ext cx="8911811" cy="310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008" y="3532217"/>
            <a:ext cx="3029001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дослідити отримані результати на їх реальність і відповідність умові задачі.</a:t>
            </a:r>
          </a:p>
        </p:txBody>
      </p:sp>
    </p:spTree>
    <p:extLst>
      <p:ext uri="{BB962C8B-B14F-4D97-AF65-F5344CB8AC3E}">
        <p14:creationId xmlns:p14="http://schemas.microsoft.com/office/powerpoint/2010/main" val="280490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Експеримент</a:t>
            </a:r>
            <a:endParaRPr kumimoji="0" lang="uk-UA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7" name="Групувати 6"/>
          <p:cNvGrpSpPr/>
          <p:nvPr/>
        </p:nvGrpSpPr>
        <p:grpSpPr>
          <a:xfrm>
            <a:off x="228729" y="1985760"/>
            <a:ext cx="11795717" cy="2706032"/>
            <a:chOff x="-288493" y="2004231"/>
            <a:chExt cx="12331412" cy="282892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88493" y="2004231"/>
              <a:ext cx="9591675" cy="2828925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85444" y="2142023"/>
              <a:ext cx="2657475" cy="2552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238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кросворд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63" name="Таблиця 62">
            <a:extLst>
              <a:ext uri="{FF2B5EF4-FFF2-40B4-BE49-F238E27FC236}">
                <a16:creationId xmlns:a16="http://schemas.microsoft.com/office/drawing/2014/main" xmlns="" id="{0CDB0DF4-E5C2-48C6-B749-6F5EF973B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297036"/>
              </p:ext>
            </p:extLst>
          </p:nvPr>
        </p:nvGraphicFramePr>
        <p:xfrm>
          <a:off x="1664630" y="1412776"/>
          <a:ext cx="4824534" cy="4907280"/>
        </p:xfrm>
        <a:graphic>
          <a:graphicData uri="http://schemas.openxmlformats.org/drawingml/2006/table">
            <a:tbl>
              <a:tblPr firstRow="1" bandRow="1"/>
              <a:tblGrid>
                <a:gridCol w="371118">
                  <a:extLst>
                    <a:ext uri="{9D8B030D-6E8A-4147-A177-3AD203B41FA5}">
                      <a16:colId xmlns:a16="http://schemas.microsoft.com/office/drawing/2014/main" xmlns="" val="934641786"/>
                    </a:ext>
                  </a:extLst>
                </a:gridCol>
                <a:gridCol w="371118">
                  <a:extLst>
                    <a:ext uri="{9D8B030D-6E8A-4147-A177-3AD203B41FA5}">
                      <a16:colId xmlns:a16="http://schemas.microsoft.com/office/drawing/2014/main" xmlns="" val="3112706312"/>
                    </a:ext>
                  </a:extLst>
                </a:gridCol>
                <a:gridCol w="371118">
                  <a:extLst>
                    <a:ext uri="{9D8B030D-6E8A-4147-A177-3AD203B41FA5}">
                      <a16:colId xmlns:a16="http://schemas.microsoft.com/office/drawing/2014/main" xmlns="" val="2841071288"/>
                    </a:ext>
                  </a:extLst>
                </a:gridCol>
                <a:gridCol w="371118">
                  <a:extLst>
                    <a:ext uri="{9D8B030D-6E8A-4147-A177-3AD203B41FA5}">
                      <a16:colId xmlns:a16="http://schemas.microsoft.com/office/drawing/2014/main" xmlns="" val="2421436580"/>
                    </a:ext>
                  </a:extLst>
                </a:gridCol>
                <a:gridCol w="371118">
                  <a:extLst>
                    <a:ext uri="{9D8B030D-6E8A-4147-A177-3AD203B41FA5}">
                      <a16:colId xmlns:a16="http://schemas.microsoft.com/office/drawing/2014/main" xmlns="" val="1466814387"/>
                    </a:ext>
                  </a:extLst>
                </a:gridCol>
                <a:gridCol w="371118">
                  <a:extLst>
                    <a:ext uri="{9D8B030D-6E8A-4147-A177-3AD203B41FA5}">
                      <a16:colId xmlns:a16="http://schemas.microsoft.com/office/drawing/2014/main" xmlns="" val="474911321"/>
                    </a:ext>
                  </a:extLst>
                </a:gridCol>
                <a:gridCol w="371118">
                  <a:extLst>
                    <a:ext uri="{9D8B030D-6E8A-4147-A177-3AD203B41FA5}">
                      <a16:colId xmlns:a16="http://schemas.microsoft.com/office/drawing/2014/main" xmlns="" val="1667383133"/>
                    </a:ext>
                  </a:extLst>
                </a:gridCol>
                <a:gridCol w="371118">
                  <a:extLst>
                    <a:ext uri="{9D8B030D-6E8A-4147-A177-3AD203B41FA5}">
                      <a16:colId xmlns:a16="http://schemas.microsoft.com/office/drawing/2014/main" xmlns="" val="2796153458"/>
                    </a:ext>
                  </a:extLst>
                </a:gridCol>
                <a:gridCol w="371118">
                  <a:extLst>
                    <a:ext uri="{9D8B030D-6E8A-4147-A177-3AD203B41FA5}">
                      <a16:colId xmlns:a16="http://schemas.microsoft.com/office/drawing/2014/main" xmlns="" val="2348234166"/>
                    </a:ext>
                  </a:extLst>
                </a:gridCol>
                <a:gridCol w="371118">
                  <a:extLst>
                    <a:ext uri="{9D8B030D-6E8A-4147-A177-3AD203B41FA5}">
                      <a16:colId xmlns:a16="http://schemas.microsoft.com/office/drawing/2014/main" xmlns="" val="2511724643"/>
                    </a:ext>
                  </a:extLst>
                </a:gridCol>
                <a:gridCol w="371118">
                  <a:extLst>
                    <a:ext uri="{9D8B030D-6E8A-4147-A177-3AD203B41FA5}">
                      <a16:colId xmlns:a16="http://schemas.microsoft.com/office/drawing/2014/main" xmlns="" val="1134499040"/>
                    </a:ext>
                  </a:extLst>
                </a:gridCol>
                <a:gridCol w="371118">
                  <a:extLst>
                    <a:ext uri="{9D8B030D-6E8A-4147-A177-3AD203B41FA5}">
                      <a16:colId xmlns:a16="http://schemas.microsoft.com/office/drawing/2014/main" xmlns="" val="3780778502"/>
                    </a:ext>
                  </a:extLst>
                </a:gridCol>
                <a:gridCol w="371118">
                  <a:extLst>
                    <a:ext uri="{9D8B030D-6E8A-4147-A177-3AD203B41FA5}">
                      <a16:colId xmlns:a16="http://schemas.microsoft.com/office/drawing/2014/main" xmlns="" val="3788110849"/>
                    </a:ext>
                  </a:extLst>
                </a:gridCol>
              </a:tblGrid>
              <a:tr h="349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62100083"/>
                  </a:ext>
                </a:extLst>
              </a:tr>
              <a:tr h="349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67746417"/>
                  </a:ext>
                </a:extLst>
              </a:tr>
              <a:tr h="349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22846447"/>
                  </a:ext>
                </a:extLst>
              </a:tr>
              <a:tr h="349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84850252"/>
                  </a:ext>
                </a:extLst>
              </a:tr>
              <a:tr h="349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51532076"/>
                  </a:ext>
                </a:extLst>
              </a:tr>
              <a:tr h="349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28255489"/>
                  </a:ext>
                </a:extLst>
              </a:tr>
              <a:tr h="349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6120048"/>
                  </a:ext>
                </a:extLst>
              </a:tr>
              <a:tr h="349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67021714"/>
                  </a:ext>
                </a:extLst>
              </a:tr>
              <a:tr h="349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27614610"/>
                  </a:ext>
                </a:extLst>
              </a:tr>
              <a:tr h="349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90941290"/>
                  </a:ext>
                </a:extLst>
              </a:tr>
              <a:tr h="349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61599013"/>
                  </a:ext>
                </a:extLst>
              </a:tr>
              <a:tr h="349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29626036"/>
                  </a:ext>
                </a:extLst>
              </a:tr>
              <a:tr h="349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59648760"/>
                  </a:ext>
                </a:extLst>
              </a:tr>
              <a:tr h="349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7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88517598"/>
                  </a:ext>
                </a:extLst>
              </a:tr>
            </a:tbl>
          </a:graphicData>
        </a:graphic>
      </p:graphicFrame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9ABD68CE-EB34-4A1B-A3CF-D2942B2415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930" y="2800801"/>
            <a:ext cx="356200" cy="356200"/>
          </a:xfrm>
          <a:prstGeom prst="rect">
            <a:avLst/>
          </a:prstGeom>
        </p:spPr>
      </p:pic>
      <p:sp>
        <p:nvSpPr>
          <p:cNvPr id="65" name="Прямокутна виноска 12">
            <a:extLst>
              <a:ext uri="{FF2B5EF4-FFF2-40B4-BE49-F238E27FC236}">
                <a16:creationId xmlns:a16="http://schemas.microsoft.com/office/drawing/2014/main" xmlns="" id="{D6CD8893-66EC-4F11-B372-3BAE168F6580}"/>
              </a:ext>
            </a:extLst>
          </p:cNvPr>
          <p:cNvSpPr/>
          <p:nvPr/>
        </p:nvSpPr>
        <p:spPr>
          <a:xfrm>
            <a:off x="2789256" y="1048809"/>
            <a:ext cx="341547" cy="315196"/>
          </a:xfrm>
          <a:prstGeom prst="wedgeRectCallout">
            <a:avLst>
              <a:gd name="adj1" fmla="val -1885"/>
              <a:gd name="adj2" fmla="val 6313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0085CA89-57AA-48E5-ABCE-DD0ACF6F18A0}"/>
              </a:ext>
            </a:extLst>
          </p:cNvPr>
          <p:cNvSpPr txBox="1"/>
          <p:nvPr/>
        </p:nvSpPr>
        <p:spPr>
          <a:xfrm>
            <a:off x="6633180" y="1844824"/>
            <a:ext cx="3793787" cy="1200329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Спосіб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подання словесної моделі.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61ED10D7-B5AF-463C-AAE0-50DFA83CF3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309" y="1844824"/>
            <a:ext cx="539334" cy="381130"/>
          </a:xfrm>
          <a:prstGeom prst="rect">
            <a:avLst/>
          </a:prstGeom>
        </p:spPr>
      </p:pic>
      <p:graphicFrame>
        <p:nvGraphicFramePr>
          <p:cNvPr id="68" name="Таблиця 67">
            <a:extLst>
              <a:ext uri="{FF2B5EF4-FFF2-40B4-BE49-F238E27FC236}">
                <a16:creationId xmlns:a16="http://schemas.microsoft.com/office/drawing/2014/main" xmlns="" id="{21F057BD-9E7D-4593-A819-560BC7CF7A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656946"/>
              </p:ext>
            </p:extLst>
          </p:nvPr>
        </p:nvGraphicFramePr>
        <p:xfrm>
          <a:off x="2786660" y="1409581"/>
          <a:ext cx="371118" cy="1402080"/>
        </p:xfrm>
        <a:graphic>
          <a:graphicData uri="http://schemas.openxmlformats.org/drawingml/2006/table">
            <a:tbl>
              <a:tblPr firstRow="1" bandRow="1"/>
              <a:tblGrid>
                <a:gridCol w="371118">
                  <a:extLst>
                    <a:ext uri="{9D8B030D-6E8A-4147-A177-3AD203B41FA5}">
                      <a16:colId xmlns:a16="http://schemas.microsoft.com/office/drawing/2014/main" xmlns="" val="3669411033"/>
                    </a:ext>
                  </a:extLst>
                </a:gridCol>
              </a:tblGrid>
              <a:tr h="349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36430243"/>
                  </a:ext>
                </a:extLst>
              </a:tr>
              <a:tr h="349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П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38798408"/>
                  </a:ext>
                </a:extLst>
              </a:tr>
              <a:tr h="349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1396620"/>
                  </a:ext>
                </a:extLst>
              </a:tr>
              <a:tr h="349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С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18865979"/>
                  </a:ext>
                </a:extLst>
              </a:tr>
            </a:tbl>
          </a:graphicData>
        </a:graphic>
      </p:graphicFrame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AB5FF90C-B73E-4D2C-B409-555DE9B35D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391" y="3510216"/>
            <a:ext cx="356200" cy="356200"/>
          </a:xfrm>
          <a:prstGeom prst="rect">
            <a:avLst/>
          </a:prstGeom>
        </p:spPr>
      </p:pic>
      <p:sp>
        <p:nvSpPr>
          <p:cNvPr id="70" name="Прямокутна виноска 17">
            <a:extLst>
              <a:ext uri="{FF2B5EF4-FFF2-40B4-BE49-F238E27FC236}">
                <a16:creationId xmlns:a16="http://schemas.microsoft.com/office/drawing/2014/main" xmlns="" id="{66A0460D-9555-4846-B455-F593B93903F0}"/>
              </a:ext>
            </a:extLst>
          </p:cNvPr>
          <p:cNvSpPr/>
          <p:nvPr/>
        </p:nvSpPr>
        <p:spPr>
          <a:xfrm>
            <a:off x="5409044" y="1052736"/>
            <a:ext cx="341547" cy="315196"/>
          </a:xfrm>
          <a:prstGeom prst="wedgeRectCallout">
            <a:avLst>
              <a:gd name="adj1" fmla="val -1885"/>
              <a:gd name="adj2" fmla="val 6313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D6075268-5630-4AF7-A733-0872EC5D64C8}"/>
              </a:ext>
            </a:extLst>
          </p:cNvPr>
          <p:cNvSpPr txBox="1"/>
          <p:nvPr/>
        </p:nvSpPr>
        <p:spPr>
          <a:xfrm>
            <a:off x="6633180" y="1844824"/>
            <a:ext cx="3793787" cy="193899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Об'єкт,    що    має    властивості    іншого об'єкта, суттєві для дослідження.</a:t>
            </a: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46063DED-4ED7-4129-A67E-3F203B8C31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309" y="1844824"/>
            <a:ext cx="539334" cy="381130"/>
          </a:xfrm>
          <a:prstGeom prst="rect">
            <a:avLst/>
          </a:prstGeom>
        </p:spPr>
      </p:pic>
      <p:graphicFrame>
        <p:nvGraphicFramePr>
          <p:cNvPr id="73" name="Таблиця 72">
            <a:extLst>
              <a:ext uri="{FF2B5EF4-FFF2-40B4-BE49-F238E27FC236}">
                <a16:creationId xmlns:a16="http://schemas.microsoft.com/office/drawing/2014/main" xmlns="" id="{446923C4-29D6-472B-98B3-C9291F320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898237"/>
              </p:ext>
            </p:extLst>
          </p:nvPr>
        </p:nvGraphicFramePr>
        <p:xfrm>
          <a:off x="5379473" y="1413151"/>
          <a:ext cx="371118" cy="2103120"/>
        </p:xfrm>
        <a:graphic>
          <a:graphicData uri="http://schemas.openxmlformats.org/drawingml/2006/table">
            <a:tbl>
              <a:tblPr firstRow="1" bandRow="1"/>
              <a:tblGrid>
                <a:gridCol w="371118">
                  <a:extLst>
                    <a:ext uri="{9D8B030D-6E8A-4147-A177-3AD203B41FA5}">
                      <a16:colId xmlns:a16="http://schemas.microsoft.com/office/drawing/2014/main" xmlns="" val="1048212305"/>
                    </a:ext>
                  </a:extLst>
                </a:gridCol>
              </a:tblGrid>
              <a:tr h="349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М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67381421"/>
                  </a:ext>
                </a:extLst>
              </a:tr>
              <a:tr h="349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15278890"/>
                  </a:ext>
                </a:extLst>
              </a:tr>
              <a:tr h="349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Д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70020012"/>
                  </a:ext>
                </a:extLst>
              </a:tr>
              <a:tr h="349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82612239"/>
                  </a:ext>
                </a:extLst>
              </a:tr>
              <a:tr h="349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Л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18195082"/>
                  </a:ext>
                </a:extLst>
              </a:tr>
              <a:tr h="349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Ь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44126409"/>
                  </a:ext>
                </a:extLst>
              </a:tr>
            </a:tbl>
          </a:graphicData>
        </a:graphic>
      </p:graphicFrame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0BCDE627-D640-475C-9B43-FAC9DD40DE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756" y="5593080"/>
            <a:ext cx="356200" cy="356200"/>
          </a:xfrm>
          <a:prstGeom prst="rect">
            <a:avLst/>
          </a:prstGeom>
        </p:spPr>
      </p:pic>
      <p:sp>
        <p:nvSpPr>
          <p:cNvPr id="75" name="Прямокутна виноска 22">
            <a:extLst>
              <a:ext uri="{FF2B5EF4-FFF2-40B4-BE49-F238E27FC236}">
                <a16:creationId xmlns:a16="http://schemas.microsoft.com/office/drawing/2014/main" xmlns="" id="{A28DFFA9-AED5-483A-996E-FA77929C5CB0}"/>
              </a:ext>
            </a:extLst>
          </p:cNvPr>
          <p:cNvSpPr/>
          <p:nvPr/>
        </p:nvSpPr>
        <p:spPr>
          <a:xfrm>
            <a:off x="4275409" y="1412776"/>
            <a:ext cx="341547" cy="315196"/>
          </a:xfrm>
          <a:prstGeom prst="wedgeRectCallout">
            <a:avLst>
              <a:gd name="adj1" fmla="val -1885"/>
              <a:gd name="adj2" fmla="val 6313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670572E2-A971-4E4C-995D-68EA4534E9D7}"/>
              </a:ext>
            </a:extLst>
          </p:cNvPr>
          <p:cNvSpPr txBox="1"/>
          <p:nvPr/>
        </p:nvSpPr>
        <p:spPr>
          <a:xfrm>
            <a:off x="6633180" y="1844824"/>
            <a:ext cx="3793787" cy="3046988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Діяльність людини, спрямована на вивчення властивостей об'єктів навколишнього світу.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4C8B48F0-C419-4459-B3F9-7199613C1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309" y="1844824"/>
            <a:ext cx="539334" cy="381130"/>
          </a:xfrm>
          <a:prstGeom prst="rect">
            <a:avLst/>
          </a:prstGeom>
        </p:spPr>
      </p:pic>
      <p:graphicFrame>
        <p:nvGraphicFramePr>
          <p:cNvPr id="78" name="Таблиця 77">
            <a:extLst>
              <a:ext uri="{FF2B5EF4-FFF2-40B4-BE49-F238E27FC236}">
                <a16:creationId xmlns:a16="http://schemas.microsoft.com/office/drawing/2014/main" xmlns="" id="{75837363-FFE3-40FC-8E81-DA6BCB3C75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241333"/>
              </p:ext>
            </p:extLst>
          </p:nvPr>
        </p:nvGraphicFramePr>
        <p:xfrm>
          <a:off x="4267900" y="1760456"/>
          <a:ext cx="371118" cy="3855720"/>
        </p:xfrm>
        <a:graphic>
          <a:graphicData uri="http://schemas.openxmlformats.org/drawingml/2006/table">
            <a:tbl>
              <a:tblPr firstRow="1" bandRow="1"/>
              <a:tblGrid>
                <a:gridCol w="371118">
                  <a:extLst>
                    <a:ext uri="{9D8B030D-6E8A-4147-A177-3AD203B41FA5}">
                      <a16:colId xmlns:a16="http://schemas.microsoft.com/office/drawing/2014/main" xmlns="" val="2452227395"/>
                    </a:ext>
                  </a:extLst>
                </a:gridCol>
              </a:tblGrid>
              <a:tr h="349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Д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96906046"/>
                  </a:ext>
                </a:extLst>
              </a:tr>
              <a:tr h="349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58286403"/>
                  </a:ext>
                </a:extLst>
              </a:tr>
              <a:tr h="349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С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31747892"/>
                  </a:ext>
                </a:extLst>
              </a:tr>
              <a:tr h="349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Л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94982110"/>
                  </a:ext>
                </a:extLst>
              </a:tr>
              <a:tr h="349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І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7306259"/>
                  </a:ext>
                </a:extLst>
              </a:tr>
              <a:tr h="349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Д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91375308"/>
                  </a:ext>
                </a:extLst>
              </a:tr>
              <a:tr h="349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Ж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45057168"/>
                  </a:ext>
                </a:extLst>
              </a:tr>
              <a:tr h="349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00048803"/>
                  </a:ext>
                </a:extLst>
              </a:tr>
              <a:tr h="349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6726604"/>
                  </a:ext>
                </a:extLst>
              </a:tr>
              <a:tr h="349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04516865"/>
                  </a:ext>
                </a:extLst>
              </a:tr>
              <a:tr h="349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Я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35351029"/>
                  </a:ext>
                </a:extLst>
              </a:tr>
            </a:tbl>
          </a:graphicData>
        </a:graphic>
      </p:graphicFrame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1DF77B38-5195-413E-B70B-49BBD9633B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996" y="2137625"/>
            <a:ext cx="356200" cy="356200"/>
          </a:xfrm>
          <a:prstGeom prst="rect">
            <a:avLst/>
          </a:prstGeom>
        </p:spPr>
      </p:pic>
      <p:sp>
        <p:nvSpPr>
          <p:cNvPr id="80" name="Прямокутна виноска 27">
            <a:extLst>
              <a:ext uri="{FF2B5EF4-FFF2-40B4-BE49-F238E27FC236}">
                <a16:creationId xmlns:a16="http://schemas.microsoft.com/office/drawing/2014/main" xmlns="" id="{BF4C8B1F-0578-4007-A94F-F27900B306B6}"/>
              </a:ext>
            </a:extLst>
          </p:cNvPr>
          <p:cNvSpPr/>
          <p:nvPr/>
        </p:nvSpPr>
        <p:spPr>
          <a:xfrm>
            <a:off x="2024668" y="2120465"/>
            <a:ext cx="341547" cy="315196"/>
          </a:xfrm>
          <a:prstGeom prst="wedgeRectCallout">
            <a:avLst>
              <a:gd name="adj1" fmla="val 70623"/>
              <a:gd name="adj2" fmla="val -324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B1BAB1EA-EE01-4ED5-83D5-ED3BC4A33D13}"/>
              </a:ext>
            </a:extLst>
          </p:cNvPr>
          <p:cNvSpPr txBox="1"/>
          <p:nvPr/>
        </p:nvSpPr>
        <p:spPr>
          <a:xfrm>
            <a:off x="6633180" y="1844824"/>
            <a:ext cx="3793787" cy="83099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Один з видів графічної моделі.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4A6FA12F-6FAF-4AB9-9F9A-7CF6B91956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309" y="1844824"/>
            <a:ext cx="539334" cy="381130"/>
          </a:xfrm>
          <a:prstGeom prst="rect">
            <a:avLst/>
          </a:prstGeom>
        </p:spPr>
      </p:pic>
      <p:graphicFrame>
        <p:nvGraphicFramePr>
          <p:cNvPr id="83" name="Таблиця 82">
            <a:extLst>
              <a:ext uri="{FF2B5EF4-FFF2-40B4-BE49-F238E27FC236}">
                <a16:creationId xmlns:a16="http://schemas.microsoft.com/office/drawing/2014/main" xmlns="" id="{98670104-823A-4DD0-A07B-17444CED0D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647933"/>
              </p:ext>
            </p:extLst>
          </p:nvPr>
        </p:nvGraphicFramePr>
        <p:xfrm>
          <a:off x="2412492" y="2110621"/>
          <a:ext cx="2597826" cy="350520"/>
        </p:xfrm>
        <a:graphic>
          <a:graphicData uri="http://schemas.openxmlformats.org/drawingml/2006/table">
            <a:tbl>
              <a:tblPr firstRow="1" bandRow="1"/>
              <a:tblGrid>
                <a:gridCol w="371118">
                  <a:extLst>
                    <a:ext uri="{9D8B030D-6E8A-4147-A177-3AD203B41FA5}">
                      <a16:colId xmlns:a16="http://schemas.microsoft.com/office/drawing/2014/main" xmlns="" val="2774854972"/>
                    </a:ext>
                  </a:extLst>
                </a:gridCol>
                <a:gridCol w="371118">
                  <a:extLst>
                    <a:ext uri="{9D8B030D-6E8A-4147-A177-3AD203B41FA5}">
                      <a16:colId xmlns:a16="http://schemas.microsoft.com/office/drawing/2014/main" xmlns="" val="3289096820"/>
                    </a:ext>
                  </a:extLst>
                </a:gridCol>
                <a:gridCol w="371118">
                  <a:extLst>
                    <a:ext uri="{9D8B030D-6E8A-4147-A177-3AD203B41FA5}">
                      <a16:colId xmlns:a16="http://schemas.microsoft.com/office/drawing/2014/main" xmlns="" val="4188440387"/>
                    </a:ext>
                  </a:extLst>
                </a:gridCol>
                <a:gridCol w="371118">
                  <a:extLst>
                    <a:ext uri="{9D8B030D-6E8A-4147-A177-3AD203B41FA5}">
                      <a16:colId xmlns:a16="http://schemas.microsoft.com/office/drawing/2014/main" xmlns="" val="1777288256"/>
                    </a:ext>
                  </a:extLst>
                </a:gridCol>
                <a:gridCol w="371118">
                  <a:extLst>
                    <a:ext uri="{9D8B030D-6E8A-4147-A177-3AD203B41FA5}">
                      <a16:colId xmlns:a16="http://schemas.microsoft.com/office/drawing/2014/main" xmlns="" val="4280233302"/>
                    </a:ext>
                  </a:extLst>
                </a:gridCol>
                <a:gridCol w="371118">
                  <a:extLst>
                    <a:ext uri="{9D8B030D-6E8A-4147-A177-3AD203B41FA5}">
                      <a16:colId xmlns:a16="http://schemas.microsoft.com/office/drawing/2014/main" xmlns="" val="1628925173"/>
                    </a:ext>
                  </a:extLst>
                </a:gridCol>
                <a:gridCol w="371118">
                  <a:extLst>
                    <a:ext uri="{9D8B030D-6E8A-4147-A177-3AD203B41FA5}">
                      <a16:colId xmlns:a16="http://schemas.microsoft.com/office/drawing/2014/main" xmlns="" val="1738369067"/>
                    </a:ext>
                  </a:extLst>
                </a:gridCol>
              </a:tblGrid>
              <a:tr h="349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С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У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17430051"/>
                  </a:ext>
                </a:extLst>
              </a:tr>
            </a:tbl>
          </a:graphicData>
        </a:graphic>
      </p:graphicFrame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0D499F8C-6FC7-4EE8-B12A-A10F504675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964" y="4869160"/>
            <a:ext cx="356200" cy="356200"/>
          </a:xfrm>
          <a:prstGeom prst="rect">
            <a:avLst/>
          </a:prstGeom>
        </p:spPr>
      </p:pic>
      <p:sp>
        <p:nvSpPr>
          <p:cNvPr id="85" name="Прямокутна виноска 32">
            <a:extLst>
              <a:ext uri="{FF2B5EF4-FFF2-40B4-BE49-F238E27FC236}">
                <a16:creationId xmlns:a16="http://schemas.microsoft.com/office/drawing/2014/main" xmlns="" id="{2937AB9B-C982-48A8-A448-62DD6354A07E}"/>
              </a:ext>
            </a:extLst>
          </p:cNvPr>
          <p:cNvSpPr/>
          <p:nvPr/>
        </p:nvSpPr>
        <p:spPr>
          <a:xfrm>
            <a:off x="6138884" y="2102724"/>
            <a:ext cx="341547" cy="315196"/>
          </a:xfrm>
          <a:prstGeom prst="wedgeRectCallout">
            <a:avLst>
              <a:gd name="adj1" fmla="val -1885"/>
              <a:gd name="adj2" fmla="val 67670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</a:t>
            </a:r>
            <a:endParaRPr kumimoji="0" lang="uk-UA" sz="1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26A7C9E9-427D-4285-B971-DDEA67F2C447}"/>
              </a:ext>
            </a:extLst>
          </p:cNvPr>
          <p:cNvSpPr txBox="1"/>
          <p:nvPr/>
        </p:nvSpPr>
        <p:spPr>
          <a:xfrm>
            <a:off x="6633180" y="1844824"/>
            <a:ext cx="3793787" cy="1200329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Один з видів структурної моделі.</a:t>
            </a: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6491B21E-81C9-4015-B823-9D9F94DF66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309" y="1844824"/>
            <a:ext cx="539334" cy="381130"/>
          </a:xfrm>
          <a:prstGeom prst="rect">
            <a:avLst/>
          </a:prstGeom>
        </p:spPr>
      </p:pic>
      <p:graphicFrame>
        <p:nvGraphicFramePr>
          <p:cNvPr id="88" name="Таблиця 87">
            <a:extLst>
              <a:ext uri="{FF2B5EF4-FFF2-40B4-BE49-F238E27FC236}">
                <a16:creationId xmlns:a16="http://schemas.microsoft.com/office/drawing/2014/main" xmlns="" id="{785CE703-4D0E-4650-A2BC-CE94CA885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085492"/>
              </p:ext>
            </p:extLst>
          </p:nvPr>
        </p:nvGraphicFramePr>
        <p:xfrm>
          <a:off x="6123216" y="2466616"/>
          <a:ext cx="371118" cy="2453640"/>
        </p:xfrm>
        <a:graphic>
          <a:graphicData uri="http://schemas.openxmlformats.org/drawingml/2006/table">
            <a:tbl>
              <a:tblPr firstRow="1" bandRow="1"/>
              <a:tblGrid>
                <a:gridCol w="371118">
                  <a:extLst>
                    <a:ext uri="{9D8B030D-6E8A-4147-A177-3AD203B41FA5}">
                      <a16:colId xmlns:a16="http://schemas.microsoft.com/office/drawing/2014/main" xmlns="" val="2296982398"/>
                    </a:ext>
                  </a:extLst>
                </a:gridCol>
              </a:tblGrid>
              <a:tr h="349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52570804"/>
                  </a:ext>
                </a:extLst>
              </a:tr>
              <a:tr h="349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6030610"/>
                  </a:ext>
                </a:extLst>
              </a:tr>
              <a:tr h="349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Б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68362526"/>
                  </a:ext>
                </a:extLst>
              </a:tr>
              <a:tr h="349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Л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22801158"/>
                  </a:ext>
                </a:extLst>
              </a:tr>
              <a:tr h="349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43465489"/>
                  </a:ext>
                </a:extLst>
              </a:tr>
              <a:tr h="349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Ц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424365"/>
                  </a:ext>
                </a:extLst>
              </a:tr>
              <a:tr h="349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Я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94168088"/>
                  </a:ext>
                </a:extLst>
              </a:tr>
            </a:tbl>
          </a:graphicData>
        </a:graphic>
      </p:graphicFrame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08350368-A3A5-4B3B-89F5-87B18041E1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846" y="3144808"/>
            <a:ext cx="356200" cy="356200"/>
          </a:xfrm>
          <a:prstGeom prst="rect">
            <a:avLst/>
          </a:prstGeom>
        </p:spPr>
      </p:pic>
      <p:sp>
        <p:nvSpPr>
          <p:cNvPr id="90" name="Прямокутна виноска 37">
            <a:extLst>
              <a:ext uri="{FF2B5EF4-FFF2-40B4-BE49-F238E27FC236}">
                <a16:creationId xmlns:a16="http://schemas.microsoft.com/office/drawing/2014/main" xmlns="" id="{D54FB3E4-A449-47A7-827C-E5F4FBC5A6BF}"/>
              </a:ext>
            </a:extLst>
          </p:cNvPr>
          <p:cNvSpPr/>
          <p:nvPr/>
        </p:nvSpPr>
        <p:spPr>
          <a:xfrm>
            <a:off x="1489525" y="2780928"/>
            <a:ext cx="341547" cy="315196"/>
          </a:xfrm>
          <a:prstGeom prst="wedgeRectCallout">
            <a:avLst>
              <a:gd name="adj1" fmla="val -1885"/>
              <a:gd name="adj2" fmla="val 67670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60DF0E57-2654-4318-A3AB-93C11B49A995}"/>
              </a:ext>
            </a:extLst>
          </p:cNvPr>
          <p:cNvSpPr txBox="1"/>
          <p:nvPr/>
        </p:nvSpPr>
        <p:spPr>
          <a:xfrm>
            <a:off x="6633180" y="1844824"/>
            <a:ext cx="3793787" cy="156966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Відмінна особливість, характерна ознака об'єкта.</a:t>
            </a: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6E88485D-853D-4185-890D-EE08618BB1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309" y="1844824"/>
            <a:ext cx="539334" cy="381130"/>
          </a:xfrm>
          <a:prstGeom prst="rect">
            <a:avLst/>
          </a:prstGeom>
        </p:spPr>
      </p:pic>
      <p:graphicFrame>
        <p:nvGraphicFramePr>
          <p:cNvPr id="93" name="Таблиця 92">
            <a:extLst>
              <a:ext uri="{FF2B5EF4-FFF2-40B4-BE49-F238E27FC236}">
                <a16:creationId xmlns:a16="http://schemas.microsoft.com/office/drawing/2014/main" xmlns="" id="{4B71C055-5485-4F61-9C53-2FC39F0881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893939"/>
              </p:ext>
            </p:extLst>
          </p:nvPr>
        </p:nvGraphicFramePr>
        <p:xfrm>
          <a:off x="1670256" y="3164678"/>
          <a:ext cx="4082298" cy="350520"/>
        </p:xfrm>
        <a:graphic>
          <a:graphicData uri="http://schemas.openxmlformats.org/drawingml/2006/table">
            <a:tbl>
              <a:tblPr firstRow="1" bandRow="1"/>
              <a:tblGrid>
                <a:gridCol w="371118">
                  <a:extLst>
                    <a:ext uri="{9D8B030D-6E8A-4147-A177-3AD203B41FA5}">
                      <a16:colId xmlns:a16="http://schemas.microsoft.com/office/drawing/2014/main" xmlns="" val="3439426344"/>
                    </a:ext>
                  </a:extLst>
                </a:gridCol>
                <a:gridCol w="371118">
                  <a:extLst>
                    <a:ext uri="{9D8B030D-6E8A-4147-A177-3AD203B41FA5}">
                      <a16:colId xmlns:a16="http://schemas.microsoft.com/office/drawing/2014/main" xmlns="" val="4128686188"/>
                    </a:ext>
                  </a:extLst>
                </a:gridCol>
                <a:gridCol w="371118">
                  <a:extLst>
                    <a:ext uri="{9D8B030D-6E8A-4147-A177-3AD203B41FA5}">
                      <a16:colId xmlns:a16="http://schemas.microsoft.com/office/drawing/2014/main" xmlns="" val="1222459091"/>
                    </a:ext>
                  </a:extLst>
                </a:gridCol>
                <a:gridCol w="371118">
                  <a:extLst>
                    <a:ext uri="{9D8B030D-6E8A-4147-A177-3AD203B41FA5}">
                      <a16:colId xmlns:a16="http://schemas.microsoft.com/office/drawing/2014/main" xmlns="" val="2864059523"/>
                    </a:ext>
                  </a:extLst>
                </a:gridCol>
                <a:gridCol w="371118">
                  <a:extLst>
                    <a:ext uri="{9D8B030D-6E8A-4147-A177-3AD203B41FA5}">
                      <a16:colId xmlns:a16="http://schemas.microsoft.com/office/drawing/2014/main" xmlns="" val="3951090385"/>
                    </a:ext>
                  </a:extLst>
                </a:gridCol>
                <a:gridCol w="371118">
                  <a:extLst>
                    <a:ext uri="{9D8B030D-6E8A-4147-A177-3AD203B41FA5}">
                      <a16:colId xmlns:a16="http://schemas.microsoft.com/office/drawing/2014/main" xmlns="" val="2721487902"/>
                    </a:ext>
                  </a:extLst>
                </a:gridCol>
                <a:gridCol w="371118">
                  <a:extLst>
                    <a:ext uri="{9D8B030D-6E8A-4147-A177-3AD203B41FA5}">
                      <a16:colId xmlns:a16="http://schemas.microsoft.com/office/drawing/2014/main" xmlns="" val="3815901127"/>
                    </a:ext>
                  </a:extLst>
                </a:gridCol>
                <a:gridCol w="371118">
                  <a:extLst>
                    <a:ext uri="{9D8B030D-6E8A-4147-A177-3AD203B41FA5}">
                      <a16:colId xmlns:a16="http://schemas.microsoft.com/office/drawing/2014/main" xmlns="" val="3884586552"/>
                    </a:ext>
                  </a:extLst>
                </a:gridCol>
                <a:gridCol w="371118">
                  <a:extLst>
                    <a:ext uri="{9D8B030D-6E8A-4147-A177-3AD203B41FA5}">
                      <a16:colId xmlns:a16="http://schemas.microsoft.com/office/drawing/2014/main" xmlns="" val="1002571167"/>
                    </a:ext>
                  </a:extLst>
                </a:gridCol>
                <a:gridCol w="371118">
                  <a:extLst>
                    <a:ext uri="{9D8B030D-6E8A-4147-A177-3AD203B41FA5}">
                      <a16:colId xmlns:a16="http://schemas.microsoft.com/office/drawing/2014/main" xmlns="" val="2052382795"/>
                    </a:ext>
                  </a:extLst>
                </a:gridCol>
                <a:gridCol w="371118">
                  <a:extLst>
                    <a:ext uri="{9D8B030D-6E8A-4147-A177-3AD203B41FA5}">
                      <a16:colId xmlns:a16="http://schemas.microsoft.com/office/drawing/2014/main" xmlns="" val="2878886205"/>
                    </a:ext>
                  </a:extLst>
                </a:gridCol>
              </a:tblGrid>
              <a:tr h="349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В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Л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С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В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І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С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Ь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14535716"/>
                  </a:ext>
                </a:extLst>
              </a:tr>
            </a:tbl>
          </a:graphicData>
        </a:graphic>
      </p:graphicFrame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17D95C48-1C2E-4583-BCA2-120D69D904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093" y="6313307"/>
            <a:ext cx="356200" cy="356200"/>
          </a:xfrm>
          <a:prstGeom prst="rect">
            <a:avLst/>
          </a:prstGeom>
        </p:spPr>
      </p:pic>
      <p:sp>
        <p:nvSpPr>
          <p:cNvPr id="95" name="Прямокутна виноска 42">
            <a:extLst>
              <a:ext uri="{FF2B5EF4-FFF2-40B4-BE49-F238E27FC236}">
                <a16:creationId xmlns:a16="http://schemas.microsoft.com/office/drawing/2014/main" xmlns="" id="{A4EEC03D-28EE-43E3-9358-5D6EC60B7D1A}"/>
              </a:ext>
            </a:extLst>
          </p:cNvPr>
          <p:cNvSpPr/>
          <p:nvPr/>
        </p:nvSpPr>
        <p:spPr>
          <a:xfrm>
            <a:off x="2763241" y="3524803"/>
            <a:ext cx="341547" cy="315196"/>
          </a:xfrm>
          <a:prstGeom prst="wedgeRectCallout">
            <a:avLst>
              <a:gd name="adj1" fmla="val -1885"/>
              <a:gd name="adj2" fmla="val 67670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7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C230CA92-A3EF-4A4D-8F83-41096728FC0B}"/>
              </a:ext>
            </a:extLst>
          </p:cNvPr>
          <p:cNvSpPr txBox="1"/>
          <p:nvPr/>
        </p:nvSpPr>
        <p:spPr>
          <a:xfrm>
            <a:off x="6633180" y="1844824"/>
            <a:ext cx="3793787" cy="1200329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Один з видів математичної моделі.</a:t>
            </a:r>
          </a:p>
        </p:txBody>
      </p:sp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3C40662D-DE1D-4249-930C-68799F07A9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309" y="1844824"/>
            <a:ext cx="539334" cy="381130"/>
          </a:xfrm>
          <a:prstGeom prst="rect">
            <a:avLst/>
          </a:prstGeom>
        </p:spPr>
      </p:pic>
      <p:graphicFrame>
        <p:nvGraphicFramePr>
          <p:cNvPr id="98" name="Таблиця 97">
            <a:extLst>
              <a:ext uri="{FF2B5EF4-FFF2-40B4-BE49-F238E27FC236}">
                <a16:creationId xmlns:a16="http://schemas.microsoft.com/office/drawing/2014/main" xmlns="" id="{B3E25038-8B7C-47BF-B90A-EECDA2CF71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125231"/>
              </p:ext>
            </p:extLst>
          </p:nvPr>
        </p:nvGraphicFramePr>
        <p:xfrm>
          <a:off x="2777384" y="3869266"/>
          <a:ext cx="371118" cy="2453640"/>
        </p:xfrm>
        <a:graphic>
          <a:graphicData uri="http://schemas.openxmlformats.org/drawingml/2006/table">
            <a:tbl>
              <a:tblPr firstRow="1" bandRow="1"/>
              <a:tblGrid>
                <a:gridCol w="371118">
                  <a:extLst>
                    <a:ext uri="{9D8B030D-6E8A-4147-A177-3AD203B41FA5}">
                      <a16:colId xmlns:a16="http://schemas.microsoft.com/office/drawing/2014/main" xmlns="" val="4015896160"/>
                    </a:ext>
                  </a:extLst>
                </a:gridCol>
              </a:tblGrid>
              <a:tr h="349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Ф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96516660"/>
                  </a:ext>
                </a:extLst>
              </a:tr>
              <a:tr h="349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8251228"/>
                  </a:ext>
                </a:extLst>
              </a:tr>
              <a:tr h="349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46421547"/>
                  </a:ext>
                </a:extLst>
              </a:tr>
              <a:tr h="349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М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93228647"/>
                  </a:ext>
                </a:extLst>
              </a:tr>
              <a:tr h="349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У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33689517"/>
                  </a:ext>
                </a:extLst>
              </a:tr>
              <a:tr h="349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Л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9127384"/>
                  </a:ext>
                </a:extLst>
              </a:tr>
              <a:tr h="349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26193573"/>
                  </a:ext>
                </a:extLst>
              </a:tr>
            </a:tbl>
          </a:graphicData>
        </a:graphic>
      </p:graphicFrame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DDF5C59D-4E59-410B-9507-2330C9D500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002" y="4564056"/>
            <a:ext cx="356200" cy="356200"/>
          </a:xfrm>
          <a:prstGeom prst="rect">
            <a:avLst/>
          </a:prstGeom>
        </p:spPr>
      </p:pic>
      <p:sp>
        <p:nvSpPr>
          <p:cNvPr id="100" name="Прямокутна виноска 47">
            <a:extLst>
              <a:ext uri="{FF2B5EF4-FFF2-40B4-BE49-F238E27FC236}">
                <a16:creationId xmlns:a16="http://schemas.microsoft.com/office/drawing/2014/main" xmlns="" id="{B1053DBE-83D6-4A0F-AA5C-97470605F5D7}"/>
              </a:ext>
            </a:extLst>
          </p:cNvPr>
          <p:cNvSpPr/>
          <p:nvPr/>
        </p:nvSpPr>
        <p:spPr>
          <a:xfrm>
            <a:off x="2024668" y="4581128"/>
            <a:ext cx="341547" cy="315196"/>
          </a:xfrm>
          <a:prstGeom prst="wedgeRectCallout">
            <a:avLst>
              <a:gd name="adj1" fmla="val 70623"/>
              <a:gd name="adj2" fmla="val -82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8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B1323DEF-0043-4D42-A8DC-ED3BE7EDD347}"/>
              </a:ext>
            </a:extLst>
          </p:cNvPr>
          <p:cNvSpPr txBox="1"/>
          <p:nvPr/>
        </p:nvSpPr>
        <p:spPr>
          <a:xfrm>
            <a:off x="6633180" y="1844824"/>
            <a:ext cx="3793787" cy="2677656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Документ,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який використовується для поєднання в моделі текстового та графічного подання.</a:t>
            </a:r>
          </a:p>
        </p:txBody>
      </p:sp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AF06BBA4-3FF5-42DA-B0DA-20A124711E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309" y="1844824"/>
            <a:ext cx="539334" cy="381130"/>
          </a:xfrm>
          <a:prstGeom prst="rect">
            <a:avLst/>
          </a:prstGeom>
        </p:spPr>
      </p:pic>
      <p:graphicFrame>
        <p:nvGraphicFramePr>
          <p:cNvPr id="103" name="Таблиця 102">
            <a:extLst>
              <a:ext uri="{FF2B5EF4-FFF2-40B4-BE49-F238E27FC236}">
                <a16:creationId xmlns:a16="http://schemas.microsoft.com/office/drawing/2014/main" xmlns="" id="{B289AA01-3E74-4928-AAC8-57FCE119F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675655"/>
              </p:ext>
            </p:extLst>
          </p:nvPr>
        </p:nvGraphicFramePr>
        <p:xfrm>
          <a:off x="2408785" y="4569736"/>
          <a:ext cx="4082298" cy="350520"/>
        </p:xfrm>
        <a:graphic>
          <a:graphicData uri="http://schemas.openxmlformats.org/drawingml/2006/table">
            <a:tbl>
              <a:tblPr firstRow="1" bandRow="1"/>
              <a:tblGrid>
                <a:gridCol w="371118">
                  <a:extLst>
                    <a:ext uri="{9D8B030D-6E8A-4147-A177-3AD203B41FA5}">
                      <a16:colId xmlns:a16="http://schemas.microsoft.com/office/drawing/2014/main" xmlns="" val="502846748"/>
                    </a:ext>
                  </a:extLst>
                </a:gridCol>
                <a:gridCol w="371118">
                  <a:extLst>
                    <a:ext uri="{9D8B030D-6E8A-4147-A177-3AD203B41FA5}">
                      <a16:colId xmlns:a16="http://schemas.microsoft.com/office/drawing/2014/main" xmlns="" val="3901224694"/>
                    </a:ext>
                  </a:extLst>
                </a:gridCol>
                <a:gridCol w="371118">
                  <a:extLst>
                    <a:ext uri="{9D8B030D-6E8A-4147-A177-3AD203B41FA5}">
                      <a16:colId xmlns:a16="http://schemas.microsoft.com/office/drawing/2014/main" xmlns="" val="3492523418"/>
                    </a:ext>
                  </a:extLst>
                </a:gridCol>
                <a:gridCol w="371118">
                  <a:extLst>
                    <a:ext uri="{9D8B030D-6E8A-4147-A177-3AD203B41FA5}">
                      <a16:colId xmlns:a16="http://schemas.microsoft.com/office/drawing/2014/main" xmlns="" val="1976347865"/>
                    </a:ext>
                  </a:extLst>
                </a:gridCol>
                <a:gridCol w="371118">
                  <a:extLst>
                    <a:ext uri="{9D8B030D-6E8A-4147-A177-3AD203B41FA5}">
                      <a16:colId xmlns:a16="http://schemas.microsoft.com/office/drawing/2014/main" xmlns="" val="2684425406"/>
                    </a:ext>
                  </a:extLst>
                </a:gridCol>
                <a:gridCol w="371118">
                  <a:extLst>
                    <a:ext uri="{9D8B030D-6E8A-4147-A177-3AD203B41FA5}">
                      <a16:colId xmlns:a16="http://schemas.microsoft.com/office/drawing/2014/main" xmlns="" val="504920712"/>
                    </a:ext>
                  </a:extLst>
                </a:gridCol>
                <a:gridCol w="371118">
                  <a:extLst>
                    <a:ext uri="{9D8B030D-6E8A-4147-A177-3AD203B41FA5}">
                      <a16:colId xmlns:a16="http://schemas.microsoft.com/office/drawing/2014/main" xmlns="" val="1850930905"/>
                    </a:ext>
                  </a:extLst>
                </a:gridCol>
                <a:gridCol w="371118">
                  <a:extLst>
                    <a:ext uri="{9D8B030D-6E8A-4147-A177-3AD203B41FA5}">
                      <a16:colId xmlns:a16="http://schemas.microsoft.com/office/drawing/2014/main" xmlns="" val="736413633"/>
                    </a:ext>
                  </a:extLst>
                </a:gridCol>
                <a:gridCol w="371118">
                  <a:extLst>
                    <a:ext uri="{9D8B030D-6E8A-4147-A177-3AD203B41FA5}">
                      <a16:colId xmlns:a16="http://schemas.microsoft.com/office/drawing/2014/main" xmlns="" val="1179840026"/>
                    </a:ext>
                  </a:extLst>
                </a:gridCol>
                <a:gridCol w="371118">
                  <a:extLst>
                    <a:ext uri="{9D8B030D-6E8A-4147-A177-3AD203B41FA5}">
                      <a16:colId xmlns:a16="http://schemas.microsoft.com/office/drawing/2014/main" xmlns="" val="2993958173"/>
                    </a:ext>
                  </a:extLst>
                </a:gridCol>
                <a:gridCol w="371118">
                  <a:extLst>
                    <a:ext uri="{9D8B030D-6E8A-4147-A177-3AD203B41FA5}">
                      <a16:colId xmlns:a16="http://schemas.microsoft.com/office/drawing/2014/main" xmlns="" val="1412696692"/>
                    </a:ext>
                  </a:extLst>
                </a:gridCol>
              </a:tblGrid>
              <a:tr h="349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П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З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Ц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І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Я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86689172"/>
                  </a:ext>
                </a:extLst>
              </a:tr>
            </a:tbl>
          </a:graphicData>
        </a:graphic>
      </p:graphicFrame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679617DF-2D5F-4D16-AA1E-C8622395CD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796" y="5963856"/>
            <a:ext cx="356200" cy="356200"/>
          </a:xfrm>
          <a:prstGeom prst="rect">
            <a:avLst/>
          </a:prstGeom>
        </p:spPr>
      </p:pic>
      <p:sp>
        <p:nvSpPr>
          <p:cNvPr id="105" name="Прямокутна виноска 52">
            <a:extLst>
              <a:ext uri="{FF2B5EF4-FFF2-40B4-BE49-F238E27FC236}">
                <a16:creationId xmlns:a16="http://schemas.microsoft.com/office/drawing/2014/main" xmlns="" id="{8DB71954-C8A5-4861-942D-2FAF36EC7454}"/>
              </a:ext>
            </a:extLst>
          </p:cNvPr>
          <p:cNvSpPr/>
          <p:nvPr/>
        </p:nvSpPr>
        <p:spPr>
          <a:xfrm>
            <a:off x="1489525" y="5589240"/>
            <a:ext cx="341547" cy="315196"/>
          </a:xfrm>
          <a:prstGeom prst="wedgeRectCallout">
            <a:avLst>
              <a:gd name="adj1" fmla="val -3977"/>
              <a:gd name="adj2" fmla="val 73210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9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7541E7DB-6764-4C95-A3A0-2E094BBF1264}"/>
              </a:ext>
            </a:extLst>
          </p:cNvPr>
          <p:cNvSpPr txBox="1"/>
          <p:nvPr/>
        </p:nvSpPr>
        <p:spPr>
          <a:xfrm>
            <a:off x="6633180" y="1844824"/>
            <a:ext cx="3793787" cy="193899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Визначається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на першому етапі створення інформаційної моделі</a:t>
            </a:r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B66EA8D-A214-4320-AA81-3F8C9DC290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309" y="1844824"/>
            <a:ext cx="539334" cy="381130"/>
          </a:xfrm>
          <a:prstGeom prst="rect">
            <a:avLst/>
          </a:prstGeom>
        </p:spPr>
      </p:pic>
      <p:graphicFrame>
        <p:nvGraphicFramePr>
          <p:cNvPr id="108" name="Таблиця 107">
            <a:extLst>
              <a:ext uri="{FF2B5EF4-FFF2-40B4-BE49-F238E27FC236}">
                <a16:creationId xmlns:a16="http://schemas.microsoft.com/office/drawing/2014/main" xmlns="" id="{6C8F603D-6442-45B4-B1B7-D017004620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637499"/>
              </p:ext>
            </p:extLst>
          </p:nvPr>
        </p:nvGraphicFramePr>
        <p:xfrm>
          <a:off x="1666549" y="5969536"/>
          <a:ext cx="1484472" cy="350520"/>
        </p:xfrm>
        <a:graphic>
          <a:graphicData uri="http://schemas.openxmlformats.org/drawingml/2006/table">
            <a:tbl>
              <a:tblPr firstRow="1" bandRow="1"/>
              <a:tblGrid>
                <a:gridCol w="371118">
                  <a:extLst>
                    <a:ext uri="{9D8B030D-6E8A-4147-A177-3AD203B41FA5}">
                      <a16:colId xmlns:a16="http://schemas.microsoft.com/office/drawing/2014/main" xmlns="" val="1341329577"/>
                    </a:ext>
                  </a:extLst>
                </a:gridCol>
                <a:gridCol w="371118">
                  <a:extLst>
                    <a:ext uri="{9D8B030D-6E8A-4147-A177-3AD203B41FA5}">
                      <a16:colId xmlns:a16="http://schemas.microsoft.com/office/drawing/2014/main" xmlns="" val="3527091961"/>
                    </a:ext>
                  </a:extLst>
                </a:gridCol>
                <a:gridCol w="371118">
                  <a:extLst>
                    <a:ext uri="{9D8B030D-6E8A-4147-A177-3AD203B41FA5}">
                      <a16:colId xmlns:a16="http://schemas.microsoft.com/office/drawing/2014/main" xmlns="" val="3387989094"/>
                    </a:ext>
                  </a:extLst>
                </a:gridCol>
                <a:gridCol w="371118">
                  <a:extLst>
                    <a:ext uri="{9D8B030D-6E8A-4147-A177-3AD203B41FA5}">
                      <a16:colId xmlns:a16="http://schemas.microsoft.com/office/drawing/2014/main" xmlns="" val="2670209237"/>
                    </a:ext>
                  </a:extLst>
                </a:gridCol>
              </a:tblGrid>
              <a:tr h="349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М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700" b="1" i="1" dirty="0">
                          <a:solidFill>
                            <a:srgbClr val="000000"/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5413307"/>
                  </a:ext>
                </a:extLst>
              </a:tr>
            </a:tbl>
          </a:graphicData>
        </a:graphic>
      </p:graphicFrame>
      <p:sp>
        <p:nvSpPr>
          <p:cNvPr id="109" name="Стрілка вправо 5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1860E9A-1722-46FB-823A-92627011140A}"/>
              </a:ext>
            </a:extLst>
          </p:cNvPr>
          <p:cNvSpPr/>
          <p:nvPr/>
        </p:nvSpPr>
        <p:spPr>
          <a:xfrm>
            <a:off x="9369484" y="6093296"/>
            <a:ext cx="1194789" cy="718780"/>
          </a:xfrm>
          <a:prstGeom prst="rightArrow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Далі</a:t>
            </a:r>
          </a:p>
        </p:txBody>
      </p:sp>
      <p:pic>
        <p:nvPicPr>
          <p:cNvPr id="110" name="Picture 6" descr="http://2.bp.blogspot.com/_EaVylnBCZJs/TAMWo6TttEI/AAAAAAAAABI/wR-z1e3j_J4/s1600/cae-01.jpg">
            <a:extLst>
              <a:ext uri="{FF2B5EF4-FFF2-40B4-BE49-F238E27FC236}">
                <a16:creationId xmlns:a16="http://schemas.microsoft.com/office/drawing/2014/main" xmlns="" id="{D963EB86-2E14-4C9B-975C-D91E78BAA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511" y="4961832"/>
            <a:ext cx="2170090" cy="185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74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1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1" dur="1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1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750"/>
                            </p:stCondLst>
                            <p:childTnLst>
                              <p:par>
                                <p:cTn id="2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71" grpId="0" animBg="1"/>
      <p:bldP spid="71" grpId="1" animBg="1"/>
      <p:bldP spid="76" grpId="0" animBg="1"/>
      <p:bldP spid="76" grpId="1" animBg="1"/>
      <p:bldP spid="81" grpId="0" animBg="1"/>
      <p:bldP spid="81" grpId="1" animBg="1"/>
      <p:bldP spid="86" grpId="0" animBg="1"/>
      <p:bldP spid="86" grpId="1" animBg="1"/>
      <p:bldP spid="91" grpId="0" animBg="1"/>
      <p:bldP spid="91" grpId="1" animBg="1"/>
      <p:bldP spid="96" grpId="0" animBg="1"/>
      <p:bldP spid="96" grpId="1" animBg="1"/>
      <p:bldP spid="101" grpId="0" animBg="1"/>
      <p:bldP spid="101" grpId="1" animBg="1"/>
      <p:bldP spid="106" grpId="0" animBg="1"/>
      <p:bldP spid="106" grpId="1" animBg="1"/>
      <p:bldP spid="10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440" y="1177376"/>
            <a:ext cx="4839154" cy="5608513"/>
          </a:xfrm>
          <a:prstGeom prst="rect">
            <a:avLst/>
          </a:prstGeom>
        </p:spPr>
      </p:pic>
      <p:pic>
        <p:nvPicPr>
          <p:cNvPr id="13" name="Picture 4" descr="http://www.reaction.org.ua/wp-content/uploads/2013/04/stul-yak-sidity-za-komputerom2.jpg">
            <a:extLst>
              <a:ext uri="{FF2B5EF4-FFF2-40B4-BE49-F238E27FC236}">
                <a16:creationId xmlns:a16="http://schemas.microsoft.com/office/drawing/2014/main" xmlns="" id="{29DB0D07-6B82-451E-B5A7-23052151A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76"/>
          <a:stretch/>
        </p:blipFill>
        <p:spPr bwMode="auto">
          <a:xfrm>
            <a:off x="1058775" y="1307046"/>
            <a:ext cx="4510753" cy="511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7" name="Округлена прямокутна виноска 5">
            <a:extLst>
              <a:ext uri="{FF2B5EF4-FFF2-40B4-BE49-F238E27FC236}">
                <a16:creationId xmlns:a16="http://schemas.microsoft.com/office/drawing/2014/main" xmlns="" id="{2601AE15-89F6-4C97-A0D5-28662169001A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18</a:t>
            </a:r>
          </a:p>
        </p:txBody>
      </p:sp>
      <p:pic>
        <p:nvPicPr>
          <p:cNvPr id="13" name="Picture 4" descr="cube, modeling, object, prototype, shape, visualization icon">
            <a:extLst>
              <a:ext uri="{FF2B5EF4-FFF2-40B4-BE49-F238E27FC236}">
                <a16:creationId xmlns:a16="http://schemas.microsoft.com/office/drawing/2014/main" xmlns="" id="{E811DEA5-BFFC-48E5-9F28-5919BE759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468" y="3667540"/>
            <a:ext cx="2388704" cy="238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itness, paper, plan, report, schedule, training icon">
            <a:extLst>
              <a:ext uri="{FF2B5EF4-FFF2-40B4-BE49-F238E27FC236}">
                <a16:creationId xmlns:a16="http://schemas.microsoft.com/office/drawing/2014/main" xmlns="" id="{D3D2122E-CFC0-4CC6-8319-64365C7A9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723" y="3667540"/>
            <a:ext cx="2388703" cy="238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Етапи комп'ютерного моделювання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165" y="2571993"/>
            <a:ext cx="11495985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Визначити параметри моделі та виявити взаємозв'язки між ними.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6165" y="3612798"/>
            <a:ext cx="11495985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Оцінити, які з параметрів є істотними при побудові моделі, а якими можна знехтувати.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6165" y="4679372"/>
            <a:ext cx="11495985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Математично описати залежність між параметрами моделі.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72007" y="1196763"/>
            <a:ext cx="10224931" cy="124865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0" indent="-7429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Побудова інформаційної моделі</a:t>
            </a:r>
          </a:p>
        </p:txBody>
      </p:sp>
      <p:pic>
        <p:nvPicPr>
          <p:cNvPr id="1026" name="Picture 2" descr="idea, money, monitor, premium, process, services, success ic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9" b="14130"/>
          <a:stretch/>
        </p:blipFill>
        <p:spPr bwMode="auto">
          <a:xfrm>
            <a:off x="10492698" y="1196764"/>
            <a:ext cx="1629452" cy="124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61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Етапи комп'ютерного моделювання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165" y="3724928"/>
            <a:ext cx="11495985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Вибрати чи розробити метод отримання вихідних результатів.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6165" y="4765733"/>
            <a:ext cx="11495985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>
                <a:solidFill>
                  <a:schemeClr val="bg1"/>
                </a:solidFill>
              </a:rPr>
              <a:t>Скласти алгоритм отримання результатів за вибраними методами.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6165" y="5832307"/>
            <a:ext cx="11495985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Перевірити правильність алгоритму.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72008" y="1196763"/>
            <a:ext cx="9479496" cy="241569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0" indent="-7429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Розробка методу та алгоритму реалізації комп'ютерної моделі</a:t>
            </a:r>
          </a:p>
        </p:txBody>
      </p:sp>
      <p:pic>
        <p:nvPicPr>
          <p:cNvPr id="2052" name="Picture 4" descr="algorithm, catalog, map, seo, sit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452" y="1196763"/>
            <a:ext cx="2415698" cy="241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94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Етапи комп'ютерного моделювання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165" y="3188214"/>
            <a:ext cx="11495985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Вибрати засоби програмної реалізації алгоритму на комп'ютері.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6165" y="4229019"/>
            <a:ext cx="11495985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>
                <a:solidFill>
                  <a:schemeClr val="bg1"/>
                </a:solidFill>
              </a:rPr>
              <a:t>Розробити комп'ютерну модель.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6164" y="4838937"/>
            <a:ext cx="11495985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Перевірити правильність створеної комп'ютерної моделі.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72008" y="1196763"/>
            <a:ext cx="9330410" cy="186499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0" indent="-7429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Розробка комп'ютерної моделі</a:t>
            </a:r>
          </a:p>
        </p:txBody>
      </p:sp>
      <p:pic>
        <p:nvPicPr>
          <p:cNvPr id="3074" name="Picture 2" descr="cube, modeling, object, prototype, shape, visualization ic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4" b="15149"/>
          <a:stretch/>
        </p:blipFill>
        <p:spPr bwMode="auto">
          <a:xfrm>
            <a:off x="9477375" y="1196763"/>
            <a:ext cx="2644774" cy="186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4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Етапи комп'ютерного моделювання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165" y="3188214"/>
            <a:ext cx="11495985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>
                <a:solidFill>
                  <a:schemeClr val="bg1"/>
                </a:solidFill>
              </a:rPr>
              <a:t>Розробити план дослідження.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6163" y="3798132"/>
            <a:ext cx="11495985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>
                <a:solidFill>
                  <a:schemeClr val="bg1"/>
                </a:solidFill>
              </a:rPr>
              <a:t>Провести експеримент на основі створеної комп'ютерної моделі.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6164" y="4838937"/>
            <a:ext cx="11495985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>
                <a:solidFill>
                  <a:schemeClr val="bg1"/>
                </a:solidFill>
              </a:rPr>
              <a:t>Проаналізувати отримані результати.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72008" y="1196763"/>
            <a:ext cx="9330410" cy="186499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0" indent="-7429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Проведення комп'ютерного експерименту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6163" y="5448855"/>
            <a:ext cx="11495985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Створити висновки щодо властивостей створеної моделі.</a:t>
            </a:r>
          </a:p>
        </p:txBody>
      </p:sp>
      <p:pic>
        <p:nvPicPr>
          <p:cNvPr id="4098" name="Picture 2" descr="Результат пошуку зображень за запитом &quot;computer experiment icon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9" t="27518" r="25948" b="6899"/>
          <a:stretch/>
        </p:blipFill>
        <p:spPr bwMode="auto">
          <a:xfrm>
            <a:off x="9541706" y="1201783"/>
            <a:ext cx="2580442" cy="185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49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 яких етапів складається процес комп'ютерного моделювання?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створення та опрацювання комп'ютерних моделей використовуються: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72007" y="2237413"/>
            <a:ext cx="3973050" cy="140030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Існуючі програмні засоби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4110552" y="2237413"/>
            <a:ext cx="3973050" cy="140030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Онлайнові інструменти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8149100" y="2237413"/>
            <a:ext cx="3973050" cy="140030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Розробляються оригінальні програми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72007" y="3724265"/>
            <a:ext cx="3973050" cy="188140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математичні програми, електронні таблиці, графічні редактори тощо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4110552" y="3724266"/>
            <a:ext cx="3973050" cy="94712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що належать до сервісів Веб 2.0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8149100" y="3724265"/>
            <a:ext cx="3973050" cy="9471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за допомогою мов програмування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pic>
        <p:nvPicPr>
          <p:cNvPr id="13" name="Picture 6" descr="https://lh3.ggpht.com/GkNfqm17WFuzaIR87_oz690ErF63hL08Ngj73QtDxyWlCOF80d2gWd2GHrPLJJ-YmHYS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273" y="5642518"/>
            <a:ext cx="1046517" cy="104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Результат пошуку зображень за запитом &quot;paint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692" y="5624093"/>
            <a:ext cx="1083365" cy="108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lackboard, math, square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7" y="5642518"/>
            <a:ext cx="971602" cy="97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Результат пошуку зображень за запитом &quot;web 2.0&quot;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1" r="22129"/>
          <a:stretch/>
        </p:blipFill>
        <p:spPr bwMode="auto">
          <a:xfrm>
            <a:off x="5105203" y="4757936"/>
            <a:ext cx="1983747" cy="195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Пов’язане зображенн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141" y="4757935"/>
            <a:ext cx="2728968" cy="202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17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2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2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2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 яких етапів складається процес комп'ютерного моделювання?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7" y="3969776"/>
            <a:ext cx="7779906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Цей вид дослідження можна лише умовно віднести до експерименту, бо він відображає не природні явища чи процеси, а є лише чисельною реалізацією створеної математичної моделі.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3648" y="1196752"/>
            <a:ext cx="10718502" cy="267765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Комп'ютерний експеримент </a:t>
            </a:r>
            <a:r>
              <a:rPr lang="uk-UA" sz="2800" b="1" i="1" kern="0" dirty="0">
                <a:solidFill>
                  <a:srgbClr val="FFFFFF"/>
                </a:solidFill>
              </a:rPr>
              <a:t>— дослідження математичної моделі за допомогою комп'ютера, при якому за одними параметрами моделі обчислюють інші її параметри й на цій основі роблять висновки про властивості об'єкта, описані математичною моделлю.</a:t>
            </a:r>
          </a:p>
        </p:txBody>
      </p:sp>
      <p:pic>
        <p:nvPicPr>
          <p:cNvPr id="7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hart, document, monitor, screen, seo, time, website ic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3" b="17097"/>
          <a:stretch/>
        </p:blipFill>
        <p:spPr bwMode="auto">
          <a:xfrm>
            <a:off x="7971183" y="3969776"/>
            <a:ext cx="4150967" cy="268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51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Етапи комп'ютерного моделювання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Комп'ютерне моделювання, тобто створення та дослідження моделі з використанням комп'ютерних програм, можна поділити на кілька етапів. Розглянемо ці етапи на прикладі такої задачі.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9" y="3105077"/>
            <a:ext cx="3933461" cy="31085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Задача 1</a:t>
            </a:r>
            <a:r>
              <a:rPr lang="uk-UA" sz="2800" b="1" i="1" kern="0" dirty="0">
                <a:solidFill>
                  <a:srgbClr val="FFFFFF"/>
                </a:solidFill>
              </a:rPr>
              <a:t>. Використовуючи комп'ютер, розробити проект шкільного спортивного майданчика.</a:t>
            </a:r>
          </a:p>
        </p:txBody>
      </p:sp>
      <p:pic>
        <p:nvPicPr>
          <p:cNvPr id="1032" name="Picture 8" descr="football ground, ground, playground, soccer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712" y="3105077"/>
            <a:ext cx="3584437" cy="358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mputer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470" y="2717312"/>
            <a:ext cx="4525618" cy="452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19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89210</TotalTime>
  <Words>1180</Words>
  <Application>Microsoft Office PowerPoint</Application>
  <PresentationFormat>Довільний</PresentationFormat>
  <Paragraphs>215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25" baseType="lpstr">
      <vt:lpstr>Тема Office</vt:lpstr>
      <vt:lpstr>Етапи побудови інформаційної моделі. Практична робота 4</vt:lpstr>
      <vt:lpstr>Етапи комп'ютерного моделювання</vt:lpstr>
      <vt:lpstr>Етапи комп'ютерного моделювання</vt:lpstr>
      <vt:lpstr>Етапи комп'ютерного моделювання</vt:lpstr>
      <vt:lpstr>Етапи комп'ютерного моделювання</vt:lpstr>
      <vt:lpstr>Етапи комп'ютерного моделювання</vt:lpstr>
      <vt:lpstr>З яких етапів складається процес комп'ютерного моделювання?</vt:lpstr>
      <vt:lpstr>З яких етапів складається процес комп'ютерного моделювання?</vt:lpstr>
      <vt:lpstr>Етапи комп'ютерного моделювання</vt:lpstr>
      <vt:lpstr>Етапи комп'ютерного моделювання</vt:lpstr>
      <vt:lpstr>Етапи комп'ютерного моделювання</vt:lpstr>
      <vt:lpstr>Етапи комп'ютерного моделювання</vt:lpstr>
      <vt:lpstr>Етапи комп'ютерного моделювання</vt:lpstr>
      <vt:lpstr>Етапи комп'ютерного моделювання</vt:lpstr>
      <vt:lpstr>Етапи комп'ютерного моделювання</vt:lpstr>
      <vt:lpstr>Етапи комп'ютерного моделювання</vt:lpstr>
      <vt:lpstr>Етапи комп'ютерного моделювання</vt:lpstr>
      <vt:lpstr>Етапи комп'ютерного моделювання</vt:lpstr>
      <vt:lpstr>Етапи комп'ютерного моделювання</vt:lpstr>
      <vt:lpstr>Етапи комп'ютерного моделювання</vt:lpstr>
      <vt:lpstr>Розгадайте ребус</vt:lpstr>
      <vt:lpstr>Розгадайте кросворд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Lenovo</cp:lastModifiedBy>
  <cp:revision>498</cp:revision>
  <dcterms:created xsi:type="dcterms:W3CDTF">2016-06-06T19:48:43Z</dcterms:created>
  <dcterms:modified xsi:type="dcterms:W3CDTF">2019-01-08T13:44:59Z</dcterms:modified>
</cp:coreProperties>
</file>