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1372" r:id="rId3"/>
    <p:sldId id="1373" r:id="rId4"/>
    <p:sldId id="1382" r:id="rId5"/>
    <p:sldId id="1381" r:id="rId6"/>
    <p:sldId id="705" r:id="rId7"/>
    <p:sldId id="706" r:id="rId8"/>
    <p:sldId id="709" r:id="rId9"/>
    <p:sldId id="710" r:id="rId10"/>
    <p:sldId id="707" r:id="rId11"/>
    <p:sldId id="708" r:id="rId12"/>
    <p:sldId id="716" r:id="rId13"/>
    <p:sldId id="714" r:id="rId14"/>
    <p:sldId id="715" r:id="rId15"/>
    <p:sldId id="711" r:id="rId16"/>
    <p:sldId id="717" r:id="rId17"/>
    <p:sldId id="718" r:id="rId18"/>
    <p:sldId id="719" r:id="rId19"/>
    <p:sldId id="723" r:id="rId20"/>
    <p:sldId id="724" r:id="rId21"/>
    <p:sldId id="720" r:id="rId22"/>
    <p:sldId id="725" r:id="rId23"/>
    <p:sldId id="726" r:id="rId24"/>
    <p:sldId id="727" r:id="rId25"/>
    <p:sldId id="728" r:id="rId26"/>
    <p:sldId id="261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конструювання транспортних засобів;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аналіз поширення забруднюючих речовин в атмосфері;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комп'ютерні тренажери для тренування пілотів;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емуляція роботи електронних пристроїв;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дослідження поведінки будівель, конструкцій і деталей під механічним навантаженням;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проектування виробничих процесів, наприклад хімічних;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прогнозування цін на фінансових ринках;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моделювання роботів й автоматичних маніпуляторів тощо.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1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7155" y="-802133"/>
          <a:ext cx="6236439" cy="62364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3199" y="302953"/>
          <a:ext cx="11314132" cy="8189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конструювання транспортних засобів;</a:t>
          </a:r>
        </a:p>
      </dsp:txBody>
      <dsp:txXfrm>
        <a:off x="523199" y="302953"/>
        <a:ext cx="11314132" cy="818949"/>
      </dsp:txXfrm>
    </dsp:sp>
    <dsp:sp modelId="{27878C57-BBF6-4C22-88FA-1C3D4933722D}">
      <dsp:nvSpPr>
        <dsp:cNvPr id="0" name=""/>
        <dsp:cNvSpPr/>
      </dsp:nvSpPr>
      <dsp:spPr>
        <a:xfrm>
          <a:off x="77815" y="267044"/>
          <a:ext cx="890766" cy="89076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31756" y="1372058"/>
          <a:ext cx="10905575" cy="81894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аналіз поширення забруднюючих речовин в атмосфері;</a:t>
          </a:r>
        </a:p>
      </dsp:txBody>
      <dsp:txXfrm>
        <a:off x="931756" y="1372058"/>
        <a:ext cx="10905575" cy="818949"/>
      </dsp:txXfrm>
    </dsp:sp>
    <dsp:sp modelId="{E63EBB38-5984-4F74-98F1-254621592311}">
      <dsp:nvSpPr>
        <dsp:cNvPr id="0" name=""/>
        <dsp:cNvSpPr/>
      </dsp:nvSpPr>
      <dsp:spPr>
        <a:xfrm>
          <a:off x="486373" y="1336150"/>
          <a:ext cx="890766" cy="890766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31756" y="2441163"/>
          <a:ext cx="10905575" cy="8189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>
              <a:solidFill>
                <a:srgbClr val="002060"/>
              </a:solidFill>
            </a:rPr>
            <a:t>комп'ютерні тренажери для тренування пілотів;</a:t>
          </a:r>
        </a:p>
      </dsp:txBody>
      <dsp:txXfrm>
        <a:off x="931756" y="2441163"/>
        <a:ext cx="10905575" cy="818949"/>
      </dsp:txXfrm>
    </dsp:sp>
    <dsp:sp modelId="{D13D7DA6-9D1E-4150-A6AE-C6ABC36166D5}">
      <dsp:nvSpPr>
        <dsp:cNvPr id="0" name=""/>
        <dsp:cNvSpPr/>
      </dsp:nvSpPr>
      <dsp:spPr>
        <a:xfrm>
          <a:off x="486373" y="2405255"/>
          <a:ext cx="890766" cy="890766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3199" y="3510269"/>
          <a:ext cx="11314132" cy="8189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емуляція роботи електронних пристроїв;</a:t>
          </a:r>
        </a:p>
      </dsp:txBody>
      <dsp:txXfrm>
        <a:off x="523199" y="3510269"/>
        <a:ext cx="11314132" cy="818949"/>
      </dsp:txXfrm>
    </dsp:sp>
    <dsp:sp modelId="{AA2029A9-878F-42BF-A694-5944B1AD983E}">
      <dsp:nvSpPr>
        <dsp:cNvPr id="0" name=""/>
        <dsp:cNvSpPr/>
      </dsp:nvSpPr>
      <dsp:spPr>
        <a:xfrm>
          <a:off x="77815" y="3474360"/>
          <a:ext cx="890766" cy="890766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329576"/>
          <a:ext cx="11262516" cy="890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дослідження поведінки будівель, конструкцій і деталей під механічним навантаженням;</a:t>
          </a:r>
        </a:p>
      </dsp:txBody>
      <dsp:txXfrm>
        <a:off x="568385" y="329576"/>
        <a:ext cx="11262516" cy="890916"/>
      </dsp:txXfrm>
    </dsp:sp>
    <dsp:sp modelId="{27878C57-BBF6-4C22-88FA-1C3D4933722D}">
      <dsp:nvSpPr>
        <dsp:cNvPr id="0" name=""/>
        <dsp:cNvSpPr/>
      </dsp:nvSpPr>
      <dsp:spPr>
        <a:xfrm>
          <a:off x="83863" y="290512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92632"/>
          <a:ext cx="10818056" cy="89091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проектування виробничих процесів, наприклад хімічних;</a:t>
          </a:r>
        </a:p>
      </dsp:txBody>
      <dsp:txXfrm>
        <a:off x="1012846" y="1492632"/>
        <a:ext cx="10818056" cy="890916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655687"/>
          <a:ext cx="10818056" cy="8909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>
              <a:solidFill>
                <a:srgbClr val="002060"/>
              </a:solidFill>
            </a:rPr>
            <a:t>прогнозування цін на фінансових ринках;</a:t>
          </a:r>
        </a:p>
      </dsp:txBody>
      <dsp:txXfrm>
        <a:off x="1012846" y="2655687"/>
        <a:ext cx="10818056" cy="890916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818743"/>
          <a:ext cx="11262516" cy="8909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i="1" kern="1200" noProof="0" dirty="0"/>
            <a:t>моделювання роботів й автоматичних маніпуляторів тощо.</a:t>
          </a:r>
        </a:p>
      </dsp:txBody>
      <dsp:txXfrm>
        <a:off x="568385" y="3818743"/>
        <a:ext cx="11262516" cy="890916"/>
      </dsp:txXfrm>
    </dsp:sp>
    <dsp:sp modelId="{AA2029A9-878F-42BF-A694-5944B1AD983E}">
      <dsp:nvSpPr>
        <dsp:cNvPr id="0" name=""/>
        <dsp:cNvSpPr/>
      </dsp:nvSpPr>
      <dsp:spPr>
        <a:xfrm>
          <a:off x="83863" y="3779679"/>
          <a:ext cx="969045" cy="969045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Поняття моделі. Поняття предметної галузі. Типи моделей</a:t>
            </a:r>
            <a:endParaRPr lang="uk-UA" sz="6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17</a:t>
            </a:r>
          </a:p>
        </p:txBody>
      </p:sp>
      <p:pic>
        <p:nvPicPr>
          <p:cNvPr id="9" name="Picture 4" descr="cube, modeling, object, prototype, shape, visualization icon">
            <a:extLst>
              <a:ext uri="{FF2B5EF4-FFF2-40B4-BE49-F238E27FC236}">
                <a16:creationId xmlns:a16="http://schemas.microsoft.com/office/drawing/2014/main" xmlns="" id="{C37D005B-01D8-4D10-B169-B3CCDE7B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68" y="3667540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be, modeling, object, prototype, shape, visualization icon">
            <a:extLst>
              <a:ext uri="{FF2B5EF4-FFF2-40B4-BE49-F238E27FC236}">
                <a16:creationId xmlns:a16="http://schemas.microsoft.com/office/drawing/2014/main" xmlns="" id="{3CA82463-D651-4CB3-A6C2-3A90DC9F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4" y="3667540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543427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Моделювати й вивчати за допомогою комп'ютера можна й такі явища, які не відбувалися, або невідомо, чи відбудуться коли-небудь у реальному житті, — наприклад, зустріч нашої планети з іншим небесним тілом.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124" name="Picture 4" descr="https://www.thesun.co.uk/wp-content/uploads/2016/11/nintchdbpict000273355923.jpg?strip=all&amp;w=1200&amp;h=800&amp;crop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16950" r="1551" b="12590"/>
          <a:stretch/>
        </p:blipFill>
        <p:spPr bwMode="auto">
          <a:xfrm>
            <a:off x="5621959" y="1196764"/>
            <a:ext cx="6500191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Комп'ютерне моделювання застосовують для розв'язування широкого кола завдань, зокрема: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6385" y="2127048"/>
          <a:ext cx="11901492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5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Різні сфери застосування комп'ютерних моделей висувають різні вимоги до надійності одержуваних за їх допомогою результатів. Для моделювання,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6" y="26694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Будівель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10551" y="26694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Деталей літаків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149099" y="266948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Елементів нафтогазового обладнання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6" y="603711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Потрібна висока точність і ступінь достовірності.</a:t>
            </a:r>
          </a:p>
        </p:txBody>
      </p:sp>
      <p:pic>
        <p:nvPicPr>
          <p:cNvPr id="11" name="Picture 2" descr="http://www.grif.kiev.ua/files/images/08_2013/1377241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2" y="4029993"/>
            <a:ext cx="2811803" cy="19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Результат пошуку зображень за запитом &quot;Design Plane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5" b="30869"/>
          <a:stretch/>
        </p:blipFill>
        <p:spPr bwMode="auto">
          <a:xfrm>
            <a:off x="4110551" y="4006203"/>
            <a:ext cx="3973050" cy="19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нафтогазове обладн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10" y="4040645"/>
            <a:ext cx="2425827" cy="19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Тоді як моделі: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2007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Еволюції міст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149819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Соціально-економічних систем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7" y="553022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Використовуються для отримання наближених результатів.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72008" y="2988638"/>
            <a:ext cx="5972332" cy="2294380"/>
            <a:chOff x="245075" y="2784829"/>
            <a:chExt cx="6845956" cy="2630001"/>
          </a:xfrm>
        </p:grpSpPr>
        <p:pic>
          <p:nvPicPr>
            <p:cNvPr id="8196" name="Picture 4" descr="Результат пошуку зображень за запитом &quot;еволюція міста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41"/>
            <a:stretch/>
          </p:blipFill>
          <p:spPr bwMode="auto">
            <a:xfrm>
              <a:off x="245075" y="4148977"/>
              <a:ext cx="6845956" cy="126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Результат пошуку зображень за запитом &quot;еволюція міста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486"/>
            <a:stretch/>
          </p:blipFill>
          <p:spPr bwMode="auto">
            <a:xfrm>
              <a:off x="245075" y="2784829"/>
              <a:ext cx="6845956" cy="127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8" name="Picture 6" descr="Результат пошуку зображень за запитом &quot;економіка 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85" y="302537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Розрізняють різні види комп'ютерних моделей.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1824988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Види комп’ютерних моделей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Фізична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1398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Графічна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0789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Імітаційна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5877" y="3508028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Логічна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14" y="3508028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Розрахункова</a:t>
            </a:r>
          </a:p>
        </p:txBody>
      </p:sp>
      <p:cxnSp>
        <p:nvCxnSpPr>
          <p:cNvPr id="17" name="Пряма сполучна лінія 16"/>
          <p:cNvCxnSpPr>
            <a:cxnSpLocks/>
            <a:stCxn id="12" idx="0"/>
          </p:cNvCxnSpPr>
          <p:nvPr/>
        </p:nvCxnSpPr>
        <p:spPr>
          <a:xfrm flipV="1">
            <a:off x="1847688" y="2409763"/>
            <a:ext cx="0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ipc-global.com/wp-content/uploads/2012/08/SOLUTION-SALES-R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9" y="4224131"/>
            <a:ext cx="6079666" cy="22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 сполучна лінія 20"/>
          <p:cNvCxnSpPr>
            <a:cxnSpLocks/>
            <a:stCxn id="15" idx="0"/>
          </p:cNvCxnSpPr>
          <p:nvPr/>
        </p:nvCxnSpPr>
        <p:spPr>
          <a:xfrm flipH="1" flipV="1">
            <a:off x="3987586" y="2409764"/>
            <a:ext cx="3972" cy="1098264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>
            <a:cxnSpLocks/>
            <a:stCxn id="13" idx="0"/>
            <a:endCxn id="11" idx="2"/>
          </p:cNvCxnSpPr>
          <p:nvPr/>
        </p:nvCxnSpPr>
        <p:spPr>
          <a:xfrm flipH="1" flipV="1">
            <a:off x="6097078" y="2409763"/>
            <a:ext cx="1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>
            <a:cxnSpLocks/>
            <a:stCxn id="16" idx="0"/>
          </p:cNvCxnSpPr>
          <p:nvPr/>
        </p:nvCxnSpPr>
        <p:spPr>
          <a:xfrm flipV="1">
            <a:off x="8219895" y="2409763"/>
            <a:ext cx="0" cy="1098265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>
            <a:cxnSpLocks/>
            <a:stCxn id="14" idx="0"/>
          </p:cNvCxnSpPr>
          <p:nvPr/>
        </p:nvCxnSpPr>
        <p:spPr>
          <a:xfrm flipV="1">
            <a:off x="10346470" y="2409763"/>
            <a:ext cx="0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http://technologyrain.com/wp-content/uploads/2015/03/30633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83" y="4224131"/>
            <a:ext cx="4053112" cy="227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Фізична комп'ютерна модель </a:t>
            </a:r>
            <a:r>
              <a:rPr lang="uk-UA" sz="2800" b="1" i="1" kern="0" dirty="0">
                <a:solidFill>
                  <a:schemeClr val="bg1"/>
                </a:solidFill>
              </a:rPr>
              <a:t>передбачає, що комп'ютер є частиною деякого експериментального пристрою чи тренажера, який за допомогою датчиків сприймає зовнішні сигнали, здійснює відповідні розрахунки та видає сигнали, які управляють відповідними маніпуляторами. </a:t>
            </a:r>
          </a:p>
        </p:txBody>
      </p:sp>
      <p:pic>
        <p:nvPicPr>
          <p:cNvPr id="10242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6081" r="12202" b="6232"/>
          <a:stretch/>
        </p:blipFill>
        <p:spPr bwMode="auto">
          <a:xfrm>
            <a:off x="559025" y="3943992"/>
            <a:ext cx="3516018" cy="24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зультат пошуку зображень за запитом &quot;aircraft simulato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943992"/>
            <a:ext cx="2491014" cy="24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зультат пошуку зображень за запитом &quot;simulator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2" y="3943992"/>
            <a:ext cx="3763341" cy="27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7" y="1196763"/>
            <a:ext cx="6130009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під час підготовки пілотів літальних апаратів використовують навчальну модель літака, яка оснащена відповідною комп'ютерною технікою та «реагує» на дії пілота, змінює нахил кабіни, покази приладів, вид з ілюмінатора, тим самим моделюючи політ реального літака.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11505" b="5685"/>
          <a:stretch/>
        </p:blipFill>
        <p:spPr bwMode="auto">
          <a:xfrm>
            <a:off x="6448799" y="1196764"/>
            <a:ext cx="5547734" cy="52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Графічна комп'ютерна модель </a:t>
            </a:r>
            <a:r>
              <a:rPr lang="uk-UA" sz="2800" b="1" i="1" kern="0" dirty="0">
                <a:solidFill>
                  <a:schemeClr val="bg1"/>
                </a:solidFill>
              </a:rPr>
              <a:t>— це сукупність певним чином організованих даних (знаків, сигналів), які відображають найістотніші властивості об'єктів дослідження. До таких моделей відносять наочні, графічні, анімаційні, текстові, табличні інформаційні моделі, реалізовані засобами різних програмних середовищ.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4387224"/>
            <a:ext cx="943974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можуть бути також схеми, графи, графіки, діаграми, малюнки, відео, карти тощо, робота з якими здійснюється з використанням комп'ютера.</a:t>
            </a:r>
          </a:p>
        </p:txBody>
      </p:sp>
      <p:pic>
        <p:nvPicPr>
          <p:cNvPr id="11266" name="Picture 2" descr="Результат пошуку зображень за запитом &quot;Google map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95" y="4387224"/>
            <a:ext cx="2346463" cy="23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Імітаційна модель</a:t>
            </a:r>
            <a:r>
              <a:rPr lang="uk-UA" sz="2800" b="1" i="1" kern="0" dirty="0">
                <a:solidFill>
                  <a:schemeClr val="bg1"/>
                </a:solidFill>
              </a:rPr>
              <a:t> реалізується деякою комп'ютерною програмою чи пакетом програм, що імітує поведінку складної: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584827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чи іншої системи з потрібною точністю.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2681698"/>
            <a:ext cx="2888907" cy="55399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000" b="1" i="1" kern="0" dirty="0">
                <a:solidFill>
                  <a:schemeClr val="bg1"/>
                </a:solidFill>
              </a:rPr>
              <a:t>технічної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5137" y="2681698"/>
            <a:ext cx="2888907" cy="55399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економічної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8267" y="2681698"/>
            <a:ext cx="2888907" cy="55399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біологічної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3243" y="2681698"/>
            <a:ext cx="2888907" cy="55399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соціальної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Picture 4" descr="http://flightdesign.com/files/Image/rotax912iS-300x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" y="3288034"/>
            <a:ext cx="2857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9750" r="7567" b="12535"/>
          <a:stretch/>
        </p:blipFill>
        <p:spPr bwMode="auto">
          <a:xfrm>
            <a:off x="3125137" y="3508119"/>
            <a:ext cx="2888907" cy="17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dw-toys.com.ua/images/products/original/26051_88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r="20156"/>
          <a:stretch/>
        </p:blipFill>
        <p:spPr bwMode="auto">
          <a:xfrm>
            <a:off x="6948905" y="3288034"/>
            <a:ext cx="1427141" cy="25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ьтат пошуку зображень за запитом &quot;social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43" y="3488241"/>
            <a:ext cx="2888906" cy="18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254324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Слово модель походить від латинського </a:t>
            </a:r>
            <a:r>
              <a:rPr lang="uk-UA" sz="2800" b="1" i="1" dirty="0" err="1">
                <a:solidFill>
                  <a:schemeClr val="bg1"/>
                </a:solidFill>
              </a:rPr>
              <a:t>modulus</a:t>
            </a:r>
            <a:r>
              <a:rPr lang="uk-UA" sz="2800" b="1" i="1" dirty="0">
                <a:solidFill>
                  <a:schemeClr val="bg1"/>
                </a:solidFill>
              </a:rPr>
              <a:t> (міра, зразок, норма) й означає копію або образ.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35CC2E-D49B-4A1D-927D-7A9594EF965A}"/>
              </a:ext>
            </a:extLst>
          </p:cNvPr>
          <p:cNvSpPr txBox="1"/>
          <p:nvPr/>
        </p:nvSpPr>
        <p:spPr>
          <a:xfrm>
            <a:off x="1403648" y="1367573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Модель</a:t>
            </a:r>
            <a:r>
              <a:rPr lang="uk-UA" sz="2800" b="1" i="1" kern="0" dirty="0">
                <a:solidFill>
                  <a:srgbClr val="FFFFFF"/>
                </a:solidFill>
              </a:rPr>
              <a:t> — спрощене подання реального об’єкта, явища чи процесу.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E19853A1-65A0-44D1-B12D-A2222A35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odellmix.su/_images/photos/products/224/1.jpg">
            <a:extLst>
              <a:ext uri="{FF2B5EF4-FFF2-40B4-BE49-F238E27FC236}">
                <a16:creationId xmlns:a16="http://schemas.microsoft.com/office/drawing/2014/main" xmlns="" id="{5C1A64BB-A6EE-499A-AA76-ED31B820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82" y="3623829"/>
            <a:ext cx="4074622" cy="28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.ytimg.com/vi/yZuktDgwlgk/maxresdefault.jpg">
            <a:extLst>
              <a:ext uri="{FF2B5EF4-FFF2-40B4-BE49-F238E27FC236}">
                <a16:creationId xmlns:a16="http://schemas.microsoft.com/office/drawing/2014/main" xmlns="" id="{B8D73FB0-0702-41C6-A79E-C3C0E2370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3782" r="7140" b="4717"/>
          <a:stretch/>
        </p:blipFill>
        <p:spPr bwMode="auto">
          <a:xfrm>
            <a:off x="1254653" y="3623828"/>
            <a:ext cx="3525908" cy="28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моделі використовують для дослідження поведінки об'єктів обраної системи дослідження, для створення комп'ютерних ігор, «віртуальних світів», навчальних програм та анімацій.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3115016"/>
            <a:ext cx="665678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гру </a:t>
            </a:r>
            <a:r>
              <a:rPr lang="en-US" sz="2800" b="1" i="1" kern="0" dirty="0">
                <a:solidFill>
                  <a:srgbClr val="FFFF00"/>
                </a:solidFill>
              </a:rPr>
              <a:t>Minecraft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використати для імітації археологічних розкопок, зміни ландшафту залежно від кліматичних умов, будівництва власних будинків, застосовуючи стилі різних епох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3314" name="Picture 2" descr="Результат пошуку зображень за запитом &quot;Minecraf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0"/>
          <a:stretch/>
        </p:blipFill>
        <p:spPr bwMode="auto">
          <a:xfrm>
            <a:off x="6848060" y="3115016"/>
            <a:ext cx="5274089" cy="35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Обчислювальна комп'ютерна модель </a:t>
            </a:r>
            <a:r>
              <a:rPr lang="uk-UA" sz="2800" b="1" i="1" kern="0" dirty="0">
                <a:solidFill>
                  <a:schemeClr val="bg1"/>
                </a:solidFill>
              </a:rPr>
              <a:t>реалізується програмою для розрахунку стану моделюючої системи за її математичною моделлю. Її застосовують для моделювання різних,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3100112"/>
            <a:ext cx="3973050" cy="11092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фізичних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10552" y="3100112"/>
            <a:ext cx="3973050" cy="11092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біологічних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149100" y="3100112"/>
            <a:ext cx="3973050" cy="11092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соціальних та інших явищ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4" descr="http://lmagic.info/images/biology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22" y="4034691"/>
            <a:ext cx="2823309" cy="28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loud, forecast, sun, weath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9" y="4274233"/>
            <a:ext cx="2304467" cy="2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usiness, group, human, meeting, office, people, person, team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721" y="3776870"/>
            <a:ext cx="1540565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7547" y="1801824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Коливання маятника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30677" y="1801824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Поширення хвиль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83806" y="1801824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Зміни чисельності населення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35089" y="180374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Популяції даного виду тварин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3291784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моделі часто застосовують для багаторазового проведення випробувань, у тому числі — зі зміною параметрів, з подальшим збором та опрацюванням отриманих результатів чи для розв'язування задач на оптимальний розкрій деталі, мінімальні витрати чи максимальний прибуток.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Логічні комп'ютерні моделі </a:t>
            </a:r>
            <a:r>
              <a:rPr lang="uk-UA" sz="2800" b="1" i="1" kern="0" dirty="0">
                <a:solidFill>
                  <a:schemeClr val="bg1"/>
                </a:solidFill>
              </a:rPr>
              <a:t>ґрунтуються на моделюванні знань, побудові системи штучного інтелекту, в основі якої лежить база знань деякої предметної області. </a:t>
            </a:r>
          </a:p>
        </p:txBody>
      </p:sp>
      <p:pic>
        <p:nvPicPr>
          <p:cNvPr id="1536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04117"/>
            <a:ext cx="4554605" cy="34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Результат пошуку зображень за запитом &quot;Artificial Intelligenc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3" y="3104117"/>
            <a:ext cx="7351367" cy="35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Чим відрізняються</a:t>
            </a:r>
            <a:br>
              <a:rPr lang="uk-UA" dirty="0"/>
            </a:br>
            <a:r>
              <a:rPr lang="uk-UA" dirty="0"/>
              <a:t>комп'ютерні моделі?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Бази знань складаються з фактів — даних і правил. Наприклад, комп'ютерна програма, яка «уміє» грати в шахи, містить алгоритми дій кожної шахової фігури,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6386" name="Picture 2" descr="Результат пошуку зображень за запитом &quot;штучний інтелек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/>
          <a:stretch/>
        </p:blipFill>
        <p:spPr bwMode="auto">
          <a:xfrm>
            <a:off x="6003235" y="2663687"/>
            <a:ext cx="6118915" cy="39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9" y="2583678"/>
            <a:ext cx="582189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реалізує правила взаємодії фігур різних кольорів та обирає засобами вбудованих комп'ютерних програм логіку дії комп'ютера у відповідь на дію реального гравця.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11273" y="5445224"/>
            <a:ext cx="4968934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модель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175995" y="1185861"/>
            <a:ext cx="11785096" cy="2062520"/>
            <a:chOff x="175995" y="1564549"/>
            <a:chExt cx="12185436" cy="21325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95" y="1564549"/>
              <a:ext cx="7018628" cy="210330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4623" y="1593831"/>
              <a:ext cx="5166808" cy="2103302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840" y="3356465"/>
            <a:ext cx="6512722" cy="20725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556" y="5445224"/>
            <a:ext cx="5634989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Комп’ютерна</a:t>
            </a:r>
          </a:p>
        </p:txBody>
      </p:sp>
    </p:spTree>
    <p:extLst>
      <p:ext uri="{BB962C8B-B14F-4D97-AF65-F5344CB8AC3E}">
        <p14:creationId xmlns:p14="http://schemas.microsoft.com/office/powerpoint/2010/main" val="32658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17</a:t>
            </a:r>
          </a:p>
        </p:txBody>
      </p:sp>
      <p:pic>
        <p:nvPicPr>
          <p:cNvPr id="13" name="Picture 4" descr="cube, modeling, object, prototype, shape, visualization icon">
            <a:extLst>
              <a:ext uri="{FF2B5EF4-FFF2-40B4-BE49-F238E27FC236}">
                <a16:creationId xmlns:a16="http://schemas.microsoft.com/office/drawing/2014/main" xmlns="" id="{E811DEA5-BFFC-48E5-9F28-5919BE75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68" y="3667540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ube, modeling, object, prototype, shape, visualization icon">
            <a:extLst>
              <a:ext uri="{FF2B5EF4-FFF2-40B4-BE49-F238E27FC236}">
                <a16:creationId xmlns:a16="http://schemas.microsoft.com/office/drawing/2014/main" xmlns="" id="{41FE029A-0B10-43FD-83E6-0BEFBB6E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04" y="3667540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Модель</a:t>
            </a:r>
            <a:r>
              <a:rPr lang="uk-UA" sz="2800" b="1" i="1" dirty="0">
                <a:solidFill>
                  <a:schemeClr val="bg1"/>
                </a:solidFill>
              </a:rPr>
              <a:t> — це матеріальний або уявний об’єкт, який у процесі вивчення (навчання) замінює реальний об’єкт-оригінал, зберігаючи важливі для даного дослідження типові властивості оригіналу.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4" descr="http://lmagic.info/images/biology_cat.png">
            <a:extLst>
              <a:ext uri="{FF2B5EF4-FFF2-40B4-BE49-F238E27FC236}">
                <a16:creationId xmlns:a16="http://schemas.microsoft.com/office/drawing/2014/main" xmlns="" id="{C5C344F2-5CCD-43BD-AA4E-07F452EC3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1349"/>
          <a:stretch/>
        </p:blipFill>
        <p:spPr bwMode="auto">
          <a:xfrm>
            <a:off x="949897" y="3113212"/>
            <a:ext cx="3692442" cy="34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RnJZoZRseVKDHYJxGewH2bTX9ibflD9egZ00UnvvD2D7DM3l_Itw">
            <a:extLst>
              <a:ext uri="{FF2B5EF4-FFF2-40B4-BE49-F238E27FC236}">
                <a16:creationId xmlns:a16="http://schemas.microsoft.com/office/drawing/2014/main" xmlns="" id="{9C940309-BAF2-4520-903D-927F876B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59" y="3097071"/>
            <a:ext cx="6195738" cy="34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B81E17-C4E1-455B-BD2A-F1217E15747D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Предметна галузь </a:t>
            </a:r>
            <a:r>
              <a:rPr lang="uk-UA" sz="2800" b="1" i="1" kern="0" dirty="0">
                <a:solidFill>
                  <a:srgbClr val="FFFFFF"/>
                </a:solidFill>
              </a:rPr>
              <a:t>— частина реального світу, що підлягає вивченню з метою організації управління і автоматизації.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ED67E1BF-23CE-4C29-8141-6F0C07AA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live-from-campus.eduniversal-ranking.com/static/upload/articles/content_image/2012/5/true1338400806.jpg">
            <a:extLst>
              <a:ext uri="{FF2B5EF4-FFF2-40B4-BE49-F238E27FC236}">
                <a16:creationId xmlns:a16="http://schemas.microsoft.com/office/drawing/2014/main" xmlns="" id="{1CFBEE7C-A10D-4A37-8632-1B10E4E0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" y="2676521"/>
            <a:ext cx="3866707" cy="38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4A8C49-8355-4A13-AA32-6A66DF18ED07}"/>
              </a:ext>
            </a:extLst>
          </p:cNvPr>
          <p:cNvSpPr txBox="1"/>
          <p:nvPr/>
        </p:nvSpPr>
        <p:spPr>
          <a:xfrm>
            <a:off x="4149968" y="2673872"/>
            <a:ext cx="797218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Предметну галузь часто називають галуззю дослідження, областю вивчення чи колом інтересів. В англійській мові це </a:t>
            </a:r>
            <a:r>
              <a:rPr lang="en-US" sz="2800" b="1" i="1" dirty="0">
                <a:solidFill>
                  <a:srgbClr val="FFFF00"/>
                </a:solidFill>
              </a:rPr>
              <a:t>Field of Study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E6CD99-6414-4700-A4BD-694A0AF6E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90" y="4551735"/>
            <a:ext cx="3124735" cy="19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2008" y="1196763"/>
            <a:ext cx="5972332" cy="2222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Якщо модель подають за допомогою спрощеного матеріального об'єкта, то отримують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149820" y="1196763"/>
            <a:ext cx="5972332" cy="2222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Якщо модель подають за допомогою описів, формул, зображень, схем, таблиць, креслень, графіків, то в такому разі мають справу з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2008" y="3482764"/>
            <a:ext cx="5972332" cy="10693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матеріальну модель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149820" y="3482764"/>
            <a:ext cx="5972332" cy="10693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інформаційною моделлю 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6" descr="http://cdn.gollos.com/3772/Prod/1265759/Logo/314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77" y="4615813"/>
            <a:ext cx="1486610" cy="18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ma.at.ua/_si/0/10864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88" y="4615813"/>
            <a:ext cx="3431595" cy="21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Оскільки інформаційні моделі доступні для опрацювання на комп'ютері, то для них у різних середовищах створюють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комп'ютерну модель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677683"/>
            <a:ext cx="4331230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— це інформаційна модель, яка подана у знаковій формі та реалізована за допомогою комп'ютера.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159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Computer model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39" y="2677683"/>
            <a:ext cx="6168611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uter, pc, work corner, work station, workplace, workstatio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306956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модель </a:t>
            </a:r>
            <a:r>
              <a:rPr lang="uk-UA" sz="2800" b="1" i="1" kern="0" dirty="0">
                <a:solidFill>
                  <a:schemeClr val="bg1"/>
                </a:solidFill>
              </a:rPr>
              <a:t>допомагає,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1801824"/>
            <a:ext cx="2737509" cy="23129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спостерігати й досліджувати явища й процеси в динаміці їх розгортання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900522" y="1801824"/>
            <a:ext cx="2737509" cy="23129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здійснювати багаторазові випробування моделі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729037" y="1801824"/>
            <a:ext cx="6393113" cy="231297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отримувати різноманітні кількісні показники в числовому або графічному поданні, зокрема такі, які потребують виконання складних, численних або трудомістких розрахунків.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builder, construction, internet, online, page, site, webs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9" y="4196641"/>
            <a:ext cx="2313384" cy="23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ea.ru/spaw2/uploads/images2/Carcrash-VAZ-ZIL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/>
          <a:stretch/>
        </p:blipFill>
        <p:spPr bwMode="auto">
          <a:xfrm>
            <a:off x="2809516" y="4169252"/>
            <a:ext cx="3163901" cy="22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ok, chart, keyboard, mouse, paper, screen, statistics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16012"/>
          <a:stretch/>
        </p:blipFill>
        <p:spPr bwMode="auto">
          <a:xfrm>
            <a:off x="7310484" y="4196641"/>
            <a:ext cx="3230218" cy="25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комп'ютерного моделювання вивчаються об'єкти та явища, які,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7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неможливо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0553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дорого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9099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небезпечно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526370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відтворювати в реальних умовах. Це дає змогу не лише економити матеріальні ресурси, а й зберігати екологічні умови існування людини, уникати можливих шкідливих або руйнівних наслідків проведення випробувань.</a:t>
            </a:r>
          </a:p>
        </p:txBody>
      </p:sp>
      <p:pic>
        <p:nvPicPr>
          <p:cNvPr id="11" name="Picture 2" descr="http://astro.km.ua/img/articles/fullsize/solar_syste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r="9355"/>
          <a:stretch/>
        </p:blipFill>
        <p:spPr bwMode="auto">
          <a:xfrm>
            <a:off x="1142836" y="2817807"/>
            <a:ext cx="1831391" cy="16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odellmix.su/_images/photos/products/224/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6"/>
          <a:stretch/>
        </p:blipFill>
        <p:spPr bwMode="auto">
          <a:xfrm>
            <a:off x="4454409" y="2817807"/>
            <a:ext cx="3285338" cy="16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mb, explosion, exprode, nuclear, nuk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19" y="2729733"/>
            <a:ext cx="1859210" cy="18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комп'ютерна модель</a:t>
            </a:r>
            <a:br>
              <a:rPr lang="uk-UA" dirty="0"/>
            </a:br>
            <a:r>
              <a:rPr lang="uk-UA" dirty="0"/>
              <a:t>та які її особливості?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Комп'ютерне моделювання є унікальним інструментом пізнання: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" y="2267767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швидкоплинних процесів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4478" y="2267767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надповільних</a:t>
            </a:r>
            <a:r>
              <a:rPr lang="uk-UA" sz="3200" b="1" i="1" kern="0" dirty="0">
                <a:solidFill>
                  <a:schemeClr val="bg1"/>
                </a:solidFill>
              </a:rPr>
              <a:t> процесів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2264" y="251398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50233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Їх можна досліджувати на комп'ютері, розтягуючи чи стискаючи час або навіть зупиняючи його для вивчення певних фаз процесу.</a:t>
            </a:r>
          </a:p>
        </p:txBody>
      </p:sp>
      <p:pic>
        <p:nvPicPr>
          <p:cNvPr id="6148" name="Picture 4" descr="mollusc, shell, slow, sluggish, sna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97" y="3421823"/>
            <a:ext cx="1529434" cy="15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ast, high, human, hurry, quickly, run, spe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2831117"/>
            <a:ext cx="2686201" cy="26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89110</TotalTime>
  <Words>1038</Words>
  <Application>Microsoft Office PowerPoint</Application>
  <PresentationFormat>Довільний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Поняття моделі. Поняття предметної галузі. Типи моделей</vt:lpstr>
      <vt:lpstr>Поняття моделі</vt:lpstr>
      <vt:lpstr>Поняття моделі</vt:lpstr>
      <vt:lpstr>Поняття моделі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Що таке комп'ютерна модель та які її особливості?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Чим відрізняються комп'ютерні моделі?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492</cp:revision>
  <dcterms:created xsi:type="dcterms:W3CDTF">2016-06-06T19:48:43Z</dcterms:created>
  <dcterms:modified xsi:type="dcterms:W3CDTF">2019-01-08T13:34:10Z</dcterms:modified>
</cp:coreProperties>
</file>