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721" r:id="rId3"/>
    <p:sldId id="722" r:id="rId4"/>
    <p:sldId id="723" r:id="rId5"/>
    <p:sldId id="724" r:id="rId6"/>
    <p:sldId id="725" r:id="rId7"/>
    <p:sldId id="728" r:id="rId8"/>
    <p:sldId id="731" r:id="rId9"/>
    <p:sldId id="733" r:id="rId10"/>
    <p:sldId id="734" r:id="rId11"/>
    <p:sldId id="735" r:id="rId12"/>
    <p:sldId id="726" r:id="rId13"/>
    <p:sldId id="736" r:id="rId14"/>
    <p:sldId id="732" r:id="rId15"/>
    <p:sldId id="738" r:id="rId16"/>
    <p:sldId id="371" r:id="rId17"/>
    <p:sldId id="737" r:id="rId18"/>
    <p:sldId id="739" r:id="rId19"/>
    <p:sldId id="740" r:id="rId20"/>
    <p:sldId id="741" r:id="rId21"/>
    <p:sldId id="742" r:id="rId22"/>
    <p:sldId id="348" r:id="rId23"/>
    <p:sldId id="743" r:id="rId24"/>
    <p:sldId id="744" r:id="rId25"/>
    <p:sldId id="745" r:id="rId26"/>
    <p:sldId id="746" r:id="rId27"/>
    <p:sldId id="372" r:id="rId28"/>
    <p:sldId id="345" r:id="rId29"/>
    <p:sldId id="400" r:id="rId30"/>
    <p:sldId id="375" r:id="rId31"/>
    <p:sldId id="276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17EB4"/>
    <a:srgbClr val="0000FF"/>
    <a:srgbClr val="FDB606"/>
    <a:srgbClr val="009900"/>
    <a:srgbClr val="3CAF54"/>
    <a:srgbClr val="000000"/>
    <a:srgbClr val="EA0084"/>
    <a:srgbClr val="00CC00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ітлий стиль 2 –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147" autoAdjust="0"/>
    <p:restoredTop sz="94129" autoAdjust="0"/>
  </p:normalViewPr>
  <p:slideViewPr>
    <p:cSldViewPr>
      <p:cViewPr varScale="1">
        <p:scale>
          <a:sx n="97" d="100"/>
          <a:sy n="97" d="100"/>
        </p:scale>
        <p:origin x="-1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2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7DABD-C727-49CC-811C-3CC655D6D80A}" type="datetimeFigureOut">
              <a:rPr lang="uk-UA" smtClean="0"/>
              <a:pPr/>
              <a:t>22.02.2016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383F7-9346-4AD5-8EFC-1D69FC14701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71356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</a:t>
            </a:r>
            <a:r>
              <a:rPr lang="ru-RU" dirty="0" err="1" smtClean="0"/>
              <a:t>цього</a:t>
            </a:r>
            <a:r>
              <a:rPr lang="ru-RU" dirty="0" smtClean="0"/>
              <a:t> названий </a:t>
            </a:r>
            <a:r>
              <a:rPr lang="ru-RU" dirty="0" err="1" smtClean="0"/>
              <a:t>відповідь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розділити</a:t>
            </a:r>
            <a:r>
              <a:rPr lang="ru-RU" dirty="0" smtClean="0"/>
              <a:t> на 3. </a:t>
            </a:r>
            <a:r>
              <a:rPr lang="ru-RU" dirty="0" err="1" smtClean="0"/>
              <a:t>Вийде</a:t>
            </a:r>
            <a:r>
              <a:rPr lang="ru-RU" dirty="0" smtClean="0"/>
              <a:t> число, </a:t>
            </a:r>
            <a:r>
              <a:rPr lang="ru-RU" dirty="0" err="1" smtClean="0"/>
              <a:t>задумане</a:t>
            </a:r>
            <a:r>
              <a:rPr lang="ru-RU" dirty="0" smtClean="0"/>
              <a:t> </a:t>
            </a:r>
            <a:r>
              <a:rPr lang="ru-RU" dirty="0" err="1" smtClean="0"/>
              <a:t>глядачем</a:t>
            </a:r>
            <a:r>
              <a:rPr lang="ru-RU" dirty="0" smtClean="0"/>
              <a:t>.)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83F7-9346-4AD5-8EFC-1D69FC147018}" type="slidenum">
              <a:rPr lang="uk-UA" smtClean="0"/>
              <a:pPr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13944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83F7-9346-4AD5-8EFC-1D69FC147018}" type="slidenum">
              <a:rPr lang="uk-UA" smtClean="0"/>
              <a:pPr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46865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83F7-9346-4AD5-8EFC-1D69FC147018}" type="slidenum">
              <a:rPr lang="uk-UA" smtClean="0"/>
              <a:pPr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303452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83F7-9346-4AD5-8EFC-1D69FC147018}" type="slidenum">
              <a:rPr lang="uk-UA" smtClean="0"/>
              <a:pPr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01261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83F7-9346-4AD5-8EFC-1D69FC147018}" type="slidenum">
              <a:rPr lang="uk-UA" smtClean="0"/>
              <a:pPr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09523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3461" y="0"/>
            <a:ext cx="3996223" cy="4522340"/>
          </a:xfrm>
          <a:prstGeom prst="rect">
            <a:avLst/>
          </a:prstGeom>
        </p:spPr>
      </p:pic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3527425"/>
            <a:ext cx="9144000" cy="3357563"/>
          </a:xfrm>
          <a:prstGeom prst="rect">
            <a:avLst/>
          </a:prstGeom>
          <a:solidFill>
            <a:srgbClr val="4A8CC8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3097" name="Oval 25"/>
          <p:cNvSpPr>
            <a:spLocks noChangeArrowheads="1"/>
          </p:cNvSpPr>
          <p:nvPr/>
        </p:nvSpPr>
        <p:spPr bwMode="ltGray">
          <a:xfrm>
            <a:off x="1258888" y="4508500"/>
            <a:ext cx="4248150" cy="1800225"/>
          </a:xfrm>
          <a:prstGeom prst="ellipse">
            <a:avLst/>
          </a:prstGeom>
          <a:gradFill rotWithShape="1">
            <a:gsLst>
              <a:gs pos="0">
                <a:srgbClr val="0070C0"/>
              </a:gs>
              <a:gs pos="100000">
                <a:srgbClr val="00206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86525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 sz="1200" b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86525"/>
            <a:ext cx="2895600" cy="168275"/>
          </a:xfrm>
          <a:prstGeom prst="rect">
            <a:avLst/>
          </a:prstGeom>
        </p:spPr>
        <p:txBody>
          <a:bodyPr/>
          <a:lstStyle>
            <a:lvl1pPr algn="ctr">
              <a:defRPr sz="1200" b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86525"/>
            <a:ext cx="2133600" cy="1682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5CBB50B-3705-4B77-895D-1505E85136B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9" name="Rectangle 17"/>
          <p:cNvSpPr>
            <a:spLocks noChangeArrowheads="1"/>
          </p:cNvSpPr>
          <p:nvPr userDrawn="1"/>
        </p:nvSpPr>
        <p:spPr bwMode="gray">
          <a:xfrm>
            <a:off x="0" y="3141216"/>
            <a:ext cx="9144000" cy="431800"/>
          </a:xfrm>
          <a:prstGeom prst="rect">
            <a:avLst/>
          </a:prstGeom>
          <a:solidFill>
            <a:srgbClr val="3C608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3090" name="Oval 18"/>
          <p:cNvSpPr>
            <a:spLocks noChangeArrowheads="1"/>
          </p:cNvSpPr>
          <p:nvPr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172739" dir="3238358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092" name="Freeform 20" descr="1"/>
          <p:cNvSpPr>
            <a:spLocks/>
          </p:cNvSpPr>
          <p:nvPr/>
        </p:nvSpPr>
        <p:spPr bwMode="gray">
          <a:xfrm>
            <a:off x="1130300" y="141605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/>
          </a:p>
        </p:txBody>
      </p:sp>
      <p:sp>
        <p:nvSpPr>
          <p:cNvPr id="3093" name="Freeform 21" descr="2"/>
          <p:cNvSpPr>
            <a:spLocks/>
          </p:cNvSpPr>
          <p:nvPr/>
        </p:nvSpPr>
        <p:spPr bwMode="gray">
          <a:xfrm>
            <a:off x="376238" y="2147888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/>
          </a:p>
        </p:txBody>
      </p:sp>
      <p:sp>
        <p:nvSpPr>
          <p:cNvPr id="3094" name="Freeform 22" descr="55282"/>
          <p:cNvSpPr>
            <a:spLocks/>
          </p:cNvSpPr>
          <p:nvPr/>
        </p:nvSpPr>
        <p:spPr bwMode="gray">
          <a:xfrm>
            <a:off x="1085850" y="3730625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4200" y="762000"/>
            <a:ext cx="5715000" cy="1828800"/>
          </a:xfrm>
        </p:spPr>
        <p:txBody>
          <a:bodyPr/>
          <a:lstStyle>
            <a:lvl1pPr algn="r"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uk-UA" noProof="0" smtClean="0"/>
              <a:t>Зразок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4343400" y="3178175"/>
            <a:ext cx="4572000" cy="3810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uk-UA" noProof="0" smtClean="0"/>
              <a:t>Зразок підзаголовка</a:t>
            </a:r>
            <a:endParaRPr lang="en-US" noProof="0" smtClean="0"/>
          </a:p>
        </p:txBody>
      </p:sp>
      <p:sp>
        <p:nvSpPr>
          <p:cNvPr id="3091" name="Freeform 19" descr="4"/>
          <p:cNvSpPr>
            <a:spLocks/>
          </p:cNvSpPr>
          <p:nvPr/>
        </p:nvSpPr>
        <p:spPr bwMode="gray">
          <a:xfrm>
            <a:off x="2625725" y="2119313"/>
            <a:ext cx="2139950" cy="3116262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/>
          </a:p>
        </p:txBody>
      </p:sp>
      <p:sp>
        <p:nvSpPr>
          <p:cNvPr id="3095" name="Oval 23"/>
          <p:cNvSpPr>
            <a:spLocks noChangeArrowheads="1"/>
          </p:cNvSpPr>
          <p:nvPr/>
        </p:nvSpPr>
        <p:spPr bwMode="gray">
          <a:xfrm>
            <a:off x="1806575" y="2954338"/>
            <a:ext cx="1655763" cy="165576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" name="TextBox 1"/>
          <p:cNvSpPr txBox="1"/>
          <p:nvPr userDrawn="1"/>
        </p:nvSpPr>
        <p:spPr>
          <a:xfrm>
            <a:off x="1920416" y="2606934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5000" b="1" i="1" dirty="0" smtClean="0">
                <a:solidFill>
                  <a:srgbClr val="3C6082"/>
                </a:solidFill>
              </a:rPr>
              <a:t>4</a:t>
            </a:r>
            <a:endParaRPr lang="uk-UA" sz="15000" b="1" i="1" dirty="0">
              <a:solidFill>
                <a:srgbClr val="3C6082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6021288"/>
            <a:ext cx="5699686" cy="9912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B25CB-8942-46A9-9D64-AE57E939D9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213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63373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633730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48C87-FF51-440B-BD72-802A9E0B7D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97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і таблиц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аблиці 2"/>
          <p:cNvSpPr>
            <a:spLocks noGrp="1"/>
          </p:cNvSpPr>
          <p:nvPr>
            <p:ph type="tbl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uk-UA" smtClean="0"/>
              <a:t>Вставлення таблиці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AB2F4EBE-20FE-4449-88AF-F5CA261BED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7240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і діаг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іаграми 2"/>
          <p:cNvSpPr>
            <a:spLocks noGrp="1"/>
          </p:cNvSpPr>
          <p:nvPr>
            <p:ph type="chart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uk-UA" smtClean="0"/>
              <a:t>Вставлення діаграми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12AF022A-610B-40DB-863A-6B4C2942BB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9230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34282"/>
            <a:ext cx="7391400" cy="563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4D95D-8320-440D-B675-56517B76C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1670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4B9E8-36A4-49AA-BF0A-4090F7111B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4850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241425"/>
            <a:ext cx="4038600" cy="524827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241425"/>
            <a:ext cx="4038600" cy="524827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AC7A6-F13F-42D1-9BDA-B8BB9D5CAC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1733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7A531-D6AF-465B-937B-58C25D280C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1803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B2264-9432-4810-A103-B0FCAC4E63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3513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365C5-E334-46A2-BE20-E564EC8594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2933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18B2A-8D94-4F14-8018-5C066F330F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4604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15983-866F-4FF3-8457-22C806021F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953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798513"/>
            <a:ext cx="9144000" cy="312737"/>
          </a:xfrm>
          <a:prstGeom prst="rect">
            <a:avLst/>
          </a:prstGeom>
          <a:solidFill>
            <a:srgbClr val="3C608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white">
          <a:xfrm>
            <a:off x="0" y="0"/>
            <a:ext cx="9144000" cy="836613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14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24200" y="6553200"/>
            <a:ext cx="21336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30A211-C992-450A-A6C7-D494D91234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81000" y="1524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dirty="0" smtClean="0"/>
              <a:t>Зразок заголовка</a:t>
            </a:r>
            <a:endParaRPr lang="en-US" dirty="0" smtClean="0"/>
          </a:p>
        </p:txBody>
      </p:sp>
      <p:grpSp>
        <p:nvGrpSpPr>
          <p:cNvPr id="1041" name="Group 17"/>
          <p:cNvGrpSpPr>
            <a:grpSpLocks/>
          </p:cNvGrpSpPr>
          <p:nvPr/>
        </p:nvGrpSpPr>
        <p:grpSpPr bwMode="auto">
          <a:xfrm>
            <a:off x="7308850" y="188913"/>
            <a:ext cx="1665288" cy="1512887"/>
            <a:chOff x="4604" y="119"/>
            <a:chExt cx="1049" cy="953"/>
          </a:xfrm>
        </p:grpSpPr>
        <p:sp>
          <p:nvSpPr>
            <p:cNvPr id="1042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63500" dir="2212194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44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1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5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1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6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1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7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1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8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7812360" y="566624"/>
            <a:ext cx="1499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i="1" dirty="0" smtClean="0">
                <a:solidFill>
                  <a:srgbClr val="3C6082"/>
                </a:solidFill>
              </a:rPr>
              <a:t>4</a:t>
            </a:r>
            <a:endParaRPr lang="uk-UA" sz="4400" b="1" i="1" dirty="0">
              <a:solidFill>
                <a:srgbClr val="3C608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12.png"/><Relationship Id="rId4" Type="http://schemas.openxmlformats.org/officeDocument/2006/relationships/image" Target="../media/image47.png"/><Relationship Id="rId9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z="1800" b="1" dirty="0" smtClean="0"/>
              <a:t>За новою програмою</a:t>
            </a:r>
            <a:endParaRPr lang="en-US" sz="1800" b="1" dirty="0"/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18593" y="6102602"/>
            <a:ext cx="2376264" cy="747464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/>
              <a:t>Урок 23</a:t>
            </a:r>
            <a:endParaRPr lang="uk-UA" sz="3600" b="1" i="1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0" y="116632"/>
            <a:ext cx="5715000" cy="1828800"/>
          </a:xfrm>
        </p:spPr>
        <p:txBody>
          <a:bodyPr/>
          <a:lstStyle/>
          <a:p>
            <a:r>
              <a:rPr lang="uk-UA" sz="4800" dirty="0" smtClean="0"/>
              <a:t/>
            </a:r>
            <a:br>
              <a:rPr lang="uk-UA" sz="4800" dirty="0" smtClean="0"/>
            </a:br>
            <a:r>
              <a:rPr lang="uk-UA" sz="4800" dirty="0" smtClean="0"/>
              <a:t>Логічне слідування «Якщо – то – інакше»</a:t>
            </a:r>
            <a:endParaRPr lang="uk-UA" sz="4800" dirty="0"/>
          </a:p>
        </p:txBody>
      </p:sp>
      <p:pic>
        <p:nvPicPr>
          <p:cNvPr id="8" name="Picture 2" descr="algo, algorithm, block, chart, connector, diagram, flow, flow block, flow-block, flowblock, graph, method, schem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01007"/>
            <a:ext cx="2736304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Логічне слідування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noProof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1055608"/>
          </a:xfrm>
          <a:prstGeom prst="roundRect">
            <a:avLst/>
          </a:prstGeom>
          <a:solidFill>
            <a:srgbClr val="017EB4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 smtClean="0">
                <a:solidFill>
                  <a:srgbClr val="FFFF00"/>
                </a:solidFill>
              </a:rPr>
              <a:t>Якщо</a:t>
            </a:r>
            <a:r>
              <a:rPr lang="uk-UA" sz="2800" b="1" i="1" dirty="0" smtClean="0">
                <a:solidFill>
                  <a:schemeClr val="bg1"/>
                </a:solidFill>
              </a:rPr>
              <a:t> на дворі починається дощ, </a:t>
            </a:r>
            <a:r>
              <a:rPr lang="uk-UA" sz="2800" b="1" i="1" dirty="0" smtClean="0">
                <a:solidFill>
                  <a:srgbClr val="FFFF00"/>
                </a:solidFill>
              </a:rPr>
              <a:t>то</a:t>
            </a:r>
            <a:r>
              <a:rPr lang="uk-UA" sz="2800" b="1" i="1" dirty="0" smtClean="0">
                <a:solidFill>
                  <a:schemeClr val="bg1"/>
                </a:solidFill>
              </a:rPr>
              <a:t> потрібно брати парасольку.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://e-ogo.com.ua/images/kak-vybrat-zont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32" b="12870"/>
          <a:stretch/>
        </p:blipFill>
        <p:spPr bwMode="auto">
          <a:xfrm>
            <a:off x="1368440" y="2348880"/>
            <a:ext cx="6587936" cy="410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8195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Логічне слідування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noProof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1055608"/>
          </a:xfrm>
          <a:prstGeom prst="roundRect">
            <a:avLst/>
          </a:prstGeom>
          <a:solidFill>
            <a:srgbClr val="017EB4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 smtClean="0">
                <a:solidFill>
                  <a:srgbClr val="FFFF00"/>
                </a:solidFill>
              </a:rPr>
              <a:t>Якщо</a:t>
            </a:r>
            <a:r>
              <a:rPr lang="uk-UA" sz="2800" b="1" i="1" dirty="0" smtClean="0">
                <a:solidFill>
                  <a:schemeClr val="bg1"/>
                </a:solidFill>
              </a:rPr>
              <a:t> не виконати домашнє завдання, </a:t>
            </a:r>
            <a:r>
              <a:rPr lang="uk-UA" sz="2800" b="1" i="1" dirty="0" smtClean="0">
                <a:solidFill>
                  <a:srgbClr val="FFFF00"/>
                </a:solidFill>
              </a:rPr>
              <a:t>то</a:t>
            </a:r>
            <a:r>
              <a:rPr lang="uk-UA" sz="2800" b="1" i="1" dirty="0" smtClean="0">
                <a:solidFill>
                  <a:schemeClr val="bg1"/>
                </a:solidFill>
              </a:rPr>
              <a:t> можна отримати незадовільну оцінку.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pic>
        <p:nvPicPr>
          <p:cNvPr id="11268" name="Picture 4" descr="calculation, exercise, homework, lesson, math, mathematics, notebook, pencils, school, studen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20888"/>
            <a:ext cx="4032448" cy="40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8477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Логічне слідування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noProof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2145268"/>
          </a:xfrm>
          <a:prstGeom prst="roundRect">
            <a:avLst/>
          </a:prstGeom>
          <a:solidFill>
            <a:srgbClr val="017EB4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Усі ці висловлювання істинні. Проте не кожне висловлювання, утворене шляхом логічного слідування, є істинним. Поміняємо, наприклад, перші та другі частини деяких із наведених висловлювань: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3429000"/>
            <a:ext cx="5292080" cy="1532334"/>
          </a:xfrm>
          <a:prstGeom prst="roundRect">
            <a:avLst/>
          </a:prstGeom>
          <a:solidFill>
            <a:srgbClr val="017EB4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 smtClean="0">
                <a:solidFill>
                  <a:srgbClr val="FFFF00"/>
                </a:solidFill>
              </a:rPr>
              <a:t>Якщо </a:t>
            </a:r>
            <a:r>
              <a:rPr lang="uk-UA" sz="2800" b="1" i="1" dirty="0" smtClean="0">
                <a:solidFill>
                  <a:schemeClr val="bg1"/>
                </a:solidFill>
              </a:rPr>
              <a:t>в хлопчика гарний настрій, </a:t>
            </a:r>
            <a:r>
              <a:rPr lang="uk-UA" sz="2800" b="1" i="1" dirty="0" smtClean="0">
                <a:solidFill>
                  <a:srgbClr val="FFFF00"/>
                </a:solidFill>
              </a:rPr>
              <a:t>то</a:t>
            </a:r>
            <a:r>
              <a:rPr lang="uk-UA" sz="2800" b="1" i="1" dirty="0" smtClean="0">
                <a:solidFill>
                  <a:schemeClr val="bg1"/>
                </a:solidFill>
              </a:rPr>
              <a:t> він сміється.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pic>
        <p:nvPicPr>
          <p:cNvPr id="14338" name="Picture 2" descr="https://annadannfelt.files.wordpress.com/2015/01/icons-happy-face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29000"/>
            <a:ext cx="3366261" cy="336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3333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Логічне слідування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noProof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1055608"/>
          </a:xfrm>
          <a:prstGeom prst="roundRect">
            <a:avLst/>
          </a:prstGeom>
          <a:solidFill>
            <a:srgbClr val="017EB4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 smtClean="0">
                <a:solidFill>
                  <a:srgbClr val="FFFF00"/>
                </a:solidFill>
              </a:rPr>
              <a:t>Якщо</a:t>
            </a:r>
            <a:r>
              <a:rPr lang="uk-UA" sz="2800" b="1" i="1" dirty="0" smtClean="0">
                <a:solidFill>
                  <a:schemeClr val="bg1"/>
                </a:solidFill>
              </a:rPr>
              <a:t> істота живе у воді, </a:t>
            </a:r>
            <a:r>
              <a:rPr lang="uk-UA" sz="2800" b="1" i="1" dirty="0" smtClean="0">
                <a:solidFill>
                  <a:srgbClr val="FFFF00"/>
                </a:solidFill>
              </a:rPr>
              <a:t>то</a:t>
            </a:r>
            <a:r>
              <a:rPr lang="uk-UA" sz="2800" b="1" i="1" dirty="0" smtClean="0">
                <a:solidFill>
                  <a:schemeClr val="bg1"/>
                </a:solidFill>
              </a:rPr>
              <a:t> ця істота — риба.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pic>
        <p:nvPicPr>
          <p:cNvPr id="15362" name="Picture 2" descr="http://www.ua.all.biz/img/ua/catalog/198221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6368" y="2334343"/>
            <a:ext cx="68580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5906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Логічне слідування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noProof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1328023"/>
          </a:xfrm>
          <a:prstGeom prst="roundRect">
            <a:avLst/>
          </a:prstGeom>
          <a:solidFill>
            <a:srgbClr val="017EB4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Ці висловлювання хибні, бо ми не завжди сміємося, коли в нас гарний настрій. І у воді живуть не тільки риби, а й інші тварини</a:t>
            </a:r>
            <a:r>
              <a:rPr lang="uk-UA" sz="2400" b="1" i="1" dirty="0" smtClean="0">
                <a:solidFill>
                  <a:schemeClr val="bg1"/>
                </a:solidFill>
              </a:rPr>
              <a:t>.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pic>
        <p:nvPicPr>
          <p:cNvPr id="16386" name="Picture 2" descr="brain, brainstorming, faq, question, question in mind, question mark, think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64904"/>
            <a:ext cx="4149079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238" y="2595160"/>
            <a:ext cx="4569770" cy="2962513"/>
          </a:xfrm>
          <a:prstGeom prst="roundRect">
            <a:avLst/>
          </a:prstGeom>
          <a:solidFill>
            <a:srgbClr val="017EB4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Мистецтво міркувати полягає в умінні робити правильні висновки, тобто утворювати </a:t>
            </a:r>
            <a:r>
              <a:rPr lang="uk-UA" sz="2400" b="1" i="1" dirty="0">
                <a:solidFill>
                  <a:srgbClr val="FFFF00"/>
                </a:solidFill>
              </a:rPr>
              <a:t>істинні логічні слідування</a:t>
            </a:r>
            <a:r>
              <a:rPr lang="uk-UA" sz="2400" b="1" i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179809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Цікавинки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2008" y="1196752"/>
            <a:ext cx="6444208" cy="5005626"/>
          </a:xfrm>
          <a:prstGeom prst="roundRect">
            <a:avLst/>
          </a:prstGeom>
          <a:solidFill>
            <a:srgbClr val="017EB4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Слово «алгоритм» з'явилося задовго до </a:t>
            </a:r>
            <a:r>
              <a:rPr lang="uk-UA" sz="2400" b="1" i="1" dirty="0" smtClean="0">
                <a:solidFill>
                  <a:schemeClr val="bg1"/>
                </a:solidFill>
              </a:rPr>
              <a:t>того, як </a:t>
            </a:r>
            <a:r>
              <a:rPr lang="uk-UA" sz="2400" b="1" i="1" dirty="0">
                <a:solidFill>
                  <a:schemeClr val="bg1"/>
                </a:solidFill>
              </a:rPr>
              <a:t>було побудовано перший комп'ютер. «Книга про індійську лічбу» великого арабського вченого </a:t>
            </a:r>
            <a:r>
              <a:rPr lang="en-US" sz="2400" b="1" i="1" dirty="0">
                <a:solidFill>
                  <a:schemeClr val="bg1"/>
                </a:solidFill>
              </a:rPr>
              <a:t>IX </a:t>
            </a:r>
            <a:r>
              <a:rPr lang="uk-UA" sz="2400" b="1" i="1" dirty="0">
                <a:solidFill>
                  <a:schemeClr val="bg1"/>
                </a:solidFill>
              </a:rPr>
              <a:t>ст. </a:t>
            </a:r>
            <a:r>
              <a:rPr lang="uk-UA" sz="2400" b="1" i="1" dirty="0" err="1">
                <a:solidFill>
                  <a:srgbClr val="FFFF00"/>
                </a:solidFill>
              </a:rPr>
              <a:t>Мухаммеда</a:t>
            </a:r>
            <a:r>
              <a:rPr lang="uk-UA" sz="2400" b="1" i="1" dirty="0">
                <a:solidFill>
                  <a:srgbClr val="FFFF00"/>
                </a:solidFill>
              </a:rPr>
              <a:t> ібн Муси аль-Хорезмі</a:t>
            </a:r>
            <a:r>
              <a:rPr lang="uk-UA" sz="2400" b="1" i="1" dirty="0">
                <a:solidFill>
                  <a:schemeClr val="bg1"/>
                </a:solidFill>
              </a:rPr>
              <a:t> послугувала прототипом багатьох рукописів. Ім'я вченого переклали як </a:t>
            </a:r>
            <a:r>
              <a:rPr lang="uk-UA" sz="2400" b="1" i="1" dirty="0" smtClean="0">
                <a:solidFill>
                  <a:schemeClr val="bg1"/>
                </a:solidFill>
              </a:rPr>
              <a:t>«</a:t>
            </a:r>
            <a:r>
              <a:rPr lang="uk-UA" sz="2400" b="1" i="1" dirty="0" err="1" smtClean="0">
                <a:solidFill>
                  <a:srgbClr val="FFFF00"/>
                </a:solidFill>
              </a:rPr>
              <a:t>Ал-Горитмі</a:t>
            </a:r>
            <a:r>
              <a:rPr lang="uk-UA" sz="2400" b="1" i="1" dirty="0" smtClean="0">
                <a:solidFill>
                  <a:schemeClr val="bg1"/>
                </a:solidFill>
              </a:rPr>
              <a:t>». </a:t>
            </a:r>
            <a:r>
              <a:rPr lang="uk-UA" sz="2400" b="1" i="1" dirty="0">
                <a:solidFill>
                  <a:schemeClr val="bg1"/>
                </a:solidFill>
              </a:rPr>
              <a:t>Згодом способи розв'язування </a:t>
            </a:r>
            <a:r>
              <a:rPr lang="uk-UA" sz="2400" b="1" i="1" dirty="0" smtClean="0">
                <a:solidFill>
                  <a:schemeClr val="bg1"/>
                </a:solidFill>
              </a:rPr>
              <a:t>різних </a:t>
            </a:r>
            <a:r>
              <a:rPr lang="uk-UA" sz="2400" b="1" i="1" dirty="0">
                <a:solidFill>
                  <a:schemeClr val="bg1"/>
                </a:solidFill>
              </a:rPr>
              <a:t>задач стали називати алгоритмами</a:t>
            </a:r>
            <a:r>
              <a:rPr lang="uk-UA" sz="2400" b="1" i="1" dirty="0" smtClean="0">
                <a:solidFill>
                  <a:schemeClr val="bg1"/>
                </a:solidFill>
              </a:rPr>
              <a:t>.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noProof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pic>
        <p:nvPicPr>
          <p:cNvPr id="8" name="Picture 2" descr="http://asia-travel.uz/images/uzbekistan/outstanding-people/al-horezm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6076" y="1801813"/>
            <a:ext cx="2607924" cy="457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8407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Запитання і завдання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noProof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08" y="1196752"/>
            <a:ext cx="9036496" cy="510778"/>
          </a:xfrm>
          <a:prstGeom prst="roundRect">
            <a:avLst/>
          </a:prstGeom>
          <a:solidFill>
            <a:srgbClr val="017EB4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uk-UA" sz="2400" b="1" i="1" dirty="0">
                <a:solidFill>
                  <a:schemeClr val="bg1"/>
                </a:solidFill>
              </a:rPr>
              <a:t>Визнач істинні та хибні висловлювання.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7191" y="1868471"/>
            <a:ext cx="7421153" cy="510778"/>
          </a:xfrm>
          <a:prstGeom prst="roundRect">
            <a:avLst/>
          </a:prstGeom>
          <a:solidFill>
            <a:srgbClr val="017EB4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400" b="1" i="1" dirty="0" smtClean="0">
                <a:solidFill>
                  <a:schemeClr val="bg1"/>
                </a:solidFill>
              </a:rPr>
              <a:t>Місто Київ — столиця України. 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7191" y="2447687"/>
            <a:ext cx="7421153" cy="510778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400" b="1" i="1" dirty="0">
                <a:solidFill>
                  <a:srgbClr val="002060"/>
                </a:solidFill>
              </a:rPr>
              <a:t>Україна знаходиться в Європі.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7191" y="3026903"/>
            <a:ext cx="7421153" cy="510778"/>
          </a:xfrm>
          <a:prstGeom prst="roundRect">
            <a:avLst/>
          </a:prstGeom>
          <a:solidFill>
            <a:srgbClr val="017EB4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400" b="1" i="1" dirty="0">
                <a:solidFill>
                  <a:schemeClr val="bg1"/>
                </a:solidFill>
              </a:rPr>
              <a:t>Картину пише художник.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7190" y="3606119"/>
            <a:ext cx="7421153" cy="510778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400" b="1" i="1" dirty="0">
                <a:solidFill>
                  <a:srgbClr val="002060"/>
                </a:solidFill>
              </a:rPr>
              <a:t>Пральна машина плете павутиння.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7190" y="4183555"/>
            <a:ext cx="7421153" cy="510778"/>
          </a:xfrm>
          <a:prstGeom prst="roundRect">
            <a:avLst/>
          </a:prstGeom>
          <a:solidFill>
            <a:srgbClr val="017EB4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400" b="1" i="1" dirty="0" smtClean="0">
                <a:solidFill>
                  <a:schemeClr val="bg1"/>
                </a:solidFill>
              </a:rPr>
              <a:t>Павук має вісім лапок. 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7189" y="4762771"/>
            <a:ext cx="7421153" cy="510778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400" b="1" i="1" dirty="0">
                <a:solidFill>
                  <a:srgbClr val="002060"/>
                </a:solidFill>
              </a:rPr>
              <a:t>У грудні ЗО днів.</a:t>
            </a:r>
          </a:p>
        </p:txBody>
      </p:sp>
      <p:pic>
        <p:nvPicPr>
          <p:cNvPr id="20" name="Picture 4" descr="accept, accord, check, correct, green, hi, ok, success, true, yes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8228" y="1772816"/>
            <a:ext cx="690196" cy="69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ancel, close, delete, remove, terminate, undo, x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7030" y="3584306"/>
            <a:ext cx="532591" cy="53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accept, accord, check, correct, green, hi, ok, success, true, yes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8228" y="2283944"/>
            <a:ext cx="690196" cy="69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accept, accord, check, correct, green, hi, ok, success, true, yes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8228" y="2849928"/>
            <a:ext cx="690196" cy="69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accept, accord, check, correct, green, hi, ok, success, true, yes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2" y="4004136"/>
            <a:ext cx="690196" cy="69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ancel, close, delete, remove, terminate, undo, x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4070" y="4759619"/>
            <a:ext cx="532591" cy="53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411839"/>
            <a:ext cx="1152128" cy="142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9696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Запитання і завдання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noProof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08" y="1196752"/>
            <a:ext cx="9036496" cy="510778"/>
          </a:xfrm>
          <a:prstGeom prst="roundRect">
            <a:avLst/>
          </a:prstGeom>
          <a:solidFill>
            <a:srgbClr val="017EB4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uk-UA" sz="2400" b="1" i="1" dirty="0">
                <a:solidFill>
                  <a:schemeClr val="bg1"/>
                </a:solidFill>
              </a:rPr>
              <a:t>Утвори заперечення висловлювань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7191" y="1868471"/>
            <a:ext cx="7421153" cy="510778"/>
          </a:xfrm>
          <a:prstGeom prst="roundRect">
            <a:avLst/>
          </a:prstGeom>
          <a:solidFill>
            <a:srgbClr val="017EB4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400" b="1" i="1" dirty="0">
                <a:solidFill>
                  <a:schemeClr val="bg1"/>
                </a:solidFill>
              </a:rPr>
              <a:t>Узимку в Карпатах іде сніг.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7191" y="2447687"/>
            <a:ext cx="7421153" cy="510778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400" b="1" i="1" dirty="0">
                <a:solidFill>
                  <a:srgbClr val="002060"/>
                </a:solidFill>
              </a:rPr>
              <a:t>Грудень — осінній місяць.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7191" y="3026903"/>
            <a:ext cx="7421153" cy="510778"/>
          </a:xfrm>
          <a:prstGeom prst="roundRect">
            <a:avLst/>
          </a:prstGeom>
          <a:solidFill>
            <a:srgbClr val="017EB4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400" b="1" i="1" dirty="0">
                <a:solidFill>
                  <a:schemeClr val="bg1"/>
                </a:solidFill>
              </a:rPr>
              <a:t>У листопаді ЗО днів.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7190" y="3606119"/>
            <a:ext cx="7421153" cy="510778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400" b="1" i="1" dirty="0">
                <a:solidFill>
                  <a:srgbClr val="002060"/>
                </a:solidFill>
              </a:rPr>
              <a:t>Слово «стіл» — прикметник.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7190" y="4183555"/>
            <a:ext cx="7421153" cy="510778"/>
          </a:xfrm>
          <a:prstGeom prst="roundRect">
            <a:avLst/>
          </a:prstGeom>
          <a:solidFill>
            <a:srgbClr val="017EB4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400" b="1" i="1" dirty="0">
                <a:solidFill>
                  <a:schemeClr val="bg1"/>
                </a:solidFill>
              </a:rPr>
              <a:t>Мені подобається вчитися.</a:t>
            </a:r>
          </a:p>
        </p:txBody>
      </p:sp>
      <p:pic>
        <p:nvPicPr>
          <p:cNvPr id="24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4950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2008" y="4869160"/>
            <a:ext cx="7596335" cy="1328023"/>
          </a:xfrm>
          <a:prstGeom prst="roundRect">
            <a:avLst/>
          </a:prstGeom>
          <a:solidFill>
            <a:srgbClr val="017EB4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Які з поданих висловлювань є істинними, а для яких істинними є їх заперечення?</a:t>
            </a:r>
            <a:endParaRPr lang="uk-UA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5788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5" grpId="0" animBg="1"/>
      <p:bldP spid="17" grpId="0" animBg="1"/>
      <p:bldP spid="18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Запитання і 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994314"/>
            <a:ext cx="9036496" cy="1328023"/>
          </a:xfrm>
          <a:prstGeom prst="roundRect">
            <a:avLst/>
          </a:prstGeom>
          <a:solidFill>
            <a:srgbClr val="017EB4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Фокусник запропонував глядачам задумати число і виконати певний алгоритм, а потім відгадав число. Поясніть цей фокус.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noProof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08" y="2474603"/>
            <a:ext cx="6372200" cy="510778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arenR"/>
            </a:pPr>
            <a:r>
              <a:rPr lang="uk-UA" sz="2400" b="1" i="1" dirty="0" smtClean="0">
                <a:solidFill>
                  <a:schemeClr val="bg1"/>
                </a:solidFill>
              </a:rPr>
              <a:t>Задумайте число від 1 до 20.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8" y="3017574"/>
            <a:ext cx="6372200" cy="510778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uk-UA" sz="2400" b="1" i="1" dirty="0">
                <a:solidFill>
                  <a:srgbClr val="002060"/>
                </a:solidFill>
              </a:rPr>
              <a:t>Додайте до нього 5</a:t>
            </a:r>
            <a:r>
              <a:rPr lang="uk-UA" sz="2400" b="1" i="1" dirty="0" smtClean="0">
                <a:solidFill>
                  <a:srgbClr val="002060"/>
                </a:solidFill>
              </a:rPr>
              <a:t>.</a:t>
            </a:r>
            <a:endParaRPr lang="uk-UA" sz="2400" b="1" i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008" y="3566415"/>
            <a:ext cx="6372200" cy="510778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arenR" startAt="3"/>
            </a:pPr>
            <a:r>
              <a:rPr lang="uk-UA" sz="2400" b="1" i="1" dirty="0">
                <a:solidFill>
                  <a:schemeClr val="bg1"/>
                </a:solidFill>
              </a:rPr>
              <a:t>Отриману суму помножте на 3</a:t>
            </a:r>
            <a:r>
              <a:rPr lang="uk-UA" sz="2400" b="1" i="1" dirty="0" smtClean="0">
                <a:solidFill>
                  <a:schemeClr val="bg1"/>
                </a:solidFill>
              </a:rPr>
              <a:t>.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008" y="4115256"/>
            <a:ext cx="6372200" cy="510778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arenR" startAt="4"/>
            </a:pPr>
            <a:r>
              <a:rPr lang="uk-UA" sz="2400" b="1" i="1" dirty="0">
                <a:solidFill>
                  <a:srgbClr val="002060"/>
                </a:solidFill>
              </a:rPr>
              <a:t>Добуток зменште на 15</a:t>
            </a:r>
            <a:r>
              <a:rPr lang="uk-UA" sz="2400" b="1" i="1" dirty="0" smtClean="0">
                <a:solidFill>
                  <a:srgbClr val="002060"/>
                </a:solidFill>
              </a:rPr>
              <a:t>.</a:t>
            </a:r>
            <a:endParaRPr lang="uk-UA" sz="2400" b="1" i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008" y="4664097"/>
            <a:ext cx="6372200" cy="1328023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arenR" startAt="5"/>
            </a:pPr>
            <a:r>
              <a:rPr lang="uk-UA" sz="2400" b="1" i="1" dirty="0" smtClean="0">
                <a:solidFill>
                  <a:schemeClr val="bg1"/>
                </a:solidFill>
              </a:rPr>
              <a:t>Якщо ви назвете мені відповідь, я скажу яке число ви загадали.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008" y="6030183"/>
            <a:ext cx="9036496" cy="783193"/>
          </a:xfrm>
          <a:prstGeom prst="roundRect">
            <a:avLst/>
          </a:prstGeom>
          <a:solidFill>
            <a:srgbClr val="017EB4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000" b="1" i="1" dirty="0" smtClean="0">
                <a:solidFill>
                  <a:schemeClr val="bg1"/>
                </a:solidFill>
              </a:rPr>
              <a:t>(Для цього названий відповідь потрібно розділити на 3. Вийде число, задумане глядачем.)</a:t>
            </a:r>
            <a:endParaRPr lang="uk-UA" sz="2000" b="1" i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magician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60763"/>
            <a:ext cx="4430807" cy="443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5712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Запитання і 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994314"/>
            <a:ext cx="9036496" cy="4597003"/>
          </a:xfrm>
          <a:prstGeom prst="roundRect">
            <a:avLst/>
          </a:prstGeom>
          <a:solidFill>
            <a:srgbClr val="017EB4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200" b="1" i="1" dirty="0" err="1">
                <a:solidFill>
                  <a:schemeClr val="bg1"/>
                </a:solidFill>
              </a:rPr>
              <a:t>Елзік</a:t>
            </a:r>
            <a:r>
              <a:rPr lang="uk-UA" sz="2200" b="1" i="1" dirty="0">
                <a:solidFill>
                  <a:schemeClr val="bg1"/>
                </a:solidFill>
              </a:rPr>
              <a:t> потрапив у країну, мешканці якої, відповідаючи на два запитання, один раз казали правду, а другий — неправду. Тобто одна з двох відповідей була істинною, а інша — хибною.</a:t>
            </a:r>
          </a:p>
          <a:p>
            <a:pPr marL="342900" indent="-342900" algn="just">
              <a:buSzPct val="200000"/>
              <a:buFont typeface="Symbol" panose="05050102010706020507" pitchFamily="18" charset="2"/>
              <a:buChar char=""/>
            </a:pPr>
            <a:r>
              <a:rPr lang="uk-UA" sz="2200" b="1" i="1" dirty="0" smtClean="0">
                <a:solidFill>
                  <a:schemeClr val="bg1"/>
                </a:solidFill>
              </a:rPr>
              <a:t>Де </a:t>
            </a:r>
            <a:r>
              <a:rPr lang="uk-UA" sz="2200" b="1" i="1" dirty="0">
                <a:solidFill>
                  <a:schemeClr val="bg1"/>
                </a:solidFill>
              </a:rPr>
              <a:t>я перебуваю? — запитав </a:t>
            </a:r>
            <a:r>
              <a:rPr lang="uk-UA" sz="2200" b="1" i="1" dirty="0" err="1">
                <a:solidFill>
                  <a:schemeClr val="bg1"/>
                </a:solidFill>
              </a:rPr>
              <a:t>Елзік</a:t>
            </a:r>
            <a:r>
              <a:rPr lang="uk-UA" sz="2200" b="1" i="1" dirty="0">
                <a:solidFill>
                  <a:schemeClr val="bg1"/>
                </a:solidFill>
              </a:rPr>
              <a:t>.</a:t>
            </a:r>
          </a:p>
          <a:p>
            <a:pPr marL="342900" indent="-342900" algn="just">
              <a:buSzPct val="200000"/>
              <a:buFont typeface="Symbol" panose="05050102010706020507" pitchFamily="18" charset="2"/>
              <a:buChar char=""/>
            </a:pPr>
            <a:r>
              <a:rPr lang="uk-UA" sz="2200" b="1" i="1" dirty="0" smtClean="0">
                <a:solidFill>
                  <a:schemeClr val="bg1"/>
                </a:solidFill>
              </a:rPr>
              <a:t>У </a:t>
            </a:r>
            <a:r>
              <a:rPr lang="uk-UA" sz="2200" b="1" i="1" dirty="0">
                <a:solidFill>
                  <a:schemeClr val="bg1"/>
                </a:solidFill>
              </a:rPr>
              <a:t>країні, де всі кажуть тільки правду, — відповіла зеленоока дівчинка.</a:t>
            </a:r>
          </a:p>
          <a:p>
            <a:pPr marL="342900" indent="-342900" algn="just">
              <a:buSzPct val="200000"/>
              <a:buFont typeface="Symbol" panose="05050102010706020507" pitchFamily="18" charset="2"/>
              <a:buChar char=""/>
            </a:pPr>
            <a:r>
              <a:rPr lang="uk-UA" sz="2200" b="1" i="1" dirty="0" smtClean="0">
                <a:solidFill>
                  <a:schemeClr val="bg1"/>
                </a:solidFill>
              </a:rPr>
              <a:t>Як </a:t>
            </a:r>
            <a:r>
              <a:rPr lang="uk-UA" sz="2200" b="1" i="1" dirty="0">
                <a:solidFill>
                  <a:schemeClr val="bg1"/>
                </a:solidFill>
              </a:rPr>
              <a:t>тебе звати? — поцікавився </a:t>
            </a:r>
            <a:r>
              <a:rPr lang="uk-UA" sz="2200" b="1" i="1" dirty="0" err="1">
                <a:solidFill>
                  <a:schemeClr val="bg1"/>
                </a:solidFill>
              </a:rPr>
              <a:t>Елзік</a:t>
            </a:r>
            <a:r>
              <a:rPr lang="uk-UA" sz="2200" b="1" i="1" dirty="0">
                <a:solidFill>
                  <a:schemeClr val="bg1"/>
                </a:solidFill>
              </a:rPr>
              <a:t> у дівчинки, що весело дивилася на нього.</a:t>
            </a:r>
          </a:p>
          <a:p>
            <a:pPr marL="342900" indent="-342900" algn="just">
              <a:buSzPct val="200000"/>
              <a:buFont typeface="Symbol" panose="05050102010706020507" pitchFamily="18" charset="2"/>
              <a:buChar char=""/>
            </a:pPr>
            <a:r>
              <a:rPr lang="uk-UA" sz="2200" b="1" i="1" dirty="0" smtClean="0">
                <a:solidFill>
                  <a:schemeClr val="bg1"/>
                </a:solidFill>
              </a:rPr>
              <a:t>Мене </a:t>
            </a:r>
            <a:r>
              <a:rPr lang="uk-UA" sz="2200" b="1" i="1" dirty="0">
                <a:solidFill>
                  <a:schemeClr val="bg1"/>
                </a:solidFill>
              </a:rPr>
              <a:t>звуть Аніта, — відповіла дівчинка, усміхнувшись.</a:t>
            </a:r>
          </a:p>
          <a:p>
            <a:pPr indent="457200" algn="just"/>
            <a:r>
              <a:rPr lang="uk-UA" sz="2200" b="1" i="1" dirty="0">
                <a:solidFill>
                  <a:schemeClr val="bg1"/>
                </a:solidFill>
              </a:rPr>
              <a:t>Яке з двох висловлювань є істинним?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noProof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43808" y="5806350"/>
            <a:ext cx="5906708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i="1" kern="0" noProof="0" dirty="0" smtClean="0">
                <a:solidFill>
                  <a:srgbClr val="FFFFFF"/>
                </a:solidFill>
                <a:latin typeface="Verdana"/>
              </a:rPr>
              <a:t>Д</a:t>
            </a:r>
            <a:r>
              <a:rPr kumimoji="0" lang="uk-UA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руге висловлення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008" y="5806350"/>
            <a:ext cx="2699792" cy="646986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Відповідь:</a:t>
            </a:r>
          </a:p>
        </p:txBody>
      </p:sp>
    </p:spTree>
    <p:extLst>
      <p:ext uri="{BB962C8B-B14F-4D97-AF65-F5344CB8AC3E}">
        <p14:creationId xmlns:p14="http://schemas.microsoft.com/office/powerpoint/2010/main" xmlns="" val="32342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Логічне слідування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noProof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1328023"/>
          </a:xfrm>
          <a:prstGeom prst="roundRect">
            <a:avLst/>
          </a:prstGeom>
          <a:solidFill>
            <a:srgbClr val="017EB4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Ганнусі й Олесеві так полюбилася логіка, що тепер на кожній перерві вони грають в різні логічні ігри</a:t>
            </a:r>
            <a:r>
              <a:rPr lang="uk-UA" sz="2400" b="1" i="1" dirty="0" smtClean="0">
                <a:solidFill>
                  <a:schemeClr val="bg1"/>
                </a:solidFill>
              </a:rPr>
              <a:t>.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pic>
        <p:nvPicPr>
          <p:cNvPr id="7" name="Picture 2" descr="http://actsreviewcenter.com/wp-content/uploads/2012/04/true_and_false_ppt_background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186" t="23328" r="29146" b="26515"/>
          <a:stretch/>
        </p:blipFill>
        <p:spPr bwMode="auto">
          <a:xfrm>
            <a:off x="5292080" y="2854046"/>
            <a:ext cx="3638009" cy="320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008" y="2636912"/>
            <a:ext cx="5148064" cy="3779758"/>
          </a:xfrm>
          <a:prstGeom prst="roundRect">
            <a:avLst/>
          </a:prstGeom>
          <a:solidFill>
            <a:srgbClr val="017EB4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Друзі вміють утворювати нові висловлювання за допомогою частки </a:t>
            </a:r>
            <a:r>
              <a:rPr lang="uk-UA" sz="2400" b="1" i="1" dirty="0">
                <a:solidFill>
                  <a:srgbClr val="FFFF00"/>
                </a:solidFill>
              </a:rPr>
              <a:t>не</a:t>
            </a:r>
            <a:r>
              <a:rPr lang="uk-UA" sz="2400" b="1" i="1" dirty="0">
                <a:solidFill>
                  <a:schemeClr val="bg1"/>
                </a:solidFill>
              </a:rPr>
              <a:t>, тобто шляхом </a:t>
            </a:r>
            <a:r>
              <a:rPr lang="uk-UA" sz="2400" b="1" i="1" dirty="0">
                <a:solidFill>
                  <a:srgbClr val="FFFF00"/>
                </a:solidFill>
              </a:rPr>
              <a:t>заперечення</a:t>
            </a:r>
            <a:r>
              <a:rPr lang="uk-UA" sz="2400" b="1" i="1" dirty="0">
                <a:solidFill>
                  <a:schemeClr val="bg1"/>
                </a:solidFill>
              </a:rPr>
              <a:t>. Заперечення перетворює істинне висловлювання на хибне і навпаки.</a:t>
            </a:r>
          </a:p>
        </p:txBody>
      </p:sp>
    </p:spTree>
    <p:extLst>
      <p:ext uri="{BB962C8B-B14F-4D97-AF65-F5344CB8AC3E}">
        <p14:creationId xmlns:p14="http://schemas.microsoft.com/office/powerpoint/2010/main" xmlns="" val="2706098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Запитання і 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021943"/>
            <a:ext cx="9036496" cy="1975009"/>
          </a:xfrm>
          <a:prstGeom prst="roundRect">
            <a:avLst/>
          </a:prstGeom>
          <a:solidFill>
            <a:srgbClr val="017EB4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200" b="1" i="1" dirty="0" smtClean="0">
                <a:solidFill>
                  <a:schemeClr val="bg1"/>
                </a:solidFill>
              </a:rPr>
              <a:t>На полонину вийшли п'ятеро туристів: Тарас, Галина, Сашко, Олена та Михайло. Сашко йде попереду Михайла, Олена — попереду Тараса, але позаду Михайла, Галина — попереду Сашка. В якому порядку йдуть туристи?</a:t>
            </a:r>
            <a:endParaRPr lang="uk-UA" sz="2200" b="1" i="1" dirty="0">
              <a:solidFill>
                <a:schemeClr val="bg1"/>
              </a:solidFill>
            </a:endParaRP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noProof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pic>
        <p:nvPicPr>
          <p:cNvPr id="1026" name="Picture 2" descr="avatar, blond, collar, female, user, woman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5384" y="3001237"/>
            <a:ext cx="1801112" cy="180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vatar, male, man, person, user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00" y="3017102"/>
            <a:ext cx="1801112" cy="180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vatar, boy, male, man, user, young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0660" y="3001237"/>
            <a:ext cx="1801112" cy="180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vatar, business, costume, malecostume, office, user, work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97587"/>
            <a:ext cx="1801112" cy="177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vatar, girl, person, user, young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8151" y="3797587"/>
            <a:ext cx="1801112" cy="180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581024" y="5586422"/>
            <a:ext cx="1765616" cy="57888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i="1" kern="0" dirty="0" smtClean="0">
                <a:solidFill>
                  <a:srgbClr val="FFFFFF"/>
                </a:solidFill>
                <a:latin typeface="Verdana"/>
              </a:rPr>
              <a:t>Сашко</a:t>
            </a:r>
            <a:endParaRPr kumimoji="0" lang="uk-UA" sz="2800" b="1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70880" y="4900621"/>
            <a:ext cx="1765616" cy="57888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Галина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86314" y="4818215"/>
            <a:ext cx="2137814" cy="57888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i="1" kern="0" dirty="0" smtClean="0">
                <a:solidFill>
                  <a:srgbClr val="FFFFFF"/>
                </a:solidFill>
                <a:latin typeface="Verdana"/>
              </a:rPr>
              <a:t>Михайло</a:t>
            </a:r>
            <a:endParaRPr kumimoji="0" lang="uk-UA" sz="2800" b="1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70280" y="5586422"/>
            <a:ext cx="1765616" cy="57888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i="1" kern="0" dirty="0" smtClean="0">
                <a:solidFill>
                  <a:srgbClr val="FFFFFF"/>
                </a:solidFill>
                <a:latin typeface="Verdana"/>
              </a:rPr>
              <a:t>Олена</a:t>
            </a:r>
            <a:endParaRPr kumimoji="0" lang="uk-UA" sz="2800" b="1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496" y="4802350"/>
            <a:ext cx="1765616" cy="57888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i="1" kern="0" dirty="0" smtClean="0">
                <a:solidFill>
                  <a:srgbClr val="FFFFFF"/>
                </a:solidFill>
                <a:latin typeface="Verdana"/>
              </a:rPr>
              <a:t>Тарас</a:t>
            </a:r>
            <a:endParaRPr kumimoji="0" lang="uk-UA" sz="2800" b="1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96544" y="6165304"/>
            <a:ext cx="4139952" cy="646986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Хто попереду?</a:t>
            </a:r>
          </a:p>
        </p:txBody>
      </p:sp>
    </p:spTree>
    <p:extLst>
      <p:ext uri="{BB962C8B-B14F-4D97-AF65-F5344CB8AC3E}">
        <p14:creationId xmlns:p14="http://schemas.microsoft.com/office/powerpoint/2010/main" xmlns="" val="671722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8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Запитання і 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noProof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008" y="1196752"/>
            <a:ext cx="9036496" cy="2145268"/>
          </a:xfrm>
          <a:prstGeom prst="roundRect">
            <a:avLst/>
          </a:prstGeom>
          <a:solidFill>
            <a:srgbClr val="017EB4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По стовбуру повзе слимак. За ніч він піднімається на </a:t>
            </a:r>
            <a:r>
              <a:rPr lang="uk-UA" sz="2400" b="1" i="1" dirty="0" smtClean="0">
                <a:solidFill>
                  <a:srgbClr val="FFFF00"/>
                </a:solidFill>
              </a:rPr>
              <a:t>6 см</a:t>
            </a:r>
            <a:r>
              <a:rPr lang="uk-UA" sz="2400" b="1" i="1" dirty="0" smtClean="0">
                <a:solidFill>
                  <a:schemeClr val="bg1"/>
                </a:solidFill>
              </a:rPr>
              <a:t>, а за день спускається на</a:t>
            </a:r>
            <a:br>
              <a:rPr lang="uk-UA" sz="2400" b="1" i="1" dirty="0" smtClean="0">
                <a:solidFill>
                  <a:schemeClr val="bg1"/>
                </a:solidFill>
              </a:rPr>
            </a:br>
            <a:r>
              <a:rPr lang="uk-UA" sz="2400" b="1" i="1" dirty="0" smtClean="0">
                <a:solidFill>
                  <a:srgbClr val="FFFF00"/>
                </a:solidFill>
              </a:rPr>
              <a:t>3 см</a:t>
            </a:r>
            <a:r>
              <a:rPr lang="uk-UA" sz="2400" b="1" i="1" dirty="0" smtClean="0">
                <a:solidFill>
                  <a:schemeClr val="bg1"/>
                </a:solidFill>
              </a:rPr>
              <a:t>. Почавши повзти від основи стовбура, на </a:t>
            </a:r>
            <a:r>
              <a:rPr lang="uk-UA" sz="2400" b="1" i="1" dirty="0" smtClean="0">
                <a:solidFill>
                  <a:srgbClr val="FFFF00"/>
                </a:solidFill>
              </a:rPr>
              <a:t>п'яту ніч </a:t>
            </a:r>
            <a:r>
              <a:rPr lang="uk-UA" sz="2400" b="1" i="1" dirty="0" smtClean="0">
                <a:solidFill>
                  <a:schemeClr val="bg1"/>
                </a:solidFill>
              </a:rPr>
              <a:t>він досягне його вершини. Яка висота стовбура рослини?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32040" y="5226466"/>
            <a:ext cx="3746468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18 см.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37539" y="4463740"/>
            <a:ext cx="3746468" cy="646986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Відповідь:</a:t>
            </a:r>
          </a:p>
        </p:txBody>
      </p:sp>
      <p:pic>
        <p:nvPicPr>
          <p:cNvPr id="2050" name="Picture 2" descr="https://encrypted-tbn2.gstatic.com/images?q=tbn:ANd9GcQiCBIglCSGxrJdJ7Dne74iQpofmrnvwAK5nNsf3YeY5uRxeC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4392488" cy="297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2861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Робота в зошиті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3931" y="1268760"/>
            <a:ext cx="4668128" cy="5354618"/>
          </a:xfrm>
          <a:prstGeom prst="rect">
            <a:avLst/>
          </a:prstGeom>
        </p:spPr>
      </p:pic>
      <p:pic>
        <p:nvPicPr>
          <p:cNvPr id="11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998977" y="2133942"/>
            <a:ext cx="3749487" cy="646986"/>
          </a:xfrm>
          <a:prstGeom prst="wedgeRoundRectCallout">
            <a:avLst>
              <a:gd name="adj1" fmla="val -69087"/>
              <a:gd name="adj2" fmla="val 156721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chemeClr val="bg1"/>
                </a:solidFill>
              </a:rPr>
              <a:t>Урок 2</a:t>
            </a:r>
            <a:r>
              <a:rPr lang="uk-UA" sz="3200" b="1" i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12230" y="2943224"/>
            <a:ext cx="3749487" cy="646986"/>
          </a:xfrm>
          <a:prstGeom prst="wedgeRoundRectCallout">
            <a:avLst>
              <a:gd name="adj1" fmla="val -69087"/>
              <a:gd name="adj2" fmla="val 156721"/>
              <a:gd name="adj3" fmla="val 16667"/>
            </a:avLst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2060"/>
                </a:solidFill>
              </a:rPr>
              <a:t>Сторінка 46</a:t>
            </a:r>
            <a:endParaRPr lang="uk-UA" sz="3200" b="1" i="1" dirty="0">
              <a:solidFill>
                <a:srgbClr val="002060"/>
              </a:solidFill>
            </a:endParaRP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noProof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3616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1</a:t>
            </a:r>
            <a:endParaRPr lang="uk-UA" dirty="0"/>
          </a:p>
        </p:txBody>
      </p:sp>
      <p:pic>
        <p:nvPicPr>
          <p:cNvPr id="11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noProof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008" y="1196752"/>
            <a:ext cx="9036496" cy="919401"/>
          </a:xfrm>
          <a:prstGeom prst="roundRect">
            <a:avLst/>
          </a:prstGeom>
          <a:solidFill>
            <a:srgbClr val="017EB4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Закінчи висловлювання, щоб воно було істинним.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797" y="2368763"/>
            <a:ext cx="8740691" cy="3868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95536" y="2807166"/>
            <a:ext cx="6808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rgbClr val="000000"/>
                </a:solidFill>
              </a:rPr>
              <a:t>м</a:t>
            </a:r>
            <a:r>
              <a:rPr lang="uk-UA" sz="2800" b="1" i="1" dirty="0" smtClean="0">
                <a:solidFill>
                  <a:srgbClr val="000000"/>
                </a:solidFill>
              </a:rPr>
              <a:t>енша ніж брат</a:t>
            </a:r>
            <a:endParaRPr lang="uk-UA" sz="2800" b="1" i="1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418" y="3625860"/>
            <a:ext cx="6808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rgbClr val="000000"/>
                </a:solidFill>
              </a:rPr>
              <a:t>ш</a:t>
            </a:r>
            <a:r>
              <a:rPr lang="uk-UA" sz="2800" b="1" i="1" dirty="0" smtClean="0">
                <a:solidFill>
                  <a:srgbClr val="000000"/>
                </a:solidFill>
              </a:rPr>
              <a:t>ирша ніж джерельце</a:t>
            </a:r>
            <a:endParaRPr lang="uk-UA" sz="2800" b="1" i="1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87824" y="4669976"/>
            <a:ext cx="5574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rgbClr val="000000"/>
                </a:solidFill>
              </a:rPr>
              <a:t>з</a:t>
            </a:r>
            <a:r>
              <a:rPr lang="uk-UA" sz="2800" b="1" i="1" dirty="0" smtClean="0">
                <a:solidFill>
                  <a:srgbClr val="000000"/>
                </a:solidFill>
              </a:rPr>
              <a:t>і школи пізніше ніж </a:t>
            </a:r>
            <a:r>
              <a:rPr lang="uk-UA" sz="2800" b="1" i="1" dirty="0" err="1" smtClean="0">
                <a:solidFill>
                  <a:srgbClr val="000000"/>
                </a:solidFill>
              </a:rPr>
              <a:t>Гануся</a:t>
            </a:r>
            <a:endParaRPr lang="uk-UA" sz="2800" b="1" i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29898" y="5631599"/>
            <a:ext cx="6686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rgbClr val="000000"/>
                </a:solidFill>
              </a:rPr>
              <a:t>р</a:t>
            </a:r>
            <a:r>
              <a:rPr lang="uk-UA" sz="2800" b="1" i="1" dirty="0" smtClean="0">
                <a:solidFill>
                  <a:srgbClr val="000000"/>
                </a:solidFill>
              </a:rPr>
              <a:t>ухається повільніше ніж поїзд</a:t>
            </a:r>
            <a:endParaRPr lang="uk-UA" sz="28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2309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2</a:t>
            </a:r>
            <a:endParaRPr lang="uk-UA" dirty="0"/>
          </a:p>
        </p:txBody>
      </p:sp>
      <p:pic>
        <p:nvPicPr>
          <p:cNvPr id="11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noProof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008" y="1196752"/>
            <a:ext cx="9036496" cy="919401"/>
          </a:xfrm>
          <a:prstGeom prst="roundRect">
            <a:avLst/>
          </a:prstGeom>
          <a:solidFill>
            <a:srgbClr val="017EB4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Запиши алгоритм виконання малюнка </a:t>
            </a:r>
            <a:r>
              <a:rPr lang="uk-UA" sz="2400" b="1" i="1" dirty="0" smtClean="0">
                <a:solidFill>
                  <a:srgbClr val="FFFF00"/>
                </a:solidFill>
              </a:rPr>
              <a:t>Олівцем</a:t>
            </a:r>
            <a:r>
              <a:rPr lang="uk-UA" sz="2400" b="1" i="1" dirty="0" smtClean="0">
                <a:solidFill>
                  <a:schemeClr val="bg1"/>
                </a:solidFill>
              </a:rPr>
              <a:t>. Розфарбуй отриманий малюнок.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536" y="2393532"/>
            <a:ext cx="8496944" cy="38520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635896" y="2482852"/>
            <a:ext cx="853514" cy="3353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355976" y="2482852"/>
            <a:ext cx="853514" cy="33530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050634" y="2482851"/>
            <a:ext cx="853514" cy="3353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00000" flipV="1">
            <a:off x="5409206" y="2580272"/>
            <a:ext cx="853514" cy="33530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00000" flipV="1">
            <a:off x="5617681" y="2574662"/>
            <a:ext cx="853514" cy="3353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6535" y="2482850"/>
            <a:ext cx="853514" cy="33530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744" y="2482850"/>
            <a:ext cx="853514" cy="33530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600000">
            <a:off x="7244655" y="2404049"/>
            <a:ext cx="853514" cy="33530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600000">
            <a:off x="7425345" y="2389881"/>
            <a:ext cx="853514" cy="33530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018354" y="2506023"/>
            <a:ext cx="853514" cy="33530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630707" y="3195727"/>
            <a:ext cx="853514" cy="33530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355976" y="3184860"/>
            <a:ext cx="853514" cy="33530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708530" y="3106578"/>
            <a:ext cx="853514" cy="33530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910764" y="3084974"/>
            <a:ext cx="853514" cy="33530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00000" flipH="1">
            <a:off x="5182657" y="3138308"/>
            <a:ext cx="853514" cy="33530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00000" flipH="1">
            <a:off x="5403004" y="3126802"/>
            <a:ext cx="853514" cy="33530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863216" y="3224223"/>
            <a:ext cx="853514" cy="33530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 flipV="1">
            <a:off x="6242957" y="3290794"/>
            <a:ext cx="853514" cy="33530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 flipV="1">
            <a:off x="6431167" y="3290794"/>
            <a:ext cx="853514" cy="33530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6350" y="3223430"/>
            <a:ext cx="853514" cy="33530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2870" y="3223430"/>
            <a:ext cx="853514" cy="33530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2383" y="3840131"/>
            <a:ext cx="853514" cy="33530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4418" y="3840131"/>
            <a:ext cx="853514" cy="33530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4388" y="3857554"/>
            <a:ext cx="853514" cy="33530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4358" y="3857554"/>
            <a:ext cx="853514" cy="33530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131923" y="3768822"/>
            <a:ext cx="853514" cy="33530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19585" y="3785580"/>
            <a:ext cx="853514" cy="33530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806271" y="3840008"/>
            <a:ext cx="853514" cy="33530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600000" flipH="1" flipV="1">
            <a:off x="7193107" y="3932962"/>
            <a:ext cx="853514" cy="33530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600000" flipH="1" flipV="1">
            <a:off x="7392353" y="3899225"/>
            <a:ext cx="853514" cy="33530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626356" y="3779272"/>
            <a:ext cx="853514" cy="33530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800720" y="3779273"/>
            <a:ext cx="853514" cy="335309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986637" y="3757166"/>
            <a:ext cx="853514" cy="33530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175844" y="3772345"/>
            <a:ext cx="853514" cy="33530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8811" y="4553006"/>
            <a:ext cx="853514" cy="335309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118" y="4540450"/>
            <a:ext cx="853514" cy="33530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 flipV="1">
            <a:off x="4629436" y="4624817"/>
            <a:ext cx="853514" cy="33530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137256" y="4537974"/>
            <a:ext cx="853514" cy="33530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00000" flipH="1">
            <a:off x="5474510" y="4495197"/>
            <a:ext cx="853514" cy="335309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766704" y="4495197"/>
            <a:ext cx="853514" cy="33530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984176" y="4495198"/>
            <a:ext cx="853514" cy="33530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9459" y="4567146"/>
            <a:ext cx="853514" cy="335309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 flipV="1">
            <a:off x="6795592" y="4661611"/>
            <a:ext cx="853514" cy="335309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600000" flipH="1" flipV="1">
            <a:off x="7109026" y="4630406"/>
            <a:ext cx="853514" cy="335309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00000" flipH="1">
            <a:off x="7479035" y="4521849"/>
            <a:ext cx="853514" cy="335309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943975" y="4612274"/>
            <a:ext cx="853514" cy="335309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 flipV="1">
            <a:off x="3241156" y="5234949"/>
            <a:ext cx="853514" cy="335309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0536" y="5163554"/>
            <a:ext cx="853514" cy="335309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2376" y="5178138"/>
            <a:ext cx="853514" cy="335309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600000" flipH="1" flipV="1">
            <a:off x="4936605" y="5268935"/>
            <a:ext cx="853514" cy="335309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 flipV="1">
            <a:off x="5172398" y="5266404"/>
            <a:ext cx="853514" cy="335309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6412" y="5209543"/>
            <a:ext cx="853514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7011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3</a:t>
            </a:r>
            <a:endParaRPr lang="uk-UA" dirty="0"/>
          </a:p>
        </p:txBody>
      </p:sp>
      <p:pic>
        <p:nvPicPr>
          <p:cNvPr id="11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noProof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008" y="1196752"/>
            <a:ext cx="9036496" cy="919401"/>
          </a:xfrm>
          <a:prstGeom prst="roundRect">
            <a:avLst/>
          </a:prstGeom>
          <a:solidFill>
            <a:srgbClr val="017EB4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Запиши алгоритм приготування однієї зі страв української кухні.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8140" y="2852936"/>
            <a:ext cx="8760364" cy="510778"/>
          </a:xfrm>
          <a:prstGeom prst="roundRect">
            <a:avLst/>
          </a:prstGeom>
          <a:solidFill>
            <a:srgbClr val="017EB4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uk-UA" sz="2400" b="1" i="1" dirty="0" smtClean="0">
                <a:solidFill>
                  <a:schemeClr val="bg1"/>
                </a:solidFill>
              </a:rPr>
              <a:t>Покласти пшоно у каструлю з кип'ятком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8140" y="3520426"/>
            <a:ext cx="8760364" cy="510778"/>
          </a:xfrm>
          <a:prstGeom prst="roundRect">
            <a:avLst/>
          </a:prstGeom>
          <a:solidFill>
            <a:srgbClr val="017EB4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uk-UA" sz="2400" b="1" i="1" dirty="0">
                <a:solidFill>
                  <a:schemeClr val="bg1"/>
                </a:solidFill>
              </a:rPr>
              <a:t>Д</a:t>
            </a:r>
            <a:r>
              <a:rPr lang="uk-UA" sz="2400" b="1" i="1" dirty="0" smtClean="0">
                <a:solidFill>
                  <a:schemeClr val="bg1"/>
                </a:solidFill>
              </a:rPr>
              <a:t>одати солі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140" y="4187916"/>
            <a:ext cx="8760364" cy="510778"/>
          </a:xfrm>
          <a:prstGeom prst="roundRect">
            <a:avLst/>
          </a:prstGeom>
          <a:solidFill>
            <a:srgbClr val="017EB4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uk-UA" sz="2400" b="1" i="1" dirty="0">
                <a:solidFill>
                  <a:schemeClr val="bg1"/>
                </a:solidFill>
              </a:rPr>
              <a:t>З</a:t>
            </a:r>
            <a:r>
              <a:rPr lang="uk-UA" sz="2400" b="1" i="1" dirty="0" smtClean="0">
                <a:solidFill>
                  <a:schemeClr val="bg1"/>
                </a:solidFill>
              </a:rPr>
              <a:t>акрити кришкою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8140" y="4855406"/>
            <a:ext cx="8760364" cy="510778"/>
          </a:xfrm>
          <a:prstGeom prst="roundRect">
            <a:avLst/>
          </a:prstGeom>
          <a:solidFill>
            <a:srgbClr val="017EB4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4"/>
            </a:pPr>
            <a:r>
              <a:rPr lang="uk-UA" sz="2400" b="1" i="1" dirty="0" smtClean="0">
                <a:solidFill>
                  <a:schemeClr val="bg1"/>
                </a:solidFill>
              </a:rPr>
              <a:t>Варити 10 хвилин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171" y="5518119"/>
            <a:ext cx="8760364" cy="510778"/>
          </a:xfrm>
          <a:prstGeom prst="roundRect">
            <a:avLst/>
          </a:prstGeom>
          <a:solidFill>
            <a:srgbClr val="017EB4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5"/>
            </a:pPr>
            <a:r>
              <a:rPr lang="uk-UA" sz="2400" b="1" i="1" dirty="0" smtClean="0">
                <a:solidFill>
                  <a:schemeClr val="bg1"/>
                </a:solidFill>
              </a:rPr>
              <a:t>Додати масла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202" y="6180832"/>
            <a:ext cx="8760364" cy="510778"/>
          </a:xfrm>
          <a:prstGeom prst="roundRect">
            <a:avLst/>
          </a:prstGeom>
          <a:solidFill>
            <a:srgbClr val="017EB4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6"/>
            </a:pPr>
            <a:r>
              <a:rPr lang="uk-UA" sz="2400" b="1" i="1" dirty="0" smtClean="0">
                <a:solidFill>
                  <a:schemeClr val="bg1"/>
                </a:solidFill>
              </a:rPr>
              <a:t>Додати молока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008" y="2226969"/>
            <a:ext cx="9036496" cy="510778"/>
          </a:xfrm>
          <a:prstGeom prst="roundRect">
            <a:avLst/>
          </a:prstGeom>
          <a:solidFill>
            <a:srgbClr val="339933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Алгоритм </a:t>
            </a:r>
            <a:r>
              <a:rPr lang="uk-UA" sz="2400" b="1" i="1" dirty="0">
                <a:solidFill>
                  <a:schemeClr val="bg1"/>
                </a:solidFill>
              </a:rPr>
              <a:t>приготування </a:t>
            </a:r>
            <a:r>
              <a:rPr lang="uk-UA" sz="2400" b="1" i="1" dirty="0" smtClean="0">
                <a:solidFill>
                  <a:schemeClr val="bg1"/>
                </a:solidFill>
              </a:rPr>
              <a:t>пшоняної каші.</a:t>
            </a:r>
            <a:endParaRPr lang="uk-UA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1895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8" grpId="0" animBg="1"/>
      <p:bldP spid="9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noProof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008" y="116632"/>
            <a:ext cx="9036496" cy="919401"/>
          </a:xfrm>
          <a:prstGeom prst="roundRect">
            <a:avLst/>
          </a:prstGeom>
          <a:solidFill>
            <a:srgbClr val="017EB4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4"/>
            </a:pPr>
            <a:r>
              <a:rPr lang="uk-UA" sz="2400" b="1" i="1" dirty="0" smtClean="0">
                <a:solidFill>
                  <a:schemeClr val="bg1"/>
                </a:solidFill>
              </a:rPr>
              <a:t>До кожного яйця знайди частину шкаралупи. З'єднай.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1382" y="1161086"/>
            <a:ext cx="7709050" cy="5397584"/>
          </a:xfrm>
          <a:prstGeom prst="rect">
            <a:avLst/>
          </a:prstGeom>
        </p:spPr>
      </p:pic>
      <p:cxnSp>
        <p:nvCxnSpPr>
          <p:cNvPr id="8" name="Пряма зі стрілкою 7"/>
          <p:cNvCxnSpPr>
            <a:stCxn id="9" idx="2"/>
          </p:cNvCxnSpPr>
          <p:nvPr/>
        </p:nvCxnSpPr>
        <p:spPr>
          <a:xfrm>
            <a:off x="1509191" y="2636912"/>
            <a:ext cx="2558753" cy="3600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круглений прямокутник 8"/>
          <p:cNvSpPr/>
          <p:nvPr/>
        </p:nvSpPr>
        <p:spPr>
          <a:xfrm>
            <a:off x="971600" y="1150504"/>
            <a:ext cx="1075182" cy="148640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3" name="Пряма зі стрілкою 12"/>
          <p:cNvCxnSpPr>
            <a:stCxn id="14" idx="2"/>
          </p:cNvCxnSpPr>
          <p:nvPr/>
        </p:nvCxnSpPr>
        <p:spPr>
          <a:xfrm>
            <a:off x="2694854" y="2619928"/>
            <a:ext cx="5079033" cy="3600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круглений прямокутник 13"/>
          <p:cNvSpPr/>
          <p:nvPr/>
        </p:nvSpPr>
        <p:spPr>
          <a:xfrm>
            <a:off x="2157263" y="1133520"/>
            <a:ext cx="1075182" cy="148640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5" name="Пряма зі стрілкою 14"/>
          <p:cNvCxnSpPr>
            <a:stCxn id="16" idx="2"/>
          </p:cNvCxnSpPr>
          <p:nvPr/>
        </p:nvCxnSpPr>
        <p:spPr>
          <a:xfrm>
            <a:off x="3974712" y="2619928"/>
            <a:ext cx="958729" cy="5210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круглений прямокутник 15"/>
          <p:cNvSpPr/>
          <p:nvPr/>
        </p:nvSpPr>
        <p:spPr>
          <a:xfrm>
            <a:off x="3437121" y="1133520"/>
            <a:ext cx="1075182" cy="148640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8" name="Пряма зі стрілкою 17"/>
          <p:cNvCxnSpPr>
            <a:stCxn id="19" idx="2"/>
          </p:cNvCxnSpPr>
          <p:nvPr/>
        </p:nvCxnSpPr>
        <p:spPr>
          <a:xfrm>
            <a:off x="5293848" y="2636912"/>
            <a:ext cx="781545" cy="309634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круглений прямокутник 18"/>
          <p:cNvSpPr/>
          <p:nvPr/>
        </p:nvSpPr>
        <p:spPr>
          <a:xfrm>
            <a:off x="4756257" y="1150504"/>
            <a:ext cx="1075182" cy="148640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1" name="Пряма зі стрілкою 20"/>
          <p:cNvCxnSpPr>
            <a:stCxn id="22" idx="2"/>
          </p:cNvCxnSpPr>
          <p:nvPr/>
        </p:nvCxnSpPr>
        <p:spPr>
          <a:xfrm flipH="1">
            <a:off x="3349058" y="2647494"/>
            <a:ext cx="3196098" cy="314938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круглений прямокутник 21"/>
          <p:cNvSpPr/>
          <p:nvPr/>
        </p:nvSpPr>
        <p:spPr>
          <a:xfrm>
            <a:off x="6007565" y="1161086"/>
            <a:ext cx="1075182" cy="148640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4" name="Пряма зі стрілкою 23"/>
          <p:cNvCxnSpPr>
            <a:stCxn id="25" idx="2"/>
          </p:cNvCxnSpPr>
          <p:nvPr/>
        </p:nvCxnSpPr>
        <p:spPr>
          <a:xfrm flipH="1">
            <a:off x="2334447" y="2619928"/>
            <a:ext cx="5439440" cy="66505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круглений прямокутник 24"/>
          <p:cNvSpPr/>
          <p:nvPr/>
        </p:nvSpPr>
        <p:spPr>
          <a:xfrm>
            <a:off x="7236296" y="1133520"/>
            <a:ext cx="1075182" cy="148640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7" name="Пряма зі стрілкою 26"/>
          <p:cNvCxnSpPr>
            <a:stCxn id="28" idx="0"/>
          </p:cNvCxnSpPr>
          <p:nvPr/>
        </p:nvCxnSpPr>
        <p:spPr>
          <a:xfrm flipH="1" flipV="1">
            <a:off x="1291767" y="3314890"/>
            <a:ext cx="225606" cy="54615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круглений прямокутник 27"/>
          <p:cNvSpPr/>
          <p:nvPr/>
        </p:nvSpPr>
        <p:spPr>
          <a:xfrm>
            <a:off x="979782" y="3861048"/>
            <a:ext cx="1075182" cy="148640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1" name="Пряма зі стрілкою 30"/>
          <p:cNvCxnSpPr>
            <a:stCxn id="32" idx="0"/>
          </p:cNvCxnSpPr>
          <p:nvPr/>
        </p:nvCxnSpPr>
        <p:spPr>
          <a:xfrm flipV="1">
            <a:off x="2763183" y="3338029"/>
            <a:ext cx="501562" cy="50875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круглений прямокутник 31"/>
          <p:cNvSpPr/>
          <p:nvPr/>
        </p:nvSpPr>
        <p:spPr>
          <a:xfrm>
            <a:off x="2225592" y="3846782"/>
            <a:ext cx="1075182" cy="148640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4" name="Пряма зі стрілкою 33"/>
          <p:cNvCxnSpPr/>
          <p:nvPr/>
        </p:nvCxnSpPr>
        <p:spPr>
          <a:xfrm>
            <a:off x="3954978" y="5347456"/>
            <a:ext cx="154232" cy="44942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круглений прямокутник 34"/>
          <p:cNvSpPr/>
          <p:nvPr/>
        </p:nvSpPr>
        <p:spPr>
          <a:xfrm>
            <a:off x="3448861" y="3861048"/>
            <a:ext cx="1075182" cy="148640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8" name="Пряма зі стрілкою 37"/>
          <p:cNvCxnSpPr>
            <a:stCxn id="39" idx="0"/>
          </p:cNvCxnSpPr>
          <p:nvPr/>
        </p:nvCxnSpPr>
        <p:spPr>
          <a:xfrm flipV="1">
            <a:off x="5285697" y="3411501"/>
            <a:ext cx="1512355" cy="44954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круглений прямокутник 38"/>
          <p:cNvSpPr/>
          <p:nvPr/>
        </p:nvSpPr>
        <p:spPr>
          <a:xfrm>
            <a:off x="4748106" y="3861048"/>
            <a:ext cx="1075182" cy="148640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1" name="Пряма зі стрілкою 40"/>
          <p:cNvCxnSpPr>
            <a:stCxn id="42" idx="0"/>
          </p:cNvCxnSpPr>
          <p:nvPr/>
        </p:nvCxnSpPr>
        <p:spPr>
          <a:xfrm flipH="1" flipV="1">
            <a:off x="6023860" y="3284984"/>
            <a:ext cx="554444" cy="57606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круглений прямокутник 41"/>
          <p:cNvSpPr/>
          <p:nvPr/>
        </p:nvSpPr>
        <p:spPr>
          <a:xfrm>
            <a:off x="6040713" y="3861048"/>
            <a:ext cx="1075182" cy="148640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4" name="Пряма зі стрілкою 43"/>
          <p:cNvCxnSpPr/>
          <p:nvPr/>
        </p:nvCxnSpPr>
        <p:spPr>
          <a:xfrm flipH="1">
            <a:off x="5036529" y="5392561"/>
            <a:ext cx="2731549" cy="77274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круглений прямокутник 44"/>
          <p:cNvSpPr/>
          <p:nvPr/>
        </p:nvSpPr>
        <p:spPr>
          <a:xfrm>
            <a:off x="7261961" y="3906153"/>
            <a:ext cx="1075182" cy="148640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926374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4" grpId="0" animBg="1"/>
      <p:bldP spid="16" grpId="0" animBg="1"/>
      <p:bldP spid="19" grpId="0" animBg="1"/>
      <p:bldP spid="22" grpId="0" animBg="1"/>
      <p:bldP spid="25" grpId="0" animBg="1"/>
      <p:bldP spid="28" grpId="0" animBg="1"/>
      <p:bldP spid="32" grpId="0" animBg="1"/>
      <p:bldP spid="35" grpId="0" animBg="1"/>
      <p:bldP spid="39" grpId="0" animBg="1"/>
      <p:bldP spid="42" grpId="0" animBg="1"/>
      <p:bldP spid="4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6521" y="1268760"/>
            <a:ext cx="4662948" cy="53546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60032" y="2133942"/>
            <a:ext cx="4091203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solidFill>
            <a:srgbClr val="017EB4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i="1" dirty="0"/>
              <a:t>Проаналізувати</a:t>
            </a:r>
          </a:p>
          <a:p>
            <a:r>
              <a:rPr lang="uk-UA" sz="3200" i="1" dirty="0"/>
              <a:t>§ </a:t>
            </a:r>
            <a:r>
              <a:rPr lang="uk-UA" sz="3200" i="1" dirty="0" smtClean="0"/>
              <a:t>2</a:t>
            </a:r>
            <a:r>
              <a:rPr lang="uk-UA" sz="3200" i="1" dirty="0"/>
              <a:t>3</a:t>
            </a:r>
            <a:r>
              <a:rPr lang="uk-UA" sz="3200" i="1" dirty="0" smtClean="0"/>
              <a:t>, </a:t>
            </a:r>
            <a:r>
              <a:rPr lang="uk-UA" sz="3200" i="1" dirty="0"/>
              <a:t>ст. </a:t>
            </a:r>
            <a:r>
              <a:rPr lang="uk-UA" sz="3200" i="1" dirty="0" smtClean="0"/>
              <a:t>103-</a:t>
            </a:r>
            <a:r>
              <a:rPr lang="en-US" sz="3200" i="1" dirty="0" smtClean="0"/>
              <a:t>10</a:t>
            </a:r>
            <a:r>
              <a:rPr lang="uk-UA" sz="3200" i="1" dirty="0" smtClean="0"/>
              <a:t>7</a:t>
            </a:r>
            <a:endParaRPr lang="uk-UA" sz="3200" i="1" dirty="0"/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noProof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1592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Фізкультхвилинка</a:t>
            </a:r>
            <a:endParaRPr lang="uk-UA" dirty="0"/>
          </a:p>
        </p:txBody>
      </p:sp>
      <p:pic>
        <p:nvPicPr>
          <p:cNvPr id="6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http://southjerseyfamilymedicine.com/b-images/Jumping_Childr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99017"/>
            <a:ext cx="9144000" cy="378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noProof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6573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 smtClean="0"/>
              <a:t>Правила поведінки та безпеки</a:t>
            </a:r>
            <a:br>
              <a:rPr lang="uk-UA" sz="2800" dirty="0" smtClean="0"/>
            </a:br>
            <a:r>
              <a:rPr lang="uk-UA" sz="2800" dirty="0" smtClean="0"/>
              <a:t>в комп’ютерному класі</a:t>
            </a:r>
            <a:endParaRPr lang="uk-UA" sz="28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4859" y="1680741"/>
            <a:ext cx="1862137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0984" y="2257004"/>
            <a:ext cx="185261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159" y="3625429"/>
            <a:ext cx="186213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959" y="2185566"/>
            <a:ext cx="1852612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134" y="1680741"/>
            <a:ext cx="1900237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4273129"/>
            <a:ext cx="1852613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384" y="4273129"/>
            <a:ext cx="188118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t0.gstatic.com/images?q=tbn:ANd9GcSe5S2wIycSjCJnvBJb6S68gKQkYJZJcWKlfAdQh1r7-rOn538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30498"/>
            <a:ext cx="3168352" cy="210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0" descr="3D_2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noProof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152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Логічне слідування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noProof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2553891"/>
          </a:xfrm>
          <a:prstGeom prst="roundRect">
            <a:avLst/>
          </a:prstGeom>
          <a:solidFill>
            <a:srgbClr val="017EB4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А чи можна утворити нове висловлювання з двох? Так, це легко зробити за допомогою слів </a:t>
            </a:r>
            <a:r>
              <a:rPr lang="uk-UA" sz="2400" b="1" i="1" dirty="0" smtClean="0">
                <a:solidFill>
                  <a:srgbClr val="FFFF00"/>
                </a:solidFill>
              </a:rPr>
              <a:t>якщо</a:t>
            </a:r>
            <a:r>
              <a:rPr lang="uk-UA" sz="2400" b="1" i="1" dirty="0" smtClean="0">
                <a:solidFill>
                  <a:schemeClr val="bg1"/>
                </a:solidFill>
              </a:rPr>
              <a:t> й </a:t>
            </a:r>
            <a:r>
              <a:rPr lang="uk-UA" sz="2400" b="1" i="1" dirty="0" smtClean="0">
                <a:solidFill>
                  <a:srgbClr val="FFFF00"/>
                </a:solidFill>
              </a:rPr>
              <a:t>то</a:t>
            </a:r>
            <a:r>
              <a:rPr lang="uk-UA" sz="2400" b="1" i="1" dirty="0" smtClean="0">
                <a:solidFill>
                  <a:schemeClr val="bg1"/>
                </a:solidFill>
              </a:rPr>
              <a:t>.</a:t>
            </a:r>
          </a:p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Розглянемо, наприклад, два висловлювання: «На світлофорі зелене світло» і «Можна переходити вулицю». 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poetryclub.com.ua/upload/poem_all/004208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81" r="21061" b="8993"/>
          <a:stretch/>
        </p:blipFill>
        <p:spPr bwMode="auto">
          <a:xfrm>
            <a:off x="6732241" y="3770276"/>
            <a:ext cx="2304255" cy="266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008" y="3827437"/>
            <a:ext cx="6516216" cy="2553891"/>
          </a:xfrm>
          <a:prstGeom prst="roundRect">
            <a:avLst/>
          </a:prstGeom>
          <a:solidFill>
            <a:srgbClr val="017EB4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Об'єднаємо їх, скориставшись словами якщо й то. Нове висловлювання буде таким: «Якщо на світлофорі зелене світло, то можна переходити вулицю».</a:t>
            </a:r>
          </a:p>
        </p:txBody>
      </p:sp>
    </p:spTree>
    <p:extLst>
      <p:ext uri="{BB962C8B-B14F-4D97-AF65-F5344CB8AC3E}">
        <p14:creationId xmlns:p14="http://schemas.microsoft.com/office/powerpoint/2010/main" xmlns="" val="3240651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100" dirty="0"/>
              <a:t>Працюємо за комп’ютером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6522" y="1412776"/>
            <a:ext cx="4662945" cy="5354616"/>
          </a:xfrm>
          <a:prstGeom prst="rect">
            <a:avLst/>
          </a:prstGeom>
        </p:spPr>
      </p:pic>
      <p:pic>
        <p:nvPicPr>
          <p:cNvPr id="5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25" b="14007"/>
          <a:stretch/>
        </p:blipFill>
        <p:spPr bwMode="auto">
          <a:xfrm>
            <a:off x="5362522" y="3717032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60032" y="2322855"/>
            <a:ext cx="4104456" cy="1191816"/>
          </a:xfrm>
          <a:prstGeom prst="wedgeRoundRectCallout">
            <a:avLst>
              <a:gd name="adj1" fmla="val -58784"/>
              <a:gd name="adj2" fmla="val 179155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Сторінка</a:t>
            </a:r>
            <a:endParaRPr kumimoji="0" lang="en-US" sz="32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noProof="0" dirty="0" smtClean="0">
                <a:solidFill>
                  <a:srgbClr val="002060"/>
                </a:solidFill>
                <a:latin typeface="Verdana"/>
              </a:rPr>
              <a:t>10</a:t>
            </a:r>
            <a:r>
              <a:rPr lang="uk-UA" sz="3200" b="1" i="1" kern="0" noProof="0" dirty="0" smtClean="0">
                <a:solidFill>
                  <a:srgbClr val="002060"/>
                </a:solidFill>
                <a:latin typeface="Verdana"/>
              </a:rPr>
              <a:t>4</a:t>
            </a:r>
            <a:r>
              <a:rPr lang="en-US" sz="3200" b="1" i="1" kern="0" noProof="0" dirty="0" smtClean="0">
                <a:solidFill>
                  <a:srgbClr val="002060"/>
                </a:solidFill>
                <a:latin typeface="Verdana"/>
              </a:rPr>
              <a:t>-10</a:t>
            </a:r>
            <a:r>
              <a:rPr lang="uk-UA" sz="3200" b="1" i="1" kern="0" noProof="0" dirty="0" smtClean="0">
                <a:solidFill>
                  <a:srgbClr val="002060"/>
                </a:solidFill>
                <a:latin typeface="Verdana"/>
              </a:rPr>
              <a:t>6</a:t>
            </a:r>
            <a:endParaRPr kumimoji="0" lang="uk-UA" sz="32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Picture 60" descr="3D_2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noProof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0559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WordArt 5"/>
          <p:cNvSpPr>
            <a:spLocks noChangeArrowheads="1" noChangeShapeType="1" noTextEdit="1"/>
          </p:cNvSpPr>
          <p:nvPr/>
        </p:nvSpPr>
        <p:spPr bwMode="gray">
          <a:xfrm>
            <a:off x="4932363" y="2349500"/>
            <a:ext cx="3887787" cy="6477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uk-UA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cs typeface="Arial" panose="020B0604020202020204" pitchFamily="34" charset="0"/>
              </a:rPr>
              <a:t>Дякую за увагу!</a:t>
            </a:r>
            <a:endParaRPr lang="uk-UA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3178175"/>
            <a:ext cx="4572000" cy="381000"/>
          </a:xfrm>
        </p:spPr>
        <p:txBody>
          <a:bodyPr/>
          <a:lstStyle/>
          <a:p>
            <a:r>
              <a:rPr lang="uk-UA" sz="1800" b="1" dirty="0" smtClean="0"/>
              <a:t>За новою програмою</a:t>
            </a:r>
            <a:endParaRPr lang="en-US" sz="1800" b="1" dirty="0"/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18593" y="6102602"/>
            <a:ext cx="2376264" cy="747464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/>
              <a:t>Урок 2</a:t>
            </a:r>
            <a:r>
              <a:rPr lang="uk-UA" sz="3600" b="1" i="1" dirty="0"/>
              <a:t>3</a:t>
            </a:r>
          </a:p>
        </p:txBody>
      </p:sp>
      <p:pic>
        <p:nvPicPr>
          <p:cNvPr id="8" name="Picture 2" descr="algo, algorithm, block, chart, connector, diagram, flow, flow block, flow-block, flowblock, graph, method, schem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01007"/>
            <a:ext cx="2736304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Логічне слідування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noProof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2145268"/>
          </a:xfrm>
          <a:prstGeom prst="roundRect">
            <a:avLst/>
          </a:prstGeom>
          <a:solidFill>
            <a:srgbClr val="017EB4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Невідомо, чи є істинними перше й друге висловлювання, бо в один момент часу світло на світлофорі може бути зеленим, а в інший — червоним. Проте цікаво, що нове висловлювання, яке ми утворили, є істинним.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pic>
        <p:nvPicPr>
          <p:cNvPr id="7" name="Picture 2" descr="http://thumbs.dreamstime.com/z/true-false-businessman-don-t-know-3615796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1" b="12246"/>
          <a:stretch/>
        </p:blipFill>
        <p:spPr bwMode="auto">
          <a:xfrm>
            <a:off x="1907704" y="3394378"/>
            <a:ext cx="5040560" cy="316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8001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Логічне слідування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noProof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196752"/>
            <a:ext cx="7776864" cy="173664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i="1" kern="0" dirty="0">
                <a:solidFill>
                  <a:srgbClr val="FFFFFF"/>
                </a:solidFill>
                <a:latin typeface="Verdana"/>
              </a:rPr>
              <a:t>Висловлювання, яке утворюється з двох висловлювань за допомогою слів </a:t>
            </a:r>
            <a:r>
              <a:rPr lang="uk-UA" sz="2400" b="1" i="1" kern="0" dirty="0">
                <a:solidFill>
                  <a:srgbClr val="FFFF00"/>
                </a:solidFill>
                <a:latin typeface="Verdana"/>
              </a:rPr>
              <a:t>якщо</a:t>
            </a:r>
            <a:r>
              <a:rPr lang="uk-UA" sz="2400" b="1" i="1" kern="0" dirty="0">
                <a:solidFill>
                  <a:srgbClr val="FFFFFF"/>
                </a:solidFill>
                <a:latin typeface="Verdana"/>
              </a:rPr>
              <a:t> й </a:t>
            </a:r>
            <a:r>
              <a:rPr lang="uk-UA" sz="2400" b="1" i="1" kern="0" dirty="0" smtClean="0">
                <a:solidFill>
                  <a:srgbClr val="FFFF00"/>
                </a:solidFill>
                <a:latin typeface="Verdana"/>
              </a:rPr>
              <a:t>то</a:t>
            </a:r>
            <a:r>
              <a:rPr lang="uk-UA" sz="2400" b="1" i="1" kern="0" dirty="0" smtClean="0">
                <a:solidFill>
                  <a:srgbClr val="FFFFFF"/>
                </a:solidFill>
                <a:latin typeface="Verdana"/>
              </a:rPr>
              <a:t> </a:t>
            </a:r>
            <a:r>
              <a:rPr lang="uk-UA" sz="2400" b="1" i="1" kern="0" dirty="0">
                <a:solidFill>
                  <a:srgbClr val="FFFFFF"/>
                </a:solidFill>
                <a:latin typeface="Verdana"/>
              </a:rPr>
              <a:t>називають </a:t>
            </a:r>
            <a:r>
              <a:rPr lang="uk-UA" sz="2400" b="1" i="1" kern="0" dirty="0">
                <a:solidFill>
                  <a:srgbClr val="FFFF00"/>
                </a:solidFill>
                <a:latin typeface="Verdana"/>
              </a:rPr>
              <a:t>логічним слідуванням</a:t>
            </a:r>
            <a:r>
              <a:rPr lang="uk-UA" sz="2400" b="1" i="1" kern="0" dirty="0">
                <a:solidFill>
                  <a:srgbClr val="FFFFFF"/>
                </a:solidFill>
                <a:latin typeface="Verdana"/>
              </a:rPr>
              <a:t>.</a:t>
            </a:r>
          </a:p>
        </p:txBody>
      </p:sp>
      <p:pic>
        <p:nvPicPr>
          <p:cNvPr id="7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lgorithm, chart, development, form, plan, planning, project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3440" y="2964793"/>
            <a:ext cx="3508648" cy="350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rrow, circle, right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871" y="2770274"/>
            <a:ext cx="3897685" cy="389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0068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Логічне слідування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noProof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510778"/>
          </a:xfrm>
          <a:prstGeom prst="roundRect">
            <a:avLst/>
          </a:prstGeom>
          <a:solidFill>
            <a:srgbClr val="017EB4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Наведемо ще приклади таких висловлювань: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772816"/>
            <a:ext cx="9036496" cy="1055608"/>
          </a:xfrm>
          <a:prstGeom prst="roundRect">
            <a:avLst/>
          </a:prstGeom>
          <a:solidFill>
            <a:srgbClr val="017EB4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rgbClr val="FFFF00"/>
                </a:solidFill>
              </a:rPr>
              <a:t>Якщо</a:t>
            </a:r>
            <a:r>
              <a:rPr lang="uk-UA" sz="2800" b="1" i="1" dirty="0">
                <a:solidFill>
                  <a:schemeClr val="bg1"/>
                </a:solidFill>
              </a:rPr>
              <a:t> з вирію прилітають птахи, </a:t>
            </a:r>
            <a:r>
              <a:rPr lang="uk-UA" sz="2800" b="1" i="1" dirty="0">
                <a:solidFill>
                  <a:srgbClr val="FFFF00"/>
                </a:solidFill>
              </a:rPr>
              <a:t>то</a:t>
            </a:r>
            <a:r>
              <a:rPr lang="uk-UA" sz="2800" b="1" i="1" dirty="0">
                <a:solidFill>
                  <a:schemeClr val="bg1"/>
                </a:solidFill>
              </a:rPr>
              <a:t> прийшла весна. </a:t>
            </a:r>
          </a:p>
        </p:txBody>
      </p:sp>
      <p:pic>
        <p:nvPicPr>
          <p:cNvPr id="8194" name="Picture 2" descr="http://marinashtefuca.eto-ya.com/files/2013/06/zhuravl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2" t="1746" r="1957" b="2182"/>
          <a:stretch/>
        </p:blipFill>
        <p:spPr bwMode="auto">
          <a:xfrm>
            <a:off x="2339752" y="2924944"/>
            <a:ext cx="4752528" cy="3579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1731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Логічне слідування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noProof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1055608"/>
          </a:xfrm>
          <a:prstGeom prst="roundRect">
            <a:avLst/>
          </a:prstGeom>
          <a:solidFill>
            <a:srgbClr val="017EB4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rgbClr val="FFFF00"/>
                </a:solidFill>
              </a:rPr>
              <a:t>Якщо</a:t>
            </a:r>
            <a:r>
              <a:rPr lang="uk-UA" sz="2800" b="1" i="1" dirty="0">
                <a:solidFill>
                  <a:schemeClr val="bg1"/>
                </a:solidFill>
              </a:rPr>
              <a:t> ця істота — риба, </a:t>
            </a:r>
            <a:r>
              <a:rPr lang="uk-UA" sz="2800" b="1" i="1" dirty="0">
                <a:solidFill>
                  <a:srgbClr val="FFFF00"/>
                </a:solidFill>
              </a:rPr>
              <a:t>то</a:t>
            </a:r>
            <a:r>
              <a:rPr lang="uk-UA" sz="2800" b="1" i="1" dirty="0">
                <a:solidFill>
                  <a:schemeClr val="bg1"/>
                </a:solidFill>
              </a:rPr>
              <a:t> вона живе у воді. </a:t>
            </a:r>
          </a:p>
        </p:txBody>
      </p:sp>
      <p:pic>
        <p:nvPicPr>
          <p:cNvPr id="7170" name="Picture 2" descr="http://schools.lcss.us/lhsve/components/com_virtuemart/shop_image/product/Clownfish_50801b58b4c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007" b="12556"/>
          <a:stretch/>
        </p:blipFill>
        <p:spPr bwMode="auto">
          <a:xfrm>
            <a:off x="1763688" y="2348880"/>
            <a:ext cx="5589090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0175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Логічне слідування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noProof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1055608"/>
          </a:xfrm>
          <a:prstGeom prst="roundRect">
            <a:avLst/>
          </a:prstGeom>
          <a:solidFill>
            <a:srgbClr val="017EB4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rgbClr val="FFFF00"/>
                </a:solidFill>
              </a:rPr>
              <a:t>Якщо</a:t>
            </a:r>
            <a:r>
              <a:rPr lang="uk-UA" sz="2800" b="1" i="1" dirty="0">
                <a:solidFill>
                  <a:schemeClr val="bg1"/>
                </a:solidFill>
              </a:rPr>
              <a:t> у прямокутника всі сторони рівні, </a:t>
            </a:r>
            <a:r>
              <a:rPr lang="uk-UA" sz="2800" b="1" i="1" dirty="0">
                <a:solidFill>
                  <a:srgbClr val="FFFF00"/>
                </a:solidFill>
              </a:rPr>
              <a:t>то</a:t>
            </a:r>
            <a:r>
              <a:rPr lang="uk-UA" sz="2800" b="1" i="1" dirty="0">
                <a:solidFill>
                  <a:schemeClr val="bg1"/>
                </a:solidFill>
              </a:rPr>
              <a:t> цей прямокутник — квадрат.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2555776" y="2420888"/>
            <a:ext cx="3888432" cy="3888432"/>
          </a:xfrm>
          <a:prstGeom prst="rect">
            <a:avLst/>
          </a:prstGeom>
          <a:solidFill>
            <a:srgbClr val="FFFF00"/>
          </a:solidFill>
          <a:ln w="76200">
            <a:solidFill>
              <a:srgbClr val="0000FF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91950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Логічне слідування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noProof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1055608"/>
          </a:xfrm>
          <a:prstGeom prst="roundRect">
            <a:avLst/>
          </a:prstGeom>
          <a:solidFill>
            <a:srgbClr val="017EB4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 smtClean="0">
                <a:solidFill>
                  <a:srgbClr val="FFFF00"/>
                </a:solidFill>
              </a:rPr>
              <a:t>Якщо </a:t>
            </a:r>
            <a:r>
              <a:rPr lang="uk-UA" sz="2800" b="1" i="1" dirty="0" smtClean="0">
                <a:solidFill>
                  <a:schemeClr val="bg1"/>
                </a:solidFill>
              </a:rPr>
              <a:t>їсти немиті фрукти, </a:t>
            </a:r>
            <a:r>
              <a:rPr lang="uk-UA" sz="2800" b="1" i="1" dirty="0" smtClean="0">
                <a:solidFill>
                  <a:srgbClr val="FFFF00"/>
                </a:solidFill>
              </a:rPr>
              <a:t>то </a:t>
            </a:r>
            <a:r>
              <a:rPr lang="uk-UA" sz="2800" b="1" i="1" dirty="0" smtClean="0">
                <a:solidFill>
                  <a:schemeClr val="bg1"/>
                </a:solidFill>
              </a:rPr>
              <a:t>можна захворіти.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pic>
        <p:nvPicPr>
          <p:cNvPr id="13314" name="Picture 2" descr="http://yak-prosto.com/images/8/b/yak-zberegti-fruk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20888"/>
            <a:ext cx="5328592" cy="3996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8294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sample">
  <a:themeElements>
    <a:clrScheme name="sample 2">
      <a:dk1>
        <a:srgbClr val="19426B"/>
      </a:dk1>
      <a:lt1>
        <a:srgbClr val="FFFFFF"/>
      </a:lt1>
      <a:dk2>
        <a:srgbClr val="008080"/>
      </a:dk2>
      <a:lt2>
        <a:srgbClr val="B2B2B2"/>
      </a:lt2>
      <a:accent1>
        <a:srgbClr val="35C9C2"/>
      </a:accent1>
      <a:accent2>
        <a:srgbClr val="398AC7"/>
      </a:accent2>
      <a:accent3>
        <a:srgbClr val="FFFFFF"/>
      </a:accent3>
      <a:accent4>
        <a:srgbClr val="14375A"/>
      </a:accent4>
      <a:accent5>
        <a:srgbClr val="AEE1DD"/>
      </a:accent5>
      <a:accent6>
        <a:srgbClr val="337DB4"/>
      </a:accent6>
      <a:hlink>
        <a:srgbClr val="8BBC00"/>
      </a:hlink>
      <a:folHlink>
        <a:srgbClr val="6D50CA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000000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68402"/>
        </a:accent2>
        <a:accent3>
          <a:srgbClr val="FFFFFF"/>
        </a:accent3>
        <a:accent4>
          <a:srgbClr val="000000"/>
        </a:accent4>
        <a:accent5>
          <a:srgbClr val="B1DBF4"/>
        </a:accent5>
        <a:accent6>
          <a:srgbClr val="D07702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8BB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5095D"/>
        </a:dk1>
        <a:lt1>
          <a:srgbClr val="FFFFFF"/>
        </a:lt1>
        <a:dk2>
          <a:srgbClr val="235752"/>
        </a:dk2>
        <a:lt2>
          <a:srgbClr val="B2B2B2"/>
        </a:lt2>
        <a:accent1>
          <a:srgbClr val="DAAF34"/>
        </a:accent1>
        <a:accent2>
          <a:srgbClr val="6F9A3C"/>
        </a:accent2>
        <a:accent3>
          <a:srgbClr val="FFFFFF"/>
        </a:accent3>
        <a:accent4>
          <a:srgbClr val="1E064E"/>
        </a:accent4>
        <a:accent5>
          <a:srgbClr val="EAD4AE"/>
        </a:accent5>
        <a:accent6>
          <a:srgbClr val="648B35"/>
        </a:accent6>
        <a:hlink>
          <a:srgbClr val="8DAED9"/>
        </a:hlink>
        <a:folHlink>
          <a:srgbClr val="A8C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cdb2004123l</Template>
  <TotalTime>18543</TotalTime>
  <Words>1011</Words>
  <Application>Microsoft Office PowerPoint</Application>
  <PresentationFormat>Экран (4:3)</PresentationFormat>
  <Paragraphs>149</Paragraphs>
  <Slides>31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sample</vt:lpstr>
      <vt:lpstr> Логічне слідування «Якщо – то – інакше»</vt:lpstr>
      <vt:lpstr>Логічне слідування </vt:lpstr>
      <vt:lpstr>Логічне слідування </vt:lpstr>
      <vt:lpstr>Логічне слідування </vt:lpstr>
      <vt:lpstr>Логічне слідування </vt:lpstr>
      <vt:lpstr>Логічне слідування </vt:lpstr>
      <vt:lpstr>Логічне слідування </vt:lpstr>
      <vt:lpstr>Логічне слідування </vt:lpstr>
      <vt:lpstr>Логічне слідування </vt:lpstr>
      <vt:lpstr>Логічне слідування </vt:lpstr>
      <vt:lpstr>Логічне слідування </vt:lpstr>
      <vt:lpstr>Логічне слідування </vt:lpstr>
      <vt:lpstr>Логічне слідування </vt:lpstr>
      <vt:lpstr>Логічне слідування </vt:lpstr>
      <vt:lpstr>Цікавинки</vt:lpstr>
      <vt:lpstr>Запитання і завдання</vt:lpstr>
      <vt:lpstr>Запитання і завдання</vt:lpstr>
      <vt:lpstr>Запитання і  завдання</vt:lpstr>
      <vt:lpstr>Запитання і  завдання</vt:lpstr>
      <vt:lpstr>Запитання і  завдання</vt:lpstr>
      <vt:lpstr>Запитання і  завдання</vt:lpstr>
      <vt:lpstr>Робота в зошиті</vt:lpstr>
      <vt:lpstr>Завдання 1</vt:lpstr>
      <vt:lpstr>Завдання 2</vt:lpstr>
      <vt:lpstr>Завдання 3</vt:lpstr>
      <vt:lpstr>Слайд 26</vt:lpstr>
      <vt:lpstr>Домашнє завдання</vt:lpstr>
      <vt:lpstr>Фізкультхвилинка</vt:lpstr>
      <vt:lpstr>Правила поведінки та безпеки в комп’ютерному класі</vt:lpstr>
      <vt:lpstr>Працюємо за комп’ютером</vt:lpstr>
      <vt:lpstr>Слайд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Обліковий запис Microsoft</dc:creator>
  <cp:lastModifiedBy>Учень9</cp:lastModifiedBy>
  <cp:revision>887</cp:revision>
  <dcterms:created xsi:type="dcterms:W3CDTF">2013-09-01T18:00:33Z</dcterms:created>
  <dcterms:modified xsi:type="dcterms:W3CDTF">2016-02-22T09:01:20Z</dcterms:modified>
</cp:coreProperties>
</file>