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60" r:id="rId5"/>
    <p:sldId id="265" r:id="rId6"/>
    <p:sldId id="270" r:id="rId7"/>
    <p:sldId id="271" r:id="rId8"/>
    <p:sldId id="273" r:id="rId9"/>
    <p:sldId id="263" r:id="rId10"/>
    <p:sldId id="274" r:id="rId11"/>
    <p:sldId id="264" r:id="rId12"/>
    <p:sldId id="267" r:id="rId13"/>
    <p:sldId id="269" r:id="rId14"/>
    <p:sldId id="258" r:id="rId15"/>
    <p:sldId id="26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B22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446" autoAdjust="0"/>
    <p:restoredTop sz="94660"/>
  </p:normalViewPr>
  <p:slideViewPr>
    <p:cSldViewPr>
      <p:cViewPr varScale="1">
        <p:scale>
          <a:sx n="71" d="100"/>
          <a:sy n="71" d="100"/>
        </p:scale>
        <p:origin x="-12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071679"/>
            <a:ext cx="7458100" cy="1785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071942"/>
            <a:ext cx="5129226" cy="2257444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BFA9-283D-42F0-8196-B83C972F4CA4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D8818-FDBD-43DE-A776-1A75FE673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711BD-7897-4204-B610-D57411611AAD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F429-B065-4B8A-98C1-2EC6DD880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95F0-61AD-417F-9735-316BAA4DBC9B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B3E9B-15BD-4F0A-80D0-364500FF1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DBFAD-3624-4620-885F-9B842AB78145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617D7-503B-4394-B2F1-541D2DF60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981FE-71FE-4D90-928E-67F1BABFC70E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4A83-075C-4FF6-8316-5C08779AE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27A6A-BDFD-4006-BE08-7BB834057AB4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88AAB-E956-4071-B323-7F3BC1CB0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E151B-1B32-4D9A-BCF8-F2C91E8E5C89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A8F92-AC56-40E3-9B37-DA2231C06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6AC3-C1F3-4025-B566-3315BCB4054B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D7E40-D082-42D5-ABF9-FD8B88659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C9C3-2004-4F49-A767-9CC747C6DE67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93C8-98F0-4345-9954-A72F551E4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382ED-C04F-4630-818F-6A3F818A656A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C9FB7-A805-42E5-87B3-DF4ACA3A2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D19FB-951A-4FEE-9E55-D25F26C7DC2F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5AB8-EE84-46B5-9270-843F92202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14375" y="1357313"/>
            <a:ext cx="82867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CC8FAE-42AF-45BC-9DCE-64C47F30A31D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3E6D91-B374-4F5B-A794-91F25C700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rgbClr val="FFFFFF"/>
            </a:solidFill>
            <a:prstDash val="solid"/>
            <a:miter lim="800000"/>
          </a:ln>
          <a:solidFill>
            <a:srgbClr val="002060"/>
          </a:soli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6238" y="3933825"/>
            <a:ext cx="4535487" cy="2663825"/>
          </a:xfrm>
        </p:spPr>
        <p:txBody>
          <a:bodyPr/>
          <a:lstStyle/>
          <a:p>
            <a:pPr algn="l" eaLnBrk="1" hangingPunct="1"/>
            <a:r>
              <a:rPr lang="uk-UA" sz="3600" b="1" smtClean="0"/>
              <a:t>4 клас Урок № 27</a:t>
            </a:r>
          </a:p>
          <a:p>
            <a:pPr algn="l" eaLnBrk="1" hangingPunct="1"/>
            <a:r>
              <a:rPr lang="uk-UA" sz="3600" b="1" smtClean="0"/>
              <a:t>Вчитель інформатики</a:t>
            </a:r>
          </a:p>
          <a:p>
            <a:pPr algn="l" eaLnBrk="1" hangingPunct="1"/>
            <a:r>
              <a:rPr lang="uk-UA" sz="3600" b="1" smtClean="0"/>
              <a:t>Набухотна Тетяна</a:t>
            </a:r>
            <a:endParaRPr lang="ru-RU" sz="3600" b="1" smtClean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74099"/>
            <a:ext cx="7848872" cy="3744416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+mj-ea"/>
                <a:cs typeface="+mj-cs"/>
              </a:rPr>
              <a:t>Алгоритми з циклами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11746">
            <a:off x="4002088" y="230188"/>
            <a:ext cx="12969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>
                <a:effectLst/>
                <a:ea typeface="Calibri"/>
              </a:rPr>
              <a:t>Фізкультхвилинка для очей: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357313"/>
            <a:ext cx="8316912" cy="521493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uk-UA" sz="28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Очі треба нам здорові, щоб світ дивиться кольоровий!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uk-UA" sz="28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Подивились вправо, вліво, вгору, вниз, собі на ніс!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uk-UA" sz="28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Знову вправо, знову вліво і покліпали очима!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3555" name="Picture 2" descr="C:\Users\w7\Desktop\Відкритий урок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187825"/>
            <a:ext cx="2449512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Users\w7\Desktop\Відкритий урок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233863"/>
            <a:ext cx="338455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3" y="0"/>
            <a:ext cx="7827789" cy="1143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3600" dirty="0" smtClean="0">
                <a:effectLst/>
                <a:ea typeface="Arial Unicode MS"/>
                <a:cs typeface="Times New Roman"/>
              </a:rPr>
              <a:t>Інструктаж з правил техніки безпеки</a:t>
            </a:r>
            <a:endParaRPr lang="ru-RU" sz="3600" dirty="0">
              <a:effectLst/>
              <a:ea typeface="Calibri"/>
              <a:cs typeface="Times New Roman"/>
            </a:endParaRPr>
          </a:p>
        </p:txBody>
      </p:sp>
      <p:pic>
        <p:nvPicPr>
          <p:cNvPr id="24578" name="Picture 2" descr="C:\Users\w7\Desktop\Відкритий урок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7225" y="1125538"/>
            <a:ext cx="8486775" cy="5732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533" y="0"/>
            <a:ext cx="5940661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dirty="0" smtClean="0"/>
              <a:t>Працюємо самостійно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341438"/>
            <a:ext cx="5889625" cy="3740150"/>
          </a:xfrm>
        </p:spPr>
        <p:txBody>
          <a:bodyPr/>
          <a:lstStyle/>
          <a:p>
            <a:pPr marL="2286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Складіть та виконайте власний алгоритм. Запишіть готовий алгоритм у зошити.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7651" name="Picture 2" descr="C:\Users\w7\Desktop\Відкритий урок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29418">
            <a:off x="2627313" y="4149725"/>
            <a:ext cx="25273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C:\Users\w7\Desktop\Відкритий урок\Без названия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69657">
            <a:off x="6496050" y="2941638"/>
            <a:ext cx="234791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dirty="0" smtClean="0"/>
              <a:t>Рефлексія </a:t>
            </a:r>
            <a:endParaRPr lang="ru-RU" sz="5400" dirty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b="1" smtClean="0">
                <a:solidFill>
                  <a:srgbClr val="002060"/>
                </a:solidFill>
              </a:rPr>
              <a:t>Що нового сьогодні дізналися?</a:t>
            </a:r>
          </a:p>
          <a:p>
            <a:pPr>
              <a:buFont typeface="Wingdings" pitchFamily="2" charset="2"/>
              <a:buChar char="ü"/>
            </a:pPr>
            <a:r>
              <a:rPr lang="uk-UA" b="1" smtClean="0">
                <a:solidFill>
                  <a:srgbClr val="002060"/>
                </a:solidFill>
              </a:rPr>
              <a:t>Чого навчилися?</a:t>
            </a:r>
          </a:p>
          <a:p>
            <a:pPr>
              <a:buFont typeface="Wingdings" pitchFamily="2" charset="2"/>
              <a:buChar char="ü"/>
            </a:pPr>
            <a:r>
              <a:rPr lang="uk-UA" b="1" smtClean="0">
                <a:solidFill>
                  <a:srgbClr val="002060"/>
                </a:solidFill>
              </a:rPr>
              <a:t>Що сподобалось на уроці, а що ні?</a:t>
            </a:r>
          </a:p>
          <a:p>
            <a:pPr>
              <a:buFont typeface="Wingdings" pitchFamily="2" charset="2"/>
              <a:buChar char="ü"/>
            </a:pPr>
            <a:r>
              <a:rPr lang="uk-UA" b="1" smtClean="0">
                <a:solidFill>
                  <a:srgbClr val="002060"/>
                </a:solidFill>
              </a:rPr>
              <a:t>Чи виникали труднощі під час роботи зі </a:t>
            </a:r>
            <a:r>
              <a:rPr lang="en-US" b="1" smtClean="0">
                <a:solidFill>
                  <a:srgbClr val="002060"/>
                </a:solidFill>
              </a:rPr>
              <a:t>Scratch</a:t>
            </a:r>
            <a:r>
              <a:rPr lang="uk-UA" b="1" smtClean="0">
                <a:solidFill>
                  <a:srgbClr val="002060"/>
                </a:solidFill>
              </a:rPr>
              <a:t>?</a:t>
            </a:r>
          </a:p>
          <a:p>
            <a:endParaRPr lang="ru-RU" smtClean="0"/>
          </a:p>
        </p:txBody>
      </p:sp>
      <p:pic>
        <p:nvPicPr>
          <p:cNvPr id="28675" name="Picture 2" descr="C:\Users\w7\Desktop\Відкритий урок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189413"/>
            <a:ext cx="309562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Домашнє завдання:</a:t>
            </a:r>
            <a:endParaRPr lang="ru-RU" dirty="0"/>
          </a:p>
        </p:txBody>
      </p:sp>
      <p:pic>
        <p:nvPicPr>
          <p:cNvPr id="29698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1357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571750"/>
            <a:ext cx="1143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d:\Мои документы\Мои рисунки\девочка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3786188"/>
            <a:ext cx="1065212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Объект 2"/>
          <p:cNvSpPr>
            <a:spLocks noGrp="1"/>
          </p:cNvSpPr>
          <p:nvPr>
            <p:ph idx="1"/>
          </p:nvPr>
        </p:nvSpPr>
        <p:spPr>
          <a:xfrm>
            <a:off x="1763713" y="1357313"/>
            <a:ext cx="7237412" cy="5214937"/>
          </a:xfrm>
        </p:spPr>
        <p:txBody>
          <a:bodyPr/>
          <a:lstStyle/>
          <a:p>
            <a:r>
              <a:rPr lang="uk-UA" sz="4000" smtClean="0">
                <a:solidFill>
                  <a:srgbClr val="002060"/>
                </a:solidFill>
              </a:rPr>
              <a:t>Читати §</a:t>
            </a:r>
            <a:r>
              <a:rPr lang="en-US" sz="4000" smtClean="0">
                <a:solidFill>
                  <a:srgbClr val="002060"/>
                </a:solidFill>
              </a:rPr>
              <a:t> 2</a:t>
            </a:r>
            <a:r>
              <a:rPr lang="uk-UA" sz="4000" smtClean="0">
                <a:solidFill>
                  <a:srgbClr val="002060"/>
                </a:solidFill>
              </a:rPr>
              <a:t>7 </a:t>
            </a:r>
            <a:endParaRPr lang="ru-RU" sz="4000" smtClean="0">
              <a:solidFill>
                <a:srgbClr val="002060"/>
              </a:solidFill>
            </a:endParaRPr>
          </a:p>
          <a:p>
            <a:endParaRPr lang="ru-RU" smtClean="0"/>
          </a:p>
        </p:txBody>
      </p:sp>
      <p:pic>
        <p:nvPicPr>
          <p:cNvPr id="29702" name="Picture 3" descr="C:\Users\w7\Desktop\Відкритий урок\Без названия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22484">
            <a:off x="3773488" y="2654300"/>
            <a:ext cx="3506787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800200"/>
          </a:xfrm>
        </p:spPr>
        <p:txBody>
          <a:bodyPr/>
          <a:lstStyle/>
          <a:p>
            <a:pPr>
              <a:defRPr/>
            </a:pPr>
            <a:r>
              <a:rPr lang="uk-UA" sz="6000" dirty="0" smtClean="0"/>
              <a:t>Дякую за увагу!</a:t>
            </a:r>
            <a:endParaRPr lang="ru-RU" sz="6000" dirty="0"/>
          </a:p>
        </p:txBody>
      </p:sp>
      <p:pic>
        <p:nvPicPr>
          <p:cNvPr id="30722" name="Picture 2" descr="C:\Users\w7\Desktop\Відкритий урок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636838"/>
            <a:ext cx="5186362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7030A0"/>
                </a:solidFill>
              </a:rPr>
              <a:t>Епіграф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827088" y="1357313"/>
            <a:ext cx="8174037" cy="3224212"/>
          </a:xfrm>
        </p:spPr>
        <p:txBody>
          <a:bodyPr/>
          <a:lstStyle/>
          <a:p>
            <a:pPr marL="0" indent="0">
              <a:lnSpc>
                <a:spcPct val="115000"/>
              </a:lnSpc>
              <a:buFont typeface="Arial" charset="0"/>
              <a:buNone/>
            </a:pPr>
            <a:r>
              <a:rPr lang="uk-UA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Все, що відбувається один раз, може більше ніколи не повторитися. </a:t>
            </a:r>
            <a:endParaRPr lang="ru-RU" sz="2800" b="1" smtClean="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uk-UA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 все, що повторилося двічі, обов’язково станеться і втретє. </a:t>
            </a:r>
            <a:endParaRPr lang="ru-RU" sz="3600" b="1" smtClean="0">
              <a:solidFill>
                <a:srgbClr val="7030A0"/>
              </a:solidFill>
            </a:endParaRPr>
          </a:p>
        </p:txBody>
      </p:sp>
      <p:pic>
        <p:nvPicPr>
          <p:cNvPr id="15363" name="Picture 2" descr="C:\Users\w7\Desktop\Відкритий урок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086225"/>
            <a:ext cx="27590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0"/>
            <a:ext cx="7899797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Пригадайте:</a:t>
            </a: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Calibri" pitchFamily="34" charset="0"/>
              <a:buAutoNum type="arabicPeriod"/>
            </a:pPr>
            <a:r>
              <a:rPr lang="uk-UA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 таке алгоритм?</a:t>
            </a:r>
            <a:endParaRPr lang="ru-RU" sz="2400" b="1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buFont typeface="Calibri" pitchFamily="34" charset="0"/>
              <a:buAutoNum type="arabicPeriod"/>
            </a:pPr>
            <a:r>
              <a:rPr lang="uk-UA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 типи алгоритмів ви знаєте?</a:t>
            </a:r>
            <a:endParaRPr lang="ru-RU" sz="2400" b="1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buFont typeface="Calibri" pitchFamily="34" charset="0"/>
              <a:buAutoNum type="arabicPeriod"/>
            </a:pPr>
            <a:r>
              <a:rPr lang="uk-UA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Хто такий виконавець алгоритму?</a:t>
            </a:r>
            <a:endParaRPr lang="ru-RU" sz="2400" b="1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buFont typeface="Calibri" pitchFamily="34" charset="0"/>
              <a:buAutoNum type="arabicPeriod"/>
            </a:pPr>
            <a:r>
              <a:rPr lang="uk-UA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Хто може  бути виконавцем?</a:t>
            </a:r>
            <a:endParaRPr lang="ru-RU" sz="2400" b="1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buFont typeface="Calibri" pitchFamily="34" charset="0"/>
              <a:buAutoNum type="arabicPeriod"/>
            </a:pPr>
            <a:r>
              <a:rPr lang="uk-UA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 таке команда?</a:t>
            </a:r>
            <a:endParaRPr lang="ru-RU" sz="2400" b="1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16387" name="Picture 4" descr="C:\Users\w7\Desktop\Відкритий урок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5612">
            <a:off x="5106988" y="4029075"/>
            <a:ext cx="239871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0"/>
            <a:ext cx="7899797" cy="1143000"/>
          </a:xfrm>
        </p:spPr>
        <p:txBody>
          <a:bodyPr/>
          <a:lstStyle/>
          <a:p>
            <a:pPr algn="l">
              <a:defRPr/>
            </a:pPr>
            <a:r>
              <a:rPr lang="uk-UA" dirty="0" smtClean="0"/>
              <a:t>Пригадайте: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357313"/>
            <a:ext cx="8286750" cy="307975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uk-UA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Що таке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Scratch</a:t>
            </a:r>
            <a:r>
              <a:rPr lang="uk-UA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2400" b="1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r>
              <a:rPr lang="uk-UA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Хто є виконавцем у середовищі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Scratch</a:t>
            </a:r>
            <a:r>
              <a:rPr lang="uk-UA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smtClean="0">
              <a:solidFill>
                <a:srgbClr val="002060"/>
              </a:solidFill>
              <a:cs typeface="Calibri" pitchFamily="34" charset="0"/>
            </a:endParaRPr>
          </a:p>
          <a:p>
            <a:pPr marL="0" indent="0" algn="just">
              <a:buFont typeface="Arial" charset="0"/>
              <a:buNone/>
            </a:pPr>
            <a:r>
              <a:rPr lang="uk-UA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Наведіть приклад алгоритму.</a:t>
            </a:r>
            <a:endParaRPr lang="ru-RU" sz="2400" b="1" smtClean="0">
              <a:solidFill>
                <a:srgbClr val="002060"/>
              </a:solidFill>
              <a:cs typeface="Calibri" pitchFamily="34" charset="0"/>
            </a:endParaRPr>
          </a:p>
          <a:p>
            <a:pPr marL="0" indent="0" algn="just">
              <a:buFont typeface="Arial" charset="0"/>
              <a:buNone/>
            </a:pPr>
            <a:r>
              <a:rPr lang="uk-UA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Що таке цикл?</a:t>
            </a:r>
            <a:endParaRPr lang="ru-RU" sz="2400" b="1" smtClean="0">
              <a:solidFill>
                <a:srgbClr val="002060"/>
              </a:solidFill>
              <a:cs typeface="Calibri" pitchFamily="34" charset="0"/>
            </a:endParaRPr>
          </a:p>
          <a:p>
            <a:pPr marL="0" indent="0" algn="just">
              <a:buFont typeface="Arial" charset="0"/>
              <a:buNone/>
            </a:pPr>
            <a:r>
              <a:rPr lang="uk-UA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Наведіть приклад циклу у природі.</a:t>
            </a:r>
            <a:endParaRPr lang="ru-RU" sz="2400" b="1" smtClean="0">
              <a:solidFill>
                <a:srgbClr val="002060"/>
              </a:solidFill>
              <a:cs typeface="Calibri" pitchFamily="34" charset="0"/>
            </a:endParaRPr>
          </a:p>
          <a:p>
            <a:pPr marL="0" indent="0"/>
            <a:endParaRPr lang="ru-RU" smtClean="0"/>
          </a:p>
        </p:txBody>
      </p:sp>
      <p:pic>
        <p:nvPicPr>
          <p:cNvPr id="17411" name="Picture 2" descr="C:\Users\w7\Desktop\Відкритий урок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549275"/>
            <a:ext cx="180022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w7\Desktop\Відкритий урок\content_full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508500"/>
            <a:ext cx="60674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800" dirty="0" smtClean="0"/>
              <a:t>Поняття циклу</a:t>
            </a:r>
            <a:endParaRPr lang="ru-RU" sz="4800" dirty="0"/>
          </a:p>
        </p:txBody>
      </p:sp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900113" y="1557338"/>
            <a:ext cx="7848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002060"/>
                </a:solidFill>
                <a:latin typeface="Roboto"/>
              </a:rPr>
              <a:t>Частина алгоритму, яка може повторюватися | кілька разів, називається </a:t>
            </a:r>
            <a:r>
              <a:rPr lang="uk-UA" sz="3600" b="1">
                <a:solidFill>
                  <a:srgbClr val="FF0000"/>
                </a:solidFill>
                <a:latin typeface="Roboto"/>
              </a:rPr>
              <a:t>циклом</a:t>
            </a:r>
            <a:r>
              <a:rPr lang="uk-UA" sz="3600">
                <a:solidFill>
                  <a:srgbClr val="000000"/>
                </a:solidFill>
                <a:latin typeface="Roboto"/>
              </a:rPr>
              <a:t>.</a:t>
            </a:r>
            <a:endParaRPr lang="uk-UA" sz="360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2195736" y="3717032"/>
            <a:ext cx="5112568" cy="2757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Приклади циклів у природі</a:t>
            </a:r>
            <a:endParaRPr lang="ru-RU" dirty="0"/>
          </a:p>
        </p:txBody>
      </p:sp>
      <p:pic>
        <p:nvPicPr>
          <p:cNvPr id="5" name="Picture 2" descr="http://belsebuub.com/wp-content/uploads/2015/09/shutterstock_83803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48064" y="1080523"/>
            <a:ext cx="3885712" cy="29245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</a:extLst>
        </p:spPr>
      </p:pic>
      <p:pic>
        <p:nvPicPr>
          <p:cNvPr id="19459" name="Picture 2" descr="C:\Users\w7\Desktop\Відкритий урок\Без названия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150" y="1196975"/>
            <a:ext cx="43211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w7\Desktop\Відкритий урок\Без названия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159250"/>
            <a:ext cx="38512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>
                <a:effectLst/>
                <a:latin typeface="Times New Roman"/>
                <a:ea typeface="Calibri"/>
              </a:rPr>
              <a:t>Приклади </a:t>
            </a:r>
            <a:r>
              <a:rPr lang="uk-UA" dirty="0">
                <a:effectLst/>
                <a:latin typeface="Times New Roman"/>
                <a:ea typeface="Calibri"/>
              </a:rPr>
              <a:t>циклічного процесу</a:t>
            </a:r>
            <a:endParaRPr lang="ru-RU" dirty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50000"/>
              </a:lnSpc>
              <a:buFont typeface="Arial" charset="0"/>
              <a:buNone/>
            </a:pPr>
            <a:r>
              <a:rPr lang="uk-UA" sz="28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Циклічними називаються процеси, в яких дії повторюються в одній і тій самій послідовності. Прикладом циклічних процесів є зміна днів тижня, де дні повторюються у чіткій послідовності, адже ніколи не траплялося таке, щоб після вівторка наступала п’ятниця чи після суботи середа.</a:t>
            </a:r>
            <a:endParaRPr lang="ru-RU" sz="2000" b="1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>
                <a:effectLst/>
                <a:latin typeface="Times New Roman"/>
                <a:ea typeface="Calibri"/>
              </a:rPr>
              <a:t>Приклад циклічного процесу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uk-UA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 циклічних процесів також належать зміни пір року, зміна місяців та чисел у календарі. Всі ці процеси завжди повторюються у однаковій послідовності.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defRPr/>
            </a:pPr>
            <a:endParaRPr lang="ru-RU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755780" cy="1080120"/>
          </a:xfrm>
        </p:spPr>
        <p:txBody>
          <a:bodyPr>
            <a:normAutofit fontScale="90000"/>
          </a:bodyPr>
          <a:lstStyle/>
          <a:p>
            <a:pPr algn="just">
              <a:spcAft>
                <a:spcPts val="0"/>
              </a:spcAft>
              <a:defRPr/>
            </a:pPr>
            <a:r>
              <a:rPr lang="uk-UA" sz="5300" dirty="0">
                <a:effectLst/>
                <a:latin typeface="+mn-lt"/>
                <a:ea typeface="Calibri"/>
                <a:cs typeface="Times New Roman"/>
              </a:rPr>
              <a:t>Фізкультхвилинка для очей: </a:t>
            </a:r>
            <a:r>
              <a:rPr lang="ru-RU" sz="3600" dirty="0">
                <a:effectLst/>
                <a:latin typeface="+mn-lt"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latin typeface="+mn-lt"/>
                <a:ea typeface="Calibri"/>
                <a:cs typeface="Times New Roman"/>
              </a:rPr>
            </a:br>
            <a:endParaRPr lang="ru-RU" dirty="0">
              <a:latin typeface="+mn-lt"/>
            </a:endParaRPr>
          </a:p>
        </p:txBody>
      </p:sp>
      <p:pic>
        <p:nvPicPr>
          <p:cNvPr id="22530" name="Picture 2" descr="C:\Users\w7\Desktop\Відкритий урок\6ca876683845743373a25dc7401839d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196975"/>
            <a:ext cx="8459787" cy="5661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ТЕМА УРО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ТЕМА УРОКА</Template>
  <TotalTime>189</TotalTime>
  <Words>199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Roboto</vt:lpstr>
      <vt:lpstr>Презентация ТЕМА УРОКА</vt:lpstr>
      <vt:lpstr>Презентация ТЕМА УРОКА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MOBILOCKA</cp:lastModifiedBy>
  <cp:revision>23</cp:revision>
  <dcterms:created xsi:type="dcterms:W3CDTF">2011-07-27T16:21:29Z</dcterms:created>
  <dcterms:modified xsi:type="dcterms:W3CDTF">2020-04-07T10:28:33Z</dcterms:modified>
</cp:coreProperties>
</file>