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1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1A528D-A9A6-433C-9B30-C3BDFF7300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760220"/>
            <a:ext cx="9448800" cy="2557781"/>
          </a:xfrm>
        </p:spPr>
        <p:txBody>
          <a:bodyPr>
            <a:normAutofit fontScale="90000"/>
          </a:bodyPr>
          <a:lstStyle/>
          <a:p>
            <a:pPr algn="ctr" fontAlgn="base"/>
            <a:br>
              <a:rPr lang="ru-RU" b="1" i="1" dirty="0">
                <a:solidFill>
                  <a:srgbClr val="1C70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i="1" dirty="0">
                <a:solidFill>
                  <a:srgbClr val="1C70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i="1" dirty="0">
                <a:solidFill>
                  <a:srgbClr val="1C70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i="1" dirty="0">
                <a:solidFill>
                  <a:srgbClr val="1C70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i="1" dirty="0">
                <a:solidFill>
                  <a:srgbClr val="1C70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i="1" dirty="0">
                <a:solidFill>
                  <a:srgbClr val="1C70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i="1" dirty="0">
                <a:solidFill>
                  <a:srgbClr val="1C70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i="1" dirty="0">
                <a:solidFill>
                  <a:srgbClr val="1C70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i="1" dirty="0" err="1">
                <a:solidFill>
                  <a:srgbClr val="1C70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Фразеологічний</a:t>
            </a:r>
            <a:r>
              <a:rPr lang="ru-RU" sz="4400" b="1" i="1" dirty="0">
                <a:solidFill>
                  <a:srgbClr val="1C70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практикум: </a:t>
            </a:r>
            <a:br>
              <a:rPr lang="ru-RU" sz="4400" b="1" i="1" dirty="0">
                <a:solidFill>
                  <a:srgbClr val="1C70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i="1" dirty="0" err="1">
                <a:solidFill>
                  <a:srgbClr val="1C70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вправи</a:t>
            </a:r>
            <a:r>
              <a:rPr lang="ru-RU" sz="4400" b="1" i="1" dirty="0">
                <a:solidFill>
                  <a:srgbClr val="1C70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4400" b="1" i="1" dirty="0" err="1">
                <a:solidFill>
                  <a:srgbClr val="1C70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4400" b="1" i="1" dirty="0">
                <a:solidFill>
                  <a:srgbClr val="1C70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4400" b="1" i="1" dirty="0">
                <a:solidFill>
                  <a:srgbClr val="1C70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i="1" dirty="0">
                <a:solidFill>
                  <a:srgbClr val="1C70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400" b="1" i="1" dirty="0" err="1">
                <a:solidFill>
                  <a:srgbClr val="1C70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тестовій</a:t>
            </a:r>
            <a:r>
              <a:rPr lang="ru-RU" sz="4400" b="1" i="1" dirty="0">
                <a:solidFill>
                  <a:srgbClr val="1C70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i="1" dirty="0" err="1">
                <a:solidFill>
                  <a:srgbClr val="1C70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br>
              <a:rPr lang="ru-RU" b="1" i="1" dirty="0">
                <a:solidFill>
                  <a:srgbClr val="1C70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370773F-D697-42CE-AA6D-EF003B0499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50794" y="3992451"/>
            <a:ext cx="6503831" cy="1906072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algn="r"/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Підготувала:</a:t>
            </a:r>
          </a:p>
          <a:p>
            <a:pPr algn="r"/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учителька української мови та літератури</a:t>
            </a:r>
          </a:p>
          <a:p>
            <a:pPr algn="r"/>
            <a:r>
              <a:rPr lang="uk-UA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Фастівецького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ЗЗСО І-ІІІ ступенів</a:t>
            </a:r>
          </a:p>
          <a:p>
            <a:pPr algn="r"/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Фастівської міської ради</a:t>
            </a:r>
          </a:p>
          <a:p>
            <a:pPr algn="r"/>
            <a:r>
              <a:rPr lang="uk-UA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Салієнко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Тетяна Георгіївна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16426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34C1130-5258-493D-9F5E-0F850FF35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30" y="662609"/>
            <a:ext cx="11320670" cy="12192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Доберіть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фразеологізму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36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36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адати перцю з маком</a:t>
            </a:r>
            <a:r>
              <a:rPr lang="uk-UA" sz="36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6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36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6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відповідне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4D8BD61-68D7-4D8F-96BC-58C5C96EBD2C}"/>
              </a:ext>
            </a:extLst>
          </p:cNvPr>
          <p:cNvSpPr/>
          <p:nvPr/>
        </p:nvSpPr>
        <p:spPr>
          <a:xfrm>
            <a:off x="901147" y="2431774"/>
            <a:ext cx="4929810" cy="16167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 algn="ctr">
              <a:buAutoNum type="arabicPeriod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Говорити для ефекту, заважати </a:t>
            </a:r>
          </a:p>
          <a:p>
            <a:pPr lvl="0"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кому-небудь у здійсненні чогось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173FF77-7FFD-4870-8414-644FE085780D}"/>
              </a:ext>
            </a:extLst>
          </p:cNvPr>
          <p:cNvSpPr/>
          <p:nvPr/>
        </p:nvSpPr>
        <p:spPr>
          <a:xfrm>
            <a:off x="901147" y="4518992"/>
            <a:ext cx="4929809" cy="13119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uk-UA" sz="2400" dirty="0"/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Безвідповідально говорити; кепкувати; насміхатись з когось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5E16FD1-F86F-476A-96AE-39DFD34B48B6}"/>
              </a:ext>
            </a:extLst>
          </p:cNvPr>
          <p:cNvSpPr/>
          <p:nvPr/>
        </p:nvSpPr>
        <p:spPr>
          <a:xfrm>
            <a:off x="6732104" y="4426225"/>
            <a:ext cx="4452731" cy="14047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 Розправлятися </a:t>
            </a:r>
          </a:p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ким-небудь,       </a:t>
            </a:r>
          </a:p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завдавати клопоту</a:t>
            </a:r>
            <a:endParaRPr lang="ru-RU" sz="24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424286C-0D9C-45D8-A6DA-DA960200D621}"/>
              </a:ext>
            </a:extLst>
          </p:cNvPr>
          <p:cNvSpPr/>
          <p:nvPr/>
        </p:nvSpPr>
        <p:spPr>
          <a:xfrm>
            <a:off x="6732104" y="2431774"/>
            <a:ext cx="4452731" cy="16167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uk-UA" sz="2400" dirty="0"/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Марно говорити, невчасно сказати що-небудь або виступити з чимсь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60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9554" y="180304"/>
            <a:ext cx="10076645" cy="127500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altLang="ru-RU" sz="3600" b="1" i="1" dirty="0">
                <a:solidFill>
                  <a:schemeClr val="accent5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10. Знайдіть відповідник до фразеологізму </a:t>
            </a:r>
            <a:r>
              <a:rPr lang="uk-UA" altLang="ru-RU" sz="3600" b="1" i="1" dirty="0">
                <a:solidFill>
                  <a:srgbClr val="00B05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«замітати сліди»</a:t>
            </a:r>
            <a:endParaRPr lang="en-US" altLang="ru-RU" sz="3600" b="1" i="1" dirty="0">
              <a:solidFill>
                <a:srgbClr val="00B05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44151" y="3738521"/>
            <a:ext cx="2658147" cy="121769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ru-RU" b="1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b="1" i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2. Втікати</a:t>
            </a:r>
            <a:endParaRPr lang="en-US" altLang="ru-RU" sz="2400" b="1" i="1" dirty="0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44151" y="2102902"/>
            <a:ext cx="2658147" cy="121769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b="1" i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1. Приховувати</a:t>
            </a:r>
            <a:endParaRPr lang="en-US" altLang="ru-RU" sz="2400" b="1" i="1" dirty="0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10800000" flipV="1">
            <a:off x="1244150" y="5374140"/>
            <a:ext cx="2658147" cy="125847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b="1" i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3. Обдурювати</a:t>
            </a:r>
            <a:endParaRPr lang="en-US" altLang="ru-RU" sz="2400" b="1" i="1" dirty="0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9" name="AutoShape 2" descr="Ð¯Ðº Ð¡Ð°Ð»Ð°Ð³Ð¾Ñ Ð·Ð°Ð¼ÑÑÐ°Ñ ÑÐ»ÑÐ´Ð¸ ÑÐ²Ð¾ÑÑ Ð·Ð»Ð¾ÑÐ¸Ð½ÑÐ² | Ð£ Ð¿Ð¾ÑÑÐºÐ°Ñ Ð¿ÑÐ°Ð²Ð´Ð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Ð¯Ðº Ð¡Ð°Ð»Ð°Ð³Ð¾Ñ Ð·Ð°Ð¼ÑÑÐ°Ñ ÑÐ»ÑÐ´Ð¸ ÑÐ²Ð¾ÑÑ Ð·Ð»Ð¾ÑÐ¸Ð½ÑÐ² | Ð£ Ð¿Ð¾ÑÑÐºÐ°Ñ Ð¿ÑÐ°Ð²Ð´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273" y="2537137"/>
            <a:ext cx="6450622" cy="3681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741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0006" y="334852"/>
            <a:ext cx="10656194" cy="1223492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ru-RU" sz="3600" b="1" i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Укажіть</a:t>
            </a:r>
            <a:r>
              <a:rPr lang="ru-RU" sz="36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рядок, у </a:t>
            </a:r>
            <a:r>
              <a:rPr lang="ru-RU" sz="3600" b="1" i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36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36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фразеологізми</a:t>
            </a:r>
            <a:r>
              <a:rPr lang="ru-RU" sz="36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біблійного</a:t>
            </a:r>
            <a:r>
              <a:rPr lang="ru-RU" sz="36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походження</a:t>
            </a:r>
            <a:endParaRPr lang="ru-RU" sz="3600" i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481185" y="2136797"/>
            <a:ext cx="3643513" cy="235356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Дай Боже нашому теляті вовка з’їсти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тридцять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срібняків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8376164" y="2190479"/>
            <a:ext cx="3733665" cy="18846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Соломонове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лебідь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Ейвону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719685" y="4371304"/>
            <a:ext cx="3312958" cy="188031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Блудний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поцілунок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Іуди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50309" y="2164701"/>
            <a:ext cx="3979410" cy="185241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Ведмежа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барон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Мюнхаузен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240014" y="4371304"/>
            <a:ext cx="3057795" cy="190607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Ноїв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ковчег,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канути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Лету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807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8040" y="231821"/>
            <a:ext cx="10128160" cy="139091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12 .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Укажіть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фразеологізм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синонім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вислову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36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замилювати</a:t>
            </a:r>
            <a:r>
              <a:rPr lang="ru-RU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очі</a:t>
            </a:r>
            <a:r>
              <a:rPr lang="ru-RU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6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58342" y="2530699"/>
            <a:ext cx="2678807" cy="914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Цідити крізь зуби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58342" y="4207099"/>
            <a:ext cx="2597163" cy="914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Лисом підшитий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45488" y="4207099"/>
            <a:ext cx="2910625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Напускати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туману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945488" y="2530699"/>
            <a:ext cx="2910625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Бити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литаври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609528" y="2525333"/>
            <a:ext cx="2517818" cy="91976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5.Удар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нижче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пояса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609528" y="4207099"/>
            <a:ext cx="2517818" cy="914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Спіймати на гарячому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60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1154" y="195944"/>
            <a:ext cx="10435046" cy="14238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Укажіть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фразеологізм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антонімом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вислову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стоїть</a:t>
            </a:r>
            <a:r>
              <a:rPr lang="ru-RU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укопаний</a:t>
            </a:r>
            <a:r>
              <a:rPr lang="ru-RU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81005" y="2364376"/>
            <a:ext cx="3172098" cy="152835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Ведмежий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кут</a:t>
            </a: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648994" y="4619896"/>
            <a:ext cx="2869475" cy="134983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 У свинячий голос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569233" y="2346960"/>
            <a:ext cx="3030583" cy="150440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Бігти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стрімголов</a:t>
            </a:r>
            <a:endParaRPr lang="ru-RU" sz="2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67296" y="4637311"/>
            <a:ext cx="3024051" cy="134983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Скласти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руки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14399" y="2364375"/>
            <a:ext cx="3135087" cy="152835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горох при дорозі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58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2581" y="631066"/>
            <a:ext cx="10823620" cy="643942"/>
          </a:xfrm>
          <a:solidFill>
            <a:schemeClr val="bg2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6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Фразеологічний зворот ужито в реченні</a:t>
            </a:r>
            <a:endParaRPr lang="ru-RU" sz="3600" b="1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 flipH="1">
            <a:off x="682581" y="1481071"/>
            <a:ext cx="7456867" cy="104318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Митцю не треба нагород, його судьба нагородила.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 flipH="1">
            <a:off x="2879066" y="3979575"/>
            <a:ext cx="7011906" cy="104318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Мені потрібно слово, а не слава</a:t>
            </a:r>
            <a:r>
              <a:rPr lang="uk-UA" dirty="0"/>
              <a:t>.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 flipH="1">
            <a:off x="3613163" y="5228827"/>
            <a:ext cx="7011906" cy="104318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Дніпро манив нас маревом води.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 flipH="1">
            <a:off x="1964669" y="2730323"/>
            <a:ext cx="7011906" cy="104318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Сказано по струні ходити – і ходи</a:t>
            </a:r>
            <a:r>
              <a:rPr lang="uk-UA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552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386366"/>
            <a:ext cx="10820400" cy="1521369"/>
          </a:xfrm>
          <a:solidFill>
            <a:schemeClr val="bg2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endParaRPr lang="uk-UA" sz="3600" b="1" i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36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 </a:t>
            </a:r>
            <a:r>
              <a:rPr lang="uk-UA" sz="36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 фразеологізм</a:t>
            </a: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постійну</a:t>
            </a: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небезпеку</a:t>
            </a:r>
            <a:endParaRPr lang="ru-RU" sz="360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 rot="10800000" flipH="1" flipV="1">
            <a:off x="1533066" y="4346386"/>
            <a:ext cx="3600636" cy="868681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Дамоклів меч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 rot="10800000" flipH="1" flipV="1">
            <a:off x="1362957" y="2543711"/>
            <a:ext cx="3770745" cy="868681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Прокрустове ложе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 rot="10800000" flipH="1" flipV="1">
            <a:off x="6883621" y="2543711"/>
            <a:ext cx="3931651" cy="86868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Народитися в сорочці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10800000" flipH="1" flipV="1">
            <a:off x="6883621" y="4346385"/>
            <a:ext cx="3931652" cy="868681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Геростратова слава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82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386366"/>
            <a:ext cx="10820400" cy="148107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uk-UA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 Значення фразеологічного звороту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uk-UA" sz="36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снувати химери</a:t>
            </a:r>
            <a:endParaRPr lang="ru-RU" sz="3600" b="1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987898" y="3346361"/>
            <a:ext cx="6593983" cy="1146219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Вигадувати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що-небудь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фантазувати</a:t>
            </a:r>
            <a:r>
              <a:rPr lang="ru-RU" sz="2400" dirty="0"/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17430" y="2115355"/>
            <a:ext cx="4146997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Інтригувати когось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297769" y="4809186"/>
            <a:ext cx="5259946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Домогатись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чого-небудь від когось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456868" y="2156137"/>
            <a:ext cx="4049331" cy="993819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Виявляти невдоволення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242812" y="4809186"/>
            <a:ext cx="4423892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Пліткувати про щось</a:t>
            </a:r>
            <a:r>
              <a:rPr lang="uk-UA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9199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7772" y="365760"/>
            <a:ext cx="10820400" cy="101227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6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 Фразеологізм – синонім до слова </a:t>
            </a:r>
            <a:r>
              <a:rPr lang="uk-UA" sz="36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хитрувати</a:t>
            </a:r>
            <a:endParaRPr lang="ru-RU" sz="3600" b="1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 rot="10800000" flipH="1" flipV="1">
            <a:off x="1007772" y="1908164"/>
            <a:ext cx="3293772" cy="12421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1.Заплющувати очі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 rot="10800000" flipH="1" flipV="1">
            <a:off x="4775915" y="1908164"/>
            <a:ext cx="3284113" cy="12421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Надувати губи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 rot="10800000" flipH="1" flipV="1">
            <a:off x="3109873" y="3719092"/>
            <a:ext cx="3085242" cy="12421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Замилювати очі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 rot="10800000" flipH="1" flipV="1">
            <a:off x="8534399" y="1972155"/>
            <a:ext cx="3244082" cy="12421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Фантазувати  про щось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 rot="10800000" flipH="1" flipV="1">
            <a:off x="6675173" y="3680457"/>
            <a:ext cx="3085242" cy="12421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Замазувати очі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236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399246"/>
            <a:ext cx="10820400" cy="1313644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 Який фразеологізм вжито у значенні «гніватися» ?</a:t>
            </a:r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17431" y="2252192"/>
            <a:ext cx="2846231" cy="117197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Роззявити рота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35617" y="4563414"/>
            <a:ext cx="4211391" cy="117197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Мовити до діла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00789" y="2284926"/>
            <a:ext cx="3090929" cy="117197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Розв’язати язика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293735" y="4563414"/>
            <a:ext cx="3657600" cy="117197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Не сходити з уст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422783" y="2284926"/>
            <a:ext cx="3083417" cy="117197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Копилити губи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752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7E586F6A-7B45-47F7-8E8C-7A969C6D7FCB}"/>
              </a:ext>
            </a:extLst>
          </p:cNvPr>
          <p:cNvSpPr/>
          <p:nvPr/>
        </p:nvSpPr>
        <p:spPr>
          <a:xfrm rot="10800000" flipV="1">
            <a:off x="3303270" y="862882"/>
            <a:ext cx="8201342" cy="126442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3600" b="1" i="1" dirty="0">
                <a:solidFill>
                  <a:srgbClr val="0070C0"/>
                </a:solidFill>
              </a:rPr>
              <a:t> </a:t>
            </a:r>
            <a:r>
              <a:rPr lang="uk-UA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якому рядку словосполучення є фразеологізмами ?</a:t>
            </a:r>
            <a:r>
              <a:rPr lang="uk-UA" sz="3600" b="1" i="1" dirty="0">
                <a:solidFill>
                  <a:srgbClr val="0070C0"/>
                </a:solidFill>
              </a:rPr>
              <a:t> 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: скругленные углы 1">
            <a:extLst>
              <a:ext uri="{FF2B5EF4-FFF2-40B4-BE49-F238E27FC236}">
                <a16:creationId xmlns:a16="http://schemas.microsoft.com/office/drawing/2014/main" id="{F807413C-A2F3-4BB7-AB5E-4525CA87598B}"/>
              </a:ext>
            </a:extLst>
          </p:cNvPr>
          <p:cNvSpPr/>
          <p:nvPr/>
        </p:nvSpPr>
        <p:spPr>
          <a:xfrm>
            <a:off x="687388" y="2777490"/>
            <a:ext cx="4295429" cy="13944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Альфа і омега,</a:t>
            </a:r>
          </a:p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напастися з докорами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навмисне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Прямоугольник: скругленные углы 3">
            <a:extLst>
              <a:ext uri="{FF2B5EF4-FFF2-40B4-BE49-F238E27FC236}">
                <a16:creationId xmlns:a16="http://schemas.microsoft.com/office/drawing/2014/main" id="{3CA5166F-8CC5-4186-A719-A5B387A233C0}"/>
              </a:ext>
            </a:extLst>
          </p:cNvPr>
          <p:cNvSpPr/>
          <p:nvPr/>
        </p:nvSpPr>
        <p:spPr>
          <a:xfrm>
            <a:off x="6457951" y="2777490"/>
            <a:ext cx="4159292" cy="13944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Вилами по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писано, </a:t>
            </a:r>
          </a:p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оворити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навмисне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овісити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пальто. </a:t>
            </a:r>
          </a:p>
        </p:txBody>
      </p:sp>
      <p:sp>
        <p:nvSpPr>
          <p:cNvPr id="9" name="Прямоугольник: скругленные углы 4">
            <a:extLst>
              <a:ext uri="{FF2B5EF4-FFF2-40B4-BE49-F238E27FC236}">
                <a16:creationId xmlns:a16="http://schemas.microsoft.com/office/drawing/2014/main" id="{9A8E8BE3-ADBE-4BA4-8A05-E922FBDEE6E1}"/>
              </a:ext>
            </a:extLst>
          </p:cNvPr>
          <p:cNvSpPr/>
          <p:nvPr/>
        </p:nvSpPr>
        <p:spPr>
          <a:xfrm>
            <a:off x="6949440" y="4684976"/>
            <a:ext cx="4202663" cy="154891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Накрити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мокрим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рядном,</a:t>
            </a:r>
          </a:p>
          <a:p>
            <a:pPr algn="ctr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жданиками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дрижаки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хапати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: скругленные углы 2">
            <a:extLst>
              <a:ext uri="{FF2B5EF4-FFF2-40B4-BE49-F238E27FC236}">
                <a16:creationId xmlns:a16="http://schemas.microsoft.com/office/drawing/2014/main" id="{6F558B38-680E-4CFD-B9FF-E816EE695F5D}"/>
              </a:ext>
            </a:extLst>
          </p:cNvPr>
          <p:cNvSpPr/>
          <p:nvPr/>
        </p:nvSpPr>
        <p:spPr>
          <a:xfrm>
            <a:off x="1356622" y="4636273"/>
            <a:ext cx="4202663" cy="14444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Воду решетом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носити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зауважити дошкульно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уважно дивитися.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7A6459AB-E425-4B0F-B1A1-1F100183C730}"/>
              </a:ext>
            </a:extLst>
          </p:cNvPr>
          <p:cNvSpPr/>
          <p:nvPr/>
        </p:nvSpPr>
        <p:spPr>
          <a:xfrm rot="10800000" flipV="1">
            <a:off x="3457953" y="908602"/>
            <a:ext cx="8201342" cy="126442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3600" b="1" i="1" dirty="0">
                <a:solidFill>
                  <a:srgbClr val="0070C0"/>
                </a:solidFill>
              </a:rPr>
              <a:t> </a:t>
            </a:r>
            <a:r>
              <a:rPr lang="uk-UA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якому рядку словосполучення є фразеологізмами ?</a:t>
            </a:r>
            <a:r>
              <a:rPr lang="uk-UA" sz="3600" b="1" i="1" dirty="0">
                <a:solidFill>
                  <a:srgbClr val="0070C0"/>
                </a:solidFill>
              </a:rPr>
              <a:t> 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960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9854" y="257578"/>
            <a:ext cx="10746346" cy="124925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 Укажіть,  який фразеологізм є антонімом до вислову </a:t>
            </a:r>
            <a:r>
              <a:rPr lang="uk-UA" sz="36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«перебиватися з юшки на воду»?</a:t>
            </a:r>
            <a:endParaRPr lang="ru-RU" sz="3600" b="1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16169" y="2122867"/>
            <a:ext cx="2987898" cy="10560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Відрізана скибка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13665" y="2122867"/>
            <a:ext cx="3157471" cy="12018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у Бога за пазухою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50310" y="3794974"/>
            <a:ext cx="3268013" cy="10560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4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Дізнатися, почому ківш лиха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161986" y="2122867"/>
            <a:ext cx="2799008" cy="10560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Не клади йому пальця в зуби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018725" y="3794974"/>
            <a:ext cx="3704823" cy="10560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Ні в тин ні в ворота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7811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6366" y="218942"/>
            <a:ext cx="11119834" cy="130076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3600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 Вкажіть, яке джерело  походження фразеологізму</a:t>
            </a:r>
            <a:r>
              <a:rPr lang="ru-RU" dirty="0"/>
              <a:t> </a:t>
            </a:r>
            <a:r>
              <a:rPr lang="ru-RU" sz="3600" b="1" i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вавилонське</a:t>
            </a:r>
            <a:r>
              <a:rPr lang="ru-RU" sz="3600" b="1" i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стовпотворіння</a:t>
            </a:r>
            <a:r>
              <a:rPr lang="uk-UA" sz="3600" b="1" i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600" b="1" i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 rot="10800000" flipH="1" flipV="1">
            <a:off x="547059" y="1844050"/>
            <a:ext cx="3983575" cy="92116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Прислів’я та приказки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 rot="10800000" flipH="1" flipV="1">
            <a:off x="2538846" y="2992050"/>
            <a:ext cx="4937162" cy="98286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Вислови античного походження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 rot="10800000" flipH="1" flipV="1">
            <a:off x="7013962" y="5749040"/>
            <a:ext cx="4386943" cy="921161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Фразеологічні зрощення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 rot="10800000" flipH="1" flipV="1">
            <a:off x="4801222" y="4368182"/>
            <a:ext cx="4981071" cy="98759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Крилаті вислови видатних людей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62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4583" y="185458"/>
            <a:ext cx="11044951" cy="1411524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600" b="1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 Визначте, яке джерело походження фразеологізму </a:t>
            </a:r>
            <a:r>
              <a:rPr lang="uk-UA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3600" b="1" i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доладна як писанка»</a:t>
            </a:r>
            <a:endParaRPr lang="ru-RU" sz="3600" b="1" i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 rot="10800000" flipH="1" flipV="1">
            <a:off x="1306286" y="2238030"/>
            <a:ext cx="4416978" cy="107136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Прислів’я та приказки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 rot="10800000" flipH="1" flipV="1">
            <a:off x="6287571" y="2238030"/>
            <a:ext cx="4972611" cy="114621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Вислови античного походження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 rot="10800000" flipH="1" flipV="1">
            <a:off x="483326" y="3678105"/>
            <a:ext cx="5239940" cy="1107583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Крилаті вислови видатних людей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10800000" flipH="1" flipV="1">
            <a:off x="6287571" y="3678105"/>
            <a:ext cx="5501963" cy="104683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Фразеологічні зрощення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 rot="10800000" flipH="1" flipV="1">
            <a:off x="3631474" y="5132882"/>
            <a:ext cx="5553844" cy="1091483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Народне джерело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118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530" y="185531"/>
            <a:ext cx="11320670" cy="125690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36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 Визначте рядок, у якому використано фразеологізми - антоніми</a:t>
            </a:r>
            <a:endParaRPr lang="ru-RU" sz="3600" b="1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ятно 1 3"/>
          <p:cNvSpPr/>
          <p:nvPr/>
        </p:nvSpPr>
        <p:spPr>
          <a:xfrm>
            <a:off x="1732745" y="3451538"/>
            <a:ext cx="4404574" cy="3747751"/>
          </a:xfrm>
          <a:prstGeom prst="irregularSeal1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Байдики бити -  працювати не розгинаючи спини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ятно 1 5"/>
          <p:cNvSpPr/>
          <p:nvPr/>
        </p:nvSpPr>
        <p:spPr>
          <a:xfrm>
            <a:off x="4676107" y="1232829"/>
            <a:ext cx="3950592" cy="3168202"/>
          </a:xfrm>
          <a:prstGeom prst="irregularSeal1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Ревма ревіти - стріляна птиця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ятно 1 6"/>
          <p:cNvSpPr/>
          <p:nvPr/>
        </p:nvSpPr>
        <p:spPr>
          <a:xfrm>
            <a:off x="8626699" y="1371439"/>
            <a:ext cx="3840054" cy="2952481"/>
          </a:xfrm>
          <a:prstGeom prst="irregularSeal1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Головою лягти -  ні пари з уст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ятно 1 8"/>
          <p:cNvSpPr/>
          <p:nvPr/>
        </p:nvSpPr>
        <p:spPr>
          <a:xfrm>
            <a:off x="6346060" y="4056844"/>
            <a:ext cx="4348233" cy="2936383"/>
          </a:xfrm>
          <a:prstGeom prst="irregularSeal1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Тримати язик за зубами -  </a:t>
            </a:r>
          </a:p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легкий хліб.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ятно 1 9"/>
          <p:cNvSpPr/>
          <p:nvPr/>
        </p:nvSpPr>
        <p:spPr>
          <a:xfrm>
            <a:off x="-208741" y="1190645"/>
            <a:ext cx="4556974" cy="3000778"/>
          </a:xfrm>
          <a:prstGeom prst="irregularSeal1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Замилювати очі - </a:t>
            </a:r>
          </a:p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удар нижче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64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5307" y="437882"/>
            <a:ext cx="10900893" cy="118485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36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 Визначити рядок, у якому використано фразеологізми-синоніми</a:t>
            </a:r>
            <a:endParaRPr lang="ru-RU" sz="3600" b="1" i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29555" y="2230192"/>
            <a:ext cx="3049072" cy="113119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Нестися високо - чути краєм вуха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76530" y="4247882"/>
            <a:ext cx="3670478" cy="113548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П’яте через десяте -  запас біди не чинить 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61397" y="2230192"/>
            <a:ext cx="2519967" cy="113119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Копилити губи - роззявити рота 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581102" y="4247882"/>
            <a:ext cx="3490177" cy="113548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Сушити зуби -  умирати від реготу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126568" y="2230192"/>
            <a:ext cx="3193962" cy="113119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Зловитися на гачок - під самим носом.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601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2777" y="347730"/>
            <a:ext cx="10513423" cy="108182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6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24. У якому рядку подано фразеологізм, що відповідає слову </a:t>
            </a:r>
            <a:r>
              <a:rPr lang="uk-UA" sz="36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ніяковіти?</a:t>
            </a:r>
            <a:endParaRPr lang="ru-RU" sz="3600" b="1" i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37075" y="1777100"/>
            <a:ext cx="4043844" cy="104355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Тримати носа за вітром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37075" y="4882195"/>
            <a:ext cx="2498327" cy="106821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Ховати очі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652229" y="2462808"/>
            <a:ext cx="2798258" cy="104355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Із шкури лізти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7075" y="3289081"/>
            <a:ext cx="4946329" cy="10545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Ховатися за чужу спину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681589" y="4004318"/>
            <a:ext cx="3590164" cy="1070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Очей не відірвати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92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1520" y="218942"/>
            <a:ext cx="10604679" cy="940157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25. Фразеологічний зворот ужито у реченні?</a:t>
            </a:r>
            <a:endParaRPr lang="ru-RU" sz="36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0800000" flipH="1" flipV="1">
            <a:off x="638145" y="1311416"/>
            <a:ext cx="7256603" cy="9423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Часу було обмаль, а він усе одно бив байдики.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0800000" flipH="1" flipV="1">
            <a:off x="638142" y="2647530"/>
            <a:ext cx="8711920" cy="9714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Побачивши великий натовп людей, перехожі дивувалися</a:t>
            </a:r>
            <a:r>
              <a:rPr lang="uk-UA" dirty="0"/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0800000" flipH="1" flipV="1">
            <a:off x="638143" y="5464716"/>
            <a:ext cx="4109866" cy="910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Пісня народжує радість</a:t>
            </a:r>
            <a:r>
              <a:rPr lang="uk-UA" dirty="0"/>
              <a:t>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10800000" flipH="1" flipV="1">
            <a:off x="638143" y="4089964"/>
            <a:ext cx="7733125" cy="8393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Величезна сила криється в людському розумі .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623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7285" y="206062"/>
            <a:ext cx="9535731" cy="875763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6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26. Синонімічними є фразеологічні звороти </a:t>
            </a:r>
            <a:endParaRPr lang="ru-RU" sz="3600" b="1" i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38894" y="1895339"/>
            <a:ext cx="4086898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На живу нитку – білими нитками шитий.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45148" y="1895339"/>
            <a:ext cx="4105679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Попасти на слизьке – накрити мокрим рядном.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545148" y="3269447"/>
            <a:ext cx="4105678" cy="78953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Бентежити кров- не чути землі під собою.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38894" y="3269447"/>
            <a:ext cx="4086898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І води не замутить – хоч у вухо бгай.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67448" y="4702934"/>
            <a:ext cx="418563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Закрутити веремію – укрутити хвоста.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505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615" y="275608"/>
            <a:ext cx="10936306" cy="123122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27. У якому рядку всі словосполучення фразеологізми? </a:t>
            </a:r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с двумя усеченными противолежащими углами 3"/>
          <p:cNvSpPr/>
          <p:nvPr/>
        </p:nvSpPr>
        <p:spPr>
          <a:xfrm>
            <a:off x="450760" y="1793183"/>
            <a:ext cx="10934163" cy="825320"/>
          </a:xfrm>
          <a:prstGeom prst="snip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Читати повість, стримано засміятися, перейти вулицю, довести додому .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с двумя усеченными противолежащими углами 4"/>
          <p:cNvSpPr/>
          <p:nvPr/>
        </p:nvSpPr>
        <p:spPr>
          <a:xfrm>
            <a:off x="459346" y="2884351"/>
            <a:ext cx="10925575" cy="782391"/>
          </a:xfrm>
          <a:prstGeom prst="snip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Кінець уроку,  пекти картоплю, відчинені двері, чужа праця</a:t>
            </a:r>
            <a:r>
              <a:rPr lang="uk-UA" dirty="0"/>
              <a:t>.</a:t>
            </a:r>
            <a:endParaRPr lang="ru-RU" dirty="0"/>
          </a:p>
        </p:txBody>
      </p:sp>
      <p:sp>
        <p:nvSpPr>
          <p:cNvPr id="8" name="Прямоугольник с двумя усеченными противолежащими углами 7"/>
          <p:cNvSpPr/>
          <p:nvPr/>
        </p:nvSpPr>
        <p:spPr>
          <a:xfrm>
            <a:off x="450760" y="3926181"/>
            <a:ext cx="10934161" cy="787757"/>
          </a:xfrm>
          <a:prstGeom prst="snip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Нерозбірливо говорити, засипати вугілля, брати воду, говорити правду .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с двумя усеченными противолежащими углами 9"/>
          <p:cNvSpPr/>
          <p:nvPr/>
        </p:nvSpPr>
        <p:spPr>
          <a:xfrm>
            <a:off x="448615" y="4962629"/>
            <a:ext cx="10936306" cy="761999"/>
          </a:xfrm>
          <a:prstGeom prst="snip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Читати по очах, пекти раків, з відкритим серцем, западати в душу</a:t>
            </a:r>
            <a:r>
              <a:rPr lang="uk-UA" dirty="0"/>
              <a:t>.</a:t>
            </a:r>
            <a:endParaRPr lang="ru-RU" dirty="0"/>
          </a:p>
          <a:p>
            <a:pPr algn="ctr"/>
            <a:r>
              <a:rPr lang="uk-UA" dirty="0"/>
              <a:t>.</a:t>
            </a:r>
            <a:endParaRPr lang="ru-RU" dirty="0"/>
          </a:p>
        </p:txBody>
      </p:sp>
      <p:sp>
        <p:nvSpPr>
          <p:cNvPr id="16" name="Прямоугольник с одним вырезанным углом 15"/>
          <p:cNvSpPr/>
          <p:nvPr/>
        </p:nvSpPr>
        <p:spPr>
          <a:xfrm>
            <a:off x="448615" y="6014103"/>
            <a:ext cx="10936306" cy="708338"/>
          </a:xfrm>
          <a:prstGeom prst="snip1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Зелений лист, гнути гілку,  крутити гайку, боби розводити</a:t>
            </a:r>
            <a:r>
              <a:rPr lang="uk-UA" dirty="0"/>
              <a:t>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183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10" grpId="0" animBg="1"/>
      <p:bldP spid="1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8679" y="262729"/>
            <a:ext cx="10820400" cy="111530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36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 З’ясуйте, у якому рядку всі фразеологізми мають однакове значення.</a:t>
            </a:r>
            <a:endParaRPr lang="ru-RU" sz="3600" b="1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56445" y="1602345"/>
            <a:ext cx="7501944" cy="69009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Грати очима, бити чоботи, точити ляси.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30687" y="2462013"/>
            <a:ext cx="10955629" cy="96591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Грати мовчанку, ні пару з вуст, тримати язик за зубами, мов у рот води набрав. 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30687" y="3702675"/>
            <a:ext cx="10543505" cy="72551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Сидіти в печінках, грати на нервах, рукою подати, легкий хліб</a:t>
            </a:r>
            <a:r>
              <a:rPr lang="uk-UA" dirty="0"/>
              <a:t>.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28541" y="4652492"/>
            <a:ext cx="10545651" cy="70511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Пасти задніх, байдики бити, грати першу скрипку, від серця відлягло.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28540" y="5652749"/>
            <a:ext cx="10545651" cy="77380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Гав ловити, викинути з голови, кров з молоком,  впасти духом.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97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A41D386-8C5F-466C-A7B1-376860391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8980" y="525781"/>
            <a:ext cx="8648700" cy="139446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У якому рядку словосполучення є фразеологізмами?</a:t>
            </a:r>
            <a:endParaRPr lang="ru-RU" sz="3600" dirty="0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510051D8-B505-4DC6-B5C4-7581810FE3CF}"/>
              </a:ext>
            </a:extLst>
          </p:cNvPr>
          <p:cNvSpPr/>
          <p:nvPr/>
        </p:nvSpPr>
        <p:spPr>
          <a:xfrm>
            <a:off x="963826" y="4158661"/>
            <a:ext cx="4572001" cy="127243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холодну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воду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братися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рожна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кидати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вітер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ADF5613B-B533-49EF-B19E-BC7006B62D0E}"/>
              </a:ext>
            </a:extLst>
          </p:cNvPr>
          <p:cNvSpPr/>
          <p:nvPr/>
        </p:nvSpPr>
        <p:spPr>
          <a:xfrm rot="10800000" flipV="1">
            <a:off x="6227805" y="2422232"/>
            <a:ext cx="4572000" cy="127243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Руки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нагріти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ходити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байливо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доглядати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9ED226BE-B75E-457A-8D76-EAAF676F6164}"/>
              </a:ext>
            </a:extLst>
          </p:cNvPr>
          <p:cNvSpPr/>
          <p:nvPr/>
        </p:nvSpPr>
        <p:spPr>
          <a:xfrm>
            <a:off x="963827" y="2422232"/>
            <a:ext cx="4572000" cy="127243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AutoNum type="arabicPeriod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Узяти в шори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набирати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води в рот,</a:t>
            </a:r>
          </a:p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дивитися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8E2B0583-9A28-4267-A4A9-5444DBC5A214}"/>
              </a:ext>
            </a:extLst>
          </p:cNvPr>
          <p:cNvSpPr/>
          <p:nvPr/>
        </p:nvSpPr>
        <p:spPr>
          <a:xfrm>
            <a:off x="6227805" y="4213654"/>
            <a:ext cx="4571999" cy="121744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4.За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безрік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віддати,</a:t>
            </a:r>
          </a:p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дорога річ,</a:t>
            </a:r>
          </a:p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гнути залізо.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89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2330" y="144244"/>
            <a:ext cx="10813869" cy="123402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 algn="ctr" fontAlgn="base">
              <a:buNone/>
            </a:pPr>
            <a:r>
              <a:rPr lang="ru-RU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29. У </a:t>
            </a:r>
            <a:r>
              <a:rPr lang="ru-RU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рядку </a:t>
            </a:r>
            <a:r>
              <a:rPr lang="ru-RU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фразеологізми</a:t>
            </a:r>
            <a:r>
              <a:rPr lang="ru-RU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 fontAlgn="base">
              <a:lnSpc>
                <a:spcPct val="100000"/>
              </a:lnSpc>
              <a:buNone/>
            </a:pPr>
            <a:r>
              <a:rPr lang="ru-RU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однакове</a:t>
            </a:r>
            <a:r>
              <a:rPr lang="ru-RU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81380" y="1858375"/>
            <a:ext cx="9176573" cy="63261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Носа не 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показувати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нема 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живої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душі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тридев’ять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земель</a:t>
            </a:r>
            <a:r>
              <a:rPr lang="ru-RU" dirty="0">
                <a:solidFill>
                  <a:schemeClr val="tx1"/>
                </a:solidFill>
                <a:latin typeface="Open Sans"/>
              </a:rPr>
              <a:t>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49794" y="2774578"/>
            <a:ext cx="8952297" cy="64010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Зганяти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вішати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собак,  без мила в душу 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лізти</a:t>
            </a:r>
            <a:r>
              <a:rPr lang="ru-RU" dirty="0">
                <a:solidFill>
                  <a:schemeClr val="tx1"/>
                </a:solidFill>
                <a:latin typeface="Open Sans"/>
              </a:rPr>
              <a:t>.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29060" y="3638554"/>
            <a:ext cx="8965363" cy="67385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Ворожити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бобах,  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вити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вовком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дати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звістку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себе.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58126" y="4637807"/>
            <a:ext cx="8826005" cy="640111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Повісити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носа,  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стерти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лиця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землі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уродитися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сорочці</a:t>
            </a:r>
            <a:r>
              <a:rPr lang="ru-RU" dirty="0">
                <a:solidFill>
                  <a:schemeClr val="tx1"/>
                </a:solidFill>
                <a:latin typeface="Open Sans"/>
              </a:rPr>
              <a:t>.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03094" y="5553927"/>
            <a:ext cx="8810233" cy="96938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Живіт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присох до 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спини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крихти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роті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ріски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рот не 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брати</a:t>
            </a:r>
            <a:r>
              <a:rPr lang="ru-RU" dirty="0">
                <a:solidFill>
                  <a:srgbClr val="444444"/>
                </a:solidFill>
                <a:latin typeface="Open Sans"/>
              </a:rPr>
              <a:t>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9494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326571"/>
            <a:ext cx="10820400" cy="1371600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30. </a:t>
            </a:r>
            <a:r>
              <a:rPr lang="ru-RU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фразеологізм</a:t>
            </a: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вжито</a:t>
            </a: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значенні</a:t>
            </a: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«</a:t>
            </a:r>
            <a:r>
              <a:rPr lang="ru-RU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затіяти</a:t>
            </a: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якусь</a:t>
            </a: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неприємну</a:t>
            </a: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копітку</a:t>
            </a: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справу»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123405" y="2090056"/>
            <a:ext cx="3513910" cy="1502229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1.Забігати вперед</a:t>
            </a:r>
          </a:p>
        </p:txBody>
      </p:sp>
      <p:sp>
        <p:nvSpPr>
          <p:cNvPr id="5" name="Овал 4"/>
          <p:cNvSpPr/>
          <p:nvPr/>
        </p:nvSpPr>
        <p:spPr>
          <a:xfrm>
            <a:off x="3498085" y="3592285"/>
            <a:ext cx="3688325" cy="139119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Лишатися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бортом</a:t>
            </a:r>
          </a:p>
        </p:txBody>
      </p:sp>
      <p:sp>
        <p:nvSpPr>
          <p:cNvPr id="6" name="Овал 5"/>
          <p:cNvSpPr/>
          <p:nvPr/>
        </p:nvSpPr>
        <p:spPr>
          <a:xfrm>
            <a:off x="6782565" y="2250305"/>
            <a:ext cx="3443259" cy="134198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Піти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гачок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445828" y="4790941"/>
            <a:ext cx="3320910" cy="149229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Розбивати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серце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484290" y="5100034"/>
            <a:ext cx="2881648" cy="1529366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Заварити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кашу</a:t>
            </a:r>
          </a:p>
        </p:txBody>
      </p:sp>
    </p:spTree>
    <p:extLst>
      <p:ext uri="{BB962C8B-B14F-4D97-AF65-F5344CB8AC3E}">
        <p14:creationId xmlns:p14="http://schemas.microsoft.com/office/powerpoint/2010/main" val="172446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9F460A3-082B-45D2-BAD2-74B7899A7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9568" y="630196"/>
            <a:ext cx="9096631" cy="1248031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Визначте, у якому рядку фразеологізми становлять синонімічний ряд?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D0F4E892-6F62-4EE6-86F8-02F7257B0153}"/>
              </a:ext>
            </a:extLst>
          </p:cNvPr>
          <p:cNvSpPr/>
          <p:nvPr/>
        </p:nvSpPr>
        <p:spPr>
          <a:xfrm>
            <a:off x="1334528" y="4324866"/>
            <a:ext cx="3855308" cy="133453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Кривити душею,</a:t>
            </a:r>
          </a:p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крутити хвостом,</a:t>
            </a:r>
          </a:p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надягати овечу шкуру.</a:t>
            </a:r>
            <a:endParaRPr lang="ru-RU" sz="2400" dirty="0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7BC8F0A8-3312-4F1F-81C9-C604D38C02F1}"/>
              </a:ext>
            </a:extLst>
          </p:cNvPr>
          <p:cNvSpPr/>
          <p:nvPr/>
        </p:nvSpPr>
        <p:spPr>
          <a:xfrm>
            <a:off x="6376086" y="2273642"/>
            <a:ext cx="4386649" cy="140867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Горло драти,</a:t>
            </a:r>
          </a:p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криком кричати,</a:t>
            </a:r>
          </a:p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ломаного шеляги не вартий.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64F3F811-794B-4B17-9C57-843EC10FC2F2}"/>
              </a:ext>
            </a:extLst>
          </p:cNvPr>
          <p:cNvSpPr/>
          <p:nvPr/>
        </p:nvSpPr>
        <p:spPr>
          <a:xfrm>
            <a:off x="1334528" y="2347784"/>
            <a:ext cx="3855309" cy="133453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Датися в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помки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мов муха в окропі, </a:t>
            </a:r>
          </a:p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білка в колесі.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66ED7F1C-2D1B-4614-A305-FE41717353F3}"/>
              </a:ext>
            </a:extLst>
          </p:cNvPr>
          <p:cNvSpPr/>
          <p:nvPr/>
        </p:nvSpPr>
        <p:spPr>
          <a:xfrm>
            <a:off x="6376086" y="4324866"/>
            <a:ext cx="4386649" cy="133453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Зламати своє слово,</a:t>
            </a:r>
          </a:p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дурня валяти,</a:t>
            </a:r>
          </a:p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брати на сміх</a:t>
            </a:r>
            <a:r>
              <a:rPr lang="uk-UA" sz="2400" dirty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8865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69A9C0D-75B3-4D75-9704-CA748544F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8995" y="790833"/>
            <a:ext cx="9047205" cy="117389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У якому рядку фразеологізми мають значення </a:t>
            </a:r>
            <a:r>
              <a:rPr lang="uk-UA" sz="36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молодий</a:t>
            </a:r>
            <a:r>
              <a:rPr lang="uk-UA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ru-RU" sz="3600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5419D4CF-35F8-403A-A1C3-EA200F902D64}"/>
              </a:ext>
            </a:extLst>
          </p:cNvPr>
          <p:cNvSpPr/>
          <p:nvPr/>
        </p:nvSpPr>
        <p:spPr>
          <a:xfrm>
            <a:off x="1289801" y="4472453"/>
            <a:ext cx="4769707" cy="118137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Горобеня жовтодзьобе,</a:t>
            </a:r>
          </a:p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наробити галасу.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19365388-4619-4E64-8B74-CFD124AAF60F}"/>
              </a:ext>
            </a:extLst>
          </p:cNvPr>
          <p:cNvSpPr/>
          <p:nvPr/>
        </p:nvSpPr>
        <p:spPr>
          <a:xfrm>
            <a:off x="1289801" y="2971800"/>
            <a:ext cx="4653798" cy="113334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Задля красного слова,</a:t>
            </a:r>
          </a:p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мало ще каші з’їв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81B0FD75-3CF7-4C40-8806-65CB8834864D}"/>
              </a:ext>
            </a:extLst>
          </p:cNvPr>
          <p:cNvSpPr/>
          <p:nvPr/>
        </p:nvSpPr>
        <p:spPr>
          <a:xfrm>
            <a:off x="6982596" y="2971799"/>
            <a:ext cx="4385619" cy="113334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Молоко на губах,</a:t>
            </a:r>
          </a:p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курча жовтороте.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3910846C-7D97-45A4-8F91-CBCC1146322A}"/>
              </a:ext>
            </a:extLst>
          </p:cNvPr>
          <p:cNvSpPr/>
          <p:nvPr/>
        </p:nvSpPr>
        <p:spPr>
          <a:xfrm>
            <a:off x="6982596" y="4472453"/>
            <a:ext cx="4487214" cy="118137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Немає гаразду в голові,</a:t>
            </a:r>
          </a:p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ведмідь на вухо наступив.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39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BBB6B12-7C2D-49EF-905B-8AAFDAEBA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580769"/>
            <a:ext cx="9677400" cy="128510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36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3600" b="1" i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Правильним</a:t>
            </a:r>
            <a:r>
              <a:rPr lang="ru-RU" sz="36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3600" b="1" i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тлумачення</a:t>
            </a:r>
            <a:r>
              <a:rPr lang="ru-RU" sz="36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фразеологізму</a:t>
            </a:r>
            <a:r>
              <a:rPr lang="ru-RU" sz="36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36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«золота молодь»</a:t>
            </a:r>
          </a:p>
          <a:p>
            <a:pPr algn="ctr">
              <a:lnSpc>
                <a:spcPct val="100000"/>
              </a:lnSpc>
            </a:pPr>
            <a:endParaRPr lang="ru-RU" sz="3600" dirty="0"/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87B0F482-A254-4797-A65E-F5C7EEAE1C1D}"/>
              </a:ext>
            </a:extLst>
          </p:cNvPr>
          <p:cNvSpPr/>
          <p:nvPr/>
        </p:nvSpPr>
        <p:spPr>
          <a:xfrm>
            <a:off x="1025610" y="2088292"/>
            <a:ext cx="3805882" cy="2063578"/>
          </a:xfrm>
          <a:prstGeom prst="ellipse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Відзначатися неабиякими здібностями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5B85A37D-A393-4A15-B607-DD220B7D27E3}"/>
              </a:ext>
            </a:extLst>
          </p:cNvPr>
          <p:cNvSpPr/>
          <p:nvPr/>
        </p:nvSpPr>
        <p:spPr>
          <a:xfrm>
            <a:off x="5375189" y="2088292"/>
            <a:ext cx="4040660" cy="1767017"/>
          </a:xfrm>
          <a:prstGeom prst="ellipse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Розбещені діти багатих батьків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C066E36B-C0DC-43FE-9EE2-E816BFED8091}"/>
              </a:ext>
            </a:extLst>
          </p:cNvPr>
          <p:cNvSpPr/>
          <p:nvPr/>
        </p:nvSpPr>
        <p:spPr>
          <a:xfrm>
            <a:off x="7191632" y="4077728"/>
            <a:ext cx="4658498" cy="1927655"/>
          </a:xfrm>
          <a:prstGeom prst="ellipse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4.Молоді підприємці, які забезпечують собі високий рівень життя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B085CE3C-76E7-4E77-8890-98AF5B1DC6AD}"/>
              </a:ext>
            </a:extLst>
          </p:cNvPr>
          <p:cNvSpPr/>
          <p:nvPr/>
        </p:nvSpPr>
        <p:spPr>
          <a:xfrm>
            <a:off x="3295135" y="4151870"/>
            <a:ext cx="3229233" cy="1594022"/>
          </a:xfrm>
          <a:prstGeom prst="ellipse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Обдаровані молоді діячі культури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2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EB2317B-FD56-4D76-908C-6727F1B48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6035" y="630194"/>
            <a:ext cx="10262375" cy="15658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ru-RU" sz="39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900" b="1" i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Доберіть</a:t>
            </a:r>
            <a:r>
              <a:rPr lang="ru-RU" sz="39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900" b="1" i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фразеологізму</a:t>
            </a:r>
            <a:r>
              <a:rPr lang="ru-RU" sz="39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900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«видно пана по халявах" </a:t>
            </a:r>
            <a:r>
              <a:rPr lang="ru-RU" sz="3900" b="1" i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відповідне</a:t>
            </a:r>
            <a:r>
              <a:rPr lang="ru-RU" sz="39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900" b="1" i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sz="39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900" b="1" i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endParaRPr lang="ru-RU" sz="3900" b="1" i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AC31B957-94E6-49F8-B77D-E41773CF025A}"/>
              </a:ext>
            </a:extLst>
          </p:cNvPr>
          <p:cNvSpPr/>
          <p:nvPr/>
        </p:nvSpPr>
        <p:spPr>
          <a:xfrm>
            <a:off x="1325217" y="2782956"/>
            <a:ext cx="4890232" cy="11708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Людина розкривається в її поведінці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0DC53A75-8317-4A41-8603-C7EE2A210F5E}"/>
              </a:ext>
            </a:extLst>
          </p:cNvPr>
          <p:cNvSpPr/>
          <p:nvPr/>
        </p:nvSpPr>
        <p:spPr>
          <a:xfrm>
            <a:off x="6862120" y="5152767"/>
            <a:ext cx="4539049" cy="111924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Власною працею добувати засоби для існування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676A2E43-A3C9-4AEE-97DF-F0E0472222B1}"/>
              </a:ext>
            </a:extLst>
          </p:cNvPr>
          <p:cNvSpPr/>
          <p:nvPr/>
        </p:nvSpPr>
        <p:spPr>
          <a:xfrm>
            <a:off x="6862120" y="3387144"/>
            <a:ext cx="4539050" cy="11786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Людина з великим досвідом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735D84F8-89AA-42A6-8775-E1CCC1647E37}"/>
              </a:ext>
            </a:extLst>
          </p:cNvPr>
          <p:cNvSpPr/>
          <p:nvPr/>
        </p:nvSpPr>
        <p:spPr>
          <a:xfrm>
            <a:off x="1351005" y="4263082"/>
            <a:ext cx="4539048" cy="10816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Досягти чогось постійною роботою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51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155FE05-91F4-4212-89AD-A06D5B4B8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0306"/>
            <a:ext cx="10820400" cy="1300765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3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Доберіть</a:t>
            </a:r>
            <a:r>
              <a:rPr lang="ru-RU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фразеологізму</a:t>
            </a:r>
            <a:r>
              <a:rPr lang="ru-RU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i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високо</a:t>
            </a:r>
            <a:r>
              <a:rPr lang="ru-RU" sz="36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літати</a:t>
            </a:r>
            <a:r>
              <a:rPr lang="ru-RU" sz="36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відповідне</a:t>
            </a:r>
            <a:r>
              <a:rPr lang="ru-RU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endParaRPr lang="ru-RU" sz="36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073E1DA9-3710-4D0B-BB3B-D25B86AFCBCA}"/>
              </a:ext>
            </a:extLst>
          </p:cNvPr>
          <p:cNvSpPr/>
          <p:nvPr/>
        </p:nvSpPr>
        <p:spPr>
          <a:xfrm>
            <a:off x="4201297" y="3391930"/>
            <a:ext cx="4053015" cy="914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Бути щасливим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2C60B759-3EED-49F1-8CE6-7E451533AAFB}"/>
              </a:ext>
            </a:extLst>
          </p:cNvPr>
          <p:cNvSpPr/>
          <p:nvPr/>
        </p:nvSpPr>
        <p:spPr>
          <a:xfrm>
            <a:off x="1767018" y="4633767"/>
            <a:ext cx="4053014" cy="914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Здобувати багатий досвід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C7137CEA-B4A0-4873-A3F3-A76A692AE0A0}"/>
              </a:ext>
            </a:extLst>
          </p:cNvPr>
          <p:cNvSpPr/>
          <p:nvPr/>
        </p:nvSpPr>
        <p:spPr>
          <a:xfrm>
            <a:off x="6866241" y="4633767"/>
            <a:ext cx="4053013" cy="914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Дуже сильно діяти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C1B102B6-DA9F-4A87-B269-5D1B8280D7A7}"/>
              </a:ext>
            </a:extLst>
          </p:cNvPr>
          <p:cNvSpPr/>
          <p:nvPr/>
        </p:nvSpPr>
        <p:spPr>
          <a:xfrm>
            <a:off x="2045043" y="2150093"/>
            <a:ext cx="8101914" cy="914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1.Займати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посаду,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помітне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становище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740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8D0EBF5-6E28-4042-B4E7-78FDC5B65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130" y="344558"/>
            <a:ext cx="10711070" cy="157700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Доберіть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фразеологізму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36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блудити словами </a:t>
            </a:r>
            <a:r>
              <a:rPr lang="ru-RU" sz="36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</a:p>
          <a:p>
            <a:pPr marL="0" indent="0" algn="ctr">
              <a:buNone/>
            </a:pP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відповідне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BF8BB61E-4BD1-491D-9059-E0EC435F2312}"/>
              </a:ext>
            </a:extLst>
          </p:cNvPr>
          <p:cNvSpPr/>
          <p:nvPr/>
        </p:nvSpPr>
        <p:spPr>
          <a:xfrm rot="10800000" flipV="1">
            <a:off x="795128" y="2508304"/>
            <a:ext cx="3856384" cy="111451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Говорити без потреби, говорити нісенітниці.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E1A4C582-0C90-4E10-9A30-53A6A0700D5C}"/>
              </a:ext>
            </a:extLst>
          </p:cNvPr>
          <p:cNvSpPr/>
          <p:nvPr/>
        </p:nvSpPr>
        <p:spPr>
          <a:xfrm rot="10800000" flipV="1">
            <a:off x="5867069" y="2508305"/>
            <a:ext cx="4655155" cy="111451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Сказати щось облесливо, відмовитися від сказаного, удавано доброзичливо.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9BC2F7ED-5BBA-4258-A10E-3607AEE21DAD}"/>
              </a:ext>
            </a:extLst>
          </p:cNvPr>
          <p:cNvSpPr/>
          <p:nvPr/>
        </p:nvSpPr>
        <p:spPr>
          <a:xfrm>
            <a:off x="5867070" y="4081670"/>
            <a:ext cx="4655156" cy="111451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Дуже лаяти, сварити кого-небудь, дошкуляти критикою.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B8D93DF6-2286-4EE7-B2AB-F2EE0FBE448C}"/>
              </a:ext>
            </a:extLst>
          </p:cNvPr>
          <p:cNvSpPr/>
          <p:nvPr/>
        </p:nvSpPr>
        <p:spPr>
          <a:xfrm>
            <a:off x="795128" y="4081669"/>
            <a:ext cx="3856384" cy="111451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uk-UA" sz="2400" dirty="0"/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лізти за словом до кишені, на чесному слові триматися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94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След самолета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959</TotalTime>
  <Words>1443</Words>
  <Application>Microsoft Office PowerPoint</Application>
  <PresentationFormat>Широкоэкранный</PresentationFormat>
  <Paragraphs>218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7" baseType="lpstr">
      <vt:lpstr>Arial</vt:lpstr>
      <vt:lpstr>Arial Unicode MS</vt:lpstr>
      <vt:lpstr>Century Gothic</vt:lpstr>
      <vt:lpstr>Open Sans</vt:lpstr>
      <vt:lpstr>Times New Roman</vt:lpstr>
      <vt:lpstr>След самолета</vt:lpstr>
      <vt:lpstr>        Фразеологічний практикум:  вправи та завдання  в тестовій формі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Фразеологічний практикум:  вправи та завдання  в тестовій форм </dc:title>
  <dc:creator>Windows-10</dc:creator>
  <cp:lastModifiedBy>Windows-10</cp:lastModifiedBy>
  <cp:revision>99</cp:revision>
  <dcterms:created xsi:type="dcterms:W3CDTF">2021-05-13T19:43:34Z</dcterms:created>
  <dcterms:modified xsi:type="dcterms:W3CDTF">2021-05-24T18:00:48Z</dcterms:modified>
</cp:coreProperties>
</file>