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64" r:id="rId9"/>
    <p:sldId id="259" r:id="rId10"/>
    <p:sldId id="261" r:id="rId11"/>
    <p:sldId id="263" r:id="rId12"/>
    <p:sldId id="273" r:id="rId13"/>
    <p:sldId id="272" r:id="rId14"/>
    <p:sldId id="26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F28C-B996-4C54-99E4-B1405BDDFD6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AD0B-65E9-40FE-9BC8-176989108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8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D0B-65E9-40FE-9BC8-1769891083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D218E5-1105-4C45-8920-38F9F60ED7A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85E85-006A-4251-A5E6-A3F0B15BC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"/>
            <a:ext cx="7848872" cy="1556791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</a:rPr>
              <a:t>Булінг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 smtClean="0">
                <a:solidFill>
                  <a:schemeClr val="tx1"/>
                </a:solidFill>
              </a:rPr>
              <a:t>в </a:t>
            </a:r>
            <a:r>
              <a:rPr lang="ru-RU" sz="5400" dirty="0" err="1" smtClean="0">
                <a:solidFill>
                  <a:schemeClr val="tx1"/>
                </a:solidFill>
              </a:rPr>
              <a:t>школі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Рисунок-булл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4464496" cy="484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6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437063"/>
            <a:ext cx="8568952" cy="230505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marL="137160" indent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 жертв буллінгу частіше властиво тривалий час приховувати свою проблему, навіть в разі явного фізичного насильства. Набагато рідше діти, підлітки і дорослі зізнаються в цьому або ж активно про це повідомляють.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Users\Кононенко\Pictures\ПСИХОЛОГИЯ\интересное для электива\main-3753-16a827d237c986f10a1124a55a0ad6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869906" cy="437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sz="3500" dirty="0" smtClean="0">
                <a:solidFill>
                  <a:schemeClr val="tx1"/>
                </a:solidFill>
              </a:rPr>
              <a:t>Хто найчастіше стає буллером</a:t>
            </a:r>
            <a:endParaRPr lang="uk-UA" sz="3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sz="2000" dirty="0" smtClean="0"/>
              <a:t>По-перше, це діти, які страждають від насильства в своїй сім'ї і компенсуючи свої страждання насильством над найслабшим в дитячій групі.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По-друге, кривдниками стають діти, які прагнуть до лідерства, які не можуть самоствердитися в школі соціально прийнятними способами: за рахунок інших особистісних якостей, громадської діяльності, спорту,  але претендують на високий статус в колективі.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І, по-третє, це діти, які прийшли з сімей, де процвітають ідеї шовінізму, ксенофобії і снобізму.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Ці діти ростуть без заборон, не знають, що таке авторитет батьків. І в той же час їм дуже не вистачає уваги і поваги дорослих. Туга за цим почуттям викликає у них сильну агресію, яка якийсь час пригнічується: дитина не може виплеснути її на батьків, він шукає собі відповідну мішень. 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Вони ростуть без внутрішнього відчуття власної гідності, самоцінності, і тому їм весь час доводиться самостверджуватися за рахунок інших людей, доводити власну перевагу.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i="1" dirty="0" smtClean="0"/>
              <a:t>Важливо відзначити, що не завжди кривдники хочуть своєю поведінкою принести шкоду своїй жертві. У них можуть бути свої цілі: відчути свою силу, вплинути на ситуацію, сформувати значущі для себе риси характеру.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39607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5616575" cy="56880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uk-UA" i="1" dirty="0"/>
          </a:p>
        </p:txBody>
      </p:sp>
      <p:pic>
        <p:nvPicPr>
          <p:cNvPr id="4" name="Рисунок 3" descr="bulling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5616575" cy="56880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uk-UA" i="1" dirty="0"/>
          </a:p>
        </p:txBody>
      </p:sp>
      <p:pic>
        <p:nvPicPr>
          <p:cNvPr id="4" name="Рисунок 3" descr="bulling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126876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Наслідки  буллінгу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328592" cy="5400600"/>
          </a:xfrm>
        </p:spPr>
        <p:txBody>
          <a:bodyPr>
            <a:normAutofit fontScale="62500" lnSpcReduction="20000"/>
          </a:bodyPr>
          <a:lstStyle/>
          <a:p>
            <a:r>
              <a:rPr lang="uk-UA" sz="3000" i="1" dirty="0" smtClean="0"/>
              <a:t>Постійна ганьба призводить до спотворення формування особистості дітей. Саме гідне становище в групі однолітків,  дає дитині і підлітку моральне задоволення, - основну умову для нормального психічного розвитку.</a:t>
            </a:r>
          </a:p>
          <a:p>
            <a:pPr>
              <a:buNone/>
            </a:pPr>
            <a:endParaRPr lang="uk-UA" sz="1500" i="1" dirty="0" smtClean="0"/>
          </a:p>
          <a:p>
            <a:r>
              <a:rPr lang="uk-UA" sz="3000" i="1" dirty="0" smtClean="0"/>
              <a:t>У дитини-жертви можуть виникнути проблеми у взаємодії з оточуючими, причому ці труднощі можуть проявитися і в юності, і в молодості, і навіть в зрілому віці. </a:t>
            </a:r>
          </a:p>
          <a:p>
            <a:endParaRPr lang="uk-UA" sz="1300" i="1" dirty="0" smtClean="0"/>
          </a:p>
          <a:p>
            <a:r>
              <a:rPr lang="uk-UA" sz="3000" i="1" dirty="0" smtClean="0"/>
              <a:t>Більшість кривдників часто не досягають високого ступеня реалізації своїх здібностей, так як звикають самостверджуватися за рахунок інших, а не в результаті власних зусиль.</a:t>
            </a:r>
          </a:p>
          <a:p>
            <a:pPr>
              <a:buNone/>
            </a:pPr>
            <a:endParaRPr lang="uk-UA" sz="1300" i="1" dirty="0" smtClean="0"/>
          </a:p>
          <a:p>
            <a:r>
              <a:rPr lang="uk-UA" sz="3000" i="1" dirty="0" smtClean="0"/>
              <a:t>Навіть психіка сторонніх спостерігачів піддається зміні - у них може розвиватися позиція невтручання і ігнорування чужого страждання.</a:t>
            </a:r>
          </a:p>
          <a:p>
            <a:pPr>
              <a:buNone/>
            </a:pPr>
            <a:endParaRPr lang="uk-UA" sz="3000" i="1" dirty="0" smtClean="0"/>
          </a:p>
          <a:p>
            <a:pPr algn="r">
              <a:buNone/>
            </a:pPr>
            <a:endParaRPr lang="uk-UA" sz="3000" i="1" dirty="0" smtClean="0"/>
          </a:p>
          <a:p>
            <a:endParaRPr lang="uk-UA" i="1" dirty="0" smtClean="0"/>
          </a:p>
          <a:p>
            <a:pPr>
              <a:buNone/>
            </a:pPr>
            <a:endParaRPr lang="uk-UA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1196752"/>
            <a:ext cx="353152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6165304"/>
            <a:ext cx="239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 smtClean="0"/>
              <a:t>Відео</a:t>
            </a:r>
            <a:endParaRPr lang="uk-UA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5509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2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852936"/>
            <a:ext cx="4528542" cy="368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Кононенко\Pictures\og_1_310520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60648"/>
            <a:ext cx="4176464" cy="3604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оненко\Pictures\resize.ph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8"/>
            <a:ext cx="9144000" cy="68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3357563"/>
            <a:ext cx="8424936" cy="276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- </a:t>
            </a:r>
            <a:r>
              <a:rPr lang="uk-UA" sz="4000" i="1" dirty="0" smtClean="0"/>
              <a:t>це універсальна арена, полігон для розрядки учнями своїх численних проблем, негативних імпульсів що накопичилися вдома</a:t>
            </a:r>
            <a:r>
              <a:rPr lang="uk-UA" sz="4000" b="1" i="1" dirty="0" smtClean="0"/>
              <a:t>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81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852936"/>
            <a:ext cx="8964488" cy="400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Буллінг </a:t>
            </a:r>
            <a:r>
              <a:rPr lang="uk-UA" sz="2000" i="1" dirty="0" smtClean="0"/>
              <a:t>(від англ. </a:t>
            </a:r>
            <a:r>
              <a:rPr lang="uk-UA" sz="2000" i="1" dirty="0" err="1" smtClean="0"/>
              <a:t>Bully</a:t>
            </a:r>
            <a:r>
              <a:rPr lang="uk-UA" sz="2000" i="1" dirty="0" smtClean="0"/>
              <a:t> - хуліган, насильник) - психологічний терор, побиття, цькування однієї людини іншою. </a:t>
            </a:r>
          </a:p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Буллінг</a:t>
            </a:r>
            <a:r>
              <a:rPr lang="uk-UA" sz="2000" i="1" dirty="0" smtClean="0"/>
              <a:t> - це соціальне явище,  яке переважно організовано дитячим колективам. Хоча буллінг може бути в різного роду колективах, від </a:t>
            </a:r>
            <a:r>
              <a:rPr lang="uk-UA" sz="2000" i="1" dirty="0" err="1" smtClean="0"/>
              <a:t>дитсадкових</a:t>
            </a:r>
            <a:r>
              <a:rPr lang="uk-UA" sz="2000" i="1" dirty="0" smtClean="0"/>
              <a:t> до цілком дорослих.</a:t>
            </a:r>
          </a:p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Буллінг - </a:t>
            </a:r>
            <a:r>
              <a:rPr lang="uk-UA" sz="2000" i="1" dirty="0" smtClean="0"/>
              <a:t>проявляється через різні форми фізичних або психічних утисків, пережитих дітьми або дорослими, з боку інших дітей або  дорослих.</a:t>
            </a:r>
          </a:p>
          <a:p>
            <a:pPr marL="0" indent="0">
              <a:buNone/>
            </a:pPr>
            <a:r>
              <a:rPr lang="uk-UA" sz="2000" i="1" dirty="0" smtClean="0"/>
              <a:t>Дії менш радикальні - обзивання, непристойні жарти, плітки - називають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моббінгом.</a:t>
            </a:r>
            <a:r>
              <a:rPr lang="uk-UA" sz="2000" i="1" dirty="0" smtClean="0"/>
              <a:t> </a:t>
            </a:r>
          </a:p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Моббінг – </a:t>
            </a:r>
            <a:r>
              <a:rPr lang="uk-UA" sz="2000" i="1" dirty="0" smtClean="0"/>
              <a:t>форма  психічного насильства у вигляді ганьби в колективі.</a:t>
            </a:r>
          </a:p>
          <a:p>
            <a:pPr marL="0" indent="0">
              <a:buNone/>
            </a:pPr>
            <a:r>
              <a:rPr lang="uk-UA" sz="2000" i="1" dirty="0" smtClean="0"/>
              <a:t>Також існує новітнє досягнення в цій галузі, це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кібербуллінг </a:t>
            </a:r>
            <a:r>
              <a:rPr lang="uk-UA" sz="2000" i="1" dirty="0" smtClean="0"/>
              <a:t>–  ущемлення людини у соціальних мережах, непристойні коментарі, фотографії ганебного характеру.</a:t>
            </a:r>
          </a:p>
          <a:p>
            <a:pPr marL="0" indent="0">
              <a:buNone/>
            </a:pPr>
            <a:endParaRPr lang="uk-UA" sz="2000" i="1" dirty="0"/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2653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032448" cy="2676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996952"/>
            <a:ext cx="5256584" cy="3527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буллінгу:</a:t>
            </a:r>
          </a:p>
          <a:p>
            <a:pPr marL="0" indent="0">
              <a:buNone/>
            </a:pPr>
            <a:endParaRPr lang="uk-UA" sz="1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Нерівність сил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Агресія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Інцендент вже повторюються</a:t>
            </a:r>
          </a:p>
          <a:p>
            <a:pPr marL="0" indent="0">
              <a:buNone/>
            </a:pPr>
            <a:r>
              <a:rPr lang="uk-UA" sz="2000" i="1" dirty="0" smtClean="0"/>
              <a:t>    якийсь час, декілька разів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Вразливість жертви </a:t>
            </a:r>
          </a:p>
          <a:p>
            <a:pPr marL="0" indent="0">
              <a:buNone/>
            </a:pPr>
            <a:r>
              <a:rPr lang="uk-UA" sz="2000" i="1" dirty="0" smtClean="0"/>
              <a:t>     (гостра емоційна реакція)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Ця поведінка є умисною</a:t>
            </a:r>
            <a:endParaRPr lang="uk-UA" sz="2000" i="1" dirty="0"/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88640"/>
            <a:ext cx="2957961" cy="270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5087" y="188640"/>
            <a:ext cx="4082017" cy="272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bigstock-Three-Women-Quarreling-In-Offi-21032303-347x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4499992" y="3429000"/>
            <a:ext cx="42191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996952"/>
            <a:ext cx="3888432" cy="3527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буллінгу</a:t>
            </a:r>
            <a:r>
              <a:rPr lang="uk-UA" sz="2200" i="1" dirty="0" smtClean="0"/>
              <a:t>:</a:t>
            </a:r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в навчальному закладі </a:t>
            </a:r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на робочому місці</a:t>
            </a:r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в армії – </a:t>
            </a:r>
            <a:r>
              <a:rPr lang="uk-UA" sz="2200" i="1" dirty="0" err="1" smtClean="0"/>
              <a:t>“дідовщина”</a:t>
            </a:r>
            <a:endParaRPr lang="uk-UA" sz="2200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в інформаційному    просторі</a:t>
            </a:r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118" y="188640"/>
            <a:ext cx="3446128" cy="270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88640"/>
            <a:ext cx="3601163" cy="272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2996952"/>
            <a:ext cx="4932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буллінг: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Вербальний буллінг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Образливі жести або дії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Залякування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Ізоляція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Вимагання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Пошкодження чи інші дії з майном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Шкільний кібербуллінг</a:t>
            </a:r>
            <a:endParaRPr lang="uk-UA" sz="2200" i="1" dirty="0"/>
          </a:p>
        </p:txBody>
      </p:sp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ll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ll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«Козлом </a:t>
            </a:r>
            <a:r>
              <a:rPr lang="uk-UA" sz="2400" dirty="0" err="1" smtClean="0">
                <a:solidFill>
                  <a:schemeClr val="tx1"/>
                </a:solidFill>
              </a:rPr>
              <a:t>отпущения</a:t>
            </a:r>
            <a:r>
              <a:rPr lang="uk-UA" sz="2400" dirty="0" smtClean="0">
                <a:solidFill>
                  <a:schemeClr val="tx1"/>
                </a:solidFill>
              </a:rPr>
              <a:t>»  або жертвою буллінгу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може стати кожен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363272" cy="252028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sz="1900" dirty="0" smtClean="0"/>
              <a:t>Ним може стати будь-який школяр, навіть сильний, здатний протистояти тиску групи однокласників. Але деякі діти мимоволі провокують однолітків і частіше за інших стають жертвами ганьби.  Серед них - ті, хто незвично одягнений або «дивно» поводиться, хто неохайний. Або хлопчики і дівчатка, які не можуть дати відсіч, або дуже чутливі діти - їх неважко вивести з себе, змусити плакати. Школярі, які легше ладять  з дорослими, ніж з однокласниками, і ходять за ним «хвостиком», теж викликають роздратування, ніж симпатію класу. Часто жертвою буллінг стає новий учень, що відрізняється від однокласників, - наприклад, більш відкритий, ініціативний, чесний. І діти відкидають «чужака».</a:t>
            </a:r>
            <a:endParaRPr lang="uk-UA" sz="1900" b="1" i="1" dirty="0"/>
          </a:p>
        </p:txBody>
      </p:sp>
      <p:pic>
        <p:nvPicPr>
          <p:cNvPr id="7170" name="Picture 2" descr="C:\Users\Кононенко\Pictures\og_1_3105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441676" cy="333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5616575" cy="56880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uk-UA" i="1" dirty="0"/>
          </a:p>
        </p:txBody>
      </p:sp>
      <p:pic>
        <p:nvPicPr>
          <p:cNvPr id="7" name="Рисунок 6" descr="bull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715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Булінг в школі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«Козлом отпущения»  або жертвою буллінгу  може стати кожен</vt:lpstr>
      <vt:lpstr>Презентация PowerPoint</vt:lpstr>
      <vt:lpstr>Презентация PowerPoint</vt:lpstr>
      <vt:lpstr>Хто найчастіше стає буллером</vt:lpstr>
      <vt:lpstr>Презентация PowerPoint</vt:lpstr>
      <vt:lpstr>Презентация PowerPoint</vt:lpstr>
      <vt:lpstr>Наслідки  буллінгу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всеобуч для родителей</dc:title>
  <dc:creator>Кононенко</dc:creator>
  <cp:lastModifiedBy>Oksana</cp:lastModifiedBy>
  <cp:revision>66</cp:revision>
  <dcterms:created xsi:type="dcterms:W3CDTF">2013-11-25T08:51:06Z</dcterms:created>
  <dcterms:modified xsi:type="dcterms:W3CDTF">2019-02-12T08:37:37Z</dcterms:modified>
</cp:coreProperties>
</file>