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20" r:id="rId5"/>
  </p:sldMasterIdLst>
  <p:notesMasterIdLst>
    <p:notesMasterId r:id="rId50"/>
  </p:notesMasterIdLst>
  <p:sldIdLst>
    <p:sldId id="256" r:id="rId6"/>
    <p:sldId id="265" r:id="rId7"/>
    <p:sldId id="266" r:id="rId8"/>
    <p:sldId id="267" r:id="rId9"/>
    <p:sldId id="257" r:id="rId10"/>
    <p:sldId id="268" r:id="rId11"/>
    <p:sldId id="269" r:id="rId12"/>
    <p:sldId id="270" r:id="rId13"/>
    <p:sldId id="280" r:id="rId14"/>
    <p:sldId id="271" r:id="rId15"/>
    <p:sldId id="281" r:id="rId16"/>
    <p:sldId id="272" r:id="rId17"/>
    <p:sldId id="282" r:id="rId18"/>
    <p:sldId id="273" r:id="rId19"/>
    <p:sldId id="283" r:id="rId20"/>
    <p:sldId id="274" r:id="rId21"/>
    <p:sldId id="284" r:id="rId22"/>
    <p:sldId id="275" r:id="rId23"/>
    <p:sldId id="285" r:id="rId24"/>
    <p:sldId id="276" r:id="rId25"/>
    <p:sldId id="286" r:id="rId26"/>
    <p:sldId id="277" r:id="rId27"/>
    <p:sldId id="287" r:id="rId28"/>
    <p:sldId id="288" r:id="rId29"/>
    <p:sldId id="289" r:id="rId30"/>
    <p:sldId id="290" r:id="rId31"/>
    <p:sldId id="258" r:id="rId32"/>
    <p:sldId id="260" r:id="rId33"/>
    <p:sldId id="261" r:id="rId34"/>
    <p:sldId id="262" r:id="rId35"/>
    <p:sldId id="263" r:id="rId36"/>
    <p:sldId id="291" r:id="rId37"/>
    <p:sldId id="292" r:id="rId38"/>
    <p:sldId id="293" r:id="rId39"/>
    <p:sldId id="294" r:id="rId40"/>
    <p:sldId id="295" r:id="rId41"/>
    <p:sldId id="297" r:id="rId42"/>
    <p:sldId id="259" r:id="rId43"/>
    <p:sldId id="298" r:id="rId44"/>
    <p:sldId id="299" r:id="rId45"/>
    <p:sldId id="264" r:id="rId46"/>
    <p:sldId id="278" r:id="rId47"/>
    <p:sldId id="300" r:id="rId48"/>
    <p:sldId id="296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26" autoAdjust="0"/>
    <p:restoredTop sz="94660"/>
  </p:normalViewPr>
  <p:slideViewPr>
    <p:cSldViewPr>
      <p:cViewPr>
        <p:scale>
          <a:sx n="35" d="100"/>
          <a:sy n="35" d="100"/>
        </p:scale>
        <p:origin x="-2400" y="-7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6E6434-5786-404F-8C7C-8CA065CB4E94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AC746-1F3D-43B4-B3A5-C104A86CA4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AC746-1F3D-43B4-B3A5-C104A86CA4C1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AC746-1F3D-43B4-B3A5-C104A86CA4C1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FAC746-1F3D-43B4-B3A5-C104A86CA4C1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16.10.2017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Relationship Id="rId9" Type="http://schemas.openxmlformats.org/officeDocument/2006/relationships/image" Target="../media/image12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ШКОЛА\Фон\Заставки\imagesііі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42910" y="1071546"/>
            <a:ext cx="81439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uk-UA" sz="4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uk-UA" sz="4000" b="1" dirty="0" smtClean="0">
                <a:solidFill>
                  <a:srgbClr val="C00000"/>
                </a:solidFill>
                <a:latin typeface="Arial Black" pitchFamily="34" charset="0"/>
              </a:rPr>
              <a:t>Галерея кімнатних рослин</a:t>
            </a:r>
          </a:p>
          <a:p>
            <a:pPr algn="ctr"/>
            <a:r>
              <a:rPr lang="uk-UA" sz="2400" b="1" dirty="0" smtClean="0">
                <a:latin typeface="Arial Black" pitchFamily="34" charset="0"/>
              </a:rPr>
              <a:t>(Проект</a:t>
            </a:r>
            <a:r>
              <a:rPr lang="en-US" sz="2400" b="1" dirty="0" smtClean="0">
                <a:latin typeface="Arial Black" pitchFamily="34" charset="0"/>
              </a:rPr>
              <a:t>-</a:t>
            </a:r>
            <a:r>
              <a:rPr lang="uk-UA" sz="2400" b="1" dirty="0" err="1" smtClean="0">
                <a:latin typeface="Arial Black" pitchFamily="34" charset="0"/>
              </a:rPr>
              <a:t>презинтація</a:t>
            </a:r>
            <a:r>
              <a:rPr lang="uk-UA" sz="2400" b="1" dirty="0" smtClean="0">
                <a:latin typeface="Arial Black" pitchFamily="34" charset="0"/>
              </a:rPr>
              <a:t> )</a:t>
            </a:r>
          </a:p>
          <a:p>
            <a:pPr algn="ctr"/>
            <a:r>
              <a:rPr lang="uk-UA" sz="2400" b="1" dirty="0" smtClean="0">
                <a:latin typeface="Arial Black" pitchFamily="34" charset="0"/>
              </a:rPr>
              <a:t>Робота гуртківців 5-6 класів 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0" y="571480"/>
            <a:ext cx="95012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/>
              <a:t>Загальноосвітня школа І-ІІІ ступенів </a:t>
            </a:r>
            <a:r>
              <a:rPr lang="uk-UA" sz="3600" b="1" dirty="0" err="1" smtClean="0"/>
              <a:t>с.Черче</a:t>
            </a:r>
            <a:endParaRPr lang="ru-RU" sz="3600" b="1" dirty="0" smtClean="0"/>
          </a:p>
          <a:p>
            <a:pPr algn="ctr"/>
            <a:endParaRPr lang="uk-UA" sz="3600" b="1" dirty="0" smtClean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29190" y="3643314"/>
            <a:ext cx="421481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Керівник проекту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Ліпич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Наталія Володимирівна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педагог-організатор, вчитель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герографії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та керівник гуртків </a:t>
            </a: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Юні квітникарі-аранжувальники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Юні друзі природи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08" y="1857364"/>
            <a:ext cx="4572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Всеукраїнський огляд-конкурс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289" y="4080005"/>
            <a:ext cx="3214711" cy="277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302" name="Picture 6" descr="C:\Users\Home\Desktop\-12-6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3929066"/>
            <a:ext cx="5463154" cy="292893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357818" y="3786190"/>
            <a:ext cx="37861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Щоб в школі було красиво.</a:t>
            </a:r>
          </a:p>
          <a:p>
            <a:r>
              <a:rPr lang="uk-UA" dirty="0" smtClean="0"/>
              <a:t>Заявляємо сміливо</a:t>
            </a:r>
            <a:r>
              <a:rPr lang="en-US" dirty="0" smtClean="0"/>
              <a:t>:</a:t>
            </a:r>
            <a:endParaRPr lang="uk-UA" dirty="0" smtClean="0"/>
          </a:p>
          <a:p>
            <a:r>
              <a:rPr lang="uk-UA" dirty="0" smtClean="0"/>
              <a:t>Квіти – це життя й здоров</a:t>
            </a:r>
            <a:r>
              <a:rPr lang="en-US" dirty="0" smtClean="0"/>
              <a:t>’</a:t>
            </a:r>
            <a:r>
              <a:rPr lang="uk-UA" dirty="0" smtClean="0"/>
              <a:t>я,</a:t>
            </a:r>
          </a:p>
          <a:p>
            <a:r>
              <a:rPr lang="uk-UA" dirty="0" smtClean="0"/>
              <a:t>Не просто прикраса.</a:t>
            </a:r>
          </a:p>
          <a:p>
            <a:r>
              <a:rPr lang="uk-UA" dirty="0" smtClean="0"/>
              <a:t>Ставтеся до них з любов</a:t>
            </a:r>
            <a:r>
              <a:rPr lang="en-US" dirty="0" smtClean="0"/>
              <a:t>’</a:t>
            </a:r>
            <a:r>
              <a:rPr lang="uk-UA" dirty="0" smtClean="0"/>
              <a:t>ю</a:t>
            </a:r>
          </a:p>
          <a:p>
            <a:r>
              <a:rPr lang="uk-UA" dirty="0" smtClean="0"/>
              <a:t>І заходьте в клас наш.</a:t>
            </a:r>
          </a:p>
          <a:p>
            <a:endParaRPr lang="uk-UA" dirty="0" smtClean="0"/>
          </a:p>
          <a:p>
            <a:r>
              <a:rPr lang="uk-UA" dirty="0" smtClean="0"/>
              <a:t>Другий поверх в нашій школі </a:t>
            </a:r>
          </a:p>
          <a:p>
            <a:r>
              <a:rPr lang="uk-UA" dirty="0" smtClean="0"/>
              <a:t>Світлий та широкий.</a:t>
            </a:r>
          </a:p>
          <a:p>
            <a:r>
              <a:rPr lang="uk-UA" dirty="0" smtClean="0"/>
              <a:t>Там монстери кожен день</a:t>
            </a:r>
          </a:p>
          <a:p>
            <a:r>
              <a:rPr lang="uk-UA" dirty="0" smtClean="0"/>
              <a:t>Радують око.</a:t>
            </a:r>
            <a:endParaRPr lang="ru-RU" dirty="0"/>
          </a:p>
        </p:txBody>
      </p:sp>
      <p:pic>
        <p:nvPicPr>
          <p:cNvPr id="55303" name="Picture 7" descr="C:\Users\Home\Desktop\конкурс\ГОТОВИЙ\-5-6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5429256" cy="3865913"/>
          </a:xfrm>
          <a:prstGeom prst="rect">
            <a:avLst/>
          </a:prstGeom>
          <a:noFill/>
        </p:spPr>
      </p:pic>
      <p:pic>
        <p:nvPicPr>
          <p:cNvPr id="5530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4683" y="0"/>
            <a:ext cx="2589317" cy="3476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C:\Users\Дилайн\AppData\Local\Microsoft\Windows\Temporary Internet Files\Content.Word\DSCN180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r="20233"/>
          <a:stretch/>
        </p:blipFill>
        <p:spPr bwMode="auto">
          <a:xfrm rot="5400000">
            <a:off x="4443412" y="-85726"/>
            <a:ext cx="2143117" cy="2314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185738"/>
            <a:ext cx="9001125" cy="648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704033"/>
            <a:ext cx="2286016" cy="2867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343525"/>
            <a:ext cx="280987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642918"/>
            <a:ext cx="314327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Тільки в клас ми </a:t>
            </a:r>
            <a:r>
              <a:rPr lang="uk-UA" dirty="0" err="1" smtClean="0"/>
              <a:t>зазираємо-</a:t>
            </a:r>
            <a:endParaRPr lang="uk-UA" dirty="0" smtClean="0"/>
          </a:p>
          <a:p>
            <a:r>
              <a:rPr lang="uk-UA" dirty="0" err="1" smtClean="0"/>
              <a:t>Хлорофітум</a:t>
            </a:r>
            <a:r>
              <a:rPr lang="uk-UA" dirty="0" smtClean="0"/>
              <a:t> нас вітає.</a:t>
            </a:r>
          </a:p>
          <a:p>
            <a:r>
              <a:rPr lang="uk-UA" dirty="0" err="1" smtClean="0"/>
              <a:t>Хлорофітум</a:t>
            </a:r>
            <a:r>
              <a:rPr lang="uk-UA" dirty="0" smtClean="0"/>
              <a:t> – санітар,</a:t>
            </a:r>
          </a:p>
          <a:p>
            <a:r>
              <a:rPr lang="uk-UA" dirty="0" smtClean="0"/>
              <a:t>Від природи людям дар.</a:t>
            </a:r>
          </a:p>
          <a:p>
            <a:endParaRPr lang="uk-UA" dirty="0" smtClean="0"/>
          </a:p>
          <a:p>
            <a:r>
              <a:rPr lang="uk-UA" dirty="0" smtClean="0"/>
              <a:t>Ми про нього </a:t>
            </a:r>
          </a:p>
          <a:p>
            <a:r>
              <a:rPr lang="uk-UA" dirty="0" smtClean="0"/>
              <a:t>Все вже знаємо</a:t>
            </a:r>
            <a:r>
              <a:rPr lang="en-US" dirty="0" smtClean="0"/>
              <a:t>:</a:t>
            </a:r>
            <a:endParaRPr lang="uk-UA" dirty="0" smtClean="0"/>
          </a:p>
          <a:p>
            <a:r>
              <a:rPr lang="uk-UA" dirty="0" smtClean="0"/>
              <a:t>Він повітря очищає.</a:t>
            </a:r>
          </a:p>
          <a:p>
            <a:r>
              <a:rPr lang="uk-UA" dirty="0" smtClean="0"/>
              <a:t>Їх у класі нашім  три</a:t>
            </a:r>
            <a:r>
              <a:rPr lang="en-US" dirty="0" smtClean="0"/>
              <a:t>:</a:t>
            </a:r>
            <a:endParaRPr lang="ru-RU" dirty="0" smtClean="0"/>
          </a:p>
          <a:p>
            <a:r>
              <a:rPr lang="uk-UA" dirty="0" smtClean="0"/>
              <a:t>Захищають від біди.</a:t>
            </a:r>
          </a:p>
          <a:p>
            <a:endParaRPr lang="uk-UA" dirty="0" smtClean="0"/>
          </a:p>
          <a:p>
            <a:r>
              <a:rPr lang="uk-UA" dirty="0" smtClean="0"/>
              <a:t>Вчитися нам помагають,</a:t>
            </a:r>
          </a:p>
          <a:p>
            <a:r>
              <a:rPr lang="uk-UA" dirty="0" smtClean="0"/>
              <a:t>Про здоров</a:t>
            </a:r>
            <a:r>
              <a:rPr lang="en-US" dirty="0" smtClean="0"/>
              <a:t>’</a:t>
            </a:r>
            <a:r>
              <a:rPr lang="uk-UA" dirty="0" smtClean="0"/>
              <a:t>я наше дбають.</a:t>
            </a:r>
          </a:p>
          <a:p>
            <a:r>
              <a:rPr lang="uk-UA" dirty="0" smtClean="0"/>
              <a:t>Ми про них теж добре </a:t>
            </a:r>
            <a:r>
              <a:rPr lang="uk-UA" dirty="0" err="1" smtClean="0"/>
              <a:t>дбаєм</a:t>
            </a:r>
            <a:r>
              <a:rPr lang="uk-UA" dirty="0" smtClean="0"/>
              <a:t>,</a:t>
            </a:r>
          </a:p>
          <a:p>
            <a:r>
              <a:rPr lang="uk-UA" dirty="0" smtClean="0"/>
              <a:t>Шанобливо </a:t>
            </a:r>
            <a:r>
              <a:rPr lang="uk-UA" dirty="0" err="1" smtClean="0"/>
              <a:t>доглядаєм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5" name="Picture 5" descr="D:\ШКОЛА\ГУРКИ 2017-2018\фото 10.10.17\20171012_122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785794"/>
            <a:ext cx="3321849" cy="4429133"/>
          </a:xfrm>
          <a:prstGeom prst="rect">
            <a:avLst/>
          </a:prstGeom>
          <a:noFill/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4962525"/>
            <a:ext cx="231457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2" name="Picture 6" descr="D:\ШКОЛА\Фон\Заставки\6f81419d9f26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500034" y="714356"/>
            <a:ext cx="564360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Хлорофітум</a:t>
            </a: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чубатий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Chlorophytumcomosum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Батьківщина — вологі субтропічні ліси Південної Африки і тропічні ліси Америки.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Температура: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помірна, взимку — нижче 8°С.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Освітлення: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яскраве розсіяне світло.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Поливання: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щедре з весни до ос взимку — помірне.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Вологість повітря</a:t>
            </a:r>
            <a:r>
              <a:rPr kumimoji="0" lang="uk-UA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час від часу листки треба обприскувати.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Пересаджування: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 потребі весною.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Розмноження: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укорінення дочірніх розеток, поділом куща.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7" y="3929066"/>
            <a:ext cx="2357423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57694"/>
            <a:ext cx="1875230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2285992"/>
            <a:ext cx="2357454" cy="172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4" name="AutoShape 8" descr="Картинки по запросу Хлорофітум чубат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5546" name="AutoShape 10" descr="Картинки по запросу Хлорофітум чубат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5548" name="Picture 12" descr="Картинки по запросу Хлорофітум чубатий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52" y="0"/>
            <a:ext cx="3286148" cy="2266309"/>
          </a:xfrm>
          <a:prstGeom prst="rect">
            <a:avLst/>
          </a:prstGeom>
          <a:noFill/>
        </p:spPr>
      </p:pic>
      <p:pic>
        <p:nvPicPr>
          <p:cNvPr id="65550" name="Picture 14" descr="Картинки по запросу Хлорофітум чубатий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8794" y="5000624"/>
            <a:ext cx="2486025" cy="1857376"/>
          </a:xfrm>
          <a:prstGeom prst="rect">
            <a:avLst/>
          </a:prstGeom>
          <a:noFill/>
        </p:spPr>
      </p:pic>
      <p:pic>
        <p:nvPicPr>
          <p:cNvPr id="12" name="Рисунок 11" descr="C:\Users\Дилайн\AppData\Local\Microsoft\Windows\Temporary Internet Files\Content.Word\DSCN1801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43389" y="4400554"/>
            <a:ext cx="2714619" cy="2200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50" name="Picture 6" descr="Картинки по запросу фон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3052"/>
          </a:xfrm>
          <a:prstGeom prst="rect">
            <a:avLst/>
          </a:prstGeom>
          <a:noFill/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4838700"/>
            <a:ext cx="1981200" cy="20193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5572132" y="357166"/>
            <a:ext cx="32861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r>
              <a:rPr lang="uk-UA" dirty="0" smtClean="0"/>
              <a:t>Пеларгонія, герань –</a:t>
            </a:r>
          </a:p>
          <a:p>
            <a:r>
              <a:rPr lang="uk-UA" dirty="0" smtClean="0"/>
              <a:t>Це краси не просто грань.</a:t>
            </a:r>
          </a:p>
          <a:p>
            <a:r>
              <a:rPr lang="uk-UA" dirty="0" smtClean="0"/>
              <a:t>Радість вони дарять людям.</a:t>
            </a:r>
          </a:p>
          <a:p>
            <a:r>
              <a:rPr lang="uk-UA" dirty="0" smtClean="0"/>
              <a:t>З ними у вас турбот не буде.</a:t>
            </a:r>
          </a:p>
          <a:p>
            <a:r>
              <a:rPr lang="uk-UA" dirty="0" smtClean="0"/>
              <a:t>Якщо листя в чай додати,</a:t>
            </a:r>
          </a:p>
          <a:p>
            <a:r>
              <a:rPr lang="uk-UA" dirty="0" smtClean="0"/>
              <a:t>То спокійно будеш спати.</a:t>
            </a:r>
          </a:p>
          <a:p>
            <a:endParaRPr lang="uk-UA" dirty="0" smtClean="0"/>
          </a:p>
          <a:p>
            <a:r>
              <a:rPr lang="uk-UA" dirty="0" smtClean="0"/>
              <a:t>Невибагливі, красиві,</a:t>
            </a:r>
          </a:p>
          <a:p>
            <a:r>
              <a:rPr lang="uk-UA" dirty="0" smtClean="0"/>
              <a:t>А іще – </a:t>
            </a:r>
            <a:r>
              <a:rPr lang="uk-UA" dirty="0" err="1" smtClean="0"/>
              <a:t>світлолюбиві</a:t>
            </a:r>
            <a:r>
              <a:rPr lang="uk-UA" dirty="0" smtClean="0"/>
              <a:t>.</a:t>
            </a:r>
          </a:p>
          <a:p>
            <a:r>
              <a:rPr lang="uk-UA" dirty="0" smtClean="0"/>
              <a:t>Не бояться шкідників.</a:t>
            </a:r>
          </a:p>
          <a:p>
            <a:r>
              <a:rPr lang="uk-UA" dirty="0" smtClean="0"/>
              <a:t>Дуже люблять школярів.</a:t>
            </a:r>
          </a:p>
          <a:p>
            <a:r>
              <a:rPr lang="uk-UA" dirty="0" smtClean="0"/>
              <a:t>Ми про них не забуваємо,</a:t>
            </a:r>
          </a:p>
          <a:p>
            <a:r>
              <a:rPr lang="uk-UA" dirty="0" smtClean="0"/>
              <a:t>Своєчасно поливаємо.</a:t>
            </a:r>
          </a:p>
          <a:p>
            <a:r>
              <a:rPr lang="uk-UA" dirty="0" smtClean="0"/>
              <a:t>Знаємо</a:t>
            </a:r>
            <a:r>
              <a:rPr lang="en-US" dirty="0" smtClean="0"/>
              <a:t>:</a:t>
            </a:r>
            <a:r>
              <a:rPr lang="uk-UA" dirty="0" smtClean="0"/>
              <a:t> за все віддячать,</a:t>
            </a:r>
          </a:p>
          <a:p>
            <a:r>
              <a:rPr lang="uk-UA" dirty="0" smtClean="0"/>
              <a:t>Лиш байдужість не пробачать.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6476" y="3942668"/>
            <a:ext cx="3331808" cy="249885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50639" y="4001580"/>
            <a:ext cx="3220393" cy="24924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9" name="Group 3"/>
          <p:cNvGrpSpPr>
            <a:grpSpLocks noUngrp="1" noChangeAspect="1"/>
          </p:cNvGrpSpPr>
          <p:nvPr/>
        </p:nvGrpSpPr>
        <p:grpSpPr bwMode="auto">
          <a:xfrm>
            <a:off x="2643174" y="785794"/>
            <a:ext cx="2861894" cy="2214578"/>
            <a:chOff x="601" y="397"/>
            <a:chExt cx="4557" cy="3526"/>
          </a:xfrm>
        </p:grpSpPr>
        <p:sp>
          <p:nvSpPr>
            <p:cNvPr id="10" name="AutoShape 4" descr="d97040b432344d90"/>
            <p:cNvSpPr>
              <a:spLocks noChangeAspect="1" noChangeArrowheads="1"/>
            </p:cNvSpPr>
            <p:nvPr isPhoto="1"/>
          </p:nvSpPr>
          <p:spPr bwMode="auto">
            <a:xfrm>
              <a:off x="636" y="432"/>
              <a:ext cx="4487" cy="3456"/>
            </a:xfrm>
            <a:prstGeom prst="octagon">
              <a:avLst>
                <a:gd name="adj" fmla="val 0"/>
              </a:avLst>
            </a:prstGeom>
            <a:blipFill dpi="0" rotWithShape="1">
              <a:blip r:embed="rId6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uk-UA" altLang="uk-UA"/>
            </a:p>
          </p:txBody>
        </p:sp>
        <p:sp>
          <p:nvSpPr>
            <p:cNvPr id="11" name="Freeform 5"/>
            <p:cNvSpPr>
              <a:spLocks noChangeAspect="1" noChangeArrowheads="1"/>
            </p:cNvSpPr>
            <p:nvPr/>
          </p:nvSpPr>
          <p:spPr bwMode="auto">
            <a:xfrm>
              <a:off x="601" y="397"/>
              <a:ext cx="4557" cy="3526"/>
            </a:xfrm>
            <a:custGeom>
              <a:avLst/>
              <a:gdLst>
                <a:gd name="T0" fmla="*/ 4273 w 4557"/>
                <a:gd name="T1" fmla="*/ 0 h 3526"/>
                <a:gd name="T2" fmla="*/ 4557 w 4557"/>
                <a:gd name="T3" fmla="*/ 283 h 3526"/>
                <a:gd name="T4" fmla="*/ 4557 w 4557"/>
                <a:gd name="T5" fmla="*/ 3242 h 3526"/>
                <a:gd name="T6" fmla="*/ 4273 w 4557"/>
                <a:gd name="T7" fmla="*/ 3526 h 3526"/>
                <a:gd name="T8" fmla="*/ 283 w 4557"/>
                <a:gd name="T9" fmla="*/ 3526 h 3526"/>
                <a:gd name="T10" fmla="*/ 0 w 4557"/>
                <a:gd name="T11" fmla="*/ 3242 h 3526"/>
                <a:gd name="T12" fmla="*/ 0 w 4557"/>
                <a:gd name="T13" fmla="*/ 283 h 3526"/>
                <a:gd name="T14" fmla="*/ 283 w 4557"/>
                <a:gd name="T15" fmla="*/ 0 h 3526"/>
                <a:gd name="T16" fmla="*/ 4557 w 4557"/>
                <a:gd name="T17" fmla="*/ 0 h 3526"/>
                <a:gd name="T18" fmla="*/ 4557 w 4557"/>
                <a:gd name="T19" fmla="*/ 3526 h 3526"/>
                <a:gd name="T20" fmla="*/ 0 w 4557"/>
                <a:gd name="T21" fmla="*/ 3526 h 3526"/>
                <a:gd name="T22" fmla="*/ 0 w 4557"/>
                <a:gd name="T23" fmla="*/ 0 h 35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57" h="3526">
                  <a:moveTo>
                    <a:pt x="4273" y="0"/>
                  </a:moveTo>
                  <a:lnTo>
                    <a:pt x="4557" y="283"/>
                  </a:lnTo>
                  <a:lnTo>
                    <a:pt x="4557" y="3242"/>
                  </a:lnTo>
                  <a:lnTo>
                    <a:pt x="4273" y="3526"/>
                  </a:lnTo>
                  <a:lnTo>
                    <a:pt x="283" y="3526"/>
                  </a:lnTo>
                  <a:lnTo>
                    <a:pt x="0" y="3242"/>
                  </a:lnTo>
                  <a:lnTo>
                    <a:pt x="0" y="283"/>
                  </a:lnTo>
                  <a:lnTo>
                    <a:pt x="283" y="0"/>
                  </a:lnTo>
                  <a:lnTo>
                    <a:pt x="4557" y="0"/>
                  </a:lnTo>
                  <a:lnTo>
                    <a:pt x="4557" y="3526"/>
                  </a:lnTo>
                  <a:lnTo>
                    <a:pt x="0" y="3526"/>
                  </a:lnTo>
                  <a:lnTo>
                    <a:pt x="0" y="0"/>
                  </a:lnTo>
                  <a:lnTo>
                    <a:pt x="427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573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85728"/>
            <a:ext cx="2168033" cy="29289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7353" name="Picture 9" descr="Похожее изображение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86314" y="4768439"/>
            <a:ext cx="2786082" cy="20895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338" y="0"/>
            <a:ext cx="90773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5" name="Picture 7" descr="Картинки по запросу фон для презентации зеле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4950" y="4191000"/>
            <a:ext cx="382905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20" y="357166"/>
            <a:ext cx="33575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Це алое чи столітник.</a:t>
            </a:r>
          </a:p>
          <a:p>
            <a:r>
              <a:rPr lang="uk-UA" dirty="0" smtClean="0"/>
              <a:t>Знаємо</a:t>
            </a:r>
            <a:r>
              <a:rPr lang="en-US" dirty="0" smtClean="0"/>
              <a:t>:</a:t>
            </a:r>
            <a:r>
              <a:rPr lang="uk-UA" dirty="0" smtClean="0"/>
              <a:t> надійний лікар,</a:t>
            </a:r>
          </a:p>
          <a:p>
            <a:r>
              <a:rPr lang="uk-UA" dirty="0" smtClean="0"/>
              <a:t>Лічить опіки та рани,</a:t>
            </a:r>
          </a:p>
          <a:p>
            <a:r>
              <a:rPr lang="uk-UA" dirty="0" smtClean="0"/>
              <a:t>Дбає про гемоглобін,</a:t>
            </a:r>
          </a:p>
          <a:p>
            <a:r>
              <a:rPr lang="uk-UA" dirty="0" smtClean="0"/>
              <a:t>Сто хвороб ,про це всі знають,</a:t>
            </a:r>
          </a:p>
          <a:p>
            <a:r>
              <a:rPr lang="uk-UA" dirty="0" smtClean="0"/>
              <a:t>Лікує він один.</a:t>
            </a:r>
          </a:p>
          <a:p>
            <a:r>
              <a:rPr lang="uk-UA" dirty="0" smtClean="0"/>
              <a:t>Щоб здоров</a:t>
            </a:r>
            <a:r>
              <a:rPr lang="en-US" dirty="0" smtClean="0"/>
              <a:t>’</a:t>
            </a:r>
            <a:r>
              <a:rPr lang="uk-UA" dirty="0" smtClean="0"/>
              <a:t>я добре мати,</a:t>
            </a:r>
          </a:p>
          <a:p>
            <a:r>
              <a:rPr lang="uk-UA" dirty="0" smtClean="0"/>
              <a:t>Треба алое придбати.</a:t>
            </a:r>
          </a:p>
          <a:p>
            <a:endParaRPr lang="uk-UA" dirty="0" smtClean="0"/>
          </a:p>
          <a:p>
            <a:r>
              <a:rPr lang="uk-UA" dirty="0" smtClean="0"/>
              <a:t>Лікар наш номер один,</a:t>
            </a:r>
          </a:p>
          <a:p>
            <a:r>
              <a:rPr lang="uk-UA" dirty="0" smtClean="0"/>
              <a:t>Талісман здоров</a:t>
            </a:r>
            <a:r>
              <a:rPr lang="en-US" dirty="0" smtClean="0"/>
              <a:t>’</a:t>
            </a:r>
            <a:r>
              <a:rPr lang="uk-UA" dirty="0" smtClean="0"/>
              <a:t>я він.</a:t>
            </a:r>
          </a:p>
          <a:p>
            <a:r>
              <a:rPr lang="uk-UA" dirty="0" smtClean="0"/>
              <a:t>Угадайте! Що таке?</a:t>
            </a:r>
          </a:p>
          <a:p>
            <a:r>
              <a:rPr lang="uk-UA" dirty="0" smtClean="0"/>
              <a:t>Раді ми, що в нас росте.</a:t>
            </a:r>
          </a:p>
          <a:p>
            <a:endParaRPr lang="ru-RU" dirty="0"/>
          </a:p>
        </p:txBody>
      </p:sp>
      <p:pic>
        <p:nvPicPr>
          <p:cNvPr id="58376" name="Picture 8" descr="D:\ШКОЛА\ГУРКИ 2017-2018\фото\20171011_110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524226"/>
            <a:ext cx="2500330" cy="3333774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8" r="2508"/>
          <a:stretch>
            <a:fillRect/>
          </a:stretch>
        </p:blipFill>
        <p:spPr>
          <a:xfrm>
            <a:off x="4146562" y="285728"/>
            <a:ext cx="4997438" cy="3946022"/>
          </a:xfrm>
          <a:prstGeom prst="rect">
            <a:avLst/>
          </a:prstGeom>
          <a:ln w="76200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0"/>
            <a:ext cx="89297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 descr="Картинки по запросу фон для презентации приро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422" y="0"/>
            <a:ext cx="9151422" cy="6858000"/>
          </a:xfrm>
          <a:prstGeom prst="rect">
            <a:avLst/>
          </a:prstGeom>
          <a:noFill/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857232"/>
            <a:ext cx="3071834" cy="202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786050" y="642918"/>
            <a:ext cx="30718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r>
              <a:rPr lang="uk-UA" dirty="0" smtClean="0"/>
              <a:t>Каланхое ще не раз</a:t>
            </a:r>
          </a:p>
          <a:p>
            <a:r>
              <a:rPr lang="uk-UA" dirty="0" smtClean="0"/>
              <a:t>Вам прийде на допомогу</a:t>
            </a:r>
          </a:p>
          <a:p>
            <a:r>
              <a:rPr lang="uk-UA" dirty="0" smtClean="0"/>
              <a:t>До улюбленців весь клас</a:t>
            </a:r>
          </a:p>
          <a:p>
            <a:r>
              <a:rPr lang="uk-UA" dirty="0" smtClean="0"/>
              <a:t>Ставитися з любов</a:t>
            </a:r>
            <a:r>
              <a:rPr lang="en-US" dirty="0" smtClean="0"/>
              <a:t>’</a:t>
            </a:r>
            <a:r>
              <a:rPr lang="uk-UA" dirty="0" smtClean="0"/>
              <a:t>ю.</a:t>
            </a:r>
          </a:p>
          <a:p>
            <a:endParaRPr lang="uk-UA" dirty="0" smtClean="0"/>
          </a:p>
          <a:p>
            <a:r>
              <a:rPr lang="uk-UA" dirty="0" smtClean="0"/>
              <a:t>В соку більше речовин,</a:t>
            </a:r>
          </a:p>
          <a:p>
            <a:r>
              <a:rPr lang="uk-UA" dirty="0" smtClean="0"/>
              <a:t>Ніж вдома в аптеці.</a:t>
            </a:r>
          </a:p>
          <a:p>
            <a:r>
              <a:rPr lang="uk-UA" dirty="0" smtClean="0"/>
              <a:t>Талісман здоров</a:t>
            </a:r>
            <a:r>
              <a:rPr lang="en-US" dirty="0" smtClean="0"/>
              <a:t>’</a:t>
            </a:r>
            <a:r>
              <a:rPr lang="uk-UA" dirty="0" smtClean="0"/>
              <a:t>я він, </a:t>
            </a:r>
          </a:p>
          <a:p>
            <a:r>
              <a:rPr lang="uk-UA" dirty="0" smtClean="0"/>
              <a:t>Зупиняє кровотечі.</a:t>
            </a:r>
          </a:p>
          <a:p>
            <a:endParaRPr lang="uk-UA" dirty="0" smtClean="0"/>
          </a:p>
          <a:p>
            <a:r>
              <a:rPr lang="uk-UA" dirty="0" smtClean="0"/>
              <a:t>Цвітом погляд веселить,</a:t>
            </a:r>
          </a:p>
          <a:p>
            <a:r>
              <a:rPr lang="uk-UA" dirty="0" smtClean="0"/>
              <a:t>Загоює рани.</a:t>
            </a:r>
          </a:p>
          <a:p>
            <a:r>
              <a:rPr lang="uk-UA" dirty="0" smtClean="0"/>
              <a:t>Обмороження і опіки</a:t>
            </a:r>
          </a:p>
          <a:p>
            <a:r>
              <a:rPr lang="uk-UA" dirty="0" smtClean="0"/>
              <a:t>Лічить він старанно.</a:t>
            </a:r>
            <a:endParaRPr lang="ru-RU" dirty="0"/>
          </a:p>
        </p:txBody>
      </p:sp>
      <p:grpSp>
        <p:nvGrpSpPr>
          <p:cNvPr id="6" name="Group 3"/>
          <p:cNvGrpSpPr>
            <a:grpSpLocks noUngrp="1" noChangeAspect="1"/>
          </p:cNvGrpSpPr>
          <p:nvPr/>
        </p:nvGrpSpPr>
        <p:grpSpPr bwMode="auto">
          <a:xfrm>
            <a:off x="5286380" y="3662028"/>
            <a:ext cx="3399127" cy="2623549"/>
            <a:chOff x="595" y="397"/>
            <a:chExt cx="4569" cy="3526"/>
          </a:xfrm>
        </p:grpSpPr>
        <p:sp>
          <p:nvSpPr>
            <p:cNvPr id="7" name="AutoShape 4" descr="1b02977f0164b200"/>
            <p:cNvSpPr>
              <a:spLocks noChangeAspect="1" noChangeArrowheads="1"/>
            </p:cNvSpPr>
            <p:nvPr isPhoto="1"/>
          </p:nvSpPr>
          <p:spPr bwMode="auto">
            <a:xfrm>
              <a:off x="630" y="432"/>
              <a:ext cx="4499" cy="3456"/>
            </a:xfrm>
            <a:prstGeom prst="octagon">
              <a:avLst>
                <a:gd name="adj" fmla="val 0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uk-UA" altLang="uk-UA"/>
            </a:p>
          </p:txBody>
        </p:sp>
        <p:sp>
          <p:nvSpPr>
            <p:cNvPr id="8" name="Freeform 5"/>
            <p:cNvSpPr>
              <a:spLocks noChangeAspect="1" noChangeArrowheads="1"/>
            </p:cNvSpPr>
            <p:nvPr/>
          </p:nvSpPr>
          <p:spPr bwMode="auto">
            <a:xfrm>
              <a:off x="595" y="397"/>
              <a:ext cx="4569" cy="3526"/>
            </a:xfrm>
            <a:custGeom>
              <a:avLst/>
              <a:gdLst>
                <a:gd name="T0" fmla="*/ 4285 w 4569"/>
                <a:gd name="T1" fmla="*/ 0 h 3526"/>
                <a:gd name="T2" fmla="*/ 4569 w 4569"/>
                <a:gd name="T3" fmla="*/ 283 h 3526"/>
                <a:gd name="T4" fmla="*/ 4569 w 4569"/>
                <a:gd name="T5" fmla="*/ 3242 h 3526"/>
                <a:gd name="T6" fmla="*/ 4285 w 4569"/>
                <a:gd name="T7" fmla="*/ 3526 h 3526"/>
                <a:gd name="T8" fmla="*/ 283 w 4569"/>
                <a:gd name="T9" fmla="*/ 3526 h 3526"/>
                <a:gd name="T10" fmla="*/ 0 w 4569"/>
                <a:gd name="T11" fmla="*/ 3242 h 3526"/>
                <a:gd name="T12" fmla="*/ 0 w 4569"/>
                <a:gd name="T13" fmla="*/ 283 h 3526"/>
                <a:gd name="T14" fmla="*/ 283 w 4569"/>
                <a:gd name="T15" fmla="*/ 0 h 3526"/>
                <a:gd name="T16" fmla="*/ 4569 w 4569"/>
                <a:gd name="T17" fmla="*/ 0 h 3526"/>
                <a:gd name="T18" fmla="*/ 4569 w 4569"/>
                <a:gd name="T19" fmla="*/ 3526 h 3526"/>
                <a:gd name="T20" fmla="*/ 0 w 4569"/>
                <a:gd name="T21" fmla="*/ 3526 h 3526"/>
                <a:gd name="T22" fmla="*/ 0 w 4569"/>
                <a:gd name="T23" fmla="*/ 0 h 35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69" h="3526">
                  <a:moveTo>
                    <a:pt x="4285" y="0"/>
                  </a:moveTo>
                  <a:lnTo>
                    <a:pt x="4569" y="283"/>
                  </a:lnTo>
                  <a:lnTo>
                    <a:pt x="4569" y="3242"/>
                  </a:lnTo>
                  <a:lnTo>
                    <a:pt x="4285" y="3526"/>
                  </a:lnTo>
                  <a:lnTo>
                    <a:pt x="283" y="3526"/>
                  </a:lnTo>
                  <a:lnTo>
                    <a:pt x="0" y="3242"/>
                  </a:lnTo>
                  <a:lnTo>
                    <a:pt x="0" y="283"/>
                  </a:lnTo>
                  <a:lnTo>
                    <a:pt x="283" y="0"/>
                  </a:lnTo>
                  <a:lnTo>
                    <a:pt x="4569" y="0"/>
                  </a:lnTo>
                  <a:lnTo>
                    <a:pt x="4569" y="3526"/>
                  </a:lnTo>
                  <a:lnTo>
                    <a:pt x="0" y="3526"/>
                  </a:lnTo>
                  <a:lnTo>
                    <a:pt x="0" y="0"/>
                  </a:lnTo>
                  <a:lnTo>
                    <a:pt x="4285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87"/>
          <a:stretch/>
        </p:blipFill>
        <p:spPr bwMode="auto">
          <a:xfrm rot="5400000">
            <a:off x="-197847" y="4374200"/>
            <a:ext cx="2895928" cy="20716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E:\галерея\DCIM\100_1108\IMGP32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4833923"/>
            <a:ext cx="2500330" cy="202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63" y="147638"/>
            <a:ext cx="8982075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687"/>
          <a:stretch/>
        </p:blipFill>
        <p:spPr bwMode="auto">
          <a:xfrm rot="5400000">
            <a:off x="6003050" y="354876"/>
            <a:ext cx="2781502" cy="25003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_fi" descr="36859_html_me18f3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14348" y="4286256"/>
            <a:ext cx="3643338" cy="2656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Подарунок – це квіти!</a:t>
            </a:r>
          </a:p>
          <a:p>
            <a:r>
              <a:rPr lang="uk-UA" b="1" dirty="0" smtClean="0"/>
              <a:t>Ось вони, на вікні</a:t>
            </a:r>
          </a:p>
          <a:p>
            <a:r>
              <a:rPr lang="uk-UA" b="1" dirty="0" smtClean="0"/>
              <a:t>Ось вони, наче літо,</a:t>
            </a:r>
          </a:p>
          <a:p>
            <a:r>
              <a:rPr lang="uk-UA" b="1" dirty="0" smtClean="0"/>
              <a:t>Посміхнулись мені.</a:t>
            </a:r>
          </a:p>
          <a:p>
            <a:r>
              <a:rPr lang="uk-UA" b="1" dirty="0" smtClean="0"/>
              <a:t>Пахнуть ніжно, духмяно</a:t>
            </a:r>
          </a:p>
          <a:p>
            <a:r>
              <a:rPr lang="uk-UA" b="1" dirty="0" smtClean="0"/>
              <a:t>І горять кумачем,</a:t>
            </a:r>
          </a:p>
          <a:p>
            <a:r>
              <a:rPr lang="uk-UA" b="1" dirty="0" smtClean="0"/>
              <a:t>Світять в душу багряно</a:t>
            </a:r>
          </a:p>
          <a:p>
            <a:r>
              <a:rPr lang="uk-UA" b="1" dirty="0" smtClean="0"/>
              <a:t>Повним радості днем.</a:t>
            </a:r>
          </a:p>
          <a:p>
            <a:pPr algn="r"/>
            <a:r>
              <a:rPr lang="uk-UA" b="1" dirty="0" smtClean="0"/>
              <a:t>Н. Мовчан-Карпусь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714876" y="2285992"/>
            <a:ext cx="40719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uk-UA" b="1" i="1" dirty="0" smtClean="0">
              <a:solidFill>
                <a:srgbClr val="2A08BC"/>
              </a:solidFill>
            </a:endParaRPr>
          </a:p>
          <a:p>
            <a:r>
              <a:rPr lang="uk-UA" altLang="uk-UA" sz="2400" b="1" i="1" dirty="0" smtClean="0">
                <a:solidFill>
                  <a:srgbClr val="2A08BC"/>
                </a:solidFill>
                <a:latin typeface="Arial Black" pitchFamily="34" charset="0"/>
              </a:rPr>
              <a:t>Щоб жити, потрібні сонце, свобода і                                              маленька квітка.</a:t>
            </a:r>
            <a:r>
              <a:rPr lang="ru-RU" altLang="uk-UA" sz="2400" b="1" i="1" dirty="0" smtClean="0">
                <a:solidFill>
                  <a:srgbClr val="2A08BC"/>
                </a:solidFill>
                <a:latin typeface="Arial Black" pitchFamily="34" charset="0"/>
              </a:rPr>
              <a:t/>
            </a:r>
            <a:br>
              <a:rPr lang="ru-RU" altLang="uk-UA" sz="2400" b="1" i="1" dirty="0" smtClean="0">
                <a:solidFill>
                  <a:srgbClr val="2A08BC"/>
                </a:solidFill>
                <a:latin typeface="Arial Black" pitchFamily="34" charset="0"/>
              </a:rPr>
            </a:br>
            <a:r>
              <a:rPr lang="ru-RU" altLang="uk-UA" sz="2400" b="1" i="1" dirty="0" smtClean="0">
                <a:solidFill>
                  <a:srgbClr val="2A08BC"/>
                </a:solidFill>
                <a:latin typeface="Arial Black" pitchFamily="34" charset="0"/>
              </a:rPr>
              <a:t>          </a:t>
            </a:r>
          </a:p>
          <a:p>
            <a:r>
              <a:rPr lang="ru-RU" altLang="uk-UA" sz="2400" b="1" i="1" dirty="0" smtClean="0">
                <a:solidFill>
                  <a:srgbClr val="2A08BC"/>
                </a:solidFill>
                <a:latin typeface="Arial Black" pitchFamily="34" charset="0"/>
              </a:rPr>
              <a:t>              </a:t>
            </a:r>
            <a:r>
              <a:rPr lang="uk-UA" altLang="uk-UA" sz="2400" b="1" i="1" dirty="0" err="1" smtClean="0">
                <a:solidFill>
                  <a:srgbClr val="2A08BC"/>
                </a:solidFill>
                <a:latin typeface="Arial Black" pitchFamily="34" charset="0"/>
              </a:rPr>
              <a:t>Г.-К.Андерсен</a:t>
            </a:r>
            <a:r>
              <a:rPr lang="ru-RU" altLang="uk-UA" sz="2400" i="1" dirty="0" smtClean="0">
                <a:solidFill>
                  <a:srgbClr val="0C7CD2"/>
                </a:solidFill>
                <a:latin typeface="Arial Black" pitchFamily="34" charset="0"/>
              </a:rPr>
              <a:t/>
            </a:r>
            <a:br>
              <a:rPr lang="ru-RU" altLang="uk-UA" sz="2400" i="1" dirty="0" smtClean="0">
                <a:solidFill>
                  <a:srgbClr val="0C7CD2"/>
                </a:solidFill>
                <a:latin typeface="Arial Black" pitchFamily="34" charset="0"/>
              </a:rPr>
            </a:br>
            <a:endParaRPr lang="uk-UA" altLang="uk-UA" sz="2400" dirty="0">
              <a:solidFill>
                <a:srgbClr val="0C7CD2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728"/>
            <a:ext cx="4500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uk-UA" b="1" dirty="0" err="1" smtClean="0"/>
              <a:t>Квіти</a:t>
            </a:r>
            <a:r>
              <a:rPr lang="ru-RU" altLang="uk-UA" b="1" dirty="0" smtClean="0"/>
              <a:t> - </a:t>
            </a:r>
            <a:r>
              <a:rPr lang="ru-RU" altLang="uk-UA" b="1" dirty="0" err="1" smtClean="0"/>
              <a:t>залишки</a:t>
            </a:r>
            <a:r>
              <a:rPr lang="ru-RU" altLang="uk-UA" b="1" dirty="0" smtClean="0"/>
              <a:t> раю на </a:t>
            </a:r>
            <a:r>
              <a:rPr lang="ru-RU" altLang="uk-UA" b="1" dirty="0" err="1" smtClean="0"/>
              <a:t>землі</a:t>
            </a:r>
            <a:r>
              <a:rPr lang="ru-RU" altLang="uk-UA" b="1" dirty="0" smtClean="0"/>
              <a:t>.</a:t>
            </a:r>
          </a:p>
          <a:p>
            <a:pPr algn="r"/>
            <a:r>
              <a:rPr lang="uk-UA" altLang="uk-UA" b="1" dirty="0" smtClean="0"/>
              <a:t>Іоанн Кронштадтський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4" y="428604"/>
            <a:ext cx="32194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57224" y="500042"/>
            <a:ext cx="3854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Є у нас вазон хороший,</a:t>
            </a:r>
          </a:p>
          <a:p>
            <a:r>
              <a:rPr lang="uk-UA" dirty="0" smtClean="0"/>
              <a:t>Кажуть, що приваблює він гроші.</a:t>
            </a:r>
          </a:p>
          <a:p>
            <a:r>
              <a:rPr lang="uk-UA" dirty="0" smtClean="0"/>
              <a:t>Вірити нам в то чи ні – </a:t>
            </a:r>
          </a:p>
          <a:p>
            <a:r>
              <a:rPr lang="uk-UA" dirty="0" smtClean="0"/>
              <a:t>Дерево це на вікні.</a:t>
            </a:r>
          </a:p>
          <a:p>
            <a:r>
              <a:rPr lang="uk-UA" dirty="0" smtClean="0"/>
              <a:t>Як побачиш – серце мліє.</a:t>
            </a:r>
          </a:p>
          <a:p>
            <a:r>
              <a:rPr lang="uk-UA" dirty="0" smtClean="0"/>
              <a:t>Може й справді чари діють?</a:t>
            </a:r>
          </a:p>
          <a:p>
            <a:r>
              <a:rPr lang="uk-UA" dirty="0" smtClean="0"/>
              <a:t>Ви у клас наш завітайте</a:t>
            </a:r>
          </a:p>
          <a:p>
            <a:r>
              <a:rPr lang="uk-UA" dirty="0" smtClean="0"/>
              <a:t>І самі переконайтесь.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526"/>
          <a:stretch/>
        </p:blipFill>
        <p:spPr bwMode="auto">
          <a:xfrm rot="5400000">
            <a:off x="5372913" y="3342467"/>
            <a:ext cx="3635377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857496"/>
            <a:ext cx="5072098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63" y="242888"/>
            <a:ext cx="8753475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Картинки по запросу фон для презентаци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073657" cy="6858000"/>
          </a:xfrm>
          <a:prstGeom prst="rect">
            <a:avLst/>
          </a:prstGeom>
          <a:noFill/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9474"/>
            <a:ext cx="3071802" cy="236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495800"/>
            <a:ext cx="2209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357818" y="571480"/>
            <a:ext cx="37209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Традесканцію і плющ</a:t>
            </a: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Теж ми посадили.</a:t>
            </a: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Будемо рости й навчатись разом,</a:t>
            </a: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Набиратись сили.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158" y="3286124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err="1" smtClean="0">
                <a:solidFill>
                  <a:schemeClr val="accent2">
                    <a:lumMod val="50000"/>
                  </a:schemeClr>
                </a:solidFill>
              </a:rPr>
              <a:t>Еухаріс</a:t>
            </a:r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, зігокактус є у нас,</a:t>
            </a: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Молочай колючий.</a:t>
            </a: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Завітайте до нас в клас – </a:t>
            </a:r>
          </a:p>
          <a:p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</a:rPr>
              <a:t>Ви не розчаруєтесь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48" name="Picture 8" descr="D:\ШКОЛА\ГУРКИ 2017-2018\фото 10.10.17\20171012_1327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36064" y="428604"/>
            <a:ext cx="2250297" cy="3000396"/>
          </a:xfrm>
          <a:prstGeom prst="rect">
            <a:avLst/>
          </a:prstGeom>
          <a:noFill/>
        </p:spPr>
      </p:pic>
      <p:pic>
        <p:nvPicPr>
          <p:cNvPr id="61449" name="Picture 9" descr="D:\ШКОЛА\ГУРКИ 2017-2018\фото 10.10.17\20171015_1738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1905009"/>
            <a:ext cx="3714744" cy="4952992"/>
          </a:xfrm>
          <a:prstGeom prst="rect">
            <a:avLst/>
          </a:prstGeom>
          <a:noFill/>
        </p:spPr>
      </p:pic>
      <p:pic>
        <p:nvPicPr>
          <p:cNvPr id="61450" name="Picture 10" descr="D:\ШКОЛА\ГУРКИ 2017-2018\фото 10.10.17\20171015_1739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10999" y="4500570"/>
            <a:ext cx="1768072" cy="2357430"/>
          </a:xfrm>
          <a:prstGeom prst="rect">
            <a:avLst/>
          </a:prstGeom>
          <a:noFill/>
        </p:spPr>
      </p:pic>
      <p:pic>
        <p:nvPicPr>
          <p:cNvPr id="61451" name="Picture 11" descr="D:\ШКОЛА\ГУРКИ 2017-2018\фото 10.10.17\20171015_17394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4000504"/>
            <a:ext cx="1928826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8" y="214313"/>
            <a:ext cx="888682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28604"/>
            <a:ext cx="40719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err="1" smtClean="0"/>
              <a:t>Аспідистра</a:t>
            </a:r>
            <a:r>
              <a:rPr lang="uk-UA" b="1" dirty="0" smtClean="0">
                <a:solidFill>
                  <a:srgbClr val="FF0000"/>
                </a:solidFill>
              </a:rPr>
              <a:t> — </a:t>
            </a:r>
            <a:r>
              <a:rPr lang="en-US" b="1" dirty="0" err="1" smtClean="0">
                <a:solidFill>
                  <a:srgbClr val="FF0000"/>
                </a:solidFill>
              </a:rPr>
              <a:t>Aspidistraelatior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uk-UA" dirty="0" smtClean="0">
                <a:solidFill>
                  <a:srgbClr val="FF0000"/>
                </a:solidFill>
              </a:rPr>
              <a:t>Батьківщина — Східна Азія.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uk-UA" i="1" dirty="0" smtClean="0">
                <a:solidFill>
                  <a:srgbClr val="FF0000"/>
                </a:solidFill>
              </a:rPr>
              <a:t>Температура: </a:t>
            </a:r>
            <a:r>
              <a:rPr lang="uk-UA" dirty="0" smtClean="0">
                <a:solidFill>
                  <a:srgbClr val="FF0000"/>
                </a:solidFill>
              </a:rPr>
              <a:t>помірна, взимку — прохо­лодна, але не нижче 0°С.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uk-UA" i="1" dirty="0" smtClean="0">
                <a:solidFill>
                  <a:srgbClr val="FF0000"/>
                </a:solidFill>
              </a:rPr>
              <a:t>Освітлення: </a:t>
            </a:r>
            <a:r>
              <a:rPr lang="uk-UA" dirty="0" err="1" smtClean="0">
                <a:solidFill>
                  <a:srgbClr val="FF0000"/>
                </a:solidFill>
              </a:rPr>
              <a:t>тіневитривала</a:t>
            </a:r>
            <a:r>
              <a:rPr lang="uk-UA" dirty="0" smtClean="0">
                <a:solidFill>
                  <a:srgbClr val="FF0000"/>
                </a:solidFill>
              </a:rPr>
              <a:t>, не переносить прямих сонячних променів.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uk-UA" i="1" dirty="0" smtClean="0">
                <a:solidFill>
                  <a:srgbClr val="FF0000"/>
                </a:solidFill>
              </a:rPr>
              <a:t>Поливання: </a:t>
            </a:r>
            <a:r>
              <a:rPr lang="uk-UA" dirty="0" smtClean="0">
                <a:solidFill>
                  <a:srgbClr val="FF0000"/>
                </a:solidFill>
              </a:rPr>
              <a:t>щедре з весни до осені, обме­жене взимку.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uk-UA" i="1" dirty="0" smtClean="0">
                <a:solidFill>
                  <a:srgbClr val="FF0000"/>
                </a:solidFill>
              </a:rPr>
              <a:t>Вологість повітря: </a:t>
            </a:r>
            <a:r>
              <a:rPr lang="uk-UA" dirty="0" smtClean="0">
                <a:solidFill>
                  <a:srgbClr val="FF0000"/>
                </a:solidFill>
              </a:rPr>
              <a:t>переносить сухе повіт­ря, листочки час від часу обмивати.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uk-UA" i="1" dirty="0" smtClean="0">
                <a:solidFill>
                  <a:srgbClr val="FF0000"/>
                </a:solidFill>
              </a:rPr>
              <a:t>Пересаджування: </a:t>
            </a:r>
            <a:r>
              <a:rPr lang="uk-UA" dirty="0" smtClean="0">
                <a:solidFill>
                  <a:srgbClr val="FF0000"/>
                </a:solidFill>
              </a:rPr>
              <a:t>один раз на 5—6 років, навесні.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uk-UA" i="1" dirty="0" smtClean="0">
                <a:solidFill>
                  <a:srgbClr val="FF0000"/>
                </a:solidFill>
              </a:rPr>
              <a:t>Розмноження: </a:t>
            </a:r>
            <a:r>
              <a:rPr lang="uk-UA" dirty="0" smtClean="0">
                <a:solidFill>
                  <a:srgbClr val="FF0000"/>
                </a:solidFill>
              </a:rPr>
              <a:t>поділом куща під час пере­саджування.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 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 </a:t>
            </a:r>
          </a:p>
          <a:p>
            <a:endParaRPr lang="ru-RU" dirty="0"/>
          </a:p>
        </p:txBody>
      </p:sp>
      <p:pic>
        <p:nvPicPr>
          <p:cNvPr id="3" name="Picture 3" descr="E:\галерея\DCIM\100_1108\IMGP3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850721" y="3564721"/>
            <a:ext cx="3857652" cy="272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282" name="Picture 2" descr="D:\ШКОЛА\ГУРКИ 2017-2018\фото 10.10.17\20171015_1736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4500562" y="0"/>
            <a:ext cx="2714644" cy="3619524"/>
          </a:xfrm>
          <a:prstGeom prst="rect">
            <a:avLst/>
          </a:prstGeom>
          <a:noFill/>
        </p:spPr>
      </p:pic>
      <p:pic>
        <p:nvPicPr>
          <p:cNvPr id="97283" name="Picture 3" descr="D:\ШКОЛА\ГУРКИ 2017-2018\фото 10.10.17\20171012_130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065085" flipH="1" flipV="1">
            <a:off x="4454395" y="3505234"/>
            <a:ext cx="2086583" cy="2782111"/>
          </a:xfrm>
          <a:prstGeom prst="rect">
            <a:avLst/>
          </a:prstGeom>
          <a:noFill/>
        </p:spPr>
      </p:pic>
      <p:pic>
        <p:nvPicPr>
          <p:cNvPr id="97284" name="Picture 4" descr="D:\ШКОЛА\ГУРКИ 2017-2018\фото 10.10.17\20171012_1240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572008"/>
            <a:ext cx="1714494" cy="2285992"/>
          </a:xfrm>
          <a:prstGeom prst="rect">
            <a:avLst/>
          </a:prstGeom>
          <a:noFill/>
        </p:spPr>
      </p:pic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643446"/>
            <a:ext cx="1928826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C:\Users\Дилайн\AppData\Local\Microsoft\Windows\Temporary Internet Files\Content.Word\DSCN1759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63727" y="565769"/>
            <a:ext cx="2560314" cy="2000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7511184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8307" name="Picture 3" descr="D:\ШКОЛА\ГУРКИ 2017-2018\фото 10.10.17\20171015_173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5941" y="285727"/>
            <a:ext cx="1768059" cy="2357411"/>
          </a:xfrm>
          <a:prstGeom prst="rect">
            <a:avLst/>
          </a:prstGeom>
          <a:noFill/>
        </p:spPr>
      </p:pic>
      <p:pic>
        <p:nvPicPr>
          <p:cNvPr id="98308" name="Picture 4" descr="D:\ШКОЛА\ГУРКИ 2017-2018\фото 10.10.17\20171015_173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5250669"/>
            <a:ext cx="2143108" cy="1607331"/>
          </a:xfrm>
          <a:prstGeom prst="rect">
            <a:avLst/>
          </a:prstGeom>
          <a:noFill/>
        </p:spPr>
      </p:pic>
      <p:pic>
        <p:nvPicPr>
          <p:cNvPr id="98309" name="Picture 5" descr="D:\ШКОЛА\ГУРКИ 2017-2018\фото\20171011_1446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6663" y="2857496"/>
            <a:ext cx="1607337" cy="2143116"/>
          </a:xfrm>
          <a:prstGeom prst="rect">
            <a:avLst/>
          </a:prstGeom>
          <a:noFill/>
        </p:spPr>
      </p:pic>
      <p:pic>
        <p:nvPicPr>
          <p:cNvPr id="98310" name="Picture 6" descr="D:\ШКОЛА\ГУРКИ 2017-2018\фото\20171011_1446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5238782"/>
            <a:ext cx="1285884" cy="1619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4" name="Picture 6" descr="Картинки по запросу фон для презентации цвет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93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9329" name="Рисунок 9" descr="лом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51637" y="4095750"/>
            <a:ext cx="2392363" cy="2762250"/>
          </a:xfrm>
          <a:prstGeom prst="rect">
            <a:avLst/>
          </a:prstGeom>
          <a:noFill/>
        </p:spPr>
      </p:pic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357158" y="0"/>
            <a:ext cx="642942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Нефролепіс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величавий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(народна</a:t>
            </a:r>
            <a:r>
              <a:rPr kumimoji="0" lang="uk-UA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назва </a:t>
            </a:r>
            <a:r>
              <a:rPr kumimoji="0" lang="uk-UA" sz="24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папороть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)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Nephrolepisexaltata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Батьківщина — тропічні ліси Південно-Східної Азії.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Температура: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помірна, вночі віддає пере­вагу прохолоді, але низьких температур слід уникати.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Найкраща температура 15 — 20'С.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Освітлення: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звичайне розсіяне світло, навіть яскраве.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Поливання: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ґрунтова грудка повинна бути завжди зволожена, але не переносить великої постійної зволоженості, взимку обмежене.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Вологість повітря: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потребує високої зволоженості, слід регулярно обприскувати листя.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Пересаджування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весною, коли корені заповнюють весь горщик, верхівка стебла повинна бути над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грунтом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Розмноження: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поділом куща, можна спорами.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62" t="16361" r="20083" b="22399"/>
          <a:stretch/>
        </p:blipFill>
        <p:spPr bwMode="auto">
          <a:xfrm rot="5400000">
            <a:off x="7115228" y="-114338"/>
            <a:ext cx="1914433" cy="214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332" name="Picture 4" descr="D:\ШКОЛА\ГУРКИ 2017-2018\фото 10.10.17\20171015_1735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714488"/>
            <a:ext cx="2428860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428604"/>
            <a:ext cx="40719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>
              <a:defRPr/>
            </a:pPr>
            <a:r>
              <a:rPr lang="ru-RU" dirty="0" err="1" smtClean="0">
                <a:latin typeface="Georgia" pitchFamily="18" charset="0"/>
              </a:rPr>
              <a:t>Останнім</a:t>
            </a:r>
            <a:r>
              <a:rPr lang="ru-RU" dirty="0" smtClean="0">
                <a:latin typeface="Georgia" pitchFamily="18" charset="0"/>
              </a:rPr>
              <a:t> часом в </a:t>
            </a:r>
            <a:r>
              <a:rPr lang="ru-RU" dirty="0" err="1" smtClean="0">
                <a:latin typeface="Georgia" pitchFamily="18" charset="0"/>
              </a:rPr>
              <a:t>нашій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школі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помітно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проявився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інтерес</a:t>
            </a:r>
            <a:r>
              <a:rPr lang="ru-RU" dirty="0" smtClean="0">
                <a:latin typeface="Georgia" pitchFamily="18" charset="0"/>
              </a:rPr>
              <a:t> до </a:t>
            </a:r>
            <a:r>
              <a:rPr lang="ru-RU" dirty="0" err="1" smtClean="0">
                <a:latin typeface="Georgia" pitchFamily="18" charset="0"/>
              </a:rPr>
              <a:t>всього</a:t>
            </a:r>
            <a:r>
              <a:rPr lang="ru-RU" dirty="0" smtClean="0">
                <a:latin typeface="Georgia" pitchFamily="18" charset="0"/>
              </a:rPr>
              <a:t>, </a:t>
            </a:r>
            <a:r>
              <a:rPr lang="ru-RU" dirty="0" err="1" smtClean="0">
                <a:latin typeface="Georgia" pitchFamily="18" charset="0"/>
              </a:rPr>
              <a:t>що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пов'язано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з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рослинами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і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оформленням</a:t>
            </a:r>
            <a:r>
              <a:rPr lang="ru-RU" dirty="0" smtClean="0">
                <a:latin typeface="Georgia" pitchFamily="18" charset="0"/>
              </a:rPr>
              <a:t> ними </a:t>
            </a:r>
            <a:r>
              <a:rPr lang="ru-RU" dirty="0" err="1" smtClean="0">
                <a:latin typeface="Georgia" pitchFamily="18" charset="0"/>
              </a:rPr>
              <a:t>інтер'єрів</a:t>
            </a:r>
            <a:r>
              <a:rPr lang="ru-RU" dirty="0" smtClean="0">
                <a:latin typeface="Georgia" pitchFamily="18" charset="0"/>
              </a:rPr>
              <a:t>. І </a:t>
            </a:r>
            <a:r>
              <a:rPr lang="ru-RU" dirty="0" err="1" smtClean="0">
                <a:latin typeface="Georgia" pitchFamily="18" charset="0"/>
              </a:rPr>
              <a:t>це</a:t>
            </a:r>
            <a:r>
              <a:rPr lang="ru-RU" dirty="0" smtClean="0">
                <a:latin typeface="Georgia" pitchFamily="18" charset="0"/>
              </a:rPr>
              <a:t> не мода на </a:t>
            </a:r>
            <a:r>
              <a:rPr lang="ru-RU" dirty="0" err="1" smtClean="0">
                <a:latin typeface="Georgia" pitchFamily="18" charset="0"/>
              </a:rPr>
              <a:t>квіти</a:t>
            </a:r>
            <a:r>
              <a:rPr lang="ru-RU" dirty="0" smtClean="0">
                <a:latin typeface="Georgia" pitchFamily="18" charset="0"/>
              </a:rPr>
              <a:t>, а наше </a:t>
            </a:r>
            <a:r>
              <a:rPr lang="ru-RU" dirty="0" err="1" smtClean="0">
                <a:latin typeface="Georgia" pitchFamily="18" charset="0"/>
              </a:rPr>
              <a:t>бажання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зробити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красивим</a:t>
            </a:r>
            <a:r>
              <a:rPr lang="ru-RU" dirty="0" smtClean="0">
                <a:latin typeface="Georgia" pitchFamily="18" charset="0"/>
              </a:rPr>
              <a:t> те </a:t>
            </a:r>
            <a:r>
              <a:rPr lang="ru-RU" dirty="0" err="1" smtClean="0">
                <a:latin typeface="Georgia" pitchFamily="18" charset="0"/>
              </a:rPr>
              <a:t>місце</a:t>
            </a:r>
            <a:r>
              <a:rPr lang="ru-RU" dirty="0" smtClean="0">
                <a:latin typeface="Georgia" pitchFamily="18" charset="0"/>
              </a:rPr>
              <a:t>, де ми </a:t>
            </a:r>
            <a:r>
              <a:rPr lang="ru-RU" dirty="0" err="1" smtClean="0">
                <a:latin typeface="Georgia" pitchFamily="18" charset="0"/>
              </a:rPr>
              <a:t>вчимося</a:t>
            </a:r>
            <a:r>
              <a:rPr lang="ru-RU" dirty="0" smtClean="0">
                <a:latin typeface="Georgia" pitchFamily="18" charset="0"/>
              </a:rPr>
              <a:t>. </a:t>
            </a:r>
            <a:r>
              <a:rPr lang="ru-RU" dirty="0" err="1" smtClean="0">
                <a:latin typeface="Georgia" pitchFamily="18" charset="0"/>
              </a:rPr>
              <a:t>Адже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рослини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створюють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затишок</a:t>
            </a:r>
            <a:r>
              <a:rPr lang="ru-RU" dirty="0" smtClean="0">
                <a:latin typeface="Georgia" pitchFamily="18" charset="0"/>
              </a:rPr>
              <a:t>, </a:t>
            </a:r>
            <a:r>
              <a:rPr lang="ru-RU" dirty="0" err="1" smtClean="0">
                <a:latin typeface="Georgia" pitchFamily="18" charset="0"/>
              </a:rPr>
              <a:t>піднімають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настрій</a:t>
            </a:r>
            <a:r>
              <a:rPr lang="ru-RU" dirty="0" smtClean="0">
                <a:latin typeface="Georgia" pitchFamily="18" charset="0"/>
              </a:rPr>
              <a:t>, </a:t>
            </a:r>
            <a:r>
              <a:rPr lang="ru-RU" dirty="0" err="1" smtClean="0">
                <a:latin typeface="Georgia" pitchFamily="18" charset="0"/>
              </a:rPr>
              <a:t>знімають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стреси</a:t>
            </a:r>
            <a:r>
              <a:rPr lang="ru-RU" dirty="0" smtClean="0">
                <a:latin typeface="Georgia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43438" y="3286124"/>
            <a:ext cx="38576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dirty="0" err="1" smtClean="0">
                <a:latin typeface="Georgia" pitchFamily="18" charset="0"/>
              </a:rPr>
              <a:t>Озеленення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школи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радує</a:t>
            </a:r>
            <a:r>
              <a:rPr lang="ru-RU" dirty="0" smtClean="0">
                <a:latin typeface="Georgia" pitchFamily="18" charset="0"/>
              </a:rPr>
              <a:t> око </a:t>
            </a:r>
            <a:r>
              <a:rPr lang="ru-RU" dirty="0" err="1" smtClean="0">
                <a:latin typeface="Georgia" pitchFamily="18" charset="0"/>
              </a:rPr>
              <a:t>розмаїттям</a:t>
            </a:r>
            <a:r>
              <a:rPr lang="ru-RU" dirty="0" smtClean="0">
                <a:latin typeface="Georgia" pitchFamily="18" charset="0"/>
              </a:rPr>
              <a:t> форм, </a:t>
            </a:r>
            <a:r>
              <a:rPr lang="ru-RU" dirty="0" err="1" smtClean="0">
                <a:latin typeface="Georgia" pitchFamily="18" charset="0"/>
              </a:rPr>
              <a:t>поєднанням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кольорів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і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відтінків</a:t>
            </a:r>
            <a:r>
              <a:rPr lang="ru-RU" dirty="0" smtClean="0">
                <a:latin typeface="Georgia" pitchFamily="18" charset="0"/>
              </a:rPr>
              <a:t>, </a:t>
            </a:r>
            <a:r>
              <a:rPr lang="ru-RU" dirty="0" err="1" smtClean="0">
                <a:latin typeface="Georgia" pitchFamily="18" charset="0"/>
              </a:rPr>
              <a:t>вміло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підібраною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композицією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ароматів</a:t>
            </a:r>
            <a:r>
              <a:rPr lang="ru-RU" dirty="0" smtClean="0">
                <a:latin typeface="Georgia" pitchFamily="18" charset="0"/>
              </a:rPr>
              <a:t>.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3074" name="Picture 2" descr="D:\ШКОЛА\ГУРКИ 2017-2018\Озеленення\фото 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71868" cy="2678743"/>
          </a:xfrm>
          <a:prstGeom prst="rect">
            <a:avLst/>
          </a:prstGeom>
          <a:noFill/>
        </p:spPr>
      </p:pic>
      <p:pic>
        <p:nvPicPr>
          <p:cNvPr id="3075" name="Picture 3" descr="D:\ШКОЛА\ГУРКИ 2017-2018\фото\20171011_1101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4620"/>
            <a:ext cx="3000396" cy="4143380"/>
          </a:xfrm>
          <a:prstGeom prst="rect">
            <a:avLst/>
          </a:prstGeom>
          <a:noFill/>
        </p:spPr>
      </p:pic>
      <p:pic>
        <p:nvPicPr>
          <p:cNvPr id="3076" name="Picture 4" descr="D:\ШКОЛА\ГУРКИ 2017-2018\фото 10.10.17\20171012_1327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5091186"/>
            <a:ext cx="1325111" cy="1766814"/>
          </a:xfrm>
          <a:prstGeom prst="rect">
            <a:avLst/>
          </a:prstGeom>
          <a:noFill/>
        </p:spPr>
      </p:pic>
      <p:pic>
        <p:nvPicPr>
          <p:cNvPr id="3077" name="Picture 5" descr="D:\ШКОЛА\ГУРКИ 2017-2018\фото 10.10.17\20171012_1327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5376939"/>
            <a:ext cx="1110796" cy="1481061"/>
          </a:xfrm>
          <a:prstGeom prst="rect">
            <a:avLst/>
          </a:prstGeom>
          <a:noFill/>
        </p:spPr>
      </p:pic>
      <p:pic>
        <p:nvPicPr>
          <p:cNvPr id="3078" name="Picture 6" descr="D:\ШКОЛА\ГУРКИ 2017-2018\фото\20171011_1139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4791343"/>
            <a:ext cx="1497278" cy="2066657"/>
          </a:xfrm>
          <a:prstGeom prst="rect">
            <a:avLst/>
          </a:prstGeom>
          <a:noFill/>
        </p:spPr>
      </p:pic>
      <p:pic>
        <p:nvPicPr>
          <p:cNvPr id="3079" name="Picture 7" descr="D:\ШКОЛА\ГУРКИ 2017-2018\фото\20171011_1101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5" y="5238738"/>
            <a:ext cx="1214446" cy="1619261"/>
          </a:xfrm>
          <a:prstGeom prst="rect">
            <a:avLst/>
          </a:prstGeom>
          <a:noFill/>
        </p:spPr>
      </p:pic>
      <p:pic>
        <p:nvPicPr>
          <p:cNvPr id="3080" name="Picture 8" descr="D:\ШКОЛА\ГУРКИ 2017-2018\фото\20171011_14455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1802" y="2857496"/>
            <a:ext cx="1446620" cy="1928826"/>
          </a:xfrm>
          <a:prstGeom prst="rect">
            <a:avLst/>
          </a:prstGeom>
          <a:noFill/>
        </p:spPr>
      </p:pic>
      <p:pic>
        <p:nvPicPr>
          <p:cNvPr id="3081" name="Picture 9" descr="D:\ШКОЛА\ГУРКИ 2017-2018\фото\20171011_1446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26027" y="5214950"/>
            <a:ext cx="1017973" cy="164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96" y="285729"/>
            <a:ext cx="8421717" cy="1357322"/>
          </a:xfrm>
          <a:solidFill>
            <a:schemeClr val="bg1">
              <a:alpha val="50000"/>
            </a:schemeClr>
          </a:solidFill>
        </p:spPr>
        <p:txBody>
          <a:bodyPr>
            <a:normAutofit fontScale="92500"/>
          </a:bodyPr>
          <a:lstStyle/>
          <a:p>
            <a:pPr marL="0" indent="355600" algn="just">
              <a:buFontTx/>
              <a:buNone/>
              <a:defRPr/>
            </a:pP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Однією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з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важливих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завдань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,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які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ми перед собою поставили, є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створення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і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вивчення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колекцій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різних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рослин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, у тому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числі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корисних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.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Важливим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також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є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створення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у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школі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та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класах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«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екологічних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000" b="0" dirty="0" err="1">
                <a:solidFill>
                  <a:srgbClr val="FFFF00"/>
                </a:solidFill>
                <a:latin typeface="Arial Black" pitchFamily="34" charset="0"/>
              </a:rPr>
              <a:t>зелених</a:t>
            </a:r>
            <a:r>
              <a:rPr lang="ru-RU" sz="2000" b="0" dirty="0">
                <a:solidFill>
                  <a:srgbClr val="FFFF00"/>
                </a:solidFill>
                <a:latin typeface="Arial Black" pitchFamily="34" charset="0"/>
              </a:rPr>
              <a:t> </a:t>
            </a:r>
            <a:r>
              <a:rPr lang="ru-RU" sz="2000" b="0" dirty="0" err="1" smtClean="0">
                <a:solidFill>
                  <a:srgbClr val="FFFF00"/>
                </a:solidFill>
                <a:latin typeface="Arial Black" pitchFamily="34" charset="0"/>
              </a:rPr>
              <a:t>куточків</a:t>
            </a:r>
            <a:r>
              <a:rPr lang="ru-RU" sz="2000" b="0" dirty="0" smtClean="0">
                <a:solidFill>
                  <a:srgbClr val="FFFF00"/>
                </a:solidFill>
                <a:latin typeface="Arial Black" pitchFamily="34" charset="0"/>
              </a:rPr>
              <a:t>»</a:t>
            </a:r>
            <a:endParaRPr lang="ru-RU" sz="2000" b="0" dirty="0">
              <a:solidFill>
                <a:srgbClr val="FFFF00"/>
              </a:solidFill>
              <a:latin typeface="Arial Black" pitchFamily="34" charset="0"/>
            </a:endParaRPr>
          </a:p>
          <a:p>
            <a:pPr marL="0" indent="0" algn="just">
              <a:buFontTx/>
              <a:buNone/>
              <a:defRPr/>
            </a:pPr>
            <a:endParaRPr lang="ru-RU" sz="1400" b="0" dirty="0">
              <a:latin typeface="Georgia" pitchFamily="18" charset="0"/>
            </a:endParaRPr>
          </a:p>
        </p:txBody>
      </p:sp>
      <p:pic>
        <p:nvPicPr>
          <p:cNvPr id="4099" name="Picture 3" descr="D:\ШКОЛА\ГУРКИ 2017-2018\фото 10.10.17\20171012_132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91925">
            <a:off x="297202" y="1849109"/>
            <a:ext cx="2100121" cy="2800162"/>
          </a:xfrm>
          <a:prstGeom prst="rect">
            <a:avLst/>
          </a:prstGeom>
          <a:noFill/>
        </p:spPr>
      </p:pic>
      <p:pic>
        <p:nvPicPr>
          <p:cNvPr id="4100" name="Picture 4" descr="D:\ШКОЛА\ГУРКИ 2017-2018\фото 10.10.17\20171012_1327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4548603"/>
            <a:ext cx="3079196" cy="2309397"/>
          </a:xfrm>
          <a:prstGeom prst="rect">
            <a:avLst/>
          </a:prstGeom>
          <a:noFill/>
        </p:spPr>
      </p:pic>
      <p:pic>
        <p:nvPicPr>
          <p:cNvPr id="4101" name="Picture 5" descr="D:\ШКОЛА\ГУРКИ 2017-2018\фото 10.10.17\20171012_1325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08758">
            <a:off x="4502587" y="1701887"/>
            <a:ext cx="2286016" cy="3048022"/>
          </a:xfrm>
          <a:prstGeom prst="rect">
            <a:avLst/>
          </a:prstGeom>
          <a:noFill/>
        </p:spPr>
      </p:pic>
      <p:pic>
        <p:nvPicPr>
          <p:cNvPr id="4102" name="Picture 6" descr="D:\ШКОЛА\ГУРКИ 2017-2018\фото\20171011_1448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9454" y="4286233"/>
            <a:ext cx="1928825" cy="2571767"/>
          </a:xfrm>
          <a:prstGeom prst="rect">
            <a:avLst/>
          </a:prstGeom>
          <a:noFill/>
        </p:spPr>
      </p:pic>
      <p:pic>
        <p:nvPicPr>
          <p:cNvPr id="4103" name="Picture 7" descr="D:\ШКОЛА\ГУРКИ 2017-2018\фото\20171011_1446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1928802"/>
            <a:ext cx="1857388" cy="2476517"/>
          </a:xfrm>
          <a:prstGeom prst="rect">
            <a:avLst/>
          </a:prstGeom>
          <a:noFill/>
        </p:spPr>
      </p:pic>
      <p:pic>
        <p:nvPicPr>
          <p:cNvPr id="4104" name="Picture 8" descr="D:\ШКОЛА\ГУРКИ 2017-2018\фото\20171011_14463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32148">
            <a:off x="7086393" y="1919975"/>
            <a:ext cx="1683508" cy="2244676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526"/>
          <a:stretch/>
        </p:blipFill>
        <p:spPr bwMode="auto">
          <a:xfrm rot="5400000">
            <a:off x="4933115" y="5218851"/>
            <a:ext cx="1849538" cy="1428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65710" y="4998029"/>
            <a:ext cx="2125681" cy="15942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57250" y="214313"/>
            <a:ext cx="7921625" cy="628650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marL="0" indent="0" algn="just">
              <a:buFontTx/>
              <a:buNone/>
              <a:defRPr/>
            </a:pPr>
            <a:r>
              <a:rPr lang="uk-UA" sz="1400" b="0" dirty="0" smtClean="0">
                <a:latin typeface="Georgia" pitchFamily="18" charset="0"/>
              </a:rPr>
              <a:t>	</a:t>
            </a:r>
            <a:r>
              <a:rPr lang="uk-UA" sz="2000" b="1" dirty="0" err="1" smtClean="0">
                <a:latin typeface="Monotype Corsiva" pitchFamily="66" charset="0"/>
              </a:rPr>
              <a:t>Квіткарство</a:t>
            </a:r>
            <a:r>
              <a:rPr lang="uk-UA" sz="2000" b="1" dirty="0" smtClean="0">
                <a:latin typeface="Monotype Corsiva" pitchFamily="66" charset="0"/>
              </a:rPr>
              <a:t> виховує в учнів почуття любові до природи та відповідальності за інші живі істоти. Завдяки цьому заняттю діти отримують душевне задоволення, бо розуміють, що змінюють світ  навколо себе на краще.</a:t>
            </a:r>
            <a:endParaRPr lang="ru-RU" sz="2000" b="1" dirty="0" smtClean="0">
              <a:latin typeface="Monotype Corsiva" pitchFamily="66" charset="0"/>
            </a:endParaRPr>
          </a:p>
          <a:p>
            <a:pPr>
              <a:buFontTx/>
              <a:buNone/>
              <a:defRPr/>
            </a:pPr>
            <a:endParaRPr lang="ru-RU" dirty="0"/>
          </a:p>
        </p:txBody>
      </p:sp>
      <p:sp>
        <p:nvSpPr>
          <p:cNvPr id="21506" name="Rectangle 1"/>
          <p:cNvSpPr>
            <a:spLocks noChangeArrowheads="1"/>
          </p:cNvSpPr>
          <p:nvPr/>
        </p:nvSpPr>
        <p:spPr bwMode="auto">
          <a:xfrm>
            <a:off x="4071938" y="1143000"/>
            <a:ext cx="507206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uk-UA" sz="1400" b="1" i="1" dirty="0">
                <a:solidFill>
                  <a:srgbClr val="FF0000"/>
                </a:solidFill>
                <a:cs typeface="Times New Roman" pitchFamily="18" charset="0"/>
              </a:rPr>
              <a:t>Слів на описи не трачу, словом не передаси</a:t>
            </a:r>
            <a:endParaRPr lang="ru-RU" sz="1400" dirty="0">
              <a:solidFill>
                <a:srgbClr val="FF0000"/>
              </a:solidFill>
            </a:endParaRPr>
          </a:p>
          <a:p>
            <a:pPr algn="just" eaLnBrk="0" hangingPunct="0"/>
            <a:r>
              <a:rPr lang="uk-UA" sz="1400" b="1" i="1" dirty="0">
                <a:solidFill>
                  <a:srgbClr val="FF0000"/>
                </a:solidFill>
                <a:cs typeface="Times New Roman" pitchFamily="18" charset="0"/>
              </a:rPr>
              <a:t>Їх земної, безсловесної, дивовижної краси.</a:t>
            </a:r>
            <a:endParaRPr lang="ru-RU" sz="1400" dirty="0">
              <a:solidFill>
                <a:srgbClr val="FF0000"/>
              </a:solidFill>
            </a:endParaRPr>
          </a:p>
          <a:p>
            <a:pPr algn="just" eaLnBrk="0" hangingPunct="0"/>
            <a:r>
              <a:rPr lang="uk-UA" sz="1400" b="1" i="1" dirty="0">
                <a:solidFill>
                  <a:srgbClr val="FF0000"/>
                </a:solidFill>
                <a:cs typeface="Times New Roman" pitchFamily="18" charset="0"/>
              </a:rPr>
              <a:t>Люди дивляться, п</a:t>
            </a:r>
            <a:r>
              <a:rPr lang="ru-RU" sz="1400" b="1" i="1" dirty="0">
                <a:solidFill>
                  <a:srgbClr val="FF0000"/>
                </a:solidFill>
                <a:cs typeface="Times New Roman" pitchFamily="18" charset="0"/>
              </a:rPr>
              <a:t>’</a:t>
            </a:r>
            <a:r>
              <a:rPr lang="uk-UA" sz="1400" b="1" i="1" dirty="0" err="1">
                <a:solidFill>
                  <a:srgbClr val="FF0000"/>
                </a:solidFill>
                <a:cs typeface="Times New Roman" pitchFamily="18" charset="0"/>
              </a:rPr>
              <a:t>яніють</a:t>
            </a:r>
            <a:r>
              <a:rPr lang="uk-UA" sz="1400" b="1" i="1" dirty="0">
                <a:solidFill>
                  <a:srgbClr val="FF0000"/>
                </a:solidFill>
                <a:cs typeface="Times New Roman" pitchFamily="18" charset="0"/>
              </a:rPr>
              <a:t>, в них кохаються віки,</a:t>
            </a:r>
            <a:endParaRPr lang="ru-RU" sz="1400" dirty="0">
              <a:solidFill>
                <a:srgbClr val="FF0000"/>
              </a:solidFill>
            </a:endParaRPr>
          </a:p>
          <a:p>
            <a:pPr algn="just" eaLnBrk="0" hangingPunct="0"/>
            <a:r>
              <a:rPr lang="uk-UA" sz="1400" b="1" i="1" dirty="0">
                <a:solidFill>
                  <a:srgbClr val="FF0000"/>
                </a:solidFill>
                <a:cs typeface="Times New Roman" pitchFamily="18" charset="0"/>
              </a:rPr>
              <a:t>Нареченим їх дарують, заплітають у вінки. </a:t>
            </a:r>
            <a:endParaRPr lang="ru-RU" sz="1400" dirty="0">
              <a:solidFill>
                <a:srgbClr val="FF0000"/>
              </a:solidFill>
            </a:endParaRPr>
          </a:p>
          <a:p>
            <a:pPr algn="just" eaLnBrk="0" hangingPunct="0"/>
            <a:r>
              <a:rPr lang="uk-UA" sz="1400" b="1" i="1" dirty="0">
                <a:solidFill>
                  <a:srgbClr val="FF0000"/>
                </a:solidFill>
                <a:cs typeface="Times New Roman" pitchFamily="18" charset="0"/>
              </a:rPr>
              <a:t>Ними кожен свою радість, власне щастя </a:t>
            </a:r>
            <a:r>
              <a:rPr lang="uk-UA" sz="1400" b="1" i="1" dirty="0" err="1">
                <a:solidFill>
                  <a:srgbClr val="FF0000"/>
                </a:solidFill>
                <a:cs typeface="Times New Roman" pitchFamily="18" charset="0"/>
              </a:rPr>
              <a:t>назива</a:t>
            </a:r>
            <a:r>
              <a:rPr lang="uk-UA" sz="1400" b="1" i="1" dirty="0">
                <a:solidFill>
                  <a:srgbClr val="FF0000"/>
                </a:solidFill>
                <a:cs typeface="Times New Roman" pitchFamily="18" charset="0"/>
              </a:rPr>
              <a:t>, </a:t>
            </a:r>
            <a:endParaRPr lang="ru-RU" sz="1400" dirty="0">
              <a:solidFill>
                <a:srgbClr val="FF0000"/>
              </a:solidFill>
            </a:endParaRPr>
          </a:p>
          <a:p>
            <a:pPr algn="just" eaLnBrk="0" hangingPunct="0"/>
            <a:r>
              <a:rPr lang="uk-UA" sz="1400" b="1" i="1" dirty="0">
                <a:solidFill>
                  <a:srgbClr val="FF0000"/>
                </a:solidFill>
                <a:cs typeface="Times New Roman" pitchFamily="18" charset="0"/>
              </a:rPr>
              <a:t>Квіти часто нам говорять втричі більше, ніж слова.</a:t>
            </a:r>
            <a:endParaRPr lang="ru-RU" sz="1400" dirty="0">
              <a:solidFill>
                <a:srgbClr val="FF0000"/>
              </a:solidFill>
            </a:endParaRPr>
          </a:p>
          <a:p>
            <a:pPr algn="just" eaLnBrk="0" hangingPunct="0"/>
            <a:r>
              <a:rPr lang="uk-UA" sz="1400" b="1" i="1" dirty="0">
                <a:solidFill>
                  <a:srgbClr val="FF0000"/>
                </a:solidFill>
                <a:cs typeface="Times New Roman" pitchFamily="18" charset="0"/>
              </a:rPr>
              <a:t>Скільки ми їм довіряли мрій, недоспаних ночей!</a:t>
            </a:r>
            <a:endParaRPr lang="ru-RU" sz="1400" dirty="0">
              <a:solidFill>
                <a:srgbClr val="FF0000"/>
              </a:solidFill>
            </a:endParaRPr>
          </a:p>
          <a:p>
            <a:pPr algn="just" eaLnBrk="0" hangingPunct="0"/>
            <a:r>
              <a:rPr lang="uk-UA" sz="1400" b="1" i="1" dirty="0">
                <a:solidFill>
                  <a:srgbClr val="FF0000"/>
                </a:solidFill>
                <a:cs typeface="Times New Roman" pitchFamily="18" charset="0"/>
              </a:rPr>
              <a:t>Але є ще кращі квіти, невидимі для очей.</a:t>
            </a:r>
            <a:endParaRPr lang="ru-RU" sz="1400" dirty="0">
              <a:solidFill>
                <a:srgbClr val="FF0000"/>
              </a:solidFill>
            </a:endParaRPr>
          </a:p>
          <a:p>
            <a:pPr algn="just" eaLnBrk="0" hangingPunct="0"/>
            <a:r>
              <a:rPr lang="uk-UA" sz="1400" b="1" i="1" dirty="0">
                <a:solidFill>
                  <a:srgbClr val="FF0000"/>
                </a:solidFill>
                <a:cs typeface="Times New Roman" pitchFamily="18" charset="0"/>
              </a:rPr>
              <a:t>Не цвітуть вони на клумбах і на тихих озерцях,</a:t>
            </a:r>
            <a:endParaRPr lang="ru-RU" sz="1400" dirty="0">
              <a:solidFill>
                <a:srgbClr val="FF0000"/>
              </a:solidFill>
            </a:endParaRPr>
          </a:p>
          <a:p>
            <a:pPr algn="just" eaLnBrk="0" hangingPunct="0"/>
            <a:r>
              <a:rPr lang="uk-UA" sz="1400" b="1" i="1" dirty="0">
                <a:solidFill>
                  <a:srgbClr val="FF0000"/>
                </a:solidFill>
                <a:cs typeface="Times New Roman" pitchFamily="18" charset="0"/>
              </a:rPr>
              <a:t>А цвітуть вони у грудях, у людських цвітуть серцях.</a:t>
            </a:r>
            <a:endParaRPr lang="uk-UA" sz="1800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62" t="16361" r="20083" b="22399"/>
          <a:stretch/>
        </p:blipFill>
        <p:spPr bwMode="auto">
          <a:xfrm rot="5400000">
            <a:off x="3173616" y="4010907"/>
            <a:ext cx="317390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D:\ШКОЛА\ГУРКИ 2017-2018\фото\20171011_144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47915"/>
            <a:ext cx="3682564" cy="4910085"/>
          </a:xfrm>
          <a:prstGeom prst="rect">
            <a:avLst/>
          </a:prstGeom>
          <a:noFill/>
        </p:spPr>
      </p:pic>
      <p:pic>
        <p:nvPicPr>
          <p:cNvPr id="5123" name="Picture 3" descr="D:\ШКОЛА\ГУРКИ 2017-2018\фото\20171011_144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3714728"/>
            <a:ext cx="3000364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ШКОЛА\Фон\04511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9144000" cy="634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  <a:ea typeface="Times New Roman" pitchFamily="18" charset="0"/>
                <a:cs typeface="Arial" pitchFamily="34" charset="0"/>
              </a:rPr>
              <a:t>Зміст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І.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проектної роботи. </a:t>
            </a:r>
            <a:endParaRPr kumimoji="0" lang="en-US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Девіз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учнів-проектантів.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ІІ. 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 історії кімнатного квітникарства.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Робота  інформаційно-пошукової групи «</a:t>
            </a:r>
            <a:r>
              <a:rPr lang="uk-UA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Кориспонденти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ІІІ. Заочна подорож у шкільну галерею кімнатних рослин.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Догляд за кімнатними рослинами.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Робота  творчої групи «Квіткові фантазери»: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</a:t>
            </a: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Ознайолення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 кімнатними рослинами, секретом успіху та особливими труднощами догляду, лікувальними властивостями та шкідниками і хворобами кімнатних рослин.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V.</a:t>
            </a: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Оформлення паспорту кімнатних рослин нашої школи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VI.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Збір та пошук віршів цікавих фактів, легенд,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приказок та загадок про кімнатні рослини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Робота дослідницької групи «Юні дослідники»</a:t>
            </a:r>
            <a:endParaRPr lang="en-US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Висновок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Використана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література і джерела.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D:\Документы Оля\рамки\0_5f2d1_b9c89cba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52165">
            <a:off x="6623650" y="61036"/>
            <a:ext cx="2811586" cy="2384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D:\ШКОЛА\Фон\6f81419d9f26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9392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285728"/>
            <a:ext cx="73581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2A11DF"/>
                </a:solidFill>
              </a:rPr>
              <a:t>  </a:t>
            </a:r>
            <a:r>
              <a:rPr lang="uk-UA" sz="3600" b="1" dirty="0" smtClean="0">
                <a:solidFill>
                  <a:srgbClr val="2A11DF"/>
                </a:solidFill>
              </a:rPr>
              <a:t>Міні-казка у наших класах </a:t>
            </a:r>
            <a:endParaRPr lang="ru-RU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374"/>
          <a:stretch/>
        </p:blipFill>
        <p:spPr bwMode="auto">
          <a:xfrm>
            <a:off x="1690202" y="864164"/>
            <a:ext cx="5525004" cy="3207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:\ШКОЛА\ГУРКИ 2017-2018\Озеленення\фото 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425" y="4143380"/>
            <a:ext cx="3520220" cy="2640008"/>
          </a:xfrm>
          <a:prstGeom prst="rect">
            <a:avLst/>
          </a:prstGeom>
          <a:noFill/>
        </p:spPr>
      </p:pic>
      <p:pic>
        <p:nvPicPr>
          <p:cNvPr id="7172" name="Picture 4" descr="D:\ШКОЛА\ГУРКИ 2017-2018\фото 10.10.17\20171012_1325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356" y="3238475"/>
            <a:ext cx="2714644" cy="3619525"/>
          </a:xfrm>
          <a:prstGeom prst="rect">
            <a:avLst/>
          </a:prstGeom>
          <a:noFill/>
        </p:spPr>
      </p:pic>
      <p:pic>
        <p:nvPicPr>
          <p:cNvPr id="7173" name="Picture 5" descr="D:\ШКОЛА\ГУРКИ 2017-2018\фото 10.10.17\20171012_1327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3306" y="4500570"/>
            <a:ext cx="2814570" cy="211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Картинки по запросу фон для презентации цвет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436" y="-53578"/>
            <a:ext cx="9215436" cy="69115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857224" y="571481"/>
            <a:ext cx="6786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400" b="1" i="1" dirty="0" smtClean="0">
                <a:solidFill>
                  <a:srgbClr val="FF9900"/>
                </a:solidFill>
                <a:latin typeface="Arial Black" pitchFamily="34" charset="0"/>
              </a:rPr>
              <a:t>Пам'ятка любителя кімнатних рослин</a:t>
            </a:r>
            <a:endParaRPr lang="ru-RU" sz="2400" i="1" dirty="0"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42976" y="1071546"/>
            <a:ext cx="678661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altLang="uk-UA" sz="2800" dirty="0" smtClean="0">
                <a:latin typeface="Monotype Corsiva" pitchFamily="66" charset="0"/>
              </a:rPr>
              <a:t>1. </a:t>
            </a:r>
            <a:r>
              <a:rPr lang="ru-RU" altLang="uk-UA" sz="2800" dirty="0" smtClean="0">
                <a:latin typeface="Monotype Corsiva" pitchFamily="66" charset="0"/>
              </a:rPr>
              <a:t>При </a:t>
            </a:r>
            <a:r>
              <a:rPr lang="ru-RU" altLang="uk-UA" sz="2800" dirty="0" err="1" smtClean="0">
                <a:latin typeface="Monotype Corsiva" pitchFamily="66" charset="0"/>
              </a:rPr>
              <a:t>пересадці</a:t>
            </a:r>
            <a:r>
              <a:rPr lang="ru-RU" altLang="uk-UA" sz="2800" dirty="0" smtClean="0">
                <a:latin typeface="Monotype Corsiva" pitchFamily="66" charset="0"/>
              </a:rPr>
              <a:t> треба </a:t>
            </a:r>
            <a:r>
              <a:rPr lang="ru-RU" altLang="uk-UA" sz="2800" dirty="0" err="1" smtClean="0">
                <a:latin typeface="Monotype Corsiva" pitchFamily="66" charset="0"/>
              </a:rPr>
              <a:t>слідкувати</a:t>
            </a:r>
            <a:r>
              <a:rPr lang="ru-RU" altLang="uk-UA" sz="2800" dirty="0" smtClean="0">
                <a:latin typeface="Monotype Corsiva" pitchFamily="66" charset="0"/>
              </a:rPr>
              <a:t>, </a:t>
            </a:r>
            <a:r>
              <a:rPr lang="ru-RU" altLang="uk-UA" sz="2800" dirty="0" err="1" smtClean="0">
                <a:latin typeface="Monotype Corsiva" pitchFamily="66" charset="0"/>
              </a:rPr>
              <a:t>щоб</a:t>
            </a:r>
            <a:r>
              <a:rPr lang="ru-RU" altLang="uk-UA" sz="2800" dirty="0" smtClean="0">
                <a:latin typeface="Monotype Corsiva" pitchFamily="66" charset="0"/>
              </a:rPr>
              <a:t> не </a:t>
            </a:r>
            <a:r>
              <a:rPr lang="ru-RU" altLang="uk-UA" sz="2800" dirty="0" err="1" smtClean="0">
                <a:latin typeface="Monotype Corsiva" pitchFamily="66" charset="0"/>
              </a:rPr>
              <a:t>пошкодити</a:t>
            </a:r>
            <a:r>
              <a:rPr lang="ru-RU" altLang="uk-UA" sz="2800" dirty="0" smtClean="0">
                <a:latin typeface="Monotype Corsiva" pitchFamily="66" charset="0"/>
              </a:rPr>
              <a:t> крону. Перед посадкою </a:t>
            </a:r>
            <a:r>
              <a:rPr lang="ru-RU" altLang="uk-UA" sz="2800" dirty="0" err="1" smtClean="0">
                <a:latin typeface="Monotype Corsiva" pitchFamily="66" charset="0"/>
              </a:rPr>
              <a:t>рослину</a:t>
            </a:r>
            <a:r>
              <a:rPr lang="ru-RU" altLang="uk-UA" sz="2800" dirty="0" smtClean="0">
                <a:latin typeface="Monotype Corsiva" pitchFamily="66" charset="0"/>
              </a:rPr>
              <a:t> </a:t>
            </a:r>
            <a:r>
              <a:rPr lang="ru-RU" altLang="uk-UA" sz="2800" dirty="0" err="1" smtClean="0">
                <a:latin typeface="Monotype Corsiva" pitchFamily="66" charset="0"/>
              </a:rPr>
              <a:t>слід</a:t>
            </a:r>
            <a:r>
              <a:rPr lang="ru-RU" altLang="uk-UA" sz="2800" dirty="0" smtClean="0">
                <a:latin typeface="Monotype Corsiva" pitchFamily="66" charset="0"/>
              </a:rPr>
              <a:t> </a:t>
            </a:r>
            <a:r>
              <a:rPr lang="ru-RU" altLang="uk-UA" sz="2800" dirty="0" err="1" smtClean="0">
                <a:latin typeface="Monotype Corsiva" pitchFamily="66" charset="0"/>
              </a:rPr>
              <a:t>полити</a:t>
            </a:r>
            <a:r>
              <a:rPr lang="ru-RU" altLang="uk-UA" sz="2800" dirty="0" smtClean="0">
                <a:latin typeface="Monotype Corsiva" pitchFamily="66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altLang="uk-UA" sz="2800" dirty="0" smtClean="0">
                <a:latin typeface="Monotype Corsiva" pitchFamily="66" charset="0"/>
              </a:rPr>
              <a:t>2. </a:t>
            </a:r>
            <a:r>
              <a:rPr lang="ru-RU" altLang="uk-UA" sz="2800" dirty="0" err="1" smtClean="0">
                <a:latin typeface="Monotype Corsiva" pitchFamily="66" charset="0"/>
              </a:rPr>
              <a:t>Пересаджують</a:t>
            </a:r>
            <a:r>
              <a:rPr lang="ru-RU" altLang="uk-UA" sz="2800" dirty="0" smtClean="0">
                <a:latin typeface="Monotype Corsiva" pitchFamily="66" charset="0"/>
              </a:rPr>
              <a:t> </a:t>
            </a:r>
            <a:r>
              <a:rPr lang="ru-RU" altLang="uk-UA" sz="2800" dirty="0" err="1" smtClean="0">
                <a:latin typeface="Monotype Corsiva" pitchFamily="66" charset="0"/>
              </a:rPr>
              <a:t>рослину</a:t>
            </a:r>
            <a:r>
              <a:rPr lang="ru-RU" altLang="uk-UA" sz="2800" dirty="0" smtClean="0">
                <a:latin typeface="Monotype Corsiva" pitchFamily="66" charset="0"/>
              </a:rPr>
              <a:t> так: </a:t>
            </a:r>
            <a:r>
              <a:rPr lang="ru-RU" altLang="uk-UA" sz="2800" dirty="0" err="1" smtClean="0">
                <a:latin typeface="Monotype Corsiva" pitchFamily="66" charset="0"/>
              </a:rPr>
              <a:t>горщик</a:t>
            </a:r>
            <a:r>
              <a:rPr lang="ru-RU" altLang="uk-UA" sz="2800" dirty="0" smtClean="0">
                <a:latin typeface="Monotype Corsiva" pitchFamily="66" charset="0"/>
              </a:rPr>
              <a:t> </a:t>
            </a:r>
            <a:r>
              <a:rPr lang="ru-RU" altLang="uk-UA" sz="2800" dirty="0" err="1" smtClean="0">
                <a:latin typeface="Monotype Corsiva" pitchFamily="66" charset="0"/>
              </a:rPr>
              <a:t>з</a:t>
            </a:r>
            <a:r>
              <a:rPr lang="ru-RU" altLang="uk-UA" sz="2800" dirty="0" smtClean="0">
                <a:latin typeface="Monotype Corsiva" pitchFamily="66" charset="0"/>
              </a:rPr>
              <a:t> </a:t>
            </a:r>
            <a:r>
              <a:rPr lang="ru-RU" altLang="uk-UA" sz="2800" dirty="0" err="1" smtClean="0">
                <a:latin typeface="Monotype Corsiva" pitchFamily="66" charset="0"/>
              </a:rPr>
              <a:t>рослиною</a:t>
            </a:r>
            <a:r>
              <a:rPr lang="ru-RU" altLang="uk-UA" sz="2800" dirty="0" smtClean="0">
                <a:latin typeface="Monotype Corsiva" pitchFamily="66" charset="0"/>
              </a:rPr>
              <a:t> </a:t>
            </a:r>
            <a:r>
              <a:rPr lang="ru-RU" altLang="uk-UA" sz="2800" dirty="0" err="1" smtClean="0">
                <a:latin typeface="Monotype Corsiva" pitchFamily="66" charset="0"/>
              </a:rPr>
              <a:t>повертають</a:t>
            </a:r>
            <a:r>
              <a:rPr lang="ru-RU" altLang="uk-UA" sz="2800" dirty="0" smtClean="0">
                <a:latin typeface="Monotype Corsiva" pitchFamily="66" charset="0"/>
              </a:rPr>
              <a:t> дном догори </a:t>
            </a:r>
            <a:r>
              <a:rPr lang="ru-RU" altLang="uk-UA" sz="2800" dirty="0" err="1" smtClean="0">
                <a:latin typeface="Monotype Corsiva" pitchFamily="66" charset="0"/>
              </a:rPr>
              <a:t>і</a:t>
            </a:r>
            <a:r>
              <a:rPr lang="ru-RU" altLang="uk-UA" sz="2800" dirty="0" smtClean="0">
                <a:latin typeface="Monotype Corsiva" pitchFamily="66" charset="0"/>
              </a:rPr>
              <a:t>, </a:t>
            </a:r>
            <a:r>
              <a:rPr lang="ru-RU" altLang="uk-UA" sz="2800" dirty="0" err="1" smtClean="0">
                <a:latin typeface="Monotype Corsiva" pitchFamily="66" charset="0"/>
              </a:rPr>
              <a:t>притримуючи</a:t>
            </a:r>
            <a:r>
              <a:rPr lang="ru-RU" altLang="uk-UA" sz="2800" dirty="0" smtClean="0">
                <a:latin typeface="Monotype Corsiva" pitchFamily="66" charset="0"/>
              </a:rPr>
              <a:t> грудку </a:t>
            </a:r>
            <a:r>
              <a:rPr lang="ru-RU" altLang="uk-UA" sz="2800" dirty="0" err="1" smtClean="0">
                <a:latin typeface="Monotype Corsiva" pitchFamily="66" charset="0"/>
              </a:rPr>
              <a:t>лівою</a:t>
            </a:r>
            <a:r>
              <a:rPr lang="ru-RU" altLang="uk-UA" sz="2800" dirty="0" smtClean="0">
                <a:latin typeface="Monotype Corsiva" pitchFamily="66" charset="0"/>
              </a:rPr>
              <a:t> рукою, </a:t>
            </a:r>
            <a:r>
              <a:rPr lang="ru-RU" altLang="uk-UA" sz="2800" dirty="0" err="1" smtClean="0">
                <a:latin typeface="Monotype Corsiva" pitchFamily="66" charset="0"/>
              </a:rPr>
              <a:t>знімають</a:t>
            </a:r>
            <a:r>
              <a:rPr lang="ru-RU" altLang="uk-UA" sz="2800" dirty="0" smtClean="0">
                <a:latin typeface="Monotype Corsiva" pitchFamily="66" charset="0"/>
              </a:rPr>
              <a:t> </a:t>
            </a:r>
            <a:r>
              <a:rPr lang="ru-RU" altLang="uk-UA" sz="2800" dirty="0" err="1" smtClean="0">
                <a:latin typeface="Monotype Corsiva" pitchFamily="66" charset="0"/>
              </a:rPr>
              <a:t>горщик</a:t>
            </a:r>
            <a:r>
              <a:rPr lang="ru-RU" altLang="uk-UA" sz="2800" dirty="0" smtClean="0">
                <a:latin typeface="Monotype Corsiva" pitchFamily="66" charset="0"/>
              </a:rPr>
              <a:t>. </a:t>
            </a:r>
            <a:r>
              <a:rPr lang="ru-RU" altLang="uk-UA" sz="2800" dirty="0" err="1" smtClean="0">
                <a:latin typeface="Monotype Corsiva" pitchFamily="66" charset="0"/>
              </a:rPr>
              <a:t>Якщо</a:t>
            </a:r>
            <a:r>
              <a:rPr lang="ru-RU" altLang="uk-UA" sz="2800" dirty="0" smtClean="0">
                <a:latin typeface="Monotype Corsiva" pitchFamily="66" charset="0"/>
              </a:rPr>
              <a:t> </a:t>
            </a:r>
            <a:r>
              <a:rPr lang="ru-RU" altLang="uk-UA" sz="2800" dirty="0" err="1" smtClean="0">
                <a:latin typeface="Monotype Corsiva" pitchFamily="66" charset="0"/>
              </a:rPr>
              <a:t>горщик</a:t>
            </a:r>
            <a:r>
              <a:rPr lang="ru-RU" altLang="uk-UA" sz="2800" dirty="0" smtClean="0">
                <a:latin typeface="Monotype Corsiva" pitchFamily="66" charset="0"/>
              </a:rPr>
              <a:t> </a:t>
            </a:r>
            <a:r>
              <a:rPr lang="ru-RU" altLang="uk-UA" sz="2800" dirty="0" err="1" smtClean="0">
                <a:latin typeface="Monotype Corsiva" pitchFamily="66" charset="0"/>
              </a:rPr>
              <a:t>одразу</a:t>
            </a:r>
            <a:r>
              <a:rPr lang="ru-RU" altLang="uk-UA" sz="2800" dirty="0" smtClean="0">
                <a:latin typeface="Monotype Corsiva" pitchFamily="66" charset="0"/>
              </a:rPr>
              <a:t> не </a:t>
            </a:r>
            <a:r>
              <a:rPr lang="ru-RU" altLang="uk-UA" sz="2800" dirty="0" err="1" smtClean="0">
                <a:latin typeface="Monotype Corsiva" pitchFamily="66" charset="0"/>
              </a:rPr>
              <a:t>знімається</a:t>
            </a:r>
            <a:r>
              <a:rPr lang="ru-RU" altLang="uk-UA" sz="2800" dirty="0" smtClean="0">
                <a:latin typeface="Monotype Corsiva" pitchFamily="66" charset="0"/>
              </a:rPr>
              <a:t>, </a:t>
            </a:r>
            <a:r>
              <a:rPr lang="ru-RU" altLang="uk-UA" sz="2800" dirty="0" err="1" smtClean="0">
                <a:latin typeface="Monotype Corsiva" pitchFamily="66" charset="0"/>
              </a:rPr>
              <a:t>слід</a:t>
            </a:r>
            <a:r>
              <a:rPr lang="ru-RU" altLang="uk-UA" sz="2800" dirty="0" smtClean="0">
                <a:latin typeface="Monotype Corsiva" pitchFamily="66" charset="0"/>
              </a:rPr>
              <a:t> </a:t>
            </a:r>
            <a:r>
              <a:rPr lang="ru-RU" altLang="uk-UA" sz="2800" dirty="0" err="1" smtClean="0">
                <a:latin typeface="Monotype Corsiva" pitchFamily="66" charset="0"/>
              </a:rPr>
              <a:t>обережно</a:t>
            </a:r>
            <a:r>
              <a:rPr lang="ru-RU" altLang="uk-UA" sz="2800" dirty="0" smtClean="0">
                <a:latin typeface="Monotype Corsiva" pitchFamily="66" charset="0"/>
              </a:rPr>
              <a:t> </a:t>
            </a:r>
            <a:r>
              <a:rPr lang="ru-RU" altLang="uk-UA" sz="2800" dirty="0" err="1" smtClean="0">
                <a:latin typeface="Monotype Corsiva" pitchFamily="66" charset="0"/>
              </a:rPr>
              <a:t>постукати</a:t>
            </a:r>
            <a:r>
              <a:rPr lang="ru-RU" altLang="uk-UA" sz="2800" dirty="0" smtClean="0">
                <a:latin typeface="Monotype Corsiva" pitchFamily="66" charset="0"/>
              </a:rPr>
              <a:t> </a:t>
            </a:r>
            <a:r>
              <a:rPr lang="ru-RU" altLang="uk-UA" sz="2800" dirty="0" err="1" smtClean="0">
                <a:latin typeface="Monotype Corsiva" pitchFamily="66" charset="0"/>
              </a:rPr>
              <a:t>краєм</a:t>
            </a:r>
            <a:r>
              <a:rPr lang="ru-RU" altLang="uk-UA" sz="2800" dirty="0" smtClean="0">
                <a:latin typeface="Monotype Corsiva" pitchFamily="66" charset="0"/>
              </a:rPr>
              <a:t> </a:t>
            </a:r>
            <a:r>
              <a:rPr lang="ru-RU" altLang="uk-UA" sz="2800" dirty="0" err="1" smtClean="0">
                <a:latin typeface="Monotype Corsiva" pitchFamily="66" charset="0"/>
              </a:rPr>
              <a:t>його</a:t>
            </a:r>
            <a:r>
              <a:rPr lang="ru-RU" altLang="uk-UA" sz="2800" dirty="0" smtClean="0">
                <a:latin typeface="Monotype Corsiva" pitchFamily="66" charset="0"/>
              </a:rPr>
              <a:t> об край столу.</a:t>
            </a:r>
            <a:endParaRPr lang="uk-UA" altLang="uk-UA" sz="2800" dirty="0" smtClean="0">
              <a:latin typeface="Monotype Corsiva" pitchFamily="66" charset="0"/>
            </a:endParaRPr>
          </a:p>
        </p:txBody>
      </p:sp>
      <p:pic>
        <p:nvPicPr>
          <p:cNvPr id="5" name="Рисунок 4" descr="C:\Users\Дилайн\AppData\Local\Microsoft\Windows\Temporary Internet Files\Content.Word\DSCN1852.jpg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8599" y="4393417"/>
            <a:ext cx="2643182" cy="228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Дилайн\AppData\Local\Microsoft\Windows\Temporary Internet Files\Content.Word\DSCN1738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7467" y="4107649"/>
            <a:ext cx="2643182" cy="2857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5" name="Picture 1" descr="D:\ШКОЛА\ГУРКИ 2017-2018\фото\20171005_1414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4381483"/>
            <a:ext cx="1857388" cy="2476517"/>
          </a:xfrm>
          <a:prstGeom prst="rect">
            <a:avLst/>
          </a:prstGeom>
          <a:noFill/>
        </p:spPr>
      </p:pic>
      <p:pic>
        <p:nvPicPr>
          <p:cNvPr id="9" name="Рисунок 8" descr="C:\Users\Дилайн\AppData\Local\Microsoft\Windows\Temporary Internet Files\Content.Word\DSCN173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4945" r="13479"/>
          <a:stretch/>
        </p:blipFill>
        <p:spPr bwMode="auto">
          <a:xfrm rot="5400000">
            <a:off x="7101216" y="4815217"/>
            <a:ext cx="2228211" cy="1857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Картинки по запросу фон для презентации цвет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57158" y="642918"/>
            <a:ext cx="8286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altLang="uk-UA" sz="2400" dirty="0" smtClean="0">
              <a:latin typeface="Monotype Corsiva" pitchFamily="66" charset="0"/>
            </a:endParaRPr>
          </a:p>
          <a:p>
            <a:r>
              <a:rPr lang="uk-UA" altLang="uk-UA" sz="2400" dirty="0" smtClean="0">
                <a:latin typeface="Monotype Corsiva" pitchFamily="66" charset="0"/>
              </a:rPr>
              <a:t>3. </a:t>
            </a:r>
            <a:r>
              <a:rPr lang="ru-RU" altLang="uk-UA" sz="2400" dirty="0" smtClean="0">
                <a:latin typeface="Monotype Corsiva" pitchFamily="66" charset="0"/>
              </a:rPr>
              <a:t>Для пересадки треба </a:t>
            </a:r>
            <a:r>
              <a:rPr lang="ru-RU" altLang="uk-UA" sz="2400" dirty="0" err="1" smtClean="0">
                <a:latin typeface="Monotype Corsiva" pitchFamily="66" charset="0"/>
              </a:rPr>
              <a:t>брати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чистий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горщик</a:t>
            </a:r>
            <a:r>
              <a:rPr lang="ru-RU" altLang="uk-UA" sz="2400" dirty="0" smtClean="0">
                <a:latin typeface="Monotype Corsiva" pitchFamily="66" charset="0"/>
              </a:rPr>
              <a:t>, </a:t>
            </a:r>
            <a:r>
              <a:rPr lang="ru-RU" altLang="uk-UA" sz="2400" dirty="0" err="1" smtClean="0">
                <a:latin typeface="Monotype Corsiva" pitchFamily="66" charset="0"/>
              </a:rPr>
              <a:t>трохи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більший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від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попереднього</a:t>
            </a:r>
            <a:r>
              <a:rPr lang="ru-RU" altLang="uk-UA" sz="2400" dirty="0" smtClean="0">
                <a:latin typeface="Monotype Corsiva" pitchFamily="66" charset="0"/>
              </a:rPr>
              <a:t>;</a:t>
            </a:r>
          </a:p>
          <a:p>
            <a:r>
              <a:rPr lang="ru-RU" altLang="uk-UA" sz="2400" dirty="0" smtClean="0">
                <a:latin typeface="Monotype Corsiva" pitchFamily="66" charset="0"/>
              </a:rPr>
              <a:t>4. Перед посадкою </a:t>
            </a:r>
            <a:r>
              <a:rPr lang="ru-RU" altLang="uk-UA" sz="2400" dirty="0" err="1" smtClean="0">
                <a:latin typeface="Monotype Corsiva" pitchFamily="66" charset="0"/>
              </a:rPr>
              <a:t>рослини</a:t>
            </a:r>
            <a:r>
              <a:rPr lang="ru-RU" altLang="uk-UA" sz="2400" dirty="0" smtClean="0">
                <a:latin typeface="Monotype Corsiva" pitchFamily="66" charset="0"/>
              </a:rPr>
              <a:t> в </a:t>
            </a:r>
            <a:r>
              <a:rPr lang="ru-RU" altLang="uk-UA" sz="2400" dirty="0" err="1" smtClean="0">
                <a:latin typeface="Monotype Corsiva" pitchFamily="66" charset="0"/>
              </a:rPr>
              <a:t>новий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горщик</a:t>
            </a:r>
            <a:r>
              <a:rPr lang="ru-RU" altLang="uk-UA" sz="2400" dirty="0" smtClean="0">
                <a:latin typeface="Monotype Corsiva" pitchFamily="66" charset="0"/>
              </a:rPr>
              <a:t> на дно </a:t>
            </a:r>
            <a:r>
              <a:rPr lang="ru-RU" altLang="uk-UA" sz="2400" dirty="0" err="1" smtClean="0">
                <a:latin typeface="Monotype Corsiva" pitchFamily="66" charset="0"/>
              </a:rPr>
              <a:t>останнього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кладуть</a:t>
            </a:r>
            <a:r>
              <a:rPr lang="ru-RU" altLang="uk-UA" sz="2400" dirty="0" smtClean="0">
                <a:latin typeface="Monotype Corsiva" pitchFamily="66" charset="0"/>
              </a:rPr>
              <a:t> дренаж</a:t>
            </a:r>
            <a:r>
              <a:rPr lang="uk-UA" altLang="uk-UA" sz="2400" dirty="0" smtClean="0">
                <a:latin typeface="Monotype Corsiva" pitchFamily="66" charset="0"/>
              </a:rPr>
              <a:t>.</a:t>
            </a:r>
            <a:endParaRPr lang="ru-RU" altLang="uk-UA" sz="2400" dirty="0" smtClean="0">
              <a:latin typeface="Monotype Corsiva" pitchFamily="66" charset="0"/>
            </a:endParaRPr>
          </a:p>
        </p:txBody>
      </p:sp>
      <p:pic>
        <p:nvPicPr>
          <p:cNvPr id="3" name="Рисунок 2" descr="C:\Users\Дилайн\AppData\Local\Microsoft\Windows\Temporary Internet Files\Content.Word\DSCN185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6508" t="2449" r="-7873" b="-2449"/>
          <a:stretch/>
        </p:blipFill>
        <p:spPr bwMode="auto">
          <a:xfrm>
            <a:off x="357158" y="3248025"/>
            <a:ext cx="3790950" cy="36099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4" name="Рисунок 3" descr="C:\Users\Дилайн\AppData\Local\Microsoft\Windows\Temporary Internet Files\Content.Word\DSCN185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23357" r="-9589"/>
          <a:stretch/>
        </p:blipFill>
        <p:spPr bwMode="auto">
          <a:xfrm>
            <a:off x="3857620" y="3238500"/>
            <a:ext cx="3343275" cy="36195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Рисунок 4" descr="C:\Users\Дилайн\AppData\Local\Microsoft\Windows\Temporary Internet Files\Content.Word\DSCN185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b="6246"/>
          <a:stretch/>
        </p:blipFill>
        <p:spPr bwMode="auto">
          <a:xfrm rot="5400000">
            <a:off x="5965037" y="3679038"/>
            <a:ext cx="3571875" cy="27860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Картинки по запросу фон для презентации цвет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85786" y="857232"/>
            <a:ext cx="79296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altLang="uk-UA" sz="2400" dirty="0" smtClean="0">
                <a:latin typeface="Monotype Corsiva" pitchFamily="66" charset="0"/>
              </a:rPr>
              <a:t>5. </a:t>
            </a:r>
            <a:r>
              <a:rPr lang="ru-RU" altLang="uk-UA" sz="2400" dirty="0" smtClean="0">
                <a:latin typeface="Monotype Corsiva" pitchFamily="66" charset="0"/>
              </a:rPr>
              <a:t>Правильно </a:t>
            </a:r>
            <a:r>
              <a:rPr lang="ru-RU" altLang="uk-UA" sz="2400" dirty="0" err="1" smtClean="0">
                <a:latin typeface="Monotype Corsiva" pitchFamily="66" charset="0"/>
              </a:rPr>
              <a:t>поставлену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рослину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обережно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обсипають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з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боків</a:t>
            </a:r>
            <a:r>
              <a:rPr lang="ru-RU" altLang="uk-UA" sz="2400" dirty="0" smtClean="0">
                <a:latin typeface="Monotype Corsiva" pitchFamily="66" charset="0"/>
              </a:rPr>
              <a:t> землею, яку </a:t>
            </a:r>
            <a:r>
              <a:rPr lang="ru-RU" altLang="uk-UA" sz="2400" dirty="0" err="1" smtClean="0">
                <a:latin typeface="Monotype Corsiva" pitchFamily="66" charset="0"/>
              </a:rPr>
              <a:t>щільно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утрамбовують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високою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паличкою</a:t>
            </a:r>
            <a:r>
              <a:rPr lang="ru-RU" altLang="uk-UA" sz="2400" dirty="0" smtClean="0">
                <a:latin typeface="Monotype Corsiva" pitchFamily="66" charset="0"/>
              </a:rPr>
              <a:t>. </a:t>
            </a:r>
            <a:r>
              <a:rPr lang="ru-RU" altLang="uk-UA" sz="2400" dirty="0" err="1" smtClean="0">
                <a:latin typeface="Monotype Corsiva" pitchFamily="66" charset="0"/>
              </a:rPr>
              <a:t>Насипати</a:t>
            </a:r>
            <a:r>
              <a:rPr lang="ru-RU" altLang="uk-UA" sz="2400" dirty="0" smtClean="0">
                <a:latin typeface="Monotype Corsiva" pitchFamily="66" charset="0"/>
              </a:rPr>
              <a:t> землю аж по край </a:t>
            </a:r>
            <a:r>
              <a:rPr lang="ru-RU" altLang="uk-UA" sz="2400" dirty="0" err="1" smtClean="0">
                <a:latin typeface="Monotype Corsiva" pitchFamily="66" charset="0"/>
              </a:rPr>
              <a:t>горщика</a:t>
            </a:r>
            <a:r>
              <a:rPr lang="ru-RU" altLang="uk-UA" sz="2400" dirty="0" smtClean="0">
                <a:latin typeface="Monotype Corsiva" pitchFamily="66" charset="0"/>
              </a:rPr>
              <a:t> не </a:t>
            </a:r>
            <a:r>
              <a:rPr lang="ru-RU" altLang="uk-UA" sz="2400" dirty="0" err="1" smtClean="0">
                <a:latin typeface="Monotype Corsiva" pitchFamily="66" charset="0"/>
              </a:rPr>
              <a:t>слід</a:t>
            </a:r>
            <a:r>
              <a:rPr lang="ru-RU" altLang="uk-UA" sz="2400" dirty="0" smtClean="0">
                <a:latin typeface="Monotype Corsiva" pitchFamily="66" charset="0"/>
              </a:rPr>
              <a:t>. </a:t>
            </a:r>
            <a:r>
              <a:rPr lang="ru-RU" altLang="uk-UA" sz="2400" dirty="0" err="1" smtClean="0">
                <a:latin typeface="Monotype Corsiva" pitchFamily="66" charset="0"/>
              </a:rPr>
              <a:t>Обов'язково</a:t>
            </a:r>
            <a:r>
              <a:rPr lang="ru-RU" altLang="uk-UA" sz="2400" dirty="0" smtClean="0">
                <a:latin typeface="Monotype Corsiva" pitchFamily="66" charset="0"/>
              </a:rPr>
              <a:t> треба </a:t>
            </a:r>
            <a:r>
              <a:rPr lang="ru-RU" altLang="uk-UA" sz="2400" dirty="0" err="1" smtClean="0">
                <a:latin typeface="Monotype Corsiva" pitchFamily="66" charset="0"/>
              </a:rPr>
              <a:t>недосипати</a:t>
            </a:r>
            <a:r>
              <a:rPr lang="ru-RU" altLang="uk-UA" sz="2400" dirty="0" smtClean="0">
                <a:latin typeface="Monotype Corsiva" pitchFamily="66" charset="0"/>
              </a:rPr>
              <a:t> на 1,5-2 см. для </a:t>
            </a:r>
            <a:r>
              <a:rPr lang="ru-RU" altLang="uk-UA" sz="2400" dirty="0" err="1" smtClean="0">
                <a:latin typeface="Monotype Corsiva" pitchFamily="66" charset="0"/>
              </a:rPr>
              <a:t>поливання</a:t>
            </a:r>
            <a:r>
              <a:rPr lang="ru-RU" altLang="uk-UA" sz="2400" dirty="0" smtClean="0">
                <a:latin typeface="Monotype Corsiva" pitchFamily="66" charset="0"/>
              </a:rPr>
              <a:t>.</a:t>
            </a:r>
          </a:p>
          <a:p>
            <a:r>
              <a:rPr lang="ru-RU" altLang="uk-UA" sz="2400" dirty="0" smtClean="0">
                <a:latin typeface="Monotype Corsiva" pitchFamily="66" charset="0"/>
              </a:rPr>
              <a:t>6. </a:t>
            </a:r>
            <a:r>
              <a:rPr lang="ru-RU" altLang="uk-UA" sz="2400" dirty="0" err="1" smtClean="0">
                <a:latin typeface="Monotype Corsiva" pitchFamily="66" charset="0"/>
              </a:rPr>
              <a:t>Після</a:t>
            </a:r>
            <a:r>
              <a:rPr lang="ru-RU" altLang="uk-UA" sz="2400" dirty="0" smtClean="0">
                <a:latin typeface="Monotype Corsiva" pitchFamily="66" charset="0"/>
              </a:rPr>
              <a:t> пересадки </a:t>
            </a:r>
            <a:r>
              <a:rPr lang="ru-RU" altLang="uk-UA" sz="2400" dirty="0" err="1" smtClean="0">
                <a:latin typeface="Monotype Corsiva" pitchFamily="66" charset="0"/>
              </a:rPr>
              <a:t>рослину</a:t>
            </a:r>
            <a:r>
              <a:rPr lang="ru-RU" altLang="uk-UA" sz="2400" dirty="0" smtClean="0">
                <a:latin typeface="Monotype Corsiva" pitchFamily="66" charset="0"/>
              </a:rPr>
              <a:t> треба </a:t>
            </a:r>
            <a:r>
              <a:rPr lang="ru-RU" altLang="uk-UA" sz="2400" dirty="0" err="1" smtClean="0">
                <a:latin typeface="Monotype Corsiva" pitchFamily="66" charset="0"/>
              </a:rPr>
              <a:t>негайно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полити</a:t>
            </a:r>
            <a:r>
              <a:rPr lang="ru-RU" altLang="uk-UA" sz="2400" dirty="0" smtClean="0">
                <a:latin typeface="Monotype Corsiva" pitchFamily="66" charset="0"/>
              </a:rPr>
              <a:t>.</a:t>
            </a:r>
          </a:p>
          <a:p>
            <a:r>
              <a:rPr lang="uk-UA" altLang="uk-UA" sz="2400" dirty="0" smtClean="0">
                <a:latin typeface="Monotype Corsiva" pitchFamily="66" charset="0"/>
              </a:rPr>
              <a:t>7. </a:t>
            </a:r>
            <a:r>
              <a:rPr lang="ru-RU" altLang="uk-UA" sz="2400" dirty="0" err="1" smtClean="0">
                <a:latin typeface="Monotype Corsiva" pitchFamily="66" charset="0"/>
              </a:rPr>
              <a:t>Щойно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пересаджені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рослини</a:t>
            </a:r>
            <a:r>
              <a:rPr lang="ru-RU" altLang="uk-UA" sz="2400" dirty="0" smtClean="0">
                <a:latin typeface="Monotype Corsiva" pitchFamily="66" charset="0"/>
              </a:rPr>
              <a:t> на 5-6 </a:t>
            </a:r>
            <a:r>
              <a:rPr lang="ru-RU" altLang="uk-UA" sz="2400" dirty="0" err="1" smtClean="0">
                <a:latin typeface="Monotype Corsiva" pitchFamily="66" charset="0"/>
              </a:rPr>
              <a:t>днів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ставлять</a:t>
            </a:r>
            <a:r>
              <a:rPr lang="ru-RU" altLang="uk-UA" sz="2400" dirty="0" smtClean="0">
                <a:latin typeface="Monotype Corsiva" pitchFamily="66" charset="0"/>
              </a:rPr>
              <a:t> у </a:t>
            </a:r>
            <a:r>
              <a:rPr lang="ru-RU" altLang="uk-UA" sz="2400" dirty="0" err="1" smtClean="0">
                <a:latin typeface="Monotype Corsiva" pitchFamily="66" charset="0"/>
              </a:rPr>
              <a:t>притінене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місце</a:t>
            </a:r>
            <a:r>
              <a:rPr lang="ru-RU" altLang="uk-UA" sz="2400" dirty="0" smtClean="0">
                <a:latin typeface="Monotype Corsiva" pitchFamily="66" charset="0"/>
              </a:rPr>
              <a:t>, а </a:t>
            </a:r>
            <a:r>
              <a:rPr lang="ru-RU" altLang="uk-UA" sz="2400" dirty="0" err="1" smtClean="0">
                <a:latin typeface="Monotype Corsiva" pitchFamily="66" charset="0"/>
              </a:rPr>
              <a:t>потім</a:t>
            </a:r>
            <a:r>
              <a:rPr lang="ru-RU" altLang="uk-UA" sz="2400" dirty="0" smtClean="0">
                <a:latin typeface="Monotype Corsiva" pitchFamily="66" charset="0"/>
              </a:rPr>
              <a:t> – </a:t>
            </a:r>
            <a:r>
              <a:rPr lang="ru-RU" altLang="uk-UA" sz="2400" dirty="0" err="1" smtClean="0">
                <a:latin typeface="Monotype Corsiva" pitchFamily="66" charset="0"/>
              </a:rPr>
              <a:t>туди</a:t>
            </a:r>
            <a:r>
              <a:rPr lang="ru-RU" altLang="uk-UA" sz="2400" dirty="0" smtClean="0">
                <a:latin typeface="Monotype Corsiva" pitchFamily="66" charset="0"/>
              </a:rPr>
              <a:t> де вони </a:t>
            </a:r>
            <a:r>
              <a:rPr lang="ru-RU" altLang="uk-UA" sz="2400" dirty="0" err="1" smtClean="0">
                <a:latin typeface="Monotype Corsiva" pitchFamily="66" charset="0"/>
              </a:rPr>
              <a:t>постійно</a:t>
            </a:r>
            <a:r>
              <a:rPr lang="ru-RU" altLang="uk-UA" sz="2400" dirty="0" smtClean="0">
                <a:latin typeface="Monotype Corsiva" pitchFamily="66" charset="0"/>
              </a:rPr>
              <a:t> </a:t>
            </a:r>
            <a:r>
              <a:rPr lang="ru-RU" altLang="uk-UA" sz="2400" dirty="0" err="1" smtClean="0">
                <a:latin typeface="Monotype Corsiva" pitchFamily="66" charset="0"/>
              </a:rPr>
              <a:t>стоятимуть</a:t>
            </a:r>
            <a:r>
              <a:rPr lang="ru-RU" altLang="uk-UA" sz="2400" dirty="0" smtClean="0">
                <a:latin typeface="Monotype Corsiva" pitchFamily="66" charset="0"/>
              </a:rPr>
              <a:t>, </a:t>
            </a:r>
            <a:r>
              <a:rPr lang="ru-RU" altLang="uk-UA" sz="2400" dirty="0" err="1" smtClean="0">
                <a:latin typeface="Monotype Corsiva" pitchFamily="66" charset="0"/>
              </a:rPr>
              <a:t>ближче</a:t>
            </a:r>
            <a:r>
              <a:rPr lang="ru-RU" altLang="uk-UA" sz="2400" dirty="0" smtClean="0">
                <a:latin typeface="Monotype Corsiva" pitchFamily="66" charset="0"/>
              </a:rPr>
              <a:t> до </a:t>
            </a:r>
            <a:r>
              <a:rPr lang="ru-RU" altLang="uk-UA" sz="2400" dirty="0" err="1" smtClean="0">
                <a:latin typeface="Monotype Corsiva" pitchFamily="66" charset="0"/>
              </a:rPr>
              <a:t>світла</a:t>
            </a:r>
            <a:r>
              <a:rPr lang="ru-RU" altLang="uk-UA" sz="2400" dirty="0" smtClean="0">
                <a:latin typeface="Monotype Corsiva" pitchFamily="66" charset="0"/>
              </a:rPr>
              <a:t>.</a:t>
            </a:r>
            <a:endParaRPr lang="uk-UA" altLang="uk-UA" sz="2400" dirty="0" smtClean="0">
              <a:latin typeface="Monotype Corsiva" pitchFamily="66" charset="0"/>
            </a:endParaRPr>
          </a:p>
          <a:p>
            <a:endParaRPr lang="ru-RU" altLang="uk-UA" sz="2400" dirty="0" smtClean="0">
              <a:latin typeface="Monotype Corsiva" pitchFamily="66" charset="0"/>
            </a:endParaRPr>
          </a:p>
        </p:txBody>
      </p:sp>
      <p:pic>
        <p:nvPicPr>
          <p:cNvPr id="100355" name="Picture 3" descr="D:\ШКОЛА\ГУРКИ 2017-2018\фото 10.10.17\20171012_122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4071942"/>
            <a:ext cx="1643074" cy="2190765"/>
          </a:xfrm>
          <a:prstGeom prst="rect">
            <a:avLst/>
          </a:prstGeom>
          <a:noFill/>
        </p:spPr>
      </p:pic>
      <p:pic>
        <p:nvPicPr>
          <p:cNvPr id="5" name="Рисунок 4" descr="G:\103___05\IMG_1436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50608" y="4464838"/>
            <a:ext cx="2285990" cy="178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56" name="Picture 4" descr="D:\ШКОЛА\ГУРКИ 2017-2018\фото 10.10.17\20171012_1327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3714752"/>
            <a:ext cx="2571736" cy="1928802"/>
          </a:xfrm>
          <a:prstGeom prst="rect">
            <a:avLst/>
          </a:prstGeom>
          <a:noFill/>
        </p:spPr>
      </p:pic>
      <p:pic>
        <p:nvPicPr>
          <p:cNvPr id="100357" name="Picture 5" descr="D:\ШКОЛА\ГУРКИ 2017-2018\фото\20171011_1100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3429000"/>
            <a:ext cx="2071734" cy="2762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Картинки по запросу фон для презентации цвет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17859"/>
            <a:ext cx="9167813" cy="687585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85852" y="357166"/>
            <a:ext cx="62151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haroni" pitchFamily="2" charset="-79"/>
              </a:rPr>
              <a:t>Прохання</a:t>
            </a:r>
            <a:r>
              <a:rPr lang="ru-RU" sz="54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haroni" pitchFamily="2" charset="-79"/>
              </a:rPr>
              <a:t> </a:t>
            </a:r>
            <a:r>
              <a:rPr lang="ru-RU" sz="54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  <a:cs typeface="Aharoni" pitchFamily="2" charset="-79"/>
              </a:rPr>
              <a:t>квітів</a:t>
            </a:r>
            <a:endParaRPr lang="ru-RU" sz="54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  <a:cs typeface="Aharoni" pitchFamily="2" charset="-79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72" y="1285860"/>
            <a:ext cx="85725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altLang="uk-UA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Квітам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сумно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, коли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їх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мало, а тому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посадіть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нові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Квітам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тісно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у маленьких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горщиках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, тому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пересадіть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їх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у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більші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Квітам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подобаються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гарні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вазони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, тому прикрасьте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їх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Квіти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хочуть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пити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— поливайте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їх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Квітам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важко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дихати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— протирайте листочки,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розпушуйте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землю.</a:t>
            </a:r>
          </a:p>
          <a:p>
            <a:pPr>
              <a:buFont typeface="Arial" pitchFamily="34" charset="0"/>
              <a:buChar char="•"/>
            </a:pP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Квітам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боляче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– не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зривайте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 </a:t>
            </a:r>
            <a:r>
              <a:rPr lang="ru-RU" altLang="uk-UA" sz="2400" b="1" dirty="0" err="1" smtClean="0">
                <a:solidFill>
                  <a:srgbClr val="FF9900"/>
                </a:solidFill>
              </a:rPr>
              <a:t>їх</a:t>
            </a:r>
            <a:r>
              <a:rPr lang="ru-RU" altLang="uk-UA" sz="2400" b="1" dirty="0" smtClean="0">
                <a:solidFill>
                  <a:srgbClr val="FF9900"/>
                </a:solidFill>
              </a:rPr>
              <a:t>!</a:t>
            </a:r>
            <a:endParaRPr lang="uk-UA" altLang="uk-UA" sz="2400" b="1" dirty="0" smtClean="0">
              <a:solidFill>
                <a:srgbClr val="FF9900"/>
              </a:solidFill>
            </a:endParaRPr>
          </a:p>
        </p:txBody>
      </p:sp>
      <p:pic>
        <p:nvPicPr>
          <p:cNvPr id="102403" name="Picture 3" descr="D:\ШКОЛА\ГУРКИ 2017-2018\фото 10.10.17\20171012_124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00637">
            <a:off x="7135549" y="3656533"/>
            <a:ext cx="1785950" cy="2381267"/>
          </a:xfrm>
          <a:prstGeom prst="rect">
            <a:avLst/>
          </a:prstGeom>
          <a:noFill/>
        </p:spPr>
      </p:pic>
      <p:pic>
        <p:nvPicPr>
          <p:cNvPr id="102404" name="Picture 4" descr="D:\ШКОЛА\ГУРКИ 2017-2018\фото 10.10.17\20171012_123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04308">
            <a:off x="1259348" y="4655697"/>
            <a:ext cx="1588567" cy="2118089"/>
          </a:xfrm>
          <a:prstGeom prst="rect">
            <a:avLst/>
          </a:prstGeom>
          <a:noFill/>
        </p:spPr>
      </p:pic>
      <p:pic>
        <p:nvPicPr>
          <p:cNvPr id="102405" name="Picture 5" descr="D:\ШКОЛА\ГУРКИ 2017-2018\фото 10.10.17\20171012_1241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476734"/>
            <a:ext cx="1714530" cy="2381266"/>
          </a:xfrm>
          <a:prstGeom prst="rect">
            <a:avLst/>
          </a:prstGeom>
          <a:noFill/>
        </p:spPr>
      </p:pic>
      <p:pic>
        <p:nvPicPr>
          <p:cNvPr id="102406" name="Picture 6" descr="D:\ШКОЛА\ГУРКИ 2017-2018\фото 10.10.17\20171012_1304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4762462"/>
            <a:ext cx="1571654" cy="2095538"/>
          </a:xfrm>
          <a:prstGeom prst="rect">
            <a:avLst/>
          </a:prstGeom>
          <a:noFill/>
        </p:spPr>
      </p:pic>
      <p:pic>
        <p:nvPicPr>
          <p:cNvPr id="102407" name="Picture 7" descr="D:\ШКОЛА\ГУРКИ 2017-2018\фото 10.10.17\20171012_1306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72132" y="4786322"/>
            <a:ext cx="1553759" cy="2071678"/>
          </a:xfrm>
          <a:prstGeom prst="rect">
            <a:avLst/>
          </a:prstGeom>
          <a:noFill/>
        </p:spPr>
      </p:pic>
      <p:pic>
        <p:nvPicPr>
          <p:cNvPr id="10" name="Рисунок 9" descr="C:\Users\Дилайн\AppData\Local\Microsoft\Windows\Temporary Internet Files\Content.Word\DSCN1871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45308" y="5088754"/>
            <a:ext cx="2214554" cy="1323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Дилайн\AppData\Local\Microsoft\Windows\Temporary Internet Files\Content.Word\DSCN1872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8334" y="3474236"/>
            <a:ext cx="1304918" cy="1500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 descr="Картинки по запросу фон для презентации цвет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0208"/>
            <a:ext cx="9169408" cy="6868208"/>
          </a:xfrm>
          <a:prstGeom prst="rect">
            <a:avLst/>
          </a:prstGeom>
          <a:noFill/>
        </p:spPr>
      </p:pic>
      <p:sp>
        <p:nvSpPr>
          <p:cNvPr id="104449" name="Rectangle 1"/>
          <p:cNvSpPr>
            <a:spLocks noChangeArrowheads="1"/>
          </p:cNvSpPr>
          <p:nvPr/>
        </p:nvSpPr>
        <p:spPr bwMode="auto">
          <a:xfrm>
            <a:off x="285720" y="571480"/>
            <a:ext cx="835824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Правила догляду за кімнатними рослинами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Кімнатна рослина добре росте і цвіте,якщо за нею правильно доглядати.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Слід навчитися правильно поливати </a:t>
            </a:r>
            <a:r>
              <a:rPr kumimoji="0" lang="uk-U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рослину.Необхідно</a:t>
            </a: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захопити з горщика трохи ґрунту і розтерти його між пальцями. Якщо ґрунт розсипається,рослину треба полити.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Рослини слід поливати під вечір.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Вода повинна бути кімнатної температури(від холодної води корені загнивають, листя жовтіє і опадає).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Улітку кімнатні рослини корисно обприскувати.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Раз на тиждень слід обмивати листя водою кімнатної температури з верхнього та нижнього боку(обмивають листя м’якою губкою).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Стінки квіткових горщиків повинні бути чистими, бо через пори до коренів рослин надходить повітря.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Не забувайте підживлювати кімнатні рослини.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Не можна ставити квіти близько до скла,бо на листі можуть з’явитися опіки.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Частіше розпушуйте ґрунт навкруги рослини – це покращує доступ повітря до коренів.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Щоб рослини не росли однобокими,кривими,не забувайте повертати їх через кожні три дні всіма боками до світла.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Картинки по запросу фон для презентации цвет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21"/>
            <a:ext cx="9144000" cy="6849179"/>
          </a:xfrm>
          <a:prstGeom prst="rect">
            <a:avLst/>
          </a:prstGeom>
          <a:noFill/>
        </p:spPr>
      </p:pic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0"/>
            <a:ext cx="8786842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endParaRPr kumimoji="0" lang="uk-UA" sz="3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uk-UA" sz="3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Загадки про кімнатні квіти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Щоб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сонце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крізь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секло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До нас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віконце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не пекло,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повішу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оторочку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білу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оборочку,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гачком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плетену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-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Живу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зелену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Традесканція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47850" algn="l"/>
              </a:tabLst>
            </a:pPr>
            <a:r>
              <a:rPr lang="ru-RU" sz="14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Лист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горбочком-жолобочком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               Шипи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має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поранити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вміє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            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Зате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лікує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нас в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будь-яку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годину. (Алое)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47850" algn="l"/>
              </a:tabLst>
            </a:pPr>
            <a:endParaRPr lang="ru-RU" sz="14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Вийшла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балерина: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Блузка, як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горобина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Спідничка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лілова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стрічка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Василькова.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Ніжки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як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точені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Туфлі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золочені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Фуксія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47850" algn="l"/>
              </a:tabLst>
            </a:pPr>
            <a:endParaRPr lang="ru-RU" sz="14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4785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47850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              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 подушка для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голок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               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їжачок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і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ялинка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                 Але не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дасть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себе в образу, 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                                                   Тому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що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весь у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голках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(Кактус)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4785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6501" name="Picture 5" descr="Картинки по запросу Традесканция разноцветн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142984"/>
            <a:ext cx="1143008" cy="1381135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785926"/>
            <a:ext cx="2226275" cy="155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6505" name="Picture 9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571876"/>
            <a:ext cx="2308631" cy="1720651"/>
          </a:xfrm>
          <a:prstGeom prst="rect">
            <a:avLst/>
          </a:prstGeom>
          <a:noFill/>
        </p:spPr>
      </p:pic>
      <p:pic>
        <p:nvPicPr>
          <p:cNvPr id="8" name="Рисунок 7" descr="C:\Users\Дилайн\AppData\Local\Microsoft\Windows\Temporary Internet Files\Content.Word\DSCN1861.jpg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81781" y="4948241"/>
            <a:ext cx="1395410" cy="16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Похожее изображени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9486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4071934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Колючки гарненькі маю,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Та нікого не вколю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Як мене не зачіпають..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Дуже сонце я люблю. </a:t>
            </a:r>
            <a:r>
              <a:rPr lang="uk-UA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(Кактус)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* * *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Сам зелений — а не луг;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Носить плаття, —- не пастух;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Добре висить, — не крючок;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стелю заліз, — не павучок</a:t>
            </a:r>
            <a:endParaRPr lang="en-US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(Плющ)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* * *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Плющ поплівся по стіні,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Не </a:t>
            </a:r>
            <a:r>
              <a:rPr lang="uk-UA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дістать</a:t>
            </a: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його мені.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Мама стільчика взяла,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Плющ водою полила.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* * *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 гори на павутинці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Звисають павучки </a:t>
            </a:r>
            <a:endParaRPr lang="en-US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Зеленесенькі пучки. </a:t>
            </a: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</a:t>
            </a:r>
            <a:endParaRPr lang="en-US" i="1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</a:t>
            </a:r>
            <a:r>
              <a:rPr lang="uk-UA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(Ломикамінь)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29058" y="1"/>
            <a:ext cx="5214942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Слухайте, уважно, дітки,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Що це за кімнатна квітка.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Різних видів вона буває,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Довжини півметра сягає.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Листя овальної форми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стеблі почергово звисає.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 в кімнаті красиво-красиво,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Весь куточок вона прикрашає.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Вона у мене зелена,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І ще існує срібно-смугаста.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То що ще підказати треба?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Чи відгадали ви, малята?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Рослина ця улюблена моя,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 зветься ... </a:t>
            </a:r>
            <a:r>
              <a:rPr lang="uk-UA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традесканція.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Красива кімнатна рослина, </a:t>
            </a:r>
            <a:endParaRPr lang="en-US" sz="1000" dirty="0" smtClean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 неї лілійна родина,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Листочки довгі, тоненькі,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Посередині смужки біленькі.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 іноді ця рослина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Пагінці довгі пускає.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 на них цвіт біленький,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Усіх красою вражає. 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 не, важко відгадати: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i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Хлорофітум</a:t>
            </a:r>
            <a:r>
              <a:rPr lang="en-US" i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uk-UA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її звати.</a:t>
            </a:r>
            <a:endParaRPr lang="ru-RU" sz="1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ШКОЛА\Фон\4уе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14348" y="500042"/>
            <a:ext cx="47149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4286248" y="0"/>
            <a:ext cx="48577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вікні, хоч і високо,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Всім вона милує око.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Своїм листям прикрашає,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Різних видів буває.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Листя м'ясисте, ворсисте,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коричнувато-зелене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 гості йдуть усі до мене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Подивитись на рослину,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Яку доглядаю, як дитину.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Цвіт в суцвіття зацвітає,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Білувато-рожевим буває.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Відгадали, хто вона?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Звичайно ... 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бегонія.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28662" y="2357430"/>
            <a:ext cx="37862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* * *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 вікні моєму, дітки,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Зацвіла красива квітка.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З </a:t>
            </a:r>
            <a:r>
              <a:rPr lang="uk-UA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пучковидними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листками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Та цікавими кругами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Цвіт буває різним, </a:t>
            </a:r>
            <a:r>
              <a:rPr lang="uk-UA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різним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Червоним, рожевим</a:t>
            </a:r>
            <a:endParaRPr lang="en-US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та сніжним.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Він цвіте, </a:t>
            </a:r>
            <a:r>
              <a:rPr lang="uk-UA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цвіте</a:t>
            </a: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... Дива,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Наче парасольки голова.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Може, квітку ти впізнаєш,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І, мабуть, вже відгадаєш?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А як ні, сюди поглянь: 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Це ж у нас цвіте ... </a:t>
            </a:r>
            <a:r>
              <a:rPr lang="uk-UA" i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герань.</a:t>
            </a:r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742670" y="2660650"/>
          <a:ext cx="3658660" cy="1536700"/>
        </p:xfrm>
        <a:graphic>
          <a:graphicData uri="http://schemas.openxmlformats.org/drawingml/2006/table">
            <a:tbl>
              <a:tblPr/>
              <a:tblGrid>
                <a:gridCol w="276860"/>
                <a:gridCol w="274955"/>
                <a:gridCol w="278765"/>
                <a:gridCol w="278765"/>
                <a:gridCol w="266065"/>
                <a:gridCol w="232410"/>
                <a:gridCol w="232410"/>
                <a:gridCol w="176488"/>
                <a:gridCol w="176488"/>
                <a:gridCol w="228600"/>
                <a:gridCol w="176488"/>
                <a:gridCol w="176488"/>
                <a:gridCol w="176488"/>
                <a:gridCol w="228600"/>
                <a:gridCol w="228600"/>
                <a:gridCol w="250190"/>
              </a:tblGrid>
              <a:tr h="114300"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¹в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ш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0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²к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345"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³в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345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8600">
                <a:tc gridSpan="3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ф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345"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34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highlight>
                            <a:srgbClr val="C0C0C0"/>
                          </a:highlight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1" y="0"/>
            <a:ext cx="9143999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i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Кросворд « </a:t>
            </a:r>
            <a:r>
              <a:rPr kumimoji="0" lang="en-US" sz="16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Обереги</a:t>
            </a:r>
            <a:r>
              <a:rPr kumimoji="0" lang="uk-UA" sz="16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1.Квітка, яка має синє забарвлення, росте серед посівів жита, пшениці.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 Розцвіте жовтіє, далі сіріє, дмухне вітер лисіє.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3.Сидить Мавка біля річки, розплела свої косички, тай у воду опустила,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ще й човна   ними накрила.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4.Стародавні греки вважали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цю рослину квіткою печалі,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але ще говорили хто подивиться,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крізь квітучий чагарник цих рослин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 вбереже очі від хвороб.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5.Енергія цієї рослини видозмінює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думки людей.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 Як прийде весна в садочок –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 лиця білий віночок,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ну а восени цій кралі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приглянулися коралі.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ШКОЛА\Фон\926158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0034" y="714357"/>
            <a:ext cx="821537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Мета проекту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ознайомитися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найпоширенішими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видами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кімнатними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рослинами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розглянути особливості будови , розмноження, походження, догляду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вирощування та користь від них людям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залучення дітей до роботи по озелененню та благоустрою території, формувати уміння та навички вирощування кімнатних рослин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сприяти естетичному вихованню учнів та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форування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екологічної культури особистості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формувати вміння бачити прекрасне в навколишньому світі.</a:t>
            </a:r>
          </a:p>
          <a:p>
            <a:r>
              <a:rPr lang="uk-UA" b="1" dirty="0" smtClean="0">
                <a:solidFill>
                  <a:schemeClr val="accent3">
                    <a:lumMod val="75000"/>
                  </a:schemeClr>
                </a:solidFill>
              </a:rPr>
              <a:t>Девіз</a:t>
            </a:r>
            <a:r>
              <a:rPr lang="en-US" dirty="0" smtClean="0"/>
              <a:t>:</a:t>
            </a:r>
            <a:r>
              <a:rPr lang="uk-UA" dirty="0" smtClean="0"/>
              <a:t> </a:t>
            </a:r>
            <a:r>
              <a:rPr lang="uk-UA" sz="2800" b="1" dirty="0" smtClean="0">
                <a:solidFill>
                  <a:schemeClr val="accent4"/>
                </a:solidFill>
                <a:latin typeface="Monotype Corsiva" pitchFamily="66" charset="0"/>
              </a:rPr>
              <a:t>Тільки чисті серцем бачать справжню красу.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uk-UA" dirty="0" smtClean="0"/>
          </a:p>
        </p:txBody>
      </p:sp>
      <p:grpSp>
        <p:nvGrpSpPr>
          <p:cNvPr id="5" name="Group 3"/>
          <p:cNvGrpSpPr>
            <a:grpSpLocks noUngrp="1" noChangeAspect="1"/>
          </p:cNvGrpSpPr>
          <p:nvPr/>
        </p:nvGrpSpPr>
        <p:grpSpPr bwMode="auto">
          <a:xfrm>
            <a:off x="357158" y="3357562"/>
            <a:ext cx="4188178" cy="3240876"/>
            <a:chOff x="601" y="397"/>
            <a:chExt cx="4557" cy="3526"/>
          </a:xfrm>
        </p:grpSpPr>
        <p:sp>
          <p:nvSpPr>
            <p:cNvPr id="6" name="AutoShape 4" descr="d97040b432344d90"/>
            <p:cNvSpPr>
              <a:spLocks noChangeAspect="1" noChangeArrowheads="1"/>
            </p:cNvSpPr>
            <p:nvPr isPhoto="1"/>
          </p:nvSpPr>
          <p:spPr bwMode="auto">
            <a:xfrm>
              <a:off x="636" y="432"/>
              <a:ext cx="4487" cy="3456"/>
            </a:xfrm>
            <a:prstGeom prst="octagon">
              <a:avLst>
                <a:gd name="adj" fmla="val 0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uk-UA" altLang="uk-UA"/>
            </a:p>
          </p:txBody>
        </p:sp>
        <p:sp>
          <p:nvSpPr>
            <p:cNvPr id="7" name="Freeform 5"/>
            <p:cNvSpPr>
              <a:spLocks noChangeAspect="1" noChangeArrowheads="1"/>
            </p:cNvSpPr>
            <p:nvPr/>
          </p:nvSpPr>
          <p:spPr bwMode="auto">
            <a:xfrm>
              <a:off x="601" y="397"/>
              <a:ext cx="4557" cy="3526"/>
            </a:xfrm>
            <a:custGeom>
              <a:avLst/>
              <a:gdLst>
                <a:gd name="T0" fmla="*/ 4273 w 4557"/>
                <a:gd name="T1" fmla="*/ 0 h 3526"/>
                <a:gd name="T2" fmla="*/ 4557 w 4557"/>
                <a:gd name="T3" fmla="*/ 283 h 3526"/>
                <a:gd name="T4" fmla="*/ 4557 w 4557"/>
                <a:gd name="T5" fmla="*/ 3242 h 3526"/>
                <a:gd name="T6" fmla="*/ 4273 w 4557"/>
                <a:gd name="T7" fmla="*/ 3526 h 3526"/>
                <a:gd name="T8" fmla="*/ 283 w 4557"/>
                <a:gd name="T9" fmla="*/ 3526 h 3526"/>
                <a:gd name="T10" fmla="*/ 0 w 4557"/>
                <a:gd name="T11" fmla="*/ 3242 h 3526"/>
                <a:gd name="T12" fmla="*/ 0 w 4557"/>
                <a:gd name="T13" fmla="*/ 283 h 3526"/>
                <a:gd name="T14" fmla="*/ 283 w 4557"/>
                <a:gd name="T15" fmla="*/ 0 h 3526"/>
                <a:gd name="T16" fmla="*/ 4557 w 4557"/>
                <a:gd name="T17" fmla="*/ 0 h 3526"/>
                <a:gd name="T18" fmla="*/ 4557 w 4557"/>
                <a:gd name="T19" fmla="*/ 3526 h 3526"/>
                <a:gd name="T20" fmla="*/ 0 w 4557"/>
                <a:gd name="T21" fmla="*/ 3526 h 3526"/>
                <a:gd name="T22" fmla="*/ 0 w 4557"/>
                <a:gd name="T23" fmla="*/ 0 h 352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557" h="3526">
                  <a:moveTo>
                    <a:pt x="4273" y="0"/>
                  </a:moveTo>
                  <a:lnTo>
                    <a:pt x="4557" y="283"/>
                  </a:lnTo>
                  <a:lnTo>
                    <a:pt x="4557" y="3242"/>
                  </a:lnTo>
                  <a:lnTo>
                    <a:pt x="4273" y="3526"/>
                  </a:lnTo>
                  <a:lnTo>
                    <a:pt x="283" y="3526"/>
                  </a:lnTo>
                  <a:lnTo>
                    <a:pt x="0" y="3242"/>
                  </a:lnTo>
                  <a:lnTo>
                    <a:pt x="0" y="283"/>
                  </a:lnTo>
                  <a:lnTo>
                    <a:pt x="283" y="0"/>
                  </a:lnTo>
                  <a:lnTo>
                    <a:pt x="4557" y="0"/>
                  </a:lnTo>
                  <a:lnTo>
                    <a:pt x="4557" y="3526"/>
                  </a:lnTo>
                  <a:lnTo>
                    <a:pt x="0" y="3526"/>
                  </a:lnTo>
                  <a:lnTo>
                    <a:pt x="0" y="0"/>
                  </a:lnTo>
                  <a:lnTo>
                    <a:pt x="4273" y="0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9" r="2569"/>
          <a:stretch>
            <a:fillRect/>
          </a:stretch>
        </p:blipFill>
        <p:spPr>
          <a:xfrm>
            <a:off x="4857752" y="3429000"/>
            <a:ext cx="3925868" cy="3099901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4490872" y="857232"/>
          <a:ext cx="4653128" cy="3861100"/>
        </p:xfrm>
        <a:graphic>
          <a:graphicData uri="http://schemas.openxmlformats.org/drawingml/2006/table">
            <a:tbl>
              <a:tblPr/>
              <a:tblGrid>
                <a:gridCol w="294534"/>
                <a:gridCol w="204127"/>
                <a:gridCol w="227439"/>
                <a:gridCol w="107671"/>
                <a:gridCol w="107671"/>
                <a:gridCol w="107671"/>
                <a:gridCol w="107671"/>
                <a:gridCol w="107671"/>
                <a:gridCol w="107671"/>
                <a:gridCol w="228008"/>
                <a:gridCol w="138169"/>
                <a:gridCol w="162560"/>
                <a:gridCol w="306475"/>
                <a:gridCol w="320120"/>
                <a:gridCol w="208106"/>
                <a:gridCol w="208106"/>
                <a:gridCol w="208106"/>
                <a:gridCol w="245634"/>
                <a:gridCol w="208106"/>
                <a:gridCol w="107671"/>
                <a:gridCol w="107671"/>
                <a:gridCol w="107671"/>
                <a:gridCol w="107671"/>
                <a:gridCol w="107671"/>
                <a:gridCol w="107671"/>
                <a:gridCol w="107671"/>
                <a:gridCol w="107671"/>
                <a:gridCol w="186244"/>
              </a:tblGrid>
              <a:tr h="26826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</a:rPr>
                        <a:t>1 </a:t>
                      </a:r>
                      <a:r>
                        <a:rPr lang="uk-UA" sz="1400"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і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т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1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</a:rPr>
                        <a:t>2.</a:t>
                      </a:r>
                      <a:r>
                        <a:rPr lang="uk-UA" sz="1400">
                          <a:latin typeface="Times New Roman"/>
                          <a:ea typeface="Times New Roman"/>
                        </a:rPr>
                        <a:t>Ч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о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о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б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ц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і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991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0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</a:rPr>
                        <a:t>3.</a:t>
                      </a:r>
                      <a:r>
                        <a:rPr lang="uk-UA" sz="1400"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І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д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і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ж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826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</a:rPr>
                        <a:t>4.</a:t>
                      </a:r>
                      <a:r>
                        <a:rPr lang="uk-UA" sz="140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</a:rPr>
                        <a:t>й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Т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6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</a:rPr>
                        <a:t>5</a:t>
                      </a:r>
                      <a:r>
                        <a:rPr lang="uk-UA" sz="1400">
                          <a:latin typeface="Times New Roman"/>
                          <a:ea typeface="Times New Roman"/>
                        </a:rPr>
                        <a:t>Б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і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о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1565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</a:rPr>
                        <a:t>6</a:t>
                      </a:r>
                      <a:r>
                        <a:rPr lang="uk-UA" sz="1400">
                          <a:latin typeface="Times New Roman"/>
                          <a:ea typeface="Times New Roman"/>
                        </a:rPr>
                        <a:t>Х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з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т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е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м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6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</a:rPr>
                        <a:t>7</a:t>
                      </a:r>
                      <a:r>
                        <a:rPr lang="uk-UA" sz="1400"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о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м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ш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6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</a:rPr>
                        <a:t>8</a:t>
                      </a:r>
                      <a:r>
                        <a:rPr lang="uk-UA" sz="1400">
                          <a:latin typeface="Times New Roman"/>
                          <a:ea typeface="Times New Roman"/>
                        </a:rPr>
                        <a:t>Т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ю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л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ь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6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>
                          <a:latin typeface="Times New Roman"/>
                          <a:ea typeface="Times New Roman"/>
                        </a:rPr>
                        <a:t>9</a:t>
                      </a:r>
                      <a:r>
                        <a:rPr lang="uk-UA" sz="1400">
                          <a:latin typeface="Times New Roman"/>
                          <a:ea typeface="Times New Roman"/>
                        </a:rPr>
                        <a:t>Т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о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я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д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6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о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я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ш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и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6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п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е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р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с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Т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я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6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uk-UA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о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В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а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л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і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я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8269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7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Б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у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з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О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latin typeface="Times New Roman"/>
                          <a:ea typeface="Times New Roman"/>
                        </a:rPr>
                        <a:t>к</a:t>
                      </a:r>
                      <a:endParaRPr lang="ru-RU" sz="12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059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Кросворд « Квітник»</a:t>
            </a: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4" name="Rectangle 2"/>
          <p:cNvSpPr>
            <a:spLocks noChangeArrowheads="1"/>
          </p:cNvSpPr>
          <p:nvPr/>
        </p:nvSpPr>
        <p:spPr bwMode="auto">
          <a:xfrm>
            <a:off x="1" y="0"/>
            <a:ext cx="4429124" cy="683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1. Вкорочений видозмінений пагін, усі частини якого пристосовані до функцій розмноження це - ….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2.Чорні брови карі очі – і хлопчачі і дівочі. Садить мати навесні, так і просяться в пісні.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3. Ці первоцвіти збирала героїня казки « Дванадцять місяців».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4. Яка квітка символізує вічну оптимістку?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5.Символ невмирущої пам'яті про померлих і відродження 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6.Улюблениця Японії. Зображення її священне і правом носити його користуються тільки члени імператорського будинку. Вона є символом що дає всім життя.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7.Квітка для ворожіння « Любить – не любить».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8.Один із швидкорослих видів квітів, за добу він може підрости в середньому на 2 сантиметри.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9.Цариця квітів.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10.Із мішка на забаву, а з пляшки на приправу.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11.Отруйна рослина з напівпрозорими, білини, рожевими та бузковими квітками, часто крапчастими у середині. Досягає метра заввишки, у ній містяться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глікозиди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які стимулюють роботу ослабленого серцевого м’яза.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12.Із зеленої сорочки, що зіткав весною гай, білі дивляться дзвіночки, як зовуть їх, відгадай?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13.Мов із квітами візок фіолетовий ….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ome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4783"/>
            <a:ext cx="9144000" cy="694278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00298" y="1643050"/>
            <a:ext cx="6429419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Щастя – </a:t>
            </a:r>
          </a:p>
          <a:p>
            <a:pPr algn="ctr"/>
            <a:r>
              <a:rPr lang="uk-UA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 бути з природою,</a:t>
            </a:r>
          </a:p>
          <a:p>
            <a:pPr algn="ctr"/>
            <a:r>
              <a:rPr lang="uk-UA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бачити її,</a:t>
            </a:r>
          </a:p>
          <a:p>
            <a:pPr algn="ctr"/>
            <a:r>
              <a:rPr lang="uk-UA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говорити з нею.</a:t>
            </a:r>
            <a:endParaRPr lang="uk-UA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05827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286116" y="5214951"/>
            <a:ext cx="264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       </a:t>
            </a:r>
            <a:r>
              <a:rPr lang="uk-UA" sz="3200" b="1" dirty="0" smtClean="0"/>
              <a:t>2017 рік</a:t>
            </a:r>
            <a:endParaRPr lang="ru-RU" sz="3200" b="1" dirty="0"/>
          </a:p>
        </p:txBody>
      </p:sp>
      <p:pic>
        <p:nvPicPr>
          <p:cNvPr id="1027" name="Picture 3" descr="D:\ШКОЛА\ГУРКИ 2017-2018\Озеленення\фото 1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2214554"/>
            <a:ext cx="2759063" cy="2286016"/>
          </a:xfrm>
          <a:prstGeom prst="rect">
            <a:avLst/>
          </a:prstGeom>
          <a:noFill/>
        </p:spPr>
      </p:pic>
      <p:pic>
        <p:nvPicPr>
          <p:cNvPr id="1029" name="Picture 5" descr="D:\ШКОЛА\ГУРКИ 2017-2018\фото 10.10.17\20171012_1229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428604"/>
            <a:ext cx="2786082" cy="3071810"/>
          </a:xfrm>
          <a:prstGeom prst="rect">
            <a:avLst/>
          </a:prstGeom>
          <a:noFill/>
        </p:spPr>
      </p:pic>
      <p:pic>
        <p:nvPicPr>
          <p:cNvPr id="1030" name="Picture 6" descr="D:\ШКОЛА\ГУРКИ 2017-2018\фото 10.10.17\20171015_1739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3143248"/>
            <a:ext cx="2857520" cy="2714644"/>
          </a:xfrm>
          <a:prstGeom prst="rect">
            <a:avLst/>
          </a:prstGeom>
          <a:noFill/>
        </p:spPr>
      </p:pic>
      <p:pic>
        <p:nvPicPr>
          <p:cNvPr id="1031" name="Picture 7" descr="D:\ШКОЛА\ГУРКИ 2017-2018\фото 10.10.17\20171012_1304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3262354"/>
            <a:ext cx="2928958" cy="2666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428580"/>
            <a:ext cx="8001056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058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 descr="D:\ШКОЛА\ГУРКИ 2017-2018\фото 10.10.17\20171012_1307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571480"/>
            <a:ext cx="1914474" cy="26240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3" y="0"/>
            <a:ext cx="9058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8" name="Picture 6" descr="D:\ШКОЛА\Фон\Заставки\889786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"/>
            <a:ext cx="9143999" cy="6858000"/>
          </a:xfrm>
          <a:prstGeom prst="rect">
            <a:avLst/>
          </a:prstGeom>
          <a:noFill/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428604"/>
            <a:ext cx="2524125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14348" y="357166"/>
            <a:ext cx="764386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 smtClean="0"/>
          </a:p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Ми гуртківці просто клас!!!</a:t>
            </a:r>
          </a:p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Гарна галерея в нас!</a:t>
            </a:r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b="1" i="1" dirty="0" smtClean="0"/>
              <a:t>Шкільні двері </a:t>
            </a:r>
            <a:r>
              <a:rPr lang="uk-UA" b="1" i="1" dirty="0" err="1" smtClean="0"/>
              <a:t>відчиняєм</a:t>
            </a:r>
            <a:r>
              <a:rPr lang="uk-UA" b="1" i="1" dirty="0" smtClean="0"/>
              <a:t> – </a:t>
            </a:r>
          </a:p>
          <a:p>
            <a:r>
              <a:rPr lang="uk-UA" b="1" i="1" dirty="0" smtClean="0"/>
              <a:t>Нас </a:t>
            </a:r>
            <a:r>
              <a:rPr lang="uk-UA" b="1" i="1" dirty="0" err="1" smtClean="0"/>
              <a:t>гібіскуси</a:t>
            </a:r>
            <a:r>
              <a:rPr lang="uk-UA" b="1" i="1" dirty="0" smtClean="0"/>
              <a:t> вітають.</a:t>
            </a:r>
          </a:p>
          <a:p>
            <a:r>
              <a:rPr lang="uk-UA" b="1" i="1" dirty="0" smtClean="0"/>
              <a:t>Їх троянди – просто диво.</a:t>
            </a:r>
          </a:p>
          <a:p>
            <a:r>
              <a:rPr lang="uk-UA" b="1" i="1" dirty="0" smtClean="0"/>
              <a:t>В коридорі так красиво!</a:t>
            </a:r>
          </a:p>
          <a:p>
            <a:endParaRPr lang="uk-UA" b="1" i="1" dirty="0" smtClean="0"/>
          </a:p>
          <a:p>
            <a:r>
              <a:rPr lang="uk-UA" b="1" i="1" dirty="0" smtClean="0"/>
              <a:t>Школярі їх доглядають,</a:t>
            </a:r>
          </a:p>
          <a:p>
            <a:r>
              <a:rPr lang="uk-UA" b="1" i="1" dirty="0" smtClean="0"/>
              <a:t>Кажуть, творчість розвивають.</a:t>
            </a:r>
          </a:p>
          <a:p>
            <a:r>
              <a:rPr lang="uk-UA" b="1" i="1" dirty="0" smtClean="0"/>
              <a:t>Вірити нам, ні тім слові,</a:t>
            </a:r>
          </a:p>
          <a:p>
            <a:r>
              <a:rPr lang="uk-UA" b="1" i="1" dirty="0" smtClean="0"/>
              <a:t>Але настрій в нас чудовий!</a:t>
            </a:r>
          </a:p>
          <a:p>
            <a:endParaRPr lang="ru-RU" dirty="0"/>
          </a:p>
        </p:txBody>
      </p:sp>
      <p:pic>
        <p:nvPicPr>
          <p:cNvPr id="54279" name="Picture 7" descr="D:\ШКОЛА\ГУРКИ 2017-2018\фото\20171011_1101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1428736"/>
            <a:ext cx="2214578" cy="2952770"/>
          </a:xfrm>
          <a:prstGeom prst="rect">
            <a:avLst/>
          </a:prstGeom>
          <a:noFill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7554" y="4071942"/>
            <a:ext cx="3143382" cy="23574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98006" y="4572008"/>
            <a:ext cx="2745994" cy="20594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C:\Users\Дилайн\AppData\Local\Microsoft\Windows\Temporary Internet Files\Content.Word\DSCN1779.jpg"/>
          <p:cNvPicPr/>
          <p:nvPr/>
        </p:nvPicPr>
        <p:blipFill>
          <a:blip r:embed="rId7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93745" y="2678893"/>
            <a:ext cx="1857368" cy="192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9538" y="147638"/>
            <a:ext cx="8924925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589" y="4357694"/>
            <a:ext cx="3136889" cy="22145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366092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</TotalTime>
  <Words>2436</Words>
  <PresentationFormat>Экран (4:3)</PresentationFormat>
  <Paragraphs>555</Paragraphs>
  <Slides>44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Тема Office</vt:lpstr>
      <vt:lpstr>Метро</vt:lpstr>
      <vt:lpstr>Апекс</vt:lpstr>
      <vt:lpstr>Поток</vt:lpstr>
      <vt:lpstr>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Home</cp:lastModifiedBy>
  <cp:revision>102</cp:revision>
  <dcterms:created xsi:type="dcterms:W3CDTF">2017-10-15T08:58:48Z</dcterms:created>
  <dcterms:modified xsi:type="dcterms:W3CDTF">2017-10-16T18:47:19Z</dcterms:modified>
</cp:coreProperties>
</file>