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6" r:id="rId3"/>
    <p:sldId id="932" r:id="rId4"/>
    <p:sldId id="933" r:id="rId5"/>
    <p:sldId id="934" r:id="rId6"/>
    <p:sldId id="935" r:id="rId7"/>
    <p:sldId id="936" r:id="rId8"/>
    <p:sldId id="952" r:id="rId9"/>
    <p:sldId id="953" r:id="rId10"/>
    <p:sldId id="954" r:id="rId11"/>
    <p:sldId id="920" r:id="rId12"/>
    <p:sldId id="505" r:id="rId13"/>
    <p:sldId id="902" r:id="rId14"/>
    <p:sldId id="958" r:id="rId15"/>
    <p:sldId id="364" r:id="rId16"/>
    <p:sldId id="858" r:id="rId17"/>
    <p:sldId id="304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7"/>
          <a:stretch/>
        </p:blipFill>
        <p:spPr>
          <a:xfrm>
            <a:off x="-2268" y="0"/>
            <a:ext cx="4747751" cy="508251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7" name="Freeform 21" descr="2"/>
          <p:cNvSpPr>
            <a:spLocks/>
          </p:cNvSpPr>
          <p:nvPr userDrawn="1"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35406" y="254698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Oval 18"/>
          <p:cNvSpPr>
            <a:spLocks noChangeArrowheads="1"/>
          </p:cNvSpPr>
          <p:nvPr userDrawn="1"/>
        </p:nvSpPr>
        <p:spPr bwMode="gray">
          <a:xfrm>
            <a:off x="10790808" y="1341444"/>
            <a:ext cx="1162050" cy="360362"/>
          </a:xfrm>
          <a:prstGeom prst="ellipse">
            <a:avLst/>
          </a:prstGeom>
          <a:gradFill rotWithShape="1">
            <a:gsLst>
              <a:gs pos="0">
                <a:srgbClr val="19426B"/>
              </a:gs>
              <a:gs pos="100000">
                <a:srgbClr val="19426B">
                  <a:gamma/>
                  <a:tint val="0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Oval 19"/>
          <p:cNvSpPr>
            <a:spLocks noChangeArrowheads="1"/>
          </p:cNvSpPr>
          <p:nvPr userDrawn="1"/>
        </p:nvSpPr>
        <p:spPr bwMode="gray">
          <a:xfrm>
            <a:off x="10287570" y="188919"/>
            <a:ext cx="1479550" cy="14462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63500" dir="2212194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Freeform 20" descr="4"/>
          <p:cNvSpPr>
            <a:spLocks/>
          </p:cNvSpPr>
          <p:nvPr userDrawn="1"/>
        </p:nvSpPr>
        <p:spPr bwMode="gray">
          <a:xfrm>
            <a:off x="11038458" y="446094"/>
            <a:ext cx="676275" cy="933450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1"/>
          <p:cNvSpPr>
            <a:spLocks/>
          </p:cNvSpPr>
          <p:nvPr userDrawn="1"/>
        </p:nvSpPr>
        <p:spPr bwMode="gray">
          <a:xfrm>
            <a:off x="10565383" y="228606"/>
            <a:ext cx="908050" cy="660400"/>
          </a:xfrm>
          <a:custGeom>
            <a:avLst/>
            <a:gdLst>
              <a:gd name="T0" fmla="*/ 905 w 1810"/>
              <a:gd name="T1" fmla="*/ 1388 h 1388"/>
              <a:gd name="T2" fmla="*/ 1810 w 1810"/>
              <a:gd name="T3" fmla="*/ 408 h 1388"/>
              <a:gd name="T4" fmla="*/ 874 w 1810"/>
              <a:gd name="T5" fmla="*/ 40 h 1388"/>
              <a:gd name="T6" fmla="*/ 0 w 1810"/>
              <a:gd name="T7" fmla="*/ 409 h 1388"/>
              <a:gd name="T8" fmla="*/ 905 w 1810"/>
              <a:gd name="T9" fmla="*/ 138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Freeform 23" descr="55282"/>
          <p:cNvSpPr>
            <a:spLocks/>
          </p:cNvSpPr>
          <p:nvPr userDrawn="1"/>
        </p:nvSpPr>
        <p:spPr bwMode="gray">
          <a:xfrm>
            <a:off x="10551095" y="928694"/>
            <a:ext cx="936625" cy="66357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Freeform 22" descr="2"/>
          <p:cNvSpPr>
            <a:spLocks/>
          </p:cNvSpPr>
          <p:nvPr userDrawn="1"/>
        </p:nvSpPr>
        <p:spPr bwMode="gray">
          <a:xfrm>
            <a:off x="10324082" y="445121"/>
            <a:ext cx="665163" cy="908050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 userDrawn="1"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6" name="Oval 24"/>
          <p:cNvSpPr>
            <a:spLocks noChangeArrowheads="1"/>
          </p:cNvSpPr>
          <p:nvPr userDrawn="1"/>
        </p:nvSpPr>
        <p:spPr bwMode="gray">
          <a:xfrm>
            <a:off x="10779695" y="695331"/>
            <a:ext cx="522288" cy="496887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79188" y="54397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17.10.2016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7064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Використання логічних висловлювань з «</a:t>
            </a:r>
            <a:r>
              <a:rPr lang="uk-UA" sz="4800" i="1" dirty="0"/>
              <a:t>не</a:t>
            </a:r>
            <a:r>
              <a:rPr lang="uk-UA" sz="4800" dirty="0"/>
              <a:t>», «</a:t>
            </a:r>
            <a:r>
              <a:rPr lang="uk-UA" sz="4800" i="1" dirty="0"/>
              <a:t>і</a:t>
            </a:r>
            <a:r>
              <a:rPr lang="uk-UA" sz="4800" dirty="0"/>
              <a:t>», «</a:t>
            </a:r>
            <a:r>
              <a:rPr lang="uk-UA" sz="4800" i="1" dirty="0"/>
              <a:t>або</a:t>
            </a:r>
            <a:r>
              <a:rPr lang="uk-UA" sz="4800" dirty="0"/>
              <a:t>».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15" y="3645024"/>
            <a:ext cx="2330300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Базову структуру розгалуження повної форми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27" y="2766944"/>
            <a:ext cx="3960440" cy="3254619"/>
          </a:xfrm>
          <a:prstGeom prst="rect">
            <a:avLst/>
          </a:prstGeom>
        </p:spPr>
      </p:pic>
      <p:sp>
        <p:nvSpPr>
          <p:cNvPr id="9" name="Округлений прямокутник 11"/>
          <p:cNvSpPr/>
          <p:nvPr/>
        </p:nvSpPr>
        <p:spPr>
          <a:xfrm>
            <a:off x="3180359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/>
          <p:cNvSpPr/>
          <p:nvPr/>
        </p:nvSpPr>
        <p:spPr>
          <a:xfrm>
            <a:off x="2129457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3"/>
          <p:cNvSpPr/>
          <p:nvPr/>
        </p:nvSpPr>
        <p:spPr>
          <a:xfrm>
            <a:off x="2134123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9067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9067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9067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32687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4" name="Picture 2" descr="http://upload.wikimedia.org/wikipedia/commons/4/4f/Scratch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7"/>
          <a:stretch/>
        </p:blipFill>
        <p:spPr bwMode="auto">
          <a:xfrm>
            <a:off x="7360171" y="4638273"/>
            <a:ext cx="3815872" cy="218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upload.wikimedia.org/wikipedia/commons/4/4f/Scratch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7"/>
          <a:stretch/>
        </p:blipFill>
        <p:spPr bwMode="auto">
          <a:xfrm>
            <a:off x="808163" y="4736193"/>
            <a:ext cx="5892439" cy="17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008" y="1196763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Мову програмування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було створено в </a:t>
            </a:r>
            <a:r>
              <a:rPr lang="uk-UA" sz="2800" b="1" i="1" kern="0" dirty="0">
                <a:solidFill>
                  <a:srgbClr val="FFFF00"/>
                </a:solidFill>
              </a:rPr>
              <a:t>2007</a:t>
            </a:r>
            <a:r>
              <a:rPr lang="uk-UA" sz="2800" b="1" i="1" kern="0" dirty="0">
                <a:solidFill>
                  <a:srgbClr val="FFFFFF"/>
                </a:solidFill>
              </a:rPr>
              <a:t> році.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надає дітям можливість навчитися основ програмування та відкриває їм шлях до професії програміста. Сьогодні діти з багатьох країн із задоволенням створюють свої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і  розміщують їх в Інтернеті. Ти можеш приєднатися до них і  взяти участь у конкурсі на кращу комп’ютерну гру або мультфільм.</a:t>
            </a:r>
          </a:p>
        </p:txBody>
      </p:sp>
    </p:spTree>
    <p:extLst>
      <p:ext uri="{BB962C8B-B14F-4D97-AF65-F5344CB8AC3E}">
        <p14:creationId xmlns:p14="http://schemas.microsoft.com/office/powerpoint/2010/main" val="4557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Що називають запереченням?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179574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Придумайте висловлювання та заперечення до нього.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239472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Побудуйте висловлювання з використанням зв'язок «не», «і», «або», «складається з»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050" name="Picture 2" descr="apps, builder, cloud, gear, handphone, navigation, sear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8" y="3468147"/>
            <a:ext cx="3247953" cy="32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висловлювання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Смайлика</a:t>
            </a:r>
            <a:r>
              <a:rPr lang="uk-UA" sz="2800" b="1" i="1" kern="0" dirty="0">
                <a:solidFill>
                  <a:srgbClr val="FFFFFF"/>
                </a:solidFill>
              </a:rPr>
              <a:t> є істинними, а які — хибними?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1158" y="2478759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білі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1158" y="3057975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квіти —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1158" y="3637191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квіти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1157" y="4216407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квіти — не білі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1157" y="4793843"/>
            <a:ext cx="7421153" cy="510778"/>
          </a:xfrm>
          <a:prstGeom prst="round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— сині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1156" y="5373059"/>
            <a:ext cx="7421153" cy="51077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Деякі білі квіти —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троянди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265" y="2446114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417" y="3531616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ancel, close, delete, remove, terminate, undo, x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20" y="3067416"/>
            <a:ext cx="532591" cy="53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417" y="4126697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30" y="4706417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ccept, accord, check, correct, green, hi, ok, success, true, y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67" y="5204098"/>
            <a:ext cx="690196" cy="6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6" y="1196763"/>
            <a:ext cx="12050143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Олеся запитали, скільки йому років. «А от поміркуйте, — відповів він. — Додайте найменше одноцифрове число, найменше двоцифрове і найменше трицифрове число; від знайденої суми відніміть найбільше двоцифрове число, тоді ви дізнаєтеся, скільки мені років». Скільки ж років хлопчикові?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avatar, boy, male, man, user, you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40" y="3967089"/>
            <a:ext cx="2480833" cy="24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4984" y="5049215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12 років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4216149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30905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Ігрова лабораторія </a:t>
            </a:r>
            <a:r>
              <a:rPr lang="uk-UA" sz="2800" b="1" i="1" kern="0" dirty="0" err="1">
                <a:solidFill>
                  <a:srgbClr val="FFFF00"/>
                </a:solidFill>
              </a:rPr>
              <a:t>Діснея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Ігрової лабораторії створіть гру або історію за участі персонажів </a:t>
            </a:r>
            <a:r>
              <a:rPr lang="uk-UA" sz="2800" b="1" i="1" kern="0" dirty="0" err="1">
                <a:solidFill>
                  <a:srgbClr val="FFFFFF"/>
                </a:solidFill>
              </a:rPr>
              <a:t>Діснея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studio.code.org/s/infinity/reset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Picture 2" descr="Logo tall infin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8" y="3147555"/>
            <a:ext cx="5929841" cy="32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6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10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2" descr="check, check-box, checklist, choice, clip, clipboard, clock, color, control, deadline, document, edit, examining, form, front, job, list, meeting, note, paper, pen, plan, questionnaire, sheet, supply, survey, test, timer, voting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26" y="3645024"/>
            <a:ext cx="2330298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lculation, chart, data, diagram, flow, flowchart, logi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15" y="3645024"/>
            <a:ext cx="2330300" cy="23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2629274" y="1484784"/>
          <a:ext cx="663507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3165118" y="1253894"/>
            <a:ext cx="1381572" cy="1311010"/>
            <a:chOff x="1641118" y="1253894"/>
            <a:chExt cx="1381572" cy="1311010"/>
          </a:xfrm>
        </p:grpSpPr>
        <p:pic>
          <p:nvPicPr>
            <p:cNvPr id="8" name="Picture 2" descr="http://static.wixstatic.com/media/93830a_0db7a6344b277ecc376dbc768964b97f.png_srz_155_220_85_22_0.50_1.20_0.00_png_sr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18" y="1253894"/>
              <a:ext cx="914658" cy="131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круглена прямокутна виноска 14"/>
            <p:cNvSpPr/>
            <p:nvPr/>
          </p:nvSpPr>
          <p:spPr>
            <a:xfrm>
              <a:off x="2548862" y="1489406"/>
              <a:ext cx="473828" cy="427426"/>
            </a:xfrm>
            <a:prstGeom prst="wedgeRoundRectCallout">
              <a:avLst>
                <a:gd name="adj1" fmla="val -73744"/>
                <a:gd name="adj2" fmla="val -2019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4583832" y="1484784"/>
          <a:ext cx="213692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круглена прямокутна виноска 20"/>
          <p:cNvSpPr/>
          <p:nvPr/>
        </p:nvSpPr>
        <p:spPr>
          <a:xfrm>
            <a:off x="4655840" y="198884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1567880" y="1515770"/>
            <a:ext cx="1538650" cy="1265159"/>
            <a:chOff x="43880" y="1515769"/>
            <a:chExt cx="1538650" cy="1265159"/>
          </a:xfrm>
        </p:grpSpPr>
        <p:pic>
          <p:nvPicPr>
            <p:cNvPr id="13" name="Рисунок 12" descr="82311730_2k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515769"/>
              <a:ext cx="1475026" cy="1265159"/>
            </a:xfrm>
            <a:prstGeom prst="rect">
              <a:avLst/>
            </a:prstGeom>
          </p:spPr>
        </p:pic>
        <p:sp>
          <p:nvSpPr>
            <p:cNvPr id="14" name="Округлена прямокутна виноска 21"/>
            <p:cNvSpPr/>
            <p:nvPr/>
          </p:nvSpPr>
          <p:spPr>
            <a:xfrm>
              <a:off x="43880" y="2129625"/>
              <a:ext cx="432048" cy="360040"/>
            </a:xfrm>
            <a:prstGeom prst="wedgeRoundRectCallout">
              <a:avLst>
                <a:gd name="adj1" fmla="val 87508"/>
                <a:gd name="adj2" fmla="val -54426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aphicFrame>
        <p:nvGraphicFramePr>
          <p:cNvPr id="15" name="Таблиця 14"/>
          <p:cNvGraphicFramePr>
            <a:graphicFrameLocks noGrp="1"/>
          </p:cNvGraphicFramePr>
          <p:nvPr>
            <p:extLst/>
          </p:nvPr>
        </p:nvGraphicFramePr>
        <p:xfrm>
          <a:off x="5121886" y="1955860"/>
          <a:ext cx="313435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увати 15"/>
          <p:cNvGrpSpPr/>
          <p:nvPr/>
        </p:nvGrpSpPr>
        <p:grpSpPr>
          <a:xfrm>
            <a:off x="1612454" y="2924944"/>
            <a:ext cx="2006889" cy="2016224"/>
            <a:chOff x="88453" y="2924944"/>
            <a:chExt cx="2006889" cy="2016224"/>
          </a:xfrm>
        </p:grpSpPr>
        <p:pic>
          <p:nvPicPr>
            <p:cNvPr id="17" name="Рисунок 16" descr="1252405428_4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53" y="3429000"/>
              <a:ext cx="2006889" cy="1512168"/>
            </a:xfrm>
            <a:prstGeom prst="rect">
              <a:avLst/>
            </a:prstGeom>
          </p:spPr>
        </p:pic>
        <p:sp>
          <p:nvSpPr>
            <p:cNvPr id="18" name="Округлена прямокутна виноска 24"/>
            <p:cNvSpPr/>
            <p:nvPr/>
          </p:nvSpPr>
          <p:spPr>
            <a:xfrm>
              <a:off x="611560" y="2924944"/>
              <a:ext cx="432048" cy="360040"/>
            </a:xfrm>
            <a:prstGeom prst="wedgeRoundRectCallout">
              <a:avLst>
                <a:gd name="adj1" fmla="val 35690"/>
                <a:gd name="adj2" fmla="val 11871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9" name="Округлена прямокутна виноска 25"/>
          <p:cNvSpPr/>
          <p:nvPr/>
        </p:nvSpPr>
        <p:spPr>
          <a:xfrm>
            <a:off x="4655840" y="2443387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8369899" y="1127125"/>
            <a:ext cx="2279485" cy="1724538"/>
            <a:chOff x="6845898" y="1127125"/>
            <a:chExt cx="2279485" cy="1724538"/>
          </a:xfrm>
        </p:grpSpPr>
        <p:pic>
          <p:nvPicPr>
            <p:cNvPr id="21" name="Рисунок 20" descr="Гена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98" y="1127125"/>
              <a:ext cx="2279485" cy="1724538"/>
            </a:xfrm>
            <a:prstGeom prst="rect">
              <a:avLst/>
            </a:prstGeom>
            <a:solidFill>
              <a:srgbClr val="19426B"/>
            </a:solidFill>
          </p:spPr>
        </p:pic>
        <p:sp>
          <p:nvSpPr>
            <p:cNvPr id="22" name="Округлена прямокутна виноска 26"/>
            <p:cNvSpPr/>
            <p:nvPr/>
          </p:nvSpPr>
          <p:spPr>
            <a:xfrm>
              <a:off x="7421962" y="1678182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5148394" y="2402783"/>
          <a:ext cx="2078603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>
            <p:extLst/>
          </p:nvPr>
        </p:nvGraphicFramePr>
        <p:xfrm>
          <a:off x="2599813" y="2871007"/>
          <a:ext cx="6635078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Групувати 24"/>
          <p:cNvGrpSpPr/>
          <p:nvPr/>
        </p:nvGrpSpPr>
        <p:grpSpPr>
          <a:xfrm>
            <a:off x="3575721" y="4833157"/>
            <a:ext cx="1769255" cy="1871561"/>
            <a:chOff x="2051720" y="4833156"/>
            <a:chExt cx="1769255" cy="1871561"/>
          </a:xfrm>
        </p:grpSpPr>
        <p:pic>
          <p:nvPicPr>
            <p:cNvPr id="26" name="Рисунок 25" descr="images_150729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1720" y="5373216"/>
              <a:ext cx="1769255" cy="1331501"/>
            </a:xfrm>
            <a:prstGeom prst="rect">
              <a:avLst/>
            </a:prstGeom>
          </p:spPr>
        </p:pic>
        <p:sp>
          <p:nvSpPr>
            <p:cNvPr id="27" name="Округлена прямокутна виноска 31"/>
            <p:cNvSpPr/>
            <p:nvPr/>
          </p:nvSpPr>
          <p:spPr>
            <a:xfrm>
              <a:off x="3131840" y="4833156"/>
              <a:ext cx="432048" cy="360040"/>
            </a:xfrm>
            <a:prstGeom prst="wedgeRoundRectCallout">
              <a:avLst>
                <a:gd name="adj1" fmla="val -58374"/>
                <a:gd name="adj2" fmla="val 134843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8</a:t>
              </a:r>
            </a:p>
          </p:txBody>
        </p:sp>
      </p:grpSp>
      <p:sp>
        <p:nvSpPr>
          <p:cNvPr id="28" name="Округлена прямокутна виноска 32"/>
          <p:cNvSpPr/>
          <p:nvPr/>
        </p:nvSpPr>
        <p:spPr>
          <a:xfrm>
            <a:off x="3647728" y="342900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9" name="Групувати 28"/>
          <p:cNvGrpSpPr/>
          <p:nvPr/>
        </p:nvGrpSpPr>
        <p:grpSpPr>
          <a:xfrm>
            <a:off x="9034173" y="2903883"/>
            <a:ext cx="1301059" cy="1518295"/>
            <a:chOff x="7510172" y="2903882"/>
            <a:chExt cx="1301059" cy="1518295"/>
          </a:xfrm>
        </p:grpSpPr>
        <p:pic>
          <p:nvPicPr>
            <p:cNvPr id="30" name="Рисунок 29" descr="0_534cb_5d4c4cfe_XL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172" y="2903882"/>
              <a:ext cx="1211021" cy="1518295"/>
            </a:xfrm>
            <a:prstGeom prst="rect">
              <a:avLst/>
            </a:prstGeom>
          </p:spPr>
        </p:pic>
        <p:sp>
          <p:nvSpPr>
            <p:cNvPr id="31" name="Округлена прямокутна виноска 33"/>
            <p:cNvSpPr/>
            <p:nvPr/>
          </p:nvSpPr>
          <p:spPr>
            <a:xfrm>
              <a:off x="8379183" y="2959613"/>
              <a:ext cx="432048" cy="360040"/>
            </a:xfrm>
            <a:prstGeom prst="wedgeRoundRectCallout">
              <a:avLst>
                <a:gd name="adj1" fmla="val -61733"/>
                <a:gd name="adj2" fmla="val 8646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4079777" y="3324012"/>
          <a:ext cx="4170665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Округлена прямокутна виноска 36"/>
          <p:cNvSpPr/>
          <p:nvPr/>
        </p:nvSpPr>
        <p:spPr>
          <a:xfrm>
            <a:off x="4125438" y="3861048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6</a:t>
            </a: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5903534" y="5452221"/>
            <a:ext cx="2466364" cy="1322936"/>
            <a:chOff x="4379534" y="5452221"/>
            <a:chExt cx="2466364" cy="1322936"/>
          </a:xfrm>
        </p:grpSpPr>
        <p:pic>
          <p:nvPicPr>
            <p:cNvPr id="35" name="Рисунок 34" descr="x_4399ebe3.jpg"/>
            <p:cNvPicPr/>
            <p:nvPr/>
          </p:nvPicPr>
          <p:blipFill>
            <a:blip r:embed="rId9" cstate="print"/>
            <a:srcRect b="21277"/>
            <a:stretch>
              <a:fillRect/>
            </a:stretch>
          </p:blipFill>
          <p:spPr>
            <a:xfrm>
              <a:off x="4754492" y="5452221"/>
              <a:ext cx="2091406" cy="1322936"/>
            </a:xfrm>
            <a:prstGeom prst="rect">
              <a:avLst/>
            </a:prstGeom>
          </p:spPr>
        </p:pic>
        <p:sp>
          <p:nvSpPr>
            <p:cNvPr id="36" name="Округлена прямокутна виноска 37"/>
            <p:cNvSpPr/>
            <p:nvPr/>
          </p:nvSpPr>
          <p:spPr>
            <a:xfrm>
              <a:off x="4379534" y="5678926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4628192" y="3789040"/>
          <a:ext cx="2619937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Округлена прямокутна виноска 40"/>
          <p:cNvSpPr/>
          <p:nvPr/>
        </p:nvSpPr>
        <p:spPr>
          <a:xfrm>
            <a:off x="4655840" y="4293096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8590249" y="4530128"/>
            <a:ext cx="2013698" cy="2146737"/>
            <a:chOff x="7066249" y="4530127"/>
            <a:chExt cx="2013698" cy="2146737"/>
          </a:xfrm>
        </p:grpSpPr>
        <p:pic>
          <p:nvPicPr>
            <p:cNvPr id="40" name="Рисунок 39" descr="http://kinofilmit.ru/uploads/posts/2011-12/i87k3rft1i.jpg"/>
            <p:cNvPicPr/>
            <p:nvPr/>
          </p:nvPicPr>
          <p:blipFill>
            <a:blip r:embed="rId10" cstate="print"/>
            <a:srcRect b="16552"/>
            <a:stretch>
              <a:fillRect/>
            </a:stretch>
          </p:blipFill>
          <p:spPr bwMode="auto">
            <a:xfrm>
              <a:off x="7282273" y="4530127"/>
              <a:ext cx="1797674" cy="21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круглена прямокутна виноска 41"/>
            <p:cNvSpPr/>
            <p:nvPr/>
          </p:nvSpPr>
          <p:spPr>
            <a:xfrm>
              <a:off x="7066249" y="5092181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5122074" y="4260116"/>
          <a:ext cx="3629331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164904" y="4753926"/>
          <a:ext cx="3134354" cy="4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0193" y="5819555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Ви, мабуть, неодноразово чули, як маленькі діти заперечують своїм батькам: «їж, це смачна каша». — «Ні, це несмачна каша»; «На вулиці холодно». — «На вулиці не холодно».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4" descr="http://www.vseodetyah.com/editorfiles/skashi-dlya-dete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67" y="3129359"/>
            <a:ext cx="5184512" cy="33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nosheep.org.ua/wp-content/uploads/2014/10/mne_holodn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47"/>
          <a:stretch/>
        </p:blipFill>
        <p:spPr bwMode="auto">
          <a:xfrm>
            <a:off x="7062956" y="3129359"/>
            <a:ext cx="4029764" cy="3337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3.bp.blogspot.com/-cKtUh2KDroM/VNdTuAJZasI/AAAAAAAAYrQ/rXL-WkRuawM/s1600/icon_true_fal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53" y="2737408"/>
            <a:ext cx="8247075" cy="36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Висловлювання, в якому заперечується зміст того, про що йшлося у вихідному висловлюванні,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запереченням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4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вихідне висловлювання є істинним, то його заперечення є хибним, і навпаки. Наприклад, висловлювання «У квадрата всі сторони рівні» є істинним, а його заперечення «У квадрата </a:t>
            </a:r>
            <a:r>
              <a:rPr lang="uk-UA" sz="2800" b="1" i="1" kern="0" dirty="0">
                <a:solidFill>
                  <a:srgbClr val="FFFF00"/>
                </a:solidFill>
              </a:rPr>
              <a:t>не</a:t>
            </a:r>
            <a:r>
              <a:rPr lang="uk-UA" sz="2800" b="1" i="1" kern="0" dirty="0">
                <a:solidFill>
                  <a:srgbClr val="FFFFFF"/>
                </a:solidFill>
              </a:rPr>
              <a:t> всі сторони рівні» є хибним.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67544" y="3518940"/>
            <a:ext cx="3024336" cy="302433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3746988" y="3518940"/>
            <a:ext cx="7750467" cy="3024336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35C9C2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Picture 2" descr="http://cdn.publishme.se/cdn/7/3053880/images/2011/true-false2_1732999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2503" r="5401" b="7379"/>
          <a:stretch/>
        </p:blipFill>
        <p:spPr bwMode="auto">
          <a:xfrm>
            <a:off x="3814063" y="2702051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Висловлювання та його заперечення не можуть бути одночасно істинними або одночасно хибними.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7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025" y="3232469"/>
            <a:ext cx="5138131" cy="3487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007" y="3278262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 вулиці ллє дощ.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3935585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Під дощем йде дівчинка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7" y="4592908"/>
            <a:ext cx="6448713" cy="5788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 вулиці сяє сонце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7" y="5250231"/>
            <a:ext cx="6448713" cy="578882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На вулиці не ллє дощ.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6392" y="1196763"/>
            <a:ext cx="10655758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Визначте за малюнком, які висловлювання є істинними, а які — хибними. Знайдіть висловлювання, до якого побудоване заперечення.</a:t>
            </a:r>
          </a:p>
        </p:txBody>
      </p:sp>
      <p:pic>
        <p:nvPicPr>
          <p:cNvPr id="16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опису алгоритмів із розгалуженням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використовувати блоки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Датчики</a:t>
            </a:r>
            <a:r>
              <a:rPr lang="uk-UA" sz="2800" b="1" i="1" kern="0" dirty="0">
                <a:solidFill>
                  <a:srgbClr val="FFFFFF"/>
                </a:solidFill>
              </a:rPr>
              <a:t>. Ці блоки можуть бути складовими відповідних команд, що передбачають виконання певних дій після перевірки висловлювання на істинність чи хибність.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27" y="3768756"/>
            <a:ext cx="4019925" cy="231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6"/>
          <p:cNvSpPr/>
          <p:nvPr/>
        </p:nvSpPr>
        <p:spPr>
          <a:xfrm>
            <a:off x="6073958" y="4784069"/>
            <a:ext cx="1931693" cy="43968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7"/>
          <p:cNvSpPr/>
          <p:nvPr/>
        </p:nvSpPr>
        <p:spPr>
          <a:xfrm rot="18900000">
            <a:off x="6566410" y="41603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логічних висловлювань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Складені умови, які використовують сполучники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00"/>
                </a:solidFill>
              </a:rPr>
              <a:t>НЕ</a:t>
            </a:r>
            <a:r>
              <a:rPr lang="uk-UA" sz="2800" b="1" i="1" kern="0" dirty="0">
                <a:solidFill>
                  <a:srgbClr val="FFFFFF"/>
                </a:solidFill>
              </a:rPr>
              <a:t>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описати за допомогою блоків: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54" y="2684469"/>
            <a:ext cx="2721144" cy="860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608" y="2684469"/>
            <a:ext cx="3289971" cy="860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389" y="2684469"/>
            <a:ext cx="2259934" cy="8763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797" y="5877271"/>
            <a:ext cx="8667556" cy="8131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504" y="3595535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Оператори</a:t>
            </a:r>
            <a:r>
              <a:rPr lang="uk-UA" sz="2800" b="1" i="1" kern="0" dirty="0">
                <a:solidFill>
                  <a:srgbClr val="FFFFFF"/>
                </a:solidFill>
              </a:rPr>
              <a:t>. Наприклад, в алгоритмі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виконавцем якого є Об'єкт 1, умову «якщо Об'єкт 1 доторкається до Об'єкта 2 або доторкається межі вікна», можна подати в такому вигляді:</a:t>
            </a:r>
          </a:p>
        </p:txBody>
      </p:sp>
    </p:spTree>
    <p:extLst>
      <p:ext uri="{BB962C8B-B14F-4D97-AF65-F5344CB8AC3E}">
        <p14:creationId xmlns:p14="http://schemas.microsoft.com/office/powerpoint/2010/main" val="34086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77556</TotalTime>
  <Words>678</Words>
  <Application>Microsoft Office PowerPoint</Application>
  <PresentationFormat>Широкий екран</PresentationFormat>
  <Paragraphs>187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Verdana</vt:lpstr>
      <vt:lpstr>Wingdings</vt:lpstr>
      <vt:lpstr>Тема Office</vt:lpstr>
      <vt:lpstr>Використання логічних висловлювань з «не», «і», «або».</vt:lpstr>
      <vt:lpstr>Розгадай кросворд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Використання логічних висловлювань</vt:lpstr>
      <vt:lpstr>Цікавинки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830</cp:revision>
  <dcterms:created xsi:type="dcterms:W3CDTF">2016-06-06T19:48:43Z</dcterms:created>
  <dcterms:modified xsi:type="dcterms:W3CDTF">2016-10-17T09:18:10Z</dcterms:modified>
</cp:coreProperties>
</file>