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1401" r:id="rId3"/>
    <p:sldId id="853" r:id="rId4"/>
    <p:sldId id="1679" r:id="rId5"/>
    <p:sldId id="1680" r:id="rId6"/>
    <p:sldId id="1682" r:id="rId7"/>
    <p:sldId id="1683" r:id="rId8"/>
    <p:sldId id="1689" r:id="rId9"/>
    <p:sldId id="1686" r:id="rId10"/>
    <p:sldId id="1684" r:id="rId11"/>
    <p:sldId id="1685" r:id="rId12"/>
    <p:sldId id="1690" r:id="rId13"/>
    <p:sldId id="1691" r:id="rId14"/>
    <p:sldId id="1692" r:id="rId15"/>
    <p:sldId id="802" r:id="rId16"/>
    <p:sldId id="861" r:id="rId17"/>
    <p:sldId id="862" r:id="rId18"/>
    <p:sldId id="863" r:id="rId19"/>
    <p:sldId id="371" r:id="rId20"/>
    <p:sldId id="644" r:id="rId21"/>
    <p:sldId id="1407" r:id="rId22"/>
    <p:sldId id="768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B0F0"/>
    <a:srgbClr val="00AA4F"/>
    <a:srgbClr val="76C2AF"/>
    <a:srgbClr val="19426B"/>
    <a:srgbClr val="09806D"/>
    <a:srgbClr val="2497FF"/>
    <a:srgbClr val="99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8" autoAdjust="0"/>
    <p:restoredTop sz="95059" autoAdjust="0"/>
  </p:normalViewPr>
  <p:slideViewPr>
    <p:cSldViewPr snapToGrid="0">
      <p:cViewPr varScale="1">
        <p:scale>
          <a:sx n="83" d="100"/>
          <a:sy n="83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якими інструментами малюють геометричні фігури;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Дотримуйся правил:</a:t>
          </a:r>
          <a:endParaRPr lang="uk-UA" b="1" i="1" noProof="0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роботи з комп’ютером.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Ти дізнаєшся: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510C92A6-03A4-496D-8171-864FA3794EB1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намалювати різні трикутники або чотирикутники;</a:t>
          </a:r>
        </a:p>
      </dgm:t>
    </dgm:pt>
    <dgm:pt modelId="{0AACFA1B-76CE-4544-9F1A-5948DA0CC3FD}" type="parTrans" cxnId="{8E5AEEEC-469D-4CAC-A0BC-1D540163E2B1}">
      <dgm:prSet/>
      <dgm:spPr/>
      <dgm:t>
        <a:bodyPr/>
        <a:lstStyle/>
        <a:p>
          <a:endParaRPr lang="uk-UA"/>
        </a:p>
      </dgm:t>
    </dgm:pt>
    <dgm:pt modelId="{CA892F31-AAF4-48F5-BDBA-207C7F72057F}" type="sibTrans" cxnId="{8E5AEEEC-469D-4CAC-A0BC-1D540163E2B1}">
      <dgm:prSet/>
      <dgm:spPr/>
      <dgm:t>
        <a:bodyPr/>
        <a:lstStyle/>
        <a:p>
          <a:endParaRPr lang="uk-UA"/>
        </a:p>
      </dgm:t>
    </dgm:pt>
    <dgm:pt modelId="{79E9A98A-F017-4EFB-B2D0-26A5FB76B310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комп’ютер може допомогти вивчати математику;</a:t>
          </a:r>
        </a:p>
      </dgm:t>
    </dgm:pt>
    <dgm:pt modelId="{211844FC-0555-423E-8E04-5087E98E369D}" type="parTrans" cxnId="{20C8E8F1-1502-466B-A5D8-B10264DA206B}">
      <dgm:prSet/>
      <dgm:spPr/>
      <dgm:t>
        <a:bodyPr/>
        <a:lstStyle/>
        <a:p>
          <a:endParaRPr lang="uk-UA"/>
        </a:p>
      </dgm:t>
    </dgm:pt>
    <dgm:pt modelId="{A06171A5-BDF3-4EB8-8DF0-7EC6D76B5055}" type="sibTrans" cxnId="{20C8E8F1-1502-466B-A5D8-B10264DA206B}">
      <dgm:prSet/>
      <dgm:spPr/>
      <dgm:t>
        <a:bodyPr/>
        <a:lstStyle/>
        <a:p>
          <a:endParaRPr lang="uk-UA"/>
        </a:p>
      </dgm:t>
    </dgm:pt>
    <dgm:pt modelId="{FA385E83-6267-4841-B7AC-8449E13A02AD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таке </a:t>
          </a:r>
          <a:r>
            <a:rPr lang="uk-UA" i="1" noProof="0" dirty="0" err="1"/>
            <a:t>танграм</a:t>
          </a:r>
          <a:r>
            <a:rPr lang="uk-UA" i="1" noProof="0" dirty="0"/>
            <a:t>.</a:t>
          </a:r>
        </a:p>
      </dgm:t>
    </dgm:pt>
    <dgm:pt modelId="{D8EBE398-0574-416A-AEB9-395AF792DC5C}" type="parTrans" cxnId="{2BEEC048-8C95-4CA1-B8D1-61174369129C}">
      <dgm:prSet/>
      <dgm:spPr/>
      <dgm:t>
        <a:bodyPr/>
        <a:lstStyle/>
        <a:p>
          <a:endParaRPr lang="uk-UA"/>
        </a:p>
      </dgm:t>
    </dgm:pt>
    <dgm:pt modelId="{174E8224-59F1-4FA5-93D4-A1A2F1A9158F}" type="sibTrans" cxnId="{2BEEC048-8C95-4CA1-B8D1-61174369129C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97BC1366-5D22-41F8-B4C9-E9D31B46A5E3}" type="presOf" srcId="{510C92A6-03A4-496D-8171-864FA3794EB1}" destId="{025CB6B8-CA2B-431B-8414-06FEB88A9357}" srcOrd="0" destOrd="1" presId="urn:microsoft.com/office/officeart/2005/8/layout/vList2"/>
    <dgm:cxn modelId="{2BEEC048-8C95-4CA1-B8D1-61174369129C}" srcId="{60CDE318-31FA-4F04-9607-291D96EE6197}" destId="{FA385E83-6267-4841-B7AC-8449E13A02AD}" srcOrd="3" destOrd="0" parTransId="{D8EBE398-0574-416A-AEB9-395AF792DC5C}" sibTransId="{174E8224-59F1-4FA5-93D4-A1A2F1A9158F}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63E6FFC5-F57E-457F-8FDC-480D3C0DC662}" type="presOf" srcId="{79E9A98A-F017-4EFB-B2D0-26A5FB76B310}" destId="{025CB6B8-CA2B-431B-8414-06FEB88A9357}" srcOrd="0" destOrd="2" presId="urn:microsoft.com/office/officeart/2005/8/layout/vList2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8E5AEEEC-469D-4CAC-A0BC-1D540163E2B1}" srcId="{60CDE318-31FA-4F04-9607-291D96EE6197}" destId="{510C92A6-03A4-496D-8171-864FA3794EB1}" srcOrd="1" destOrd="0" parTransId="{0AACFA1B-76CE-4544-9F1A-5948DA0CC3FD}" sibTransId="{CA892F31-AAF4-48F5-BDBA-207C7F72057F}"/>
    <dgm:cxn modelId="{20C8E8F1-1502-466B-A5D8-B10264DA206B}" srcId="{60CDE318-31FA-4F04-9607-291D96EE6197}" destId="{79E9A98A-F017-4EFB-B2D0-26A5FB76B310}" srcOrd="2" destOrd="0" parTransId="{211844FC-0555-423E-8E04-5087E98E369D}" sibTransId="{A06171A5-BDF3-4EB8-8DF0-7EC6D76B5055}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3DD7F4F7-633B-4C7F-8A72-AEC640688E98}" type="presOf" srcId="{FA385E83-6267-4841-B7AC-8449E13A02AD}" destId="{025CB6B8-CA2B-431B-8414-06FEB88A9357}" srcOrd="0" destOrd="3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0"/>
          <a:ext cx="12050141" cy="98338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b="1" i="1" kern="1200" noProof="0" dirty="0"/>
            <a:t>Ти дізнаєшся:</a:t>
          </a:r>
        </a:p>
      </dsp:txBody>
      <dsp:txXfrm>
        <a:off x="48005" y="48005"/>
        <a:ext cx="11954131" cy="887374"/>
      </dsp:txXfrm>
    </dsp:sp>
    <dsp:sp modelId="{025CB6B8-CA2B-431B-8414-06FEB88A9357}">
      <dsp:nvSpPr>
        <dsp:cNvPr id="0" name=""/>
        <dsp:cNvSpPr/>
      </dsp:nvSpPr>
      <dsp:spPr>
        <a:xfrm>
          <a:off x="0" y="993812"/>
          <a:ext cx="12050141" cy="263097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200" i="1" kern="1200" noProof="0" dirty="0"/>
            <a:t>якими інструментами малюють геометричні фігури;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200" i="1" kern="1200" noProof="0" dirty="0"/>
            <a:t>як намалювати різні трикутники або чотирикутники;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200" i="1" kern="1200" noProof="0" dirty="0"/>
            <a:t>як комп’ютер може допомогти вивчати математику;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200" i="1" kern="1200" noProof="0" dirty="0"/>
            <a:t>що таке </a:t>
          </a:r>
          <a:r>
            <a:rPr lang="uk-UA" sz="3200" i="1" kern="1200" noProof="0" dirty="0" err="1"/>
            <a:t>танграм</a:t>
          </a:r>
          <a:r>
            <a:rPr lang="uk-UA" sz="3200" i="1" kern="1200" noProof="0" dirty="0"/>
            <a:t>.</a:t>
          </a:r>
        </a:p>
      </dsp:txBody>
      <dsp:txXfrm>
        <a:off x="0" y="993812"/>
        <a:ext cx="12050141" cy="2630970"/>
      </dsp:txXfrm>
    </dsp:sp>
    <dsp:sp modelId="{79A6FD81-FCF4-4CE0-8871-588E983C05B5}">
      <dsp:nvSpPr>
        <dsp:cNvPr id="0" name=""/>
        <dsp:cNvSpPr/>
      </dsp:nvSpPr>
      <dsp:spPr>
        <a:xfrm>
          <a:off x="0" y="3624782"/>
          <a:ext cx="12050141" cy="983384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b="1" i="1" kern="1200" noProof="0" dirty="0">
              <a:solidFill>
                <a:schemeClr val="bg1"/>
              </a:solidFill>
            </a:rPr>
            <a:t>Дотримуйся правил:</a:t>
          </a:r>
          <a:endParaRPr lang="uk-UA" sz="4100" b="1" i="1" kern="1200" noProof="0" dirty="0"/>
        </a:p>
      </dsp:txBody>
      <dsp:txXfrm>
        <a:off x="48005" y="3672787"/>
        <a:ext cx="11954131" cy="887374"/>
      </dsp:txXfrm>
    </dsp:sp>
    <dsp:sp modelId="{FAB089FA-E62B-4CA2-81E6-4269C82BD344}">
      <dsp:nvSpPr>
        <dsp:cNvPr id="0" name=""/>
        <dsp:cNvSpPr/>
      </dsp:nvSpPr>
      <dsp:spPr>
        <a:xfrm>
          <a:off x="0" y="4608167"/>
          <a:ext cx="12050141" cy="67896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3200" i="1" kern="1200" noProof="0" dirty="0">
              <a:solidFill>
                <a:schemeClr val="bg1"/>
              </a:solidFill>
            </a:rPr>
            <a:t>роботи з комп’ютером.</a:t>
          </a:r>
        </a:p>
      </dsp:txBody>
      <dsp:txXfrm>
        <a:off x="0" y="4608167"/>
        <a:ext cx="12050141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9CA56-CB58-4287-89CC-A069E18472D9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A9455-83C8-43B3-87D6-DEDCA5EE18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2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3"/>
          <a:stretch/>
        </p:blipFill>
        <p:spPr>
          <a:xfrm>
            <a:off x="0" y="0"/>
            <a:ext cx="4709204" cy="5923292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8BCB60-3CD3-42A6-BAE7-C9A3EA487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DCE515-A64B-432E-B6E9-041371DB099F}"/>
              </a:ext>
            </a:extLst>
          </p:cNvPr>
          <p:cNvSpPr txBox="1"/>
          <p:nvPr userDrawn="1"/>
        </p:nvSpPr>
        <p:spPr>
          <a:xfrm>
            <a:off x="1416466" y="3045082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4468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Створення зображення об’єктів, що складаються з геометричних фігур 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програмою нової української школи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 descr="http://screenshots.en.sftcdn.net/en/scrn/26000/26516/tux-paint-27.png">
            <a:extLst>
              <a:ext uri="{FF2B5EF4-FFF2-40B4-BE49-F238E27FC236}">
                <a16:creationId xmlns:a16="http://schemas.microsoft.com/office/drawing/2014/main" id="{7F337D84-42C6-4326-BBF4-0A72C420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872" y1="20619" x2="69060" y2="20206"/>
                        <a14:foregroundMark x1="51453" y1="65361" x2="42564" y2="95670"/>
                        <a14:foregroundMark x1="58632" y1="86804" x2="55556" y2="98144"/>
                        <a14:foregroundMark x1="46667" y1="64948" x2="39658" y2="88866"/>
                        <a14:foregroundMark x1="41709" y1="80619" x2="61197" y2="97732"/>
                        <a14:foregroundMark x1="51795" y1="60000" x2="61197" y2="70515"/>
                        <a14:foregroundMark x1="51795" y1="22062" x2="66667" y2="30309"/>
                        <a14:foregroundMark x1="56923" y1="17526" x2="51282" y2="31753"/>
                        <a14:foregroundMark x1="61880" y1="83918" x2="62393" y2="96082"/>
                        <a14:foregroundMark x1="72821" y1="67423" x2="73333" y2="85361"/>
                        <a14:foregroundMark x1="69573" y1="65567" x2="69915" y2="71959"/>
                        <a14:foregroundMark x1="69060" y1="15670" x2="65299" y2="37526"/>
                        <a14:foregroundMark x1="74701" y1="95670" x2="83932" y2="91340"/>
                        <a14:foregroundMark x1="74188" y1="95670" x2="80513" y2="96082"/>
                        <a14:foregroundMark x1="40684" y1="72784" x2="39487" y2="85979"/>
                        <a14:foregroundMark x1="45641" y1="94433" x2="54188" y2="94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41" y="3677209"/>
            <a:ext cx="2856635" cy="236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aby, bricks, developmenta, figures, geometric, shapes, toy icon">
            <a:extLst>
              <a:ext uri="{FF2B5EF4-FFF2-40B4-BE49-F238E27FC236}">
                <a16:creationId xmlns:a16="http://schemas.microsoft.com/office/drawing/2014/main" id="{443DC25D-8493-440B-BF0E-86789140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80" y="3605758"/>
            <a:ext cx="2511224" cy="251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69DA0F-2C4F-43BE-BCAF-9F4DAD2C4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18" y="1196761"/>
            <a:ext cx="7021875" cy="54871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я можу використовувати геометричні фігури?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B8A59-F4AB-434F-AC2E-3CE6568C57C0}"/>
              </a:ext>
            </a:extLst>
          </p:cNvPr>
          <p:cNvSpPr txBox="1"/>
          <p:nvPr/>
        </p:nvSpPr>
        <p:spPr>
          <a:xfrm>
            <a:off x="72006" y="1196763"/>
            <a:ext cx="4942117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Цікаво, що програма </a:t>
            </a:r>
            <a:r>
              <a:rPr lang="uk-UA" sz="2800" b="1" i="1" kern="0" dirty="0" err="1">
                <a:solidFill>
                  <a:srgbClr val="FFFFFF"/>
                </a:solidFill>
              </a:rPr>
              <a:t>Тукс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Пейнт</a:t>
            </a:r>
            <a:r>
              <a:rPr lang="uk-UA" sz="2800" b="1" i="1" kern="0" dirty="0">
                <a:solidFill>
                  <a:srgbClr val="FFFFFF"/>
                </a:solidFill>
              </a:rPr>
              <a:t> допомагає юним художникам вивчати математику! Після вибору фігури можна прочитати опис її властивостей. Наприклад, якщо вибрати фігуру </a:t>
            </a:r>
            <a:r>
              <a:rPr lang="uk-UA" sz="2800" b="1" i="1" kern="0" dirty="0">
                <a:solidFill>
                  <a:srgbClr val="FFFF00"/>
                </a:solidFill>
              </a:rPr>
              <a:t>Прямокутник</a:t>
            </a:r>
            <a:r>
              <a:rPr lang="uk-UA" sz="2800" b="1" i="1" kern="0" dirty="0">
                <a:solidFill>
                  <a:srgbClr val="FFFFFF"/>
                </a:solidFill>
              </a:rPr>
              <a:t>, з’явиться підказка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822FD0D-011B-4826-873A-EB451CF67A5F}"/>
              </a:ext>
            </a:extLst>
          </p:cNvPr>
          <p:cNvSpPr/>
          <p:nvPr/>
        </p:nvSpPr>
        <p:spPr>
          <a:xfrm>
            <a:off x="5518211" y="2172056"/>
            <a:ext cx="463229" cy="4797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3868E696-1D2D-4D22-AAC0-30F5C6955CC3}"/>
              </a:ext>
            </a:extLst>
          </p:cNvPr>
          <p:cNvSpPr/>
          <p:nvPr/>
        </p:nvSpPr>
        <p:spPr>
          <a:xfrm rot="18900000">
            <a:off x="5707177" y="15528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38250A3-190E-4708-842F-40C5246A5E6A}"/>
              </a:ext>
            </a:extLst>
          </p:cNvPr>
          <p:cNvSpPr/>
          <p:nvPr/>
        </p:nvSpPr>
        <p:spPr>
          <a:xfrm>
            <a:off x="11240307" y="2389945"/>
            <a:ext cx="463229" cy="4797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510B67DA-2628-4F1E-9D38-D95C60DDC4EC}"/>
              </a:ext>
            </a:extLst>
          </p:cNvPr>
          <p:cNvSpPr/>
          <p:nvPr/>
        </p:nvSpPr>
        <p:spPr>
          <a:xfrm rot="2700000" flipH="1">
            <a:off x="10149996" y="184801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322A2C87-96B9-4FB7-ABA8-540787380E34}"/>
              </a:ext>
            </a:extLst>
          </p:cNvPr>
          <p:cNvSpPr/>
          <p:nvPr/>
        </p:nvSpPr>
        <p:spPr>
          <a:xfrm>
            <a:off x="5113358" y="5986780"/>
            <a:ext cx="5111284" cy="7407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id="{5286BBCD-DA49-471E-8B96-A836EA8AD766}"/>
              </a:ext>
            </a:extLst>
          </p:cNvPr>
          <p:cNvSpPr/>
          <p:nvPr/>
        </p:nvSpPr>
        <p:spPr>
          <a:xfrm rot="18900000">
            <a:off x="6980111" y="529355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2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6F5E5B-828A-43B4-BA4F-CFD0ACF0F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18" y="1196761"/>
            <a:ext cx="7021875" cy="54871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я можу використовувати геометричні фігури?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id="{EA8EC349-04C3-4A33-90C2-EEA1F202C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72" y="4349530"/>
            <a:ext cx="2301582" cy="23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A68F68-FCD2-415B-8240-69897B3EDAF0}"/>
              </a:ext>
            </a:extLst>
          </p:cNvPr>
          <p:cNvSpPr txBox="1"/>
          <p:nvPr/>
        </p:nvSpPr>
        <p:spPr>
          <a:xfrm>
            <a:off x="72004" y="1199586"/>
            <a:ext cx="4942119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1. Якою може бути підказка, коли обрати трикутник?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2. А що можна підказати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Туксу</a:t>
            </a:r>
            <a:r>
              <a:rPr lang="uk-UA" sz="2800" b="1" i="1" kern="0" dirty="0">
                <a:solidFill>
                  <a:srgbClr val="FFFFFF"/>
                </a:solidFill>
              </a:rPr>
              <a:t> для опису властивостей фігури квадрат?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EF77504-C299-405D-B25E-B1CE1D26D717}"/>
              </a:ext>
            </a:extLst>
          </p:cNvPr>
          <p:cNvSpPr/>
          <p:nvPr/>
        </p:nvSpPr>
        <p:spPr>
          <a:xfrm>
            <a:off x="11240307" y="3632005"/>
            <a:ext cx="463229" cy="4797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51781EBB-4D90-4E31-8C41-E22657A0E80E}"/>
              </a:ext>
            </a:extLst>
          </p:cNvPr>
          <p:cNvSpPr/>
          <p:nvPr/>
        </p:nvSpPr>
        <p:spPr>
          <a:xfrm rot="2700000" flipH="1">
            <a:off x="10149996" y="309007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3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я можу використовувати геометричні фігури?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726329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Геометричні фігури використовують не тільки для навчання, а й для розваг. Наприклад, давня китайська гра-головоломка </a:t>
            </a:r>
            <a:r>
              <a:rPr lang="uk-UA" sz="2800" b="1" i="1" kern="0" dirty="0" err="1">
                <a:solidFill>
                  <a:srgbClr val="FFFF00"/>
                </a:solidFill>
              </a:rPr>
              <a:t>танграм</a:t>
            </a:r>
            <a:r>
              <a:rPr lang="uk-UA" sz="2800" b="1" i="1" kern="0" dirty="0">
                <a:solidFill>
                  <a:srgbClr val="FFFFFF"/>
                </a:solidFill>
              </a:rPr>
              <a:t> передбачає створення різних малюнків лише із семи частин.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137B4C-AD2C-4919-9023-C4A196F74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406" y="1196763"/>
            <a:ext cx="4637587" cy="4630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2E3CD6-ADAA-4706-BD11-129A6634034C}"/>
              </a:ext>
            </a:extLst>
          </p:cNvPr>
          <p:cNvSpPr txBox="1"/>
          <p:nvPr/>
        </p:nvSpPr>
        <p:spPr>
          <a:xfrm>
            <a:off x="72006" y="4442381"/>
            <a:ext cx="726329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сім частин утворилися, коли квадрат розділили на такі геометричні фігури.</a:t>
            </a:r>
          </a:p>
        </p:txBody>
      </p:sp>
    </p:spTree>
    <p:extLst>
      <p:ext uri="{BB962C8B-B14F-4D97-AF65-F5344CB8AC3E}">
        <p14:creationId xmlns:p14="http://schemas.microsoft.com/office/powerpoint/2010/main" val="15833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я можу використовувати геометричні фігури?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694174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складають малюнок, використовують усі сім частин. Фігури можна повертати, розміщувати їх поряд. Але не можна накладати фігури одна на одну.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ÑÐ°Ð½Ð³ÑÐ°Ð¼&quot;">
            <a:extLst>
              <a:ext uri="{FF2B5EF4-FFF2-40B4-BE49-F238E27FC236}">
                <a16:creationId xmlns:a16="http://schemas.microsoft.com/office/drawing/2014/main" id="{F26AB8CA-43F5-4DA6-ABF4-B194F4629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5"/>
          <a:stretch/>
        </p:blipFill>
        <p:spPr bwMode="auto">
          <a:xfrm>
            <a:off x="7100319" y="1196763"/>
            <a:ext cx="5019675" cy="53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0A1D58-A686-48A6-A044-2FA391CD5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6" y="4057648"/>
            <a:ext cx="6941743" cy="23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я можу використовувати геометричні фігури?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id="{7DE085DE-A710-4693-809F-CA9143C4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10" y="3569243"/>
            <a:ext cx="2089171" cy="208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F96132-A0AD-47AF-AF7B-BAF8BE69398D}"/>
              </a:ext>
            </a:extLst>
          </p:cNvPr>
          <p:cNvSpPr txBox="1"/>
          <p:nvPr/>
        </p:nvSpPr>
        <p:spPr>
          <a:xfrm>
            <a:off x="72008" y="1199586"/>
            <a:ext cx="5826374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Полічи, скільки трикутників утворилося. Чи однакові ці трикутники? Чим вони відрізняються?</a:t>
            </a:r>
          </a:p>
        </p:txBody>
      </p:sp>
      <p:pic>
        <p:nvPicPr>
          <p:cNvPr id="3076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1B35D7A-8B11-43F7-BF5E-E96043D2F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82" y="1199585"/>
            <a:ext cx="6059426" cy="54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Перший український мальований мультфільм «Казка про солом’яного бичка» з’явився в 1927 році. Він не зберігся. Залишилося всього декілька кадрів, що були надруковані в газетах, журналах і книгах.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http://proridne.org/folklore/image/%D0%A1%D0%BE%D0%BB%D0%BE%D0%BC%E2%80%99%D1%8F%D0%BD%D0%B8%D0%B9%20%D0%B1%D0%B8%D1%87%D0%BE%D0%BA%20%E2%80%94%2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16" y="3114247"/>
            <a:ext cx="6152926" cy="34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Скільки прямокутників заховались на малюнку?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3664" y="5514978"/>
            <a:ext cx="4420978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 прямокутників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3224" y="5514978"/>
            <a:ext cx="3746468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Відповідь:</a:t>
            </a:r>
          </a:p>
        </p:txBody>
      </p:sp>
      <p:graphicFrame>
        <p:nvGraphicFramePr>
          <p:cNvPr id="18" name="Таблиця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93528"/>
              </p:ext>
            </p:extLst>
          </p:nvPr>
        </p:nvGraphicFramePr>
        <p:xfrm>
          <a:off x="2131256" y="2418634"/>
          <a:ext cx="7632848" cy="2520280"/>
        </p:xfrm>
        <a:graphic>
          <a:graphicData uri="http://schemas.openxmlformats.org/drawingml/2006/table">
            <a:tbl>
              <a:tblPr firstRow="1" bandRow="1"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0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8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Якого малюнка не вистачає?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15" y="2045207"/>
            <a:ext cx="4151673" cy="42509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84" y="4997535"/>
            <a:ext cx="1066667" cy="10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539" y="2117215"/>
            <a:ext cx="4261358" cy="41155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650" y="4972135"/>
            <a:ext cx="1114286" cy="1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столі 4 кубики: червоний, жовтий, зелений і синій. Зелений кубик крайній зліва. Якщо його покласти між червоним і жовтим, то крайнім зліва стане червоний. Як розташовані кубики? Розфарбуй їх.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http://photo.all-graphic.net/photo_graphic/web/28_05_12/photoshop_12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7968" r="16031" b="4327"/>
          <a:stretch/>
        </p:blipFill>
        <p:spPr bwMode="auto">
          <a:xfrm>
            <a:off x="1625857" y="3722418"/>
            <a:ext cx="2160441" cy="21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hoto.all-graphic.net/photo_graphic/web/28_05_12/photoshop_12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7968" r="16031" b="4327"/>
          <a:stretch/>
        </p:blipFill>
        <p:spPr bwMode="auto">
          <a:xfrm>
            <a:off x="3729205" y="3776273"/>
            <a:ext cx="2160441" cy="21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hoto.all-graphic.net/photo_graphic/web/28_05_12/photoshop_12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7968" r="16031" b="4327"/>
          <a:stretch/>
        </p:blipFill>
        <p:spPr bwMode="auto">
          <a:xfrm>
            <a:off x="5923049" y="3812176"/>
            <a:ext cx="2160441" cy="21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hoto.all-graphic.net/photo_graphic/web/28_05_12/photoshop_12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7968" r="16031" b="4327"/>
          <a:stretch/>
        </p:blipFill>
        <p:spPr bwMode="auto">
          <a:xfrm>
            <a:off x="8064201" y="3856801"/>
            <a:ext cx="2160441" cy="21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photo.all-graphic.net/photo_graphic/web/28_05_12/photoshop_1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08C82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7968" r="16031" b="4327"/>
          <a:stretch/>
        </p:blipFill>
        <p:spPr bwMode="auto">
          <a:xfrm>
            <a:off x="1625858" y="3722418"/>
            <a:ext cx="2160441" cy="21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photo.all-graphic.net/photo_graphic/web/28_05_12/photoshop_1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7968" r="16031" b="4327"/>
          <a:stretch/>
        </p:blipFill>
        <p:spPr bwMode="auto">
          <a:xfrm>
            <a:off x="3750644" y="3758321"/>
            <a:ext cx="2160441" cy="21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photo.all-graphic.net/photo_graphic/web/28_05_12/photoshop_1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7968" r="16031" b="4327"/>
          <a:stretch/>
        </p:blipFill>
        <p:spPr bwMode="auto">
          <a:xfrm>
            <a:off x="5911085" y="3794224"/>
            <a:ext cx="2160441" cy="21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hoto.all-graphic.net/photo_graphic/web/28_05_12/photoshop_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7968" r="16031" b="4327"/>
          <a:stretch/>
        </p:blipFill>
        <p:spPr bwMode="auto">
          <a:xfrm>
            <a:off x="8038531" y="3830127"/>
            <a:ext cx="2160441" cy="21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560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DCBF84A-B4BA-4010-847C-511BCC39A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17630"/>
          <a:stretch/>
        </p:blipFill>
        <p:spPr bwMode="auto">
          <a:xfrm>
            <a:off x="993789" y="1228567"/>
            <a:ext cx="10204422" cy="53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я можу використовувати геометричні фігури?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778952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94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499753-8159-4B4C-AB9C-E1DCF775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Діємо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011A7F-B78F-4A2A-85BB-F2B7CAE8F289}"/>
              </a:ext>
            </a:extLst>
          </p:cNvPr>
          <p:cNvSpPr txBox="1"/>
          <p:nvPr/>
        </p:nvSpPr>
        <p:spPr>
          <a:xfrm>
            <a:off x="72008" y="1196763"/>
            <a:ext cx="396742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Робочому столі знайди значок і відкрий програму</a:t>
            </a:r>
            <a:br>
              <a:rPr lang="en-US" sz="2800" b="1" i="1" kern="0" dirty="0">
                <a:solidFill>
                  <a:srgbClr val="FFFFFF"/>
                </a:solidFill>
              </a:rPr>
            </a:br>
            <a:r>
              <a:rPr lang="en-US" sz="2800" b="1" i="1" kern="0" dirty="0">
                <a:solidFill>
                  <a:srgbClr val="FFFF00"/>
                </a:solidFill>
              </a:rPr>
              <a:t>Tux Paint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B92DA6-9D07-4933-9DDD-44CF5AA857FB}"/>
              </a:ext>
            </a:extLst>
          </p:cNvPr>
          <p:cNvSpPr txBox="1"/>
          <p:nvPr/>
        </p:nvSpPr>
        <p:spPr>
          <a:xfrm>
            <a:off x="72008" y="3558813"/>
            <a:ext cx="3967429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Виконай малюнок за зразком. Розфарбуй фігури вказаними кольорами.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5DCD27-8593-4D4C-8631-060761F6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259" y="1196760"/>
            <a:ext cx="7909733" cy="45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Діємо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551" y="1196463"/>
            <a:ext cx="9028278" cy="524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2009" y="2328877"/>
            <a:ext cx="29175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Розмальовки на порталі Пустунчик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3358472" y="4230915"/>
            <a:ext cx="1924728" cy="4862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Стрілка вліво 20"/>
          <p:cNvSpPr/>
          <p:nvPr/>
        </p:nvSpPr>
        <p:spPr>
          <a:xfrm rot="18900000">
            <a:off x="4041641" y="361512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C1C93DBE-9F9A-4FB3-821A-F5EF73C92053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http://screenshots.en.sftcdn.net/en/scrn/26000/26516/tux-paint-27.png">
            <a:extLst>
              <a:ext uri="{FF2B5EF4-FFF2-40B4-BE49-F238E27FC236}">
                <a16:creationId xmlns:a16="http://schemas.microsoft.com/office/drawing/2014/main" id="{F417D4A3-46DA-47D6-9362-815BA03B0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872" y1="20619" x2="69060" y2="20206"/>
                        <a14:foregroundMark x1="51453" y1="65361" x2="42564" y2="95670"/>
                        <a14:foregroundMark x1="58632" y1="86804" x2="55556" y2="98144"/>
                        <a14:foregroundMark x1="46667" y1="64948" x2="39658" y2="88866"/>
                        <a14:foregroundMark x1="41709" y1="80619" x2="61197" y2="97732"/>
                        <a14:foregroundMark x1="51795" y1="60000" x2="61197" y2="70515"/>
                        <a14:foregroundMark x1="51795" y1="22062" x2="66667" y2="30309"/>
                        <a14:foregroundMark x1="56923" y1="17526" x2="51282" y2="31753"/>
                        <a14:foregroundMark x1="61880" y1="83918" x2="62393" y2="96082"/>
                        <a14:foregroundMark x1="72821" y1="67423" x2="73333" y2="85361"/>
                        <a14:foregroundMark x1="69573" y1="65567" x2="69915" y2="71959"/>
                        <a14:foregroundMark x1="69060" y1="15670" x2="65299" y2="37526"/>
                        <a14:foregroundMark x1="74701" y1="95670" x2="83932" y2="91340"/>
                        <a14:foregroundMark x1="74188" y1="95670" x2="80513" y2="96082"/>
                        <a14:foregroundMark x1="40684" y1="72784" x2="39487" y2="85979"/>
                        <a14:foregroundMark x1="45641" y1="94433" x2="54188" y2="94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41" y="3677209"/>
            <a:ext cx="2856635" cy="236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by, bricks, developmenta, figures, geometric, shapes, toy icon">
            <a:extLst>
              <a:ext uri="{FF2B5EF4-FFF2-40B4-BE49-F238E27FC236}">
                <a16:creationId xmlns:a16="http://schemas.microsoft.com/office/drawing/2014/main" id="{98D7BEDF-DA12-4369-A904-32FE2FD0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80" y="3605758"/>
            <a:ext cx="2511224" cy="251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37" name="Таблиця 36"/>
          <p:cNvGraphicFramePr>
            <a:graphicFrameLocks noGrp="1"/>
          </p:cNvGraphicFramePr>
          <p:nvPr/>
        </p:nvGraphicFramePr>
        <p:xfrm>
          <a:off x="3287688" y="1988841"/>
          <a:ext cx="6984777" cy="3888431"/>
        </p:xfrm>
        <a:graphic>
          <a:graphicData uri="http://schemas.openxmlformats.org/drawingml/2006/table">
            <a:tbl>
              <a:tblPr firstRow="1" firstCol="1" bandRow="1"/>
              <a:tblGrid>
                <a:gridCol w="69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4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3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25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1" name="Таблиця 40"/>
          <p:cNvGraphicFramePr>
            <a:graphicFrameLocks noGrp="1"/>
          </p:cNvGraphicFramePr>
          <p:nvPr/>
        </p:nvGraphicFramePr>
        <p:xfrm>
          <a:off x="3985626" y="1994208"/>
          <a:ext cx="6286839" cy="642887"/>
        </p:xfrm>
        <a:graphic>
          <a:graphicData uri="http://schemas.openxmlformats.org/drawingml/2006/table">
            <a:tbl>
              <a:tblPr firstRow="1" firstCol="1" bandRow="1"/>
              <a:tblGrid>
                <a:gridCol w="69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4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25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Таблиця 47"/>
          <p:cNvGraphicFramePr>
            <a:graphicFrameLocks noGrp="1"/>
          </p:cNvGraphicFramePr>
          <p:nvPr/>
        </p:nvGraphicFramePr>
        <p:xfrm>
          <a:off x="3958086" y="2636913"/>
          <a:ext cx="5594298" cy="642887"/>
        </p:xfrm>
        <a:graphic>
          <a:graphicData uri="http://schemas.openxmlformats.org/drawingml/2006/table">
            <a:tbl>
              <a:tblPr firstRow="1" firstCol="1" bandRow="1"/>
              <a:tblGrid>
                <a:gridCol w="69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4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Таблиця 52"/>
          <p:cNvGraphicFramePr>
            <a:graphicFrameLocks noGrp="1"/>
          </p:cNvGraphicFramePr>
          <p:nvPr/>
        </p:nvGraphicFramePr>
        <p:xfrm>
          <a:off x="4007768" y="3285790"/>
          <a:ext cx="3504082" cy="642887"/>
        </p:xfrm>
        <a:graphic>
          <a:graphicData uri="http://schemas.openxmlformats.org/drawingml/2006/table">
            <a:tbl>
              <a:tblPr firstRow="1" firstCol="1" bandRow="1"/>
              <a:tblGrid>
                <a:gridCol w="69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Таблиця 56"/>
          <p:cNvGraphicFramePr>
            <a:graphicFrameLocks noGrp="1"/>
          </p:cNvGraphicFramePr>
          <p:nvPr/>
        </p:nvGraphicFramePr>
        <p:xfrm>
          <a:off x="4007768" y="3933057"/>
          <a:ext cx="3504082" cy="642887"/>
        </p:xfrm>
        <a:graphic>
          <a:graphicData uri="http://schemas.openxmlformats.org/drawingml/2006/table">
            <a:tbl>
              <a:tblPr firstRow="1" firstCol="1" bandRow="1"/>
              <a:tblGrid>
                <a:gridCol w="69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Таблиця 61"/>
          <p:cNvGraphicFramePr>
            <a:graphicFrameLocks noGrp="1"/>
          </p:cNvGraphicFramePr>
          <p:nvPr/>
        </p:nvGraphicFramePr>
        <p:xfrm>
          <a:off x="3960070" y="4586314"/>
          <a:ext cx="3504082" cy="642887"/>
        </p:xfrm>
        <a:graphic>
          <a:graphicData uri="http://schemas.openxmlformats.org/drawingml/2006/table">
            <a:tbl>
              <a:tblPr firstRow="1" firstCol="1" bandRow="1"/>
              <a:tblGrid>
                <a:gridCol w="69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Таблиця 62"/>
          <p:cNvGraphicFramePr>
            <a:graphicFrameLocks noGrp="1"/>
          </p:cNvGraphicFramePr>
          <p:nvPr/>
        </p:nvGraphicFramePr>
        <p:xfrm>
          <a:off x="3287688" y="5188425"/>
          <a:ext cx="4202020" cy="673996"/>
        </p:xfrm>
        <a:graphic>
          <a:graphicData uri="http://schemas.openxmlformats.org/drawingml/2006/table">
            <a:tbl>
              <a:tblPr firstRow="1" firstCol="1" bandRow="1"/>
              <a:tblGrid>
                <a:gridCol w="69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Групувати 2"/>
          <p:cNvGrpSpPr/>
          <p:nvPr/>
        </p:nvGrpSpPr>
        <p:grpSpPr>
          <a:xfrm>
            <a:off x="247202" y="1347778"/>
            <a:ext cx="3687260" cy="1699525"/>
            <a:chOff x="247202" y="1347778"/>
            <a:chExt cx="3687260" cy="1699525"/>
          </a:xfrm>
        </p:grpSpPr>
        <p:pic>
          <p:nvPicPr>
            <p:cNvPr id="39" name="Рисунок 38" descr="458aae1c1ebc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046" y="1347778"/>
              <a:ext cx="2113864" cy="1699525"/>
            </a:xfrm>
            <a:prstGeom prst="rect">
              <a:avLst/>
            </a:prstGeom>
          </p:spPr>
        </p:pic>
        <p:sp>
          <p:nvSpPr>
            <p:cNvPr id="64" name="Прямокутна виноска 26"/>
            <p:cNvSpPr/>
            <p:nvPr/>
          </p:nvSpPr>
          <p:spPr>
            <a:xfrm>
              <a:off x="247202" y="1819872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dirty="0">
                  <a:solidFill>
                    <a:srgbClr val="FFFFFF"/>
                  </a:solidFill>
                  <a:latin typeface="Verdana"/>
                </a:rPr>
                <a:t>1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5" name="Прямокутна виноска 26"/>
            <p:cNvSpPr/>
            <p:nvPr/>
          </p:nvSpPr>
          <p:spPr>
            <a:xfrm>
              <a:off x="3425077" y="2073804"/>
              <a:ext cx="509385" cy="470084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b="1" i="1" kern="0" dirty="0">
                  <a:solidFill>
                    <a:srgbClr val="FFFFFF"/>
                  </a:solidFill>
                  <a:latin typeface="Verdana"/>
                </a:rPr>
                <a:t>1</a:t>
              </a:r>
              <a:endPara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5" name="Групувати 4"/>
          <p:cNvGrpSpPr/>
          <p:nvPr/>
        </p:nvGrpSpPr>
        <p:grpSpPr>
          <a:xfrm>
            <a:off x="291237" y="2723314"/>
            <a:ext cx="3643225" cy="2318320"/>
            <a:chOff x="291237" y="2723314"/>
            <a:chExt cx="3643225" cy="2318320"/>
          </a:xfrm>
        </p:grpSpPr>
        <p:pic>
          <p:nvPicPr>
            <p:cNvPr id="46" name="Рисунок 45" descr="i.jpg"/>
            <p:cNvPicPr/>
            <p:nvPr/>
          </p:nvPicPr>
          <p:blipFill>
            <a:blip r:embed="rId4" cstate="print"/>
            <a:srcRect t="6413" r="3699" b="7815"/>
            <a:stretch>
              <a:fillRect/>
            </a:stretch>
          </p:blipFill>
          <p:spPr>
            <a:xfrm>
              <a:off x="446177" y="3286133"/>
              <a:ext cx="2505320" cy="1755501"/>
            </a:xfrm>
            <a:prstGeom prst="rect">
              <a:avLst/>
            </a:prstGeom>
          </p:spPr>
        </p:pic>
        <p:sp>
          <p:nvSpPr>
            <p:cNvPr id="66" name="Прямокутна виноска 26"/>
            <p:cNvSpPr/>
            <p:nvPr/>
          </p:nvSpPr>
          <p:spPr>
            <a:xfrm>
              <a:off x="291237" y="3304181"/>
              <a:ext cx="590809" cy="545226"/>
            </a:xfrm>
            <a:prstGeom prst="wedgeRectCallout">
              <a:avLst>
                <a:gd name="adj1" fmla="val 51248"/>
                <a:gd name="adj2" fmla="val 81153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noProof="0" dirty="0">
                  <a:solidFill>
                    <a:srgbClr val="FFFFFF"/>
                  </a:solidFill>
                  <a:latin typeface="Verdana"/>
                </a:rPr>
                <a:t>2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7" name="Прямокутна виноска 26"/>
            <p:cNvSpPr/>
            <p:nvPr/>
          </p:nvSpPr>
          <p:spPr>
            <a:xfrm>
              <a:off x="3425077" y="2723314"/>
              <a:ext cx="509385" cy="470084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b="1" i="1" kern="0" noProof="0" dirty="0">
                  <a:solidFill>
                    <a:srgbClr val="FFFFFF"/>
                  </a:solidFill>
                  <a:latin typeface="Verdana"/>
                </a:rPr>
                <a:t>2</a:t>
              </a:r>
              <a:endPara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70" name="Групувати 69"/>
          <p:cNvGrpSpPr/>
          <p:nvPr/>
        </p:nvGrpSpPr>
        <p:grpSpPr>
          <a:xfrm>
            <a:off x="3430141" y="2761778"/>
            <a:ext cx="8748355" cy="2037261"/>
            <a:chOff x="3430141" y="2761778"/>
            <a:chExt cx="8748355" cy="2037261"/>
          </a:xfrm>
        </p:grpSpPr>
        <p:pic>
          <p:nvPicPr>
            <p:cNvPr id="51" name="Рисунок 50" descr="oihawh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2880" y="2761778"/>
              <a:ext cx="2575616" cy="2037261"/>
            </a:xfrm>
            <a:prstGeom prst="rect">
              <a:avLst/>
            </a:prstGeom>
          </p:spPr>
        </p:pic>
        <p:sp>
          <p:nvSpPr>
            <p:cNvPr id="68" name="Прямокутна виноска 26"/>
            <p:cNvSpPr/>
            <p:nvPr/>
          </p:nvSpPr>
          <p:spPr>
            <a:xfrm>
              <a:off x="10942863" y="3047303"/>
              <a:ext cx="590809" cy="545226"/>
            </a:xfrm>
            <a:prstGeom prst="wedgeRectCallout">
              <a:avLst>
                <a:gd name="adj1" fmla="val -69129"/>
                <a:gd name="adj2" fmla="val 81153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noProof="0" dirty="0">
                  <a:solidFill>
                    <a:srgbClr val="FFFFFF"/>
                  </a:solidFill>
                  <a:latin typeface="Verdana"/>
                </a:rPr>
                <a:t>3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9" name="Прямокутна виноска 26"/>
            <p:cNvSpPr/>
            <p:nvPr/>
          </p:nvSpPr>
          <p:spPr>
            <a:xfrm>
              <a:off x="3430141" y="3372191"/>
              <a:ext cx="509385" cy="470084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b="1" i="1" kern="0" noProof="0" dirty="0">
                  <a:solidFill>
                    <a:srgbClr val="FFFFFF"/>
                  </a:solidFill>
                  <a:latin typeface="Verdana"/>
                </a:rPr>
                <a:t>3</a:t>
              </a:r>
              <a:endPara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73" name="Групувати 72"/>
          <p:cNvGrpSpPr/>
          <p:nvPr/>
        </p:nvGrpSpPr>
        <p:grpSpPr>
          <a:xfrm>
            <a:off x="212915" y="4025207"/>
            <a:ext cx="3721547" cy="2559965"/>
            <a:chOff x="212915" y="4025207"/>
            <a:chExt cx="3721547" cy="2559965"/>
          </a:xfrm>
        </p:grpSpPr>
        <p:pic>
          <p:nvPicPr>
            <p:cNvPr id="55" name="Рисунок 54" descr="i (1)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579" y="5139670"/>
              <a:ext cx="2150702" cy="1445502"/>
            </a:xfrm>
            <a:prstGeom prst="rect">
              <a:avLst/>
            </a:prstGeom>
          </p:spPr>
        </p:pic>
        <p:sp>
          <p:nvSpPr>
            <p:cNvPr id="71" name="Прямокутна виноска 26"/>
            <p:cNvSpPr/>
            <p:nvPr/>
          </p:nvSpPr>
          <p:spPr>
            <a:xfrm>
              <a:off x="212915" y="5222618"/>
              <a:ext cx="590809" cy="545226"/>
            </a:xfrm>
            <a:prstGeom prst="wedgeRectCallout">
              <a:avLst>
                <a:gd name="adj1" fmla="val 51249"/>
                <a:gd name="adj2" fmla="val 731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noProof="0" dirty="0">
                  <a:solidFill>
                    <a:srgbClr val="FFFFFF"/>
                  </a:solidFill>
                  <a:latin typeface="Verdana"/>
                </a:rPr>
                <a:t>4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2" name="Прямокутна виноска 26"/>
            <p:cNvSpPr/>
            <p:nvPr/>
          </p:nvSpPr>
          <p:spPr>
            <a:xfrm>
              <a:off x="3425077" y="4025207"/>
              <a:ext cx="509385" cy="470084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b="1" i="1" kern="0" noProof="0" dirty="0">
                  <a:solidFill>
                    <a:srgbClr val="FFFFFF"/>
                  </a:solidFill>
                  <a:latin typeface="Verdana"/>
                </a:rPr>
                <a:t>4</a:t>
              </a:r>
              <a:endPara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77" name="Групувати 76"/>
          <p:cNvGrpSpPr/>
          <p:nvPr/>
        </p:nvGrpSpPr>
        <p:grpSpPr>
          <a:xfrm>
            <a:off x="3425077" y="4647143"/>
            <a:ext cx="7932833" cy="1923072"/>
            <a:chOff x="3425077" y="4647143"/>
            <a:chExt cx="7932833" cy="1923072"/>
          </a:xfrm>
        </p:grpSpPr>
        <p:pic>
          <p:nvPicPr>
            <p:cNvPr id="59" name="Рисунок 58" descr="i (2).jpg"/>
            <p:cNvPicPr/>
            <p:nvPr/>
          </p:nvPicPr>
          <p:blipFill>
            <a:blip r:embed="rId7" cstate="print"/>
            <a:srcRect b="9859"/>
            <a:stretch>
              <a:fillRect/>
            </a:stretch>
          </p:blipFill>
          <p:spPr>
            <a:xfrm>
              <a:off x="8411903" y="4686218"/>
              <a:ext cx="2946007" cy="1618025"/>
            </a:xfrm>
            <a:prstGeom prst="rect">
              <a:avLst/>
            </a:prstGeom>
          </p:spPr>
        </p:pic>
        <p:sp>
          <p:nvSpPr>
            <p:cNvPr id="74" name="Прямокутна виноска 26"/>
            <p:cNvSpPr/>
            <p:nvPr/>
          </p:nvSpPr>
          <p:spPr>
            <a:xfrm>
              <a:off x="8539983" y="6024989"/>
              <a:ext cx="590809" cy="545226"/>
            </a:xfrm>
            <a:prstGeom prst="wedgeRectCallout">
              <a:avLst>
                <a:gd name="adj1" fmla="val 90555"/>
                <a:gd name="adj2" fmla="val -33316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noProof="0" dirty="0">
                  <a:solidFill>
                    <a:srgbClr val="FFFFFF"/>
                  </a:solidFill>
                  <a:latin typeface="Verdana"/>
                </a:rPr>
                <a:t>5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5" name="Прямокутна виноска 26"/>
            <p:cNvSpPr/>
            <p:nvPr/>
          </p:nvSpPr>
          <p:spPr>
            <a:xfrm>
              <a:off x="3425077" y="4647143"/>
              <a:ext cx="509385" cy="470084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b="1" i="1" kern="0" noProof="0" dirty="0">
                  <a:solidFill>
                    <a:srgbClr val="FFFFFF"/>
                  </a:solidFill>
                  <a:latin typeface="Verdana"/>
                </a:rPr>
                <a:t>5</a:t>
              </a:r>
              <a:endPara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76" name="Стрілка вправо 30">
            <a:hlinkClick r:id="" action="ppaction://hlinkshowjump?jump=nextslide"/>
          </p:cNvPr>
          <p:cNvSpPr/>
          <p:nvPr/>
        </p:nvSpPr>
        <p:spPr>
          <a:xfrm>
            <a:off x="10571941" y="5843113"/>
            <a:ext cx="1550209" cy="981489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  <p:grpSp>
        <p:nvGrpSpPr>
          <p:cNvPr id="80" name="Групувати 79"/>
          <p:cNvGrpSpPr/>
          <p:nvPr/>
        </p:nvGrpSpPr>
        <p:grpSpPr>
          <a:xfrm>
            <a:off x="2733111" y="3372191"/>
            <a:ext cx="6723880" cy="2410523"/>
            <a:chOff x="2733111" y="3372191"/>
            <a:chExt cx="6723880" cy="2410523"/>
          </a:xfrm>
        </p:grpSpPr>
        <p:pic>
          <p:nvPicPr>
            <p:cNvPr id="43" name="Рисунок 42" descr="db1034aae003d5957a4cf45662788aee1.jpg"/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3252" l="26512" r="73953"/>
                      </a14:imgEffect>
                    </a14:imgLayer>
                  </a14:imgProps>
                </a:ext>
              </a:extLst>
            </a:blip>
            <a:srcRect l="24910" r="26008" b="6364"/>
            <a:stretch>
              <a:fillRect/>
            </a:stretch>
          </p:blipFill>
          <p:spPr>
            <a:xfrm>
              <a:off x="7580092" y="3372191"/>
              <a:ext cx="1559167" cy="2259663"/>
            </a:xfrm>
            <a:prstGeom prst="rect">
              <a:avLst/>
            </a:prstGeom>
          </p:spPr>
        </p:pic>
        <p:sp>
          <p:nvSpPr>
            <p:cNvPr id="78" name="Прямокутна виноска 26"/>
            <p:cNvSpPr/>
            <p:nvPr/>
          </p:nvSpPr>
          <p:spPr>
            <a:xfrm>
              <a:off x="8866182" y="3891270"/>
              <a:ext cx="590809" cy="545226"/>
            </a:xfrm>
            <a:prstGeom prst="wedgeRectCallout">
              <a:avLst>
                <a:gd name="adj1" fmla="val -60223"/>
                <a:gd name="adj2" fmla="val 84148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noProof="0" dirty="0">
                  <a:solidFill>
                    <a:srgbClr val="FFFFFF"/>
                  </a:solidFill>
                  <a:latin typeface="Verdana"/>
                </a:rPr>
                <a:t>6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9" name="Прямокутна виноска 26"/>
            <p:cNvSpPr/>
            <p:nvPr/>
          </p:nvSpPr>
          <p:spPr>
            <a:xfrm>
              <a:off x="2733111" y="5312630"/>
              <a:ext cx="509385" cy="470084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b="1" i="1" kern="0" noProof="0" dirty="0">
                  <a:solidFill>
                    <a:srgbClr val="FFFFFF"/>
                  </a:solidFill>
                  <a:latin typeface="Verdana"/>
                </a:rPr>
                <a:t>6</a:t>
              </a:r>
              <a:endPara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4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CCBF5C-168A-478C-A5B3-897E48C5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17" y="1196762"/>
            <a:ext cx="7021875" cy="548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я можу використовувати геометричні фігури?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494211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графічному редакторі </a:t>
            </a:r>
            <a:r>
              <a:rPr lang="uk-UA" sz="2800" b="1" i="1" kern="0" dirty="0" err="1">
                <a:solidFill>
                  <a:srgbClr val="FFFFFF"/>
                </a:solidFill>
              </a:rPr>
              <a:t>Тукс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Пейнпг</a:t>
            </a:r>
            <a:r>
              <a:rPr lang="uk-UA" sz="2800" b="1" i="1" kern="0" dirty="0">
                <a:solidFill>
                  <a:srgbClr val="FFFFFF"/>
                </a:solidFill>
              </a:rPr>
              <a:t> за допомогою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Лінії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намалювати й геометричні фігури: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9402111-3380-4EA9-94E2-2498276F59BB}"/>
              </a:ext>
            </a:extLst>
          </p:cNvPr>
          <p:cNvSpPr/>
          <p:nvPr/>
        </p:nvSpPr>
        <p:spPr>
          <a:xfrm>
            <a:off x="5085395" y="2172056"/>
            <a:ext cx="463229" cy="4797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6C38ACF6-A3A3-48B4-9440-3593BEABA641}"/>
              </a:ext>
            </a:extLst>
          </p:cNvPr>
          <p:cNvSpPr/>
          <p:nvPr/>
        </p:nvSpPr>
        <p:spPr>
          <a:xfrm rot="18900000">
            <a:off x="5274361" y="15528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D9B319-450D-41FC-A4EA-3D275CFECA01}"/>
              </a:ext>
            </a:extLst>
          </p:cNvPr>
          <p:cNvSpPr txBox="1"/>
          <p:nvPr/>
        </p:nvSpPr>
        <p:spPr>
          <a:xfrm>
            <a:off x="72005" y="3987171"/>
            <a:ext cx="494211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трикутник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E96CB2-3090-4880-A384-927610903E3C}"/>
              </a:ext>
            </a:extLst>
          </p:cNvPr>
          <p:cNvSpPr txBox="1"/>
          <p:nvPr/>
        </p:nvSpPr>
        <p:spPr>
          <a:xfrm>
            <a:off x="72004" y="4623143"/>
            <a:ext cx="494211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квадрат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000A7C-E3C4-4A1B-9E90-CAED6197FDFE}"/>
              </a:ext>
            </a:extLst>
          </p:cNvPr>
          <p:cNvSpPr txBox="1"/>
          <p:nvPr/>
        </p:nvSpPr>
        <p:spPr>
          <a:xfrm>
            <a:off x="72004" y="5260016"/>
            <a:ext cx="494211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прямокутник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FDEBF4-8C50-4B66-8EEC-ACD01A741880}"/>
              </a:ext>
            </a:extLst>
          </p:cNvPr>
          <p:cNvSpPr txBox="1"/>
          <p:nvPr/>
        </p:nvSpPr>
        <p:spPr>
          <a:xfrm>
            <a:off x="72004" y="5895087"/>
            <a:ext cx="494211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ромб, п’ятикутник.</a:t>
            </a:r>
          </a:p>
        </p:txBody>
      </p:sp>
    </p:spTree>
    <p:extLst>
      <p:ext uri="{BB962C8B-B14F-4D97-AF65-F5344CB8AC3E}">
        <p14:creationId xmlns:p14="http://schemas.microsoft.com/office/powerpoint/2010/main" val="22800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13288D-5A57-4318-97EA-B71788CC8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19" y="1196761"/>
            <a:ext cx="7021874" cy="54871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я можу використовувати геометричні фігури?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4942117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Але їх можна намалювати ще швидше, використовуючи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Фігури</a:t>
            </a:r>
            <a:r>
              <a:rPr lang="uk-UA" sz="2800" b="1" i="1" kern="0" dirty="0">
                <a:solidFill>
                  <a:srgbClr val="FFFFFF"/>
                </a:solidFill>
              </a:rPr>
              <a:t>. Якщо вибрати цей інструмент, то у правій частині вікна з’явиться панель Фігури.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1A979E3-B4E5-4F41-9E21-0C342579FE75}"/>
              </a:ext>
            </a:extLst>
          </p:cNvPr>
          <p:cNvSpPr/>
          <p:nvPr/>
        </p:nvSpPr>
        <p:spPr>
          <a:xfrm>
            <a:off x="5518211" y="2172056"/>
            <a:ext cx="463229" cy="4797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1BEF0EDF-ADF4-411B-9D7F-362F5BD32B6B}"/>
              </a:ext>
            </a:extLst>
          </p:cNvPr>
          <p:cNvSpPr/>
          <p:nvPr/>
        </p:nvSpPr>
        <p:spPr>
          <a:xfrm rot="18900000">
            <a:off x="5707177" y="15528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9BFC6E6-CC55-4BFB-ABF9-B27BAE9EF31C}"/>
              </a:ext>
            </a:extLst>
          </p:cNvPr>
          <p:cNvSpPr/>
          <p:nvPr/>
        </p:nvSpPr>
        <p:spPr>
          <a:xfrm>
            <a:off x="11258550" y="1956434"/>
            <a:ext cx="883920" cy="35667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52C283-F4EB-44E1-B630-3E0DDBFA92B8}"/>
              </a:ext>
            </a:extLst>
          </p:cNvPr>
          <p:cNvSpPr txBox="1"/>
          <p:nvPr/>
        </p:nvSpPr>
        <p:spPr>
          <a:xfrm>
            <a:off x="7390811" y="1366397"/>
            <a:ext cx="3652328" cy="523220"/>
          </a:xfrm>
          <a:prstGeom prst="wedgeRectCallout">
            <a:avLst>
              <a:gd name="adj1" fmla="val 62201"/>
              <a:gd name="adj2" fmla="val 14677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Панель </a:t>
            </a: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Фігури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1BCC349A-4792-4091-8568-F4C408BBC879}"/>
              </a:ext>
            </a:extLst>
          </p:cNvPr>
          <p:cNvSpPr/>
          <p:nvPr/>
        </p:nvSpPr>
        <p:spPr>
          <a:xfrm>
            <a:off x="11313160" y="2013585"/>
            <a:ext cx="394334" cy="34518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E0083-0C8C-4FBB-BCF4-236766932753}"/>
              </a:ext>
            </a:extLst>
          </p:cNvPr>
          <p:cNvSpPr txBox="1"/>
          <p:nvPr/>
        </p:nvSpPr>
        <p:spPr>
          <a:xfrm>
            <a:off x="6283241" y="2293248"/>
            <a:ext cx="4568119" cy="2893100"/>
          </a:xfrm>
          <a:prstGeom prst="wedgeRectCallout">
            <a:avLst>
              <a:gd name="adj1" fmla="val 61321"/>
              <a:gd name="adj2" fmla="val -1160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Зверни увагу</a:t>
            </a:r>
            <a:r>
              <a:rPr lang="uk-UA" sz="2600" b="1" i="1" kern="0" dirty="0">
                <a:solidFill>
                  <a:srgbClr val="FFFFFF"/>
                </a:solidFill>
              </a:rPr>
              <a:t>, що кожна з фігур повторюється двічі. За допомогою незафарбованої фігури малюють тільки її контур.</a:t>
            </a:r>
          </a:p>
        </p:txBody>
      </p:sp>
    </p:spTree>
    <p:extLst>
      <p:ext uri="{BB962C8B-B14F-4D97-AF65-F5344CB8AC3E}">
        <p14:creationId xmlns:p14="http://schemas.microsoft.com/office/powerpoint/2010/main" val="35477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я можу використовувати геометричні фігури?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id="{573055F8-B466-443C-99C6-B97B45CC9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BB4F73-6455-4D6B-9F3F-AC1CD472346D}"/>
              </a:ext>
            </a:extLst>
          </p:cNvPr>
          <p:cNvSpPr txBox="1"/>
          <p:nvPr/>
        </p:nvSpPr>
        <p:spPr>
          <a:xfrm>
            <a:off x="1401490" y="1199586"/>
            <a:ext cx="1071850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фігури тобі вже доводилось малювати? Які об’єкти з довкілля або їх частини мають форму, подібну до геометричної фігури? Де таких об’єктів більше — у природі чи штучному середовищі?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¾Ð±'ÑÐºÑÐ¸ ÑÐ²ÑÑÑ Ð²ÐµÐºÑÐ¾Ñ&quot;">
            <a:extLst>
              <a:ext uri="{FF2B5EF4-FFF2-40B4-BE49-F238E27FC236}">
                <a16:creationId xmlns:a16="http://schemas.microsoft.com/office/drawing/2014/main" id="{8CCAD7BD-DC5E-4043-B547-2BE6B919F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2"/>
          <a:stretch/>
        </p:blipFill>
        <p:spPr bwMode="auto">
          <a:xfrm>
            <a:off x="5924346" y="3223034"/>
            <a:ext cx="6195646" cy="30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Ð¾ÑÐ½Ð°Ñ Ð´Ð¾Ð»Ð¸Ð½Ð° ÐºÐ»Ð¸ÑÑ Ð´ÐµÑÐµÐ²Ð¾ Ð¿ÑÐ¸ÑÐ¾Ð´Ð° Ð¿ÐµÐ¹Ð·Ð°Ð¶ Ð²ÐµÐºÑÐ¾ÑÐ½ÑÐµ Ð¸Ð»Ð»ÑÑÑÑÐ°ÑÐ¸Ð¸ Premium Ð²ÐµÐºÑÐ¾ÑÑ">
            <a:extLst>
              <a:ext uri="{FF2B5EF4-FFF2-40B4-BE49-F238E27FC236}">
                <a16:creationId xmlns:a16="http://schemas.microsoft.com/office/drawing/2014/main" id="{9E9E0DE1-7114-4C84-9D57-4484A9804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6"/>
          <a:stretch/>
        </p:blipFill>
        <p:spPr bwMode="auto">
          <a:xfrm>
            <a:off x="247202" y="3223033"/>
            <a:ext cx="5460262" cy="30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я можу використовувати геометричні фігури?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494211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намалювати фігуру, потрібно: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58DBE-DAE6-4F0A-8BCF-288A0DA0A41D}"/>
              </a:ext>
            </a:extLst>
          </p:cNvPr>
          <p:cNvSpPr txBox="1"/>
          <p:nvPr/>
        </p:nvSpPr>
        <p:spPr>
          <a:xfrm>
            <a:off x="72006" y="2276279"/>
            <a:ext cx="4942119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фігуру або її контур на правій панелі Фігури.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94098-2115-4A24-84A5-B0AFB5DAD2CA}"/>
              </a:ext>
            </a:extLst>
          </p:cNvPr>
          <p:cNvSpPr txBox="1"/>
          <p:nvPr/>
        </p:nvSpPr>
        <p:spPr>
          <a:xfrm>
            <a:off x="72006" y="3786683"/>
            <a:ext cx="4942119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Мишею розтягнути фігуру, щоб задати її розмір.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C81CF9-1245-4BEE-A956-D723C49C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116" y="1195216"/>
            <a:ext cx="7021876" cy="54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6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я можу використовувати геометричні фігури?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494211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намалювати фігуру, потрібно: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58DBE-DAE6-4F0A-8BCF-288A0DA0A41D}"/>
              </a:ext>
            </a:extLst>
          </p:cNvPr>
          <p:cNvSpPr txBox="1"/>
          <p:nvPr/>
        </p:nvSpPr>
        <p:spPr>
          <a:xfrm>
            <a:off x="72006" y="2276279"/>
            <a:ext cx="4942119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Покрутити фігуру, щоб вказати її розташування.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94098-2115-4A24-84A5-B0AFB5DAD2CA}"/>
              </a:ext>
            </a:extLst>
          </p:cNvPr>
          <p:cNvSpPr txBox="1"/>
          <p:nvPr/>
        </p:nvSpPr>
        <p:spPr>
          <a:xfrm>
            <a:off x="72006" y="3786683"/>
            <a:ext cx="4942119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Клацнути лівою кнопкою миші.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7C3B94-183E-45E2-A369-C77D6C30A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517" y="1194730"/>
            <a:ext cx="7024476" cy="54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я можу використовувати геометричні фігури?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id="{C814601A-DDE0-4E53-BC37-62AF3195A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1DAD6-053B-41D5-BE99-4D562E600C52}"/>
              </a:ext>
            </a:extLst>
          </p:cNvPr>
          <p:cNvSpPr txBox="1"/>
          <p:nvPr/>
        </p:nvSpPr>
        <p:spPr>
          <a:xfrm>
            <a:off x="1401490" y="1199586"/>
            <a:ext cx="1071850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фігуру розтягувати вгору, то яку м властивість ми змінюємо? А якщо розтягувати ліворуч або праворуч?</a:t>
            </a:r>
          </a:p>
        </p:txBody>
      </p:sp>
      <p:pic>
        <p:nvPicPr>
          <p:cNvPr id="409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B6A479DD-1D4D-49F5-BFD8-B231E17C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98152"/>
            <a:ext cx="594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µÐ·ÑÐ»ÑÑÐ°Ñ Ð¿Ð¾ÑÑÐºÑ Ð·Ð¾Ð±ÑÐ°Ð¶ÐµÐ½Ñ Ð·Ð° Ð·Ð°Ð¿Ð¸ÑÐ¾Ð¼ &quot;web development&quot;">
            <a:extLst>
              <a:ext uri="{FF2B5EF4-FFF2-40B4-BE49-F238E27FC236}">
                <a16:creationId xmlns:a16="http://schemas.microsoft.com/office/drawing/2014/main" id="{1C8A76CC-DF5F-421F-8D44-F918702B0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/>
          <a:stretch/>
        </p:blipFill>
        <p:spPr bwMode="auto">
          <a:xfrm>
            <a:off x="6250074" y="2798152"/>
            <a:ext cx="5869917" cy="33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6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194407</TotalTime>
  <Words>711</Words>
  <Application>Microsoft Office PowerPoint</Application>
  <PresentationFormat>Широкий екран</PresentationFormat>
  <Paragraphs>147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Створення зображення об’єктів, що складаються з геометричних фігур </vt:lpstr>
      <vt:lpstr>Як я можу використовувати геометричні фігури?</vt:lpstr>
      <vt:lpstr>Розгадайте кросворд</vt:lpstr>
      <vt:lpstr>Як я можу використовувати геометричні фігури?</vt:lpstr>
      <vt:lpstr>Як я можу використовувати геометричні фігури?</vt:lpstr>
      <vt:lpstr>Як я можу використовувати геометричні фігури?</vt:lpstr>
      <vt:lpstr>Як я можу використовувати геометричні фігури?</vt:lpstr>
      <vt:lpstr>Як я можу використовувати геометричні фігури?</vt:lpstr>
      <vt:lpstr>Як я можу використовувати геометричні фігури?</vt:lpstr>
      <vt:lpstr>Як я можу використовувати геометричні фігури?</vt:lpstr>
      <vt:lpstr>Як я можу використовувати геометричні фігури?</vt:lpstr>
      <vt:lpstr>Як я можу використовувати геометричні фігури?</vt:lpstr>
      <vt:lpstr>Як я можу використовувати геометричні фігури?</vt:lpstr>
      <vt:lpstr>Як я можу використовувати геометричні фігури?</vt:lpstr>
      <vt:lpstr>Цікавинки</vt:lpstr>
      <vt:lpstr>Запитання і завдання</vt:lpstr>
      <vt:lpstr>Запитання і завдання</vt:lpstr>
      <vt:lpstr>Запитання і завдання</vt:lpstr>
      <vt:lpstr>Фізкультхвилинка</vt:lpstr>
      <vt:lpstr>Працюємо за комп’ютером</vt:lpstr>
      <vt:lpstr>Діємо</vt:lpstr>
      <vt:lpstr>Діємо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938</cp:revision>
  <dcterms:created xsi:type="dcterms:W3CDTF">2016-06-06T19:48:43Z</dcterms:created>
  <dcterms:modified xsi:type="dcterms:W3CDTF">2019-08-20T12:23:27Z</dcterms:modified>
</cp:coreProperties>
</file>