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7" r:id="rId22"/>
    <p:sldId id="279" r:id="rId23"/>
    <p:sldId id="277" r:id="rId24"/>
    <p:sldId id="278" r:id="rId25"/>
    <p:sldId id="282" r:id="rId26"/>
    <p:sldId id="281" r:id="rId27"/>
    <p:sldId id="280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58;&#1040;&#1058;&#1047;&#1042;&#1030;&#1058;\&#1089;&#1090;&#1072;&#1090;&#1079;&#1074;&#1110;&#1090;&#1080;%2021-22%20&#1085;&#1088;\&#1057;&#1090;&#1072;&#1090;&#1079;&#1074;&#1110;&#1090;%202021-2022%20&#1085;.&#1088;.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58;&#1040;&#1058;&#1047;&#1042;&#1030;&#1058;\&#1089;&#1090;&#1072;&#1090;&#1079;&#1074;&#1110;&#1090;&#1080;%2021-22%20&#1085;&#1088;\&#1055;&#1088;&#1077;&#1076;&#1084;&#1077;&#1090;%20&#1074;&#1095;&#1080;&#1090;&#1077;&#1083;&#110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58;&#1040;&#1058;&#1047;&#1042;&#1030;&#1058;\&#1089;&#1090;&#1072;&#1090;&#1079;&#1074;&#1110;&#1090;&#1080;%2021-22%20&#1085;&#1088;\&#1055;&#1088;&#1077;&#1076;&#1084;&#1077;&#1090;%20&#1074;&#1095;&#1080;&#1090;&#1077;&#1083;&#1100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58;&#1040;&#1058;&#1047;&#1042;&#1030;&#1058;\&#1089;&#1090;&#1072;&#1090;&#1079;&#1074;&#1110;&#1090;&#1080;%2021-22%20&#1085;&#1088;\&#1057;&#1090;&#1072;&#1090;&#1079;&#1074;&#1110;&#1090;%202021-2022%20&#1085;.&#1088;.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58;&#1040;&#1058;&#1047;&#1042;&#1030;&#1058;\&#1089;&#1090;&#1072;&#1090;&#1079;&#1074;&#1110;&#1090;&#1080;%2021-22%20&#1085;&#1088;\&#1057;&#1090;&#1072;&#1090;&#1079;&#1074;&#1110;&#1090;%202021-2022%20&#1085;.&#1088;.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58;&#1040;&#1058;&#1047;&#1042;&#1030;&#1058;\&#1089;&#1090;&#1072;&#1090;&#1079;&#1074;&#1110;&#1090;&#1080;%2021-22%20&#1085;&#1088;\&#1057;&#1090;&#1072;&#1090;&#1079;&#1074;&#1110;&#1090;%202021-2022%20&#1085;.&#1088;.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58;&#1040;&#1058;&#1047;&#1042;&#1030;&#1058;\&#1089;&#1090;&#1072;&#1090;&#1079;&#1074;&#1110;&#1090;&#1080;%2021-22%20&#1085;&#1088;\&#1057;&#1090;&#1072;&#1090;&#1079;&#1074;&#1110;&#1090;%202021-2022%20&#1085;.&#1088;.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58;&#1040;&#1058;&#1047;&#1042;&#1030;&#1058;\&#1089;&#1090;&#1072;&#1090;&#1079;&#1074;&#1110;&#1090;&#1080;%2021-22%20&#1085;&#1088;\&#1055;&#1088;&#1077;&#1076;&#1084;&#1077;&#1090;%20&#1074;&#1095;&#1080;&#1090;&#1077;&#1083;&#110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58;&#1040;&#1058;&#1047;&#1042;&#1030;&#1058;\&#1089;&#1090;&#1072;&#1090;&#1079;&#1074;&#1110;&#1090;&#1080;%2021-22%20&#1085;&#1088;\&#1055;&#1088;&#1077;&#1076;&#1084;&#1077;&#1090;%20&#1074;&#1095;&#1080;&#1090;&#1077;&#1083;&#110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58;&#1040;&#1058;&#1047;&#1042;&#1030;&#1058;\&#1089;&#1090;&#1072;&#1090;&#1079;&#1074;&#1110;&#1090;&#1080;%2021-22%20&#1085;&#1088;\&#1055;&#1088;&#1077;&#1076;&#1084;&#1077;&#1090;%20&#1074;&#1095;&#1080;&#1090;&#1077;&#1083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2400" b="1">
                <a:solidFill>
                  <a:srgbClr val="757575"/>
                </a:solidFill>
                <a:latin typeface="+mn-lt"/>
              </a:defRPr>
            </a:pPr>
            <a:r>
              <a:rPr lang="ru-RU" sz="2400" b="1">
                <a:solidFill>
                  <a:schemeClr val="tx1"/>
                </a:solidFill>
                <a:latin typeface="+mn-lt"/>
              </a:rPr>
              <a:t>Відвідування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Відвідування!$B$57</c:f>
              <c:strCache>
                <c:ptCount val="1"/>
                <c:pt idx="0">
                  <c:v>Відвідування (%)</c:v>
                </c:pt>
              </c:strCache>
            </c:strRef>
          </c:tx>
          <c:spPr>
            <a:solidFill>
              <a:srgbClr val="4285F4"/>
            </a:solidFill>
            <a:ln cmpd="sng">
              <a:solidFill>
                <a:srgbClr val="000000"/>
              </a:solidFill>
            </a:ln>
          </c:spPr>
          <c:invertIfNegative val="1"/>
          <c:dLbls>
            <c:txPr>
              <a:bodyPr/>
              <a:lstStyle/>
              <a:p>
                <a:pPr lvl="0"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Відвідування!$A$58:$A$70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8-А</c:v>
                </c:pt>
                <c:pt idx="8">
                  <c:v>8-Б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Всього по школі</c:v>
                </c:pt>
              </c:strCache>
            </c:strRef>
          </c:cat>
          <c:val>
            <c:numRef>
              <c:f>Відвідування!$B$58:$B$70</c:f>
              <c:numCache>
                <c:formatCode>General</c:formatCode>
                <c:ptCount val="13"/>
                <c:pt idx="0">
                  <c:v>86.6</c:v>
                </c:pt>
                <c:pt idx="1">
                  <c:v>82.3</c:v>
                </c:pt>
                <c:pt idx="2">
                  <c:v>86.9</c:v>
                </c:pt>
                <c:pt idx="3">
                  <c:v>91.7</c:v>
                </c:pt>
                <c:pt idx="4">
                  <c:v>83.7</c:v>
                </c:pt>
                <c:pt idx="5">
                  <c:v>79</c:v>
                </c:pt>
                <c:pt idx="6">
                  <c:v>81.8</c:v>
                </c:pt>
                <c:pt idx="7">
                  <c:v>86</c:v>
                </c:pt>
                <c:pt idx="8">
                  <c:v>83</c:v>
                </c:pt>
                <c:pt idx="9">
                  <c:v>91</c:v>
                </c:pt>
                <c:pt idx="10">
                  <c:v>83.6</c:v>
                </c:pt>
                <c:pt idx="11">
                  <c:v>78</c:v>
                </c:pt>
                <c:pt idx="12">
                  <c:v>85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38272"/>
        <c:axId val="141239808"/>
      </c:barChart>
      <c:catAx>
        <c:axId val="141238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1800" b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141239808"/>
        <c:crosses val="autoZero"/>
        <c:auto val="1"/>
        <c:lblAlgn val="ctr"/>
        <c:lblOffset val="100"/>
        <c:noMultiLvlLbl val="1"/>
      </c:catAx>
      <c:valAx>
        <c:axId val="141239808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141238272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150136535963306E-2"/>
          <c:y val="4.4268419796807693E-2"/>
          <c:w val="0.76370775622744191"/>
          <c:h val="0.49176933026912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Лист2!$C$55</c:f>
              <c:strCache>
                <c:ptCount val="1"/>
                <c:pt idx="0">
                  <c:v>П</c:v>
                </c:pt>
              </c:strCache>
            </c:strRef>
          </c:tx>
          <c:invertIfNegative val="0"/>
          <c:cat>
            <c:multiLvlStrRef>
              <c:f>Лист2!$A$56:$B$61</c:f>
              <c:multiLvlStrCache>
                <c:ptCount val="6"/>
                <c:lvl>
                  <c:pt idx="0">
                    <c:v>Васянович Н.І.</c:v>
                  </c:pt>
                  <c:pt idx="1">
                    <c:v>Васянович Н.І.</c:v>
                  </c:pt>
                  <c:pt idx="2">
                    <c:v>Васянович Н.І.</c:v>
                  </c:pt>
                  <c:pt idx="3">
                    <c:v>Гузовська А.С.</c:v>
                  </c:pt>
                  <c:pt idx="4">
                    <c:v>Паршакова А.М.</c:v>
                  </c:pt>
                  <c:pt idx="5">
                    <c:v>Шуневич Л.В.</c:v>
                  </c:pt>
                </c:lvl>
                <c:lvl>
                  <c:pt idx="0">
                    <c:v>Матем</c:v>
                  </c:pt>
                  <c:pt idx="1">
                    <c:v>Алгебра </c:v>
                  </c:pt>
                  <c:pt idx="2">
                    <c:v>Геом.</c:v>
                  </c:pt>
                  <c:pt idx="3">
                    <c:v>Математика</c:v>
                  </c:pt>
                  <c:pt idx="4">
                    <c:v>Інф.</c:v>
                  </c:pt>
                  <c:pt idx="5">
                    <c:v>Фізика</c:v>
                  </c:pt>
                </c:lvl>
              </c:multiLvlStrCache>
            </c:multiLvlStrRef>
          </c:cat>
          <c:val>
            <c:numRef>
              <c:f>Лист2!$C$56:$C$61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Лист2!$D$55</c:f>
              <c:strCache>
                <c:ptCount val="1"/>
                <c:pt idx="0">
                  <c:v>С</c:v>
                </c:pt>
              </c:strCache>
            </c:strRef>
          </c:tx>
          <c:invertIfNegative val="0"/>
          <c:cat>
            <c:multiLvlStrRef>
              <c:f>Лист2!$A$56:$B$61</c:f>
              <c:multiLvlStrCache>
                <c:ptCount val="6"/>
                <c:lvl>
                  <c:pt idx="0">
                    <c:v>Васянович Н.І.</c:v>
                  </c:pt>
                  <c:pt idx="1">
                    <c:v>Васянович Н.І.</c:v>
                  </c:pt>
                  <c:pt idx="2">
                    <c:v>Васянович Н.І.</c:v>
                  </c:pt>
                  <c:pt idx="3">
                    <c:v>Гузовська А.С.</c:v>
                  </c:pt>
                  <c:pt idx="4">
                    <c:v>Паршакова А.М.</c:v>
                  </c:pt>
                  <c:pt idx="5">
                    <c:v>Шуневич Л.В.</c:v>
                  </c:pt>
                </c:lvl>
                <c:lvl>
                  <c:pt idx="0">
                    <c:v>Матем</c:v>
                  </c:pt>
                  <c:pt idx="1">
                    <c:v>Алгебра </c:v>
                  </c:pt>
                  <c:pt idx="2">
                    <c:v>Геом.</c:v>
                  </c:pt>
                  <c:pt idx="3">
                    <c:v>Математика</c:v>
                  </c:pt>
                  <c:pt idx="4">
                    <c:v>Інф.</c:v>
                  </c:pt>
                  <c:pt idx="5">
                    <c:v>Фізика</c:v>
                  </c:pt>
                </c:lvl>
              </c:multiLvlStrCache>
            </c:multiLvlStrRef>
          </c:cat>
          <c:val>
            <c:numRef>
              <c:f>Лист2!$D$56:$D$61</c:f>
              <c:numCache>
                <c:formatCode>General</c:formatCode>
                <c:ptCount val="6"/>
                <c:pt idx="0">
                  <c:v>36</c:v>
                </c:pt>
                <c:pt idx="1">
                  <c:v>50</c:v>
                </c:pt>
                <c:pt idx="2">
                  <c:v>45</c:v>
                </c:pt>
                <c:pt idx="3">
                  <c:v>40</c:v>
                </c:pt>
                <c:pt idx="4">
                  <c:v>11</c:v>
                </c:pt>
                <c:pt idx="5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Лист2!$E$55</c:f>
              <c:strCache>
                <c:ptCount val="1"/>
                <c:pt idx="0">
                  <c:v>Д</c:v>
                </c:pt>
              </c:strCache>
            </c:strRef>
          </c:tx>
          <c:invertIfNegative val="0"/>
          <c:cat>
            <c:multiLvlStrRef>
              <c:f>Лист2!$A$56:$B$61</c:f>
              <c:multiLvlStrCache>
                <c:ptCount val="6"/>
                <c:lvl>
                  <c:pt idx="0">
                    <c:v>Васянович Н.І.</c:v>
                  </c:pt>
                  <c:pt idx="1">
                    <c:v>Васянович Н.І.</c:v>
                  </c:pt>
                  <c:pt idx="2">
                    <c:v>Васянович Н.І.</c:v>
                  </c:pt>
                  <c:pt idx="3">
                    <c:v>Гузовська А.С.</c:v>
                  </c:pt>
                  <c:pt idx="4">
                    <c:v>Паршакова А.М.</c:v>
                  </c:pt>
                  <c:pt idx="5">
                    <c:v>Шуневич Л.В.</c:v>
                  </c:pt>
                </c:lvl>
                <c:lvl>
                  <c:pt idx="0">
                    <c:v>Матем</c:v>
                  </c:pt>
                  <c:pt idx="1">
                    <c:v>Алгебра </c:v>
                  </c:pt>
                  <c:pt idx="2">
                    <c:v>Геом.</c:v>
                  </c:pt>
                  <c:pt idx="3">
                    <c:v>Математика</c:v>
                  </c:pt>
                  <c:pt idx="4">
                    <c:v>Інф.</c:v>
                  </c:pt>
                  <c:pt idx="5">
                    <c:v>Фізика</c:v>
                  </c:pt>
                </c:lvl>
              </c:multiLvlStrCache>
            </c:multiLvlStrRef>
          </c:cat>
          <c:val>
            <c:numRef>
              <c:f>Лист2!$E$56:$E$61</c:f>
              <c:numCache>
                <c:formatCode>General</c:formatCode>
                <c:ptCount val="6"/>
                <c:pt idx="0">
                  <c:v>36</c:v>
                </c:pt>
                <c:pt idx="1">
                  <c:v>39</c:v>
                </c:pt>
                <c:pt idx="2">
                  <c:v>37</c:v>
                </c:pt>
                <c:pt idx="3">
                  <c:v>25</c:v>
                </c:pt>
                <c:pt idx="4">
                  <c:v>50</c:v>
                </c:pt>
                <c:pt idx="5">
                  <c:v>43</c:v>
                </c:pt>
              </c:numCache>
            </c:numRef>
          </c:val>
        </c:ser>
        <c:ser>
          <c:idx val="3"/>
          <c:order val="3"/>
          <c:tx>
            <c:strRef>
              <c:f>Лист2!$F$55</c:f>
              <c:strCache>
                <c:ptCount val="1"/>
                <c:pt idx="0">
                  <c:v>В</c:v>
                </c:pt>
              </c:strCache>
            </c:strRef>
          </c:tx>
          <c:invertIfNegative val="0"/>
          <c:cat>
            <c:multiLvlStrRef>
              <c:f>Лист2!$A$56:$B$61</c:f>
              <c:multiLvlStrCache>
                <c:ptCount val="6"/>
                <c:lvl>
                  <c:pt idx="0">
                    <c:v>Васянович Н.І.</c:v>
                  </c:pt>
                  <c:pt idx="1">
                    <c:v>Васянович Н.І.</c:v>
                  </c:pt>
                  <c:pt idx="2">
                    <c:v>Васянович Н.І.</c:v>
                  </c:pt>
                  <c:pt idx="3">
                    <c:v>Гузовська А.С.</c:v>
                  </c:pt>
                  <c:pt idx="4">
                    <c:v>Паршакова А.М.</c:v>
                  </c:pt>
                  <c:pt idx="5">
                    <c:v>Шуневич Л.В.</c:v>
                  </c:pt>
                </c:lvl>
                <c:lvl>
                  <c:pt idx="0">
                    <c:v>Матем</c:v>
                  </c:pt>
                  <c:pt idx="1">
                    <c:v>Алгебра </c:v>
                  </c:pt>
                  <c:pt idx="2">
                    <c:v>Геом.</c:v>
                  </c:pt>
                  <c:pt idx="3">
                    <c:v>Математика</c:v>
                  </c:pt>
                  <c:pt idx="4">
                    <c:v>Інф.</c:v>
                  </c:pt>
                  <c:pt idx="5">
                    <c:v>Фізика</c:v>
                  </c:pt>
                </c:lvl>
              </c:multiLvlStrCache>
            </c:multiLvlStrRef>
          </c:cat>
          <c:val>
            <c:numRef>
              <c:f>Лист2!$F$56:$F$61</c:f>
              <c:numCache>
                <c:formatCode>General</c:formatCode>
                <c:ptCount val="6"/>
                <c:pt idx="0">
                  <c:v>25</c:v>
                </c:pt>
                <c:pt idx="1">
                  <c:v>9</c:v>
                </c:pt>
                <c:pt idx="2">
                  <c:v>16</c:v>
                </c:pt>
                <c:pt idx="3">
                  <c:v>35</c:v>
                </c:pt>
                <c:pt idx="4">
                  <c:v>38</c:v>
                </c:pt>
                <c:pt idx="5">
                  <c:v>14</c:v>
                </c:pt>
              </c:numCache>
            </c:numRef>
          </c:val>
        </c:ser>
        <c:ser>
          <c:idx val="4"/>
          <c:order val="4"/>
          <c:tx>
            <c:strRef>
              <c:f>Лист2!$G$55</c:f>
              <c:strCache>
                <c:ptCount val="1"/>
                <c:pt idx="0">
                  <c:v>якісний показник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Лист2!$A$56:$B$61</c:f>
              <c:multiLvlStrCache>
                <c:ptCount val="6"/>
                <c:lvl>
                  <c:pt idx="0">
                    <c:v>Васянович Н.І.</c:v>
                  </c:pt>
                  <c:pt idx="1">
                    <c:v>Васянович Н.І.</c:v>
                  </c:pt>
                  <c:pt idx="2">
                    <c:v>Васянович Н.І.</c:v>
                  </c:pt>
                  <c:pt idx="3">
                    <c:v>Гузовська А.С.</c:v>
                  </c:pt>
                  <c:pt idx="4">
                    <c:v>Паршакова А.М.</c:v>
                  </c:pt>
                  <c:pt idx="5">
                    <c:v>Шуневич Л.В.</c:v>
                  </c:pt>
                </c:lvl>
                <c:lvl>
                  <c:pt idx="0">
                    <c:v>Матем</c:v>
                  </c:pt>
                  <c:pt idx="1">
                    <c:v>Алгебра </c:v>
                  </c:pt>
                  <c:pt idx="2">
                    <c:v>Геом.</c:v>
                  </c:pt>
                  <c:pt idx="3">
                    <c:v>Математика</c:v>
                  </c:pt>
                  <c:pt idx="4">
                    <c:v>Інф.</c:v>
                  </c:pt>
                  <c:pt idx="5">
                    <c:v>Фізика</c:v>
                  </c:pt>
                </c:lvl>
              </c:multiLvlStrCache>
            </c:multiLvlStrRef>
          </c:cat>
          <c:val>
            <c:numRef>
              <c:f>Лист2!$G$56:$G$61</c:f>
              <c:numCache>
                <c:formatCode>General</c:formatCode>
                <c:ptCount val="6"/>
                <c:pt idx="0">
                  <c:v>61</c:v>
                </c:pt>
                <c:pt idx="1">
                  <c:v>48</c:v>
                </c:pt>
                <c:pt idx="2">
                  <c:v>53</c:v>
                </c:pt>
                <c:pt idx="3">
                  <c:v>60</c:v>
                </c:pt>
                <c:pt idx="4">
                  <c:v>88</c:v>
                </c:pt>
                <c:pt idx="5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977856"/>
        <c:axId val="141987840"/>
      </c:barChart>
      <c:catAx>
        <c:axId val="141977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41987840"/>
        <c:crosses val="autoZero"/>
        <c:auto val="1"/>
        <c:lblAlgn val="ctr"/>
        <c:lblOffset val="100"/>
        <c:noMultiLvlLbl val="0"/>
      </c:catAx>
      <c:valAx>
        <c:axId val="14198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977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45289035840253"/>
          <c:y val="0.31974751660827083"/>
          <c:w val="0.16554710964159786"/>
          <c:h val="0.47222401920789941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150136535963306E-2"/>
          <c:y val="4.4268419796807693E-2"/>
          <c:w val="0.76370775622744191"/>
          <c:h val="0.49176933026912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'[Предмет вчитель.xlsx]Лист2'!$C$66</c:f>
              <c:strCache>
                <c:ptCount val="1"/>
                <c:pt idx="0">
                  <c:v>П</c:v>
                </c:pt>
              </c:strCache>
            </c:strRef>
          </c:tx>
          <c:invertIfNegative val="0"/>
          <c:cat>
            <c:multiLvlStrRef>
              <c:f>'[Предмет вчитель.xlsx]Лист2'!$A$67:$B$73</c:f>
              <c:multiLvlStrCache>
                <c:ptCount val="7"/>
                <c:lvl>
                  <c:pt idx="0">
                    <c:v>Нечипоренко Н.О.</c:v>
                  </c:pt>
                  <c:pt idx="1">
                    <c:v>Нечипоренко Н.О.</c:v>
                  </c:pt>
                  <c:pt idx="2">
                    <c:v>Нечипоренко Н.О.</c:v>
                  </c:pt>
                  <c:pt idx="3">
                    <c:v>Бойко В.П.</c:v>
                  </c:pt>
                  <c:pt idx="4">
                    <c:v>Бойко В.П.</c:v>
                  </c:pt>
                  <c:pt idx="5">
                    <c:v>Бойко В.П.</c:v>
                  </c:pt>
                  <c:pt idx="6">
                    <c:v>Шуневич Л.В.</c:v>
                  </c:pt>
                </c:lvl>
                <c:lvl>
                  <c:pt idx="0">
                    <c:v>Муз.мист</c:v>
                  </c:pt>
                  <c:pt idx="1">
                    <c:v>Обр.мист.</c:v>
                  </c:pt>
                  <c:pt idx="2">
                    <c:v>Мист.</c:v>
                  </c:pt>
                  <c:pt idx="3">
                    <c:v>Фіз-ра</c:v>
                  </c:pt>
                  <c:pt idx="4">
                    <c:v>ЗУ</c:v>
                  </c:pt>
                  <c:pt idx="5">
                    <c:v>Тр.навч</c:v>
                  </c:pt>
                  <c:pt idx="6">
                    <c:v>Тр.навч.</c:v>
                  </c:pt>
                </c:lvl>
              </c:multiLvlStrCache>
            </c:multiLvlStrRef>
          </c:cat>
          <c:val>
            <c:numRef>
              <c:f>'[Предмет вчитель.xlsx]Лист2'!$C$67:$C$73</c:f>
              <c:numCache>
                <c:formatCode>General</c:formatCode>
                <c:ptCount val="7"/>
                <c:pt idx="6">
                  <c:v>3</c:v>
                </c:pt>
              </c:numCache>
            </c:numRef>
          </c:val>
        </c:ser>
        <c:ser>
          <c:idx val="1"/>
          <c:order val="1"/>
          <c:tx>
            <c:strRef>
              <c:f>'[Предмет вчитель.xlsx]Лист2'!$D$66</c:f>
              <c:strCache>
                <c:ptCount val="1"/>
                <c:pt idx="0">
                  <c:v>С</c:v>
                </c:pt>
              </c:strCache>
            </c:strRef>
          </c:tx>
          <c:invertIfNegative val="0"/>
          <c:cat>
            <c:multiLvlStrRef>
              <c:f>'[Предмет вчитель.xlsx]Лист2'!$A$67:$B$73</c:f>
              <c:multiLvlStrCache>
                <c:ptCount val="7"/>
                <c:lvl>
                  <c:pt idx="0">
                    <c:v>Нечипоренко Н.О.</c:v>
                  </c:pt>
                  <c:pt idx="1">
                    <c:v>Нечипоренко Н.О.</c:v>
                  </c:pt>
                  <c:pt idx="2">
                    <c:v>Нечипоренко Н.О.</c:v>
                  </c:pt>
                  <c:pt idx="3">
                    <c:v>Бойко В.П.</c:v>
                  </c:pt>
                  <c:pt idx="4">
                    <c:v>Бойко В.П.</c:v>
                  </c:pt>
                  <c:pt idx="5">
                    <c:v>Бойко В.П.</c:v>
                  </c:pt>
                  <c:pt idx="6">
                    <c:v>Шуневич Л.В.</c:v>
                  </c:pt>
                </c:lvl>
                <c:lvl>
                  <c:pt idx="0">
                    <c:v>Муз.мист</c:v>
                  </c:pt>
                  <c:pt idx="1">
                    <c:v>Обр.мист.</c:v>
                  </c:pt>
                  <c:pt idx="2">
                    <c:v>Мист.</c:v>
                  </c:pt>
                  <c:pt idx="3">
                    <c:v>Фіз-ра</c:v>
                  </c:pt>
                  <c:pt idx="4">
                    <c:v>ЗУ</c:v>
                  </c:pt>
                  <c:pt idx="5">
                    <c:v>Тр.навч</c:v>
                  </c:pt>
                  <c:pt idx="6">
                    <c:v>Тр.навч.</c:v>
                  </c:pt>
                </c:lvl>
              </c:multiLvlStrCache>
            </c:multiLvlStrRef>
          </c:cat>
          <c:val>
            <c:numRef>
              <c:f>'[Предмет вчитель.xlsx]Лист2'!$D$67:$D$73</c:f>
              <c:numCache>
                <c:formatCode>General</c:formatCode>
                <c:ptCount val="7"/>
                <c:pt idx="1">
                  <c:v>1</c:v>
                </c:pt>
                <c:pt idx="2">
                  <c:v>1</c:v>
                </c:pt>
                <c:pt idx="3">
                  <c:v>6</c:v>
                </c:pt>
                <c:pt idx="5">
                  <c:v>3</c:v>
                </c:pt>
                <c:pt idx="6">
                  <c:v>10</c:v>
                </c:pt>
              </c:numCache>
            </c:numRef>
          </c:val>
        </c:ser>
        <c:ser>
          <c:idx val="2"/>
          <c:order val="2"/>
          <c:tx>
            <c:strRef>
              <c:f>'[Предмет вчитель.xlsx]Лист2'!$E$66</c:f>
              <c:strCache>
                <c:ptCount val="1"/>
                <c:pt idx="0">
                  <c:v>Д</c:v>
                </c:pt>
              </c:strCache>
            </c:strRef>
          </c:tx>
          <c:invertIfNegative val="0"/>
          <c:cat>
            <c:multiLvlStrRef>
              <c:f>'[Предмет вчитель.xlsx]Лист2'!$A$67:$B$73</c:f>
              <c:multiLvlStrCache>
                <c:ptCount val="7"/>
                <c:lvl>
                  <c:pt idx="0">
                    <c:v>Нечипоренко Н.О.</c:v>
                  </c:pt>
                  <c:pt idx="1">
                    <c:v>Нечипоренко Н.О.</c:v>
                  </c:pt>
                  <c:pt idx="2">
                    <c:v>Нечипоренко Н.О.</c:v>
                  </c:pt>
                  <c:pt idx="3">
                    <c:v>Бойко В.П.</c:v>
                  </c:pt>
                  <c:pt idx="4">
                    <c:v>Бойко В.П.</c:v>
                  </c:pt>
                  <c:pt idx="5">
                    <c:v>Бойко В.П.</c:v>
                  </c:pt>
                  <c:pt idx="6">
                    <c:v>Шуневич Л.В.</c:v>
                  </c:pt>
                </c:lvl>
                <c:lvl>
                  <c:pt idx="0">
                    <c:v>Муз.мист</c:v>
                  </c:pt>
                  <c:pt idx="1">
                    <c:v>Обр.мист.</c:v>
                  </c:pt>
                  <c:pt idx="2">
                    <c:v>Мист.</c:v>
                  </c:pt>
                  <c:pt idx="3">
                    <c:v>Фіз-ра</c:v>
                  </c:pt>
                  <c:pt idx="4">
                    <c:v>ЗУ</c:v>
                  </c:pt>
                  <c:pt idx="5">
                    <c:v>Тр.навч</c:v>
                  </c:pt>
                  <c:pt idx="6">
                    <c:v>Тр.навч.</c:v>
                  </c:pt>
                </c:lvl>
              </c:multiLvlStrCache>
            </c:multiLvlStrRef>
          </c:cat>
          <c:val>
            <c:numRef>
              <c:f>'[Предмет вчитель.xlsx]Лист2'!$E$67:$E$73</c:f>
              <c:numCache>
                <c:formatCode>General</c:formatCode>
                <c:ptCount val="7"/>
                <c:pt idx="0">
                  <c:v>24</c:v>
                </c:pt>
                <c:pt idx="1">
                  <c:v>30</c:v>
                </c:pt>
                <c:pt idx="2">
                  <c:v>27</c:v>
                </c:pt>
                <c:pt idx="3">
                  <c:v>32</c:v>
                </c:pt>
                <c:pt idx="4">
                  <c:v>31</c:v>
                </c:pt>
                <c:pt idx="5">
                  <c:v>49</c:v>
                </c:pt>
                <c:pt idx="6">
                  <c:v>30</c:v>
                </c:pt>
              </c:numCache>
            </c:numRef>
          </c:val>
        </c:ser>
        <c:ser>
          <c:idx val="3"/>
          <c:order val="3"/>
          <c:tx>
            <c:strRef>
              <c:f>'[Предмет вчитель.xlsx]Лист2'!$F$66</c:f>
              <c:strCache>
                <c:ptCount val="1"/>
                <c:pt idx="0">
                  <c:v>В</c:v>
                </c:pt>
              </c:strCache>
            </c:strRef>
          </c:tx>
          <c:invertIfNegative val="0"/>
          <c:cat>
            <c:multiLvlStrRef>
              <c:f>'[Предмет вчитель.xlsx]Лист2'!$A$67:$B$73</c:f>
              <c:multiLvlStrCache>
                <c:ptCount val="7"/>
                <c:lvl>
                  <c:pt idx="0">
                    <c:v>Нечипоренко Н.О.</c:v>
                  </c:pt>
                  <c:pt idx="1">
                    <c:v>Нечипоренко Н.О.</c:v>
                  </c:pt>
                  <c:pt idx="2">
                    <c:v>Нечипоренко Н.О.</c:v>
                  </c:pt>
                  <c:pt idx="3">
                    <c:v>Бойко В.П.</c:v>
                  </c:pt>
                  <c:pt idx="4">
                    <c:v>Бойко В.П.</c:v>
                  </c:pt>
                  <c:pt idx="5">
                    <c:v>Бойко В.П.</c:v>
                  </c:pt>
                  <c:pt idx="6">
                    <c:v>Шуневич Л.В.</c:v>
                  </c:pt>
                </c:lvl>
                <c:lvl>
                  <c:pt idx="0">
                    <c:v>Муз.мист</c:v>
                  </c:pt>
                  <c:pt idx="1">
                    <c:v>Обр.мист.</c:v>
                  </c:pt>
                  <c:pt idx="2">
                    <c:v>Мист.</c:v>
                  </c:pt>
                  <c:pt idx="3">
                    <c:v>Фіз-ра</c:v>
                  </c:pt>
                  <c:pt idx="4">
                    <c:v>ЗУ</c:v>
                  </c:pt>
                  <c:pt idx="5">
                    <c:v>Тр.навч</c:v>
                  </c:pt>
                  <c:pt idx="6">
                    <c:v>Тр.навч.</c:v>
                  </c:pt>
                </c:lvl>
              </c:multiLvlStrCache>
            </c:multiLvlStrRef>
          </c:cat>
          <c:val>
            <c:numRef>
              <c:f>'[Предмет вчитель.xlsx]Лист2'!$F$67:$F$73</c:f>
              <c:numCache>
                <c:formatCode>General</c:formatCode>
                <c:ptCount val="7"/>
                <c:pt idx="0">
                  <c:v>76</c:v>
                </c:pt>
                <c:pt idx="1">
                  <c:v>69</c:v>
                </c:pt>
                <c:pt idx="2">
                  <c:v>72</c:v>
                </c:pt>
                <c:pt idx="3">
                  <c:v>62</c:v>
                </c:pt>
                <c:pt idx="4">
                  <c:v>69</c:v>
                </c:pt>
                <c:pt idx="5">
                  <c:v>48</c:v>
                </c:pt>
                <c:pt idx="6">
                  <c:v>57</c:v>
                </c:pt>
              </c:numCache>
            </c:numRef>
          </c:val>
        </c:ser>
        <c:ser>
          <c:idx val="4"/>
          <c:order val="4"/>
          <c:tx>
            <c:strRef>
              <c:f>'[Предмет вчитель.xlsx]Лист2'!$G$66</c:f>
              <c:strCache>
                <c:ptCount val="1"/>
                <c:pt idx="0">
                  <c:v>якісний показник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'[Предмет вчитель.xlsx]Лист2'!$A$67:$B$73</c:f>
              <c:multiLvlStrCache>
                <c:ptCount val="7"/>
                <c:lvl>
                  <c:pt idx="0">
                    <c:v>Нечипоренко Н.О.</c:v>
                  </c:pt>
                  <c:pt idx="1">
                    <c:v>Нечипоренко Н.О.</c:v>
                  </c:pt>
                  <c:pt idx="2">
                    <c:v>Нечипоренко Н.О.</c:v>
                  </c:pt>
                  <c:pt idx="3">
                    <c:v>Бойко В.П.</c:v>
                  </c:pt>
                  <c:pt idx="4">
                    <c:v>Бойко В.П.</c:v>
                  </c:pt>
                  <c:pt idx="5">
                    <c:v>Бойко В.П.</c:v>
                  </c:pt>
                  <c:pt idx="6">
                    <c:v>Шуневич Л.В.</c:v>
                  </c:pt>
                </c:lvl>
                <c:lvl>
                  <c:pt idx="0">
                    <c:v>Муз.мист</c:v>
                  </c:pt>
                  <c:pt idx="1">
                    <c:v>Обр.мист.</c:v>
                  </c:pt>
                  <c:pt idx="2">
                    <c:v>Мист.</c:v>
                  </c:pt>
                  <c:pt idx="3">
                    <c:v>Фіз-ра</c:v>
                  </c:pt>
                  <c:pt idx="4">
                    <c:v>ЗУ</c:v>
                  </c:pt>
                  <c:pt idx="5">
                    <c:v>Тр.навч</c:v>
                  </c:pt>
                  <c:pt idx="6">
                    <c:v>Тр.навч.</c:v>
                  </c:pt>
                </c:lvl>
              </c:multiLvlStrCache>
            </c:multiLvlStrRef>
          </c:cat>
          <c:val>
            <c:numRef>
              <c:f>'[Предмет вчитель.xlsx]Лист2'!$G$67:$G$73</c:f>
              <c:numCache>
                <c:formatCode>General</c:formatCode>
                <c:ptCount val="7"/>
                <c:pt idx="0">
                  <c:v>100</c:v>
                </c:pt>
                <c:pt idx="1">
                  <c:v>99</c:v>
                </c:pt>
                <c:pt idx="2">
                  <c:v>99</c:v>
                </c:pt>
                <c:pt idx="3">
                  <c:v>94</c:v>
                </c:pt>
                <c:pt idx="4">
                  <c:v>100</c:v>
                </c:pt>
                <c:pt idx="5">
                  <c:v>97</c:v>
                </c:pt>
                <c:pt idx="6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467584"/>
        <c:axId val="140477568"/>
      </c:barChart>
      <c:catAx>
        <c:axId val="140467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40477568"/>
        <c:crosses val="autoZero"/>
        <c:auto val="1"/>
        <c:lblAlgn val="ctr"/>
        <c:lblOffset val="100"/>
        <c:noMultiLvlLbl val="0"/>
      </c:catAx>
      <c:valAx>
        <c:axId val="14047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40467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45289035840253"/>
          <c:y val="0.20708970811489244"/>
          <c:w val="0.1511170952115834"/>
          <c:h val="0.5768308550051666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414411588741534E-2"/>
          <c:y val="4.0641705021619796E-2"/>
          <c:w val="0.59216424318412253"/>
          <c:h val="0.83307758916450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Інтелектуальний потенціал</c:v>
                </c:pt>
              </c:strCache>
            </c:strRef>
          </c:tx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Духовне відродження</c:v>
                </c:pt>
              </c:strCache>
            </c:strRef>
          </c:tx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4</c:v>
                </c:pt>
                <c:pt idx="2">
                  <c:v>10</c:v>
                </c:pt>
                <c:pt idx="3">
                  <c:v>11</c:v>
                </c:pt>
                <c:pt idx="4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Нащадки козацької слави</c:v>
                </c:pt>
              </c:strCache>
            </c:strRef>
          </c:tx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27</c:v>
                </c:pt>
                <c:pt idx="1">
                  <c:v>14</c:v>
                </c:pt>
                <c:pt idx="2">
                  <c:v>12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Лідер учнівського самоврядування</c:v>
                </c:pt>
              </c:strCache>
            </c:strRef>
          </c:tx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Всього</c:v>
                </c:pt>
              </c:strCache>
            </c:strRef>
          </c:tx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57</c:v>
                </c:pt>
                <c:pt idx="1">
                  <c:v>34</c:v>
                </c:pt>
                <c:pt idx="2">
                  <c:v>39</c:v>
                </c:pt>
                <c:pt idx="3">
                  <c:v>29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835840"/>
        <c:axId val="138948992"/>
      </c:barChart>
      <c:catAx>
        <c:axId val="13883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8948992"/>
        <c:crosses val="autoZero"/>
        <c:auto val="1"/>
        <c:lblAlgn val="ctr"/>
        <c:lblOffset val="100"/>
        <c:noMultiLvlLbl val="1"/>
      </c:catAx>
      <c:valAx>
        <c:axId val="13894899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38835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50877192982459"/>
          <c:y val="0.18637274549098196"/>
          <c:w val="0.33662280701754388"/>
          <c:h val="0.66132264529058116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Молодші 30</c:v>
                </c:pt>
              </c:strCache>
            </c:strRef>
          </c:tx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від 31 до 40</c:v>
                </c:pt>
              </c:strCache>
            </c:strRef>
          </c:tx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від 41 до 50</c:v>
                </c:pt>
              </c:strCache>
            </c:strRef>
          </c:tx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від 51 до 55</c:v>
                </c:pt>
              </c:strCache>
            </c:strRef>
          </c:tx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більше 55</c:v>
                </c:pt>
              </c:strCache>
            </c:strRef>
          </c:tx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436288"/>
        <c:axId val="191437824"/>
      </c:barChart>
      <c:catAx>
        <c:axId val="19143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1437824"/>
        <c:crosses val="autoZero"/>
        <c:auto val="1"/>
        <c:lblAlgn val="ctr"/>
        <c:lblOffset val="100"/>
        <c:noMultiLvlLbl val="1"/>
      </c:catAx>
      <c:valAx>
        <c:axId val="191437824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1436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74999999999996"/>
          <c:y val="0.28426395939086296"/>
          <c:w val="0.19625000000000001"/>
          <c:h val="0.46954314720812185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Відвідування!$B$2</c:f>
              <c:strCache>
                <c:ptCount val="1"/>
                <c:pt idx="0">
                  <c:v>з поважних причин</c:v>
                </c:pt>
              </c:strCache>
            </c:strRef>
          </c:tx>
          <c:spPr>
            <a:solidFill>
              <a:srgbClr val="4285F4"/>
            </a:solidFill>
            <a:ln cmpd="sng">
              <a:solidFill>
                <a:srgbClr val="000000"/>
              </a:solidFill>
            </a:ln>
          </c:spPr>
          <c:invertIfNegative val="1"/>
          <c:dLbls>
            <c:txPr>
              <a:bodyPr/>
              <a:lstStyle/>
              <a:p>
                <a:pPr lvl="0"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Відвідування!$A$3:$A$15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8-А</c:v>
                </c:pt>
                <c:pt idx="8">
                  <c:v>8-Б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Всього по школі</c:v>
                </c:pt>
              </c:strCache>
            </c:strRef>
          </c:cat>
          <c:val>
            <c:numRef>
              <c:f>Відвідування!$B$3:$B$15</c:f>
              <c:numCache>
                <c:formatCode>General</c:formatCode>
                <c:ptCount val="13"/>
                <c:pt idx="0">
                  <c:v>8</c:v>
                </c:pt>
                <c:pt idx="1">
                  <c:v>11.9</c:v>
                </c:pt>
                <c:pt idx="2">
                  <c:v>7.1</c:v>
                </c:pt>
                <c:pt idx="3">
                  <c:v>5.4</c:v>
                </c:pt>
                <c:pt idx="4">
                  <c:v>10</c:v>
                </c:pt>
                <c:pt idx="5">
                  <c:v>14</c:v>
                </c:pt>
                <c:pt idx="6">
                  <c:v>14</c:v>
                </c:pt>
                <c:pt idx="7">
                  <c:v>8.9</c:v>
                </c:pt>
                <c:pt idx="8">
                  <c:v>11</c:v>
                </c:pt>
                <c:pt idx="9">
                  <c:v>7</c:v>
                </c:pt>
                <c:pt idx="10">
                  <c:v>11</c:v>
                </c:pt>
                <c:pt idx="11">
                  <c:v>16</c:v>
                </c:pt>
                <c:pt idx="12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85632"/>
        <c:axId val="141754752"/>
      </c:barChart>
      <c:catAx>
        <c:axId val="14128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1800" b="0" baseline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141754752"/>
        <c:crosses val="autoZero"/>
        <c:auto val="1"/>
        <c:lblAlgn val="ctr"/>
        <c:lblOffset val="100"/>
        <c:noMultiLvlLbl val="1"/>
      </c:catAx>
      <c:valAx>
        <c:axId val="141754752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1300" b="0" baseline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141285632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Відвідування!$B$20</c:f>
              <c:strCache>
                <c:ptCount val="1"/>
                <c:pt idx="0">
                  <c:v>Через хворобу</c:v>
                </c:pt>
              </c:strCache>
            </c:strRef>
          </c:tx>
          <c:spPr>
            <a:solidFill>
              <a:srgbClr val="4285F4"/>
            </a:solidFill>
            <a:ln cmpd="sng">
              <a:solidFill>
                <a:srgbClr val="000000"/>
              </a:solidFill>
            </a:ln>
          </c:spPr>
          <c:invertIfNegative val="1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Відвідування!$A$21:$A$33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8-А</c:v>
                </c:pt>
                <c:pt idx="8">
                  <c:v>8-Б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Всього по школі</c:v>
                </c:pt>
              </c:strCache>
            </c:strRef>
          </c:cat>
          <c:val>
            <c:numRef>
              <c:f>Відвідування!$B$21:$B$33</c:f>
              <c:numCache>
                <c:formatCode>General</c:formatCode>
                <c:ptCount val="13"/>
                <c:pt idx="0">
                  <c:v>5.2</c:v>
                </c:pt>
                <c:pt idx="1">
                  <c:v>5.8</c:v>
                </c:pt>
                <c:pt idx="2">
                  <c:v>6</c:v>
                </c:pt>
                <c:pt idx="3">
                  <c:v>2.9</c:v>
                </c:pt>
                <c:pt idx="4">
                  <c:v>5.8</c:v>
                </c:pt>
                <c:pt idx="5">
                  <c:v>7</c:v>
                </c:pt>
                <c:pt idx="6">
                  <c:v>4</c:v>
                </c:pt>
                <c:pt idx="7">
                  <c:v>5.6</c:v>
                </c:pt>
                <c:pt idx="8">
                  <c:v>6</c:v>
                </c:pt>
                <c:pt idx="9">
                  <c:v>3</c:v>
                </c:pt>
                <c:pt idx="10">
                  <c:v>5.4</c:v>
                </c:pt>
                <c:pt idx="11">
                  <c:v>6</c:v>
                </c:pt>
                <c:pt idx="12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775616"/>
        <c:axId val="141777536"/>
      </c:barChart>
      <c:catAx>
        <c:axId val="141775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1777536"/>
        <c:crosses val="autoZero"/>
        <c:auto val="1"/>
        <c:lblAlgn val="ctr"/>
        <c:lblOffset val="100"/>
        <c:noMultiLvlLbl val="1"/>
      </c:catAx>
      <c:valAx>
        <c:axId val="141777536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/>
        </c:spPr>
        <c:crossAx val="14177561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2018-2019</c:v>
                </c:pt>
              </c:strCache>
            </c:strRef>
          </c:tx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Початковий рівень</c:v>
                </c:pt>
                <c:pt idx="1">
                  <c:v>Середній рівень</c:v>
                </c:pt>
                <c:pt idx="2">
                  <c:v>Достатній рівень</c:v>
                </c:pt>
                <c:pt idx="3">
                  <c:v>Високий рівень</c:v>
                </c:pt>
                <c:pt idx="4">
                  <c:v>Якісний показник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26</c:v>
                </c:pt>
                <c:pt idx="2">
                  <c:v>41</c:v>
                </c:pt>
                <c:pt idx="3">
                  <c:v>26.9</c:v>
                </c:pt>
                <c:pt idx="4">
                  <c:v>67.900000000000006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2019-2020</c:v>
                </c:pt>
              </c:strCache>
            </c:strRef>
          </c:tx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Початковий рівень</c:v>
                </c:pt>
                <c:pt idx="1">
                  <c:v>Середній рівень</c:v>
                </c:pt>
                <c:pt idx="2">
                  <c:v>Достатній рівень</c:v>
                </c:pt>
                <c:pt idx="3">
                  <c:v>Високий рівень</c:v>
                </c:pt>
                <c:pt idx="4">
                  <c:v>Якісний показник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9.5</c:v>
                </c:pt>
                <c:pt idx="1">
                  <c:v>27.6</c:v>
                </c:pt>
                <c:pt idx="2">
                  <c:v>41.1</c:v>
                </c:pt>
                <c:pt idx="3">
                  <c:v>21.9</c:v>
                </c:pt>
                <c:pt idx="4">
                  <c:v>67.3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2020-2021</c:v>
                </c:pt>
              </c:strCache>
            </c:strRef>
          </c:tx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Початковий рівень</c:v>
                </c:pt>
                <c:pt idx="1">
                  <c:v>Середній рівень</c:v>
                </c:pt>
                <c:pt idx="2">
                  <c:v>Достатній рівень</c:v>
                </c:pt>
                <c:pt idx="3">
                  <c:v>Високий рівень</c:v>
                </c:pt>
                <c:pt idx="4">
                  <c:v>Якісний показник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5.2</c:v>
                </c:pt>
                <c:pt idx="1">
                  <c:v>27.7</c:v>
                </c:pt>
                <c:pt idx="2">
                  <c:v>39.799999999999997</c:v>
                </c:pt>
                <c:pt idx="3">
                  <c:v>27.3</c:v>
                </c:pt>
                <c:pt idx="4">
                  <c:v>67.099999999999994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2021-2022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Початковий рівень</c:v>
                </c:pt>
                <c:pt idx="1">
                  <c:v>Середній рівень</c:v>
                </c:pt>
                <c:pt idx="2">
                  <c:v>Достатній рівень</c:v>
                </c:pt>
                <c:pt idx="3">
                  <c:v>Високий рівень</c:v>
                </c:pt>
                <c:pt idx="4">
                  <c:v>Якісний показник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</c:v>
                </c:pt>
                <c:pt idx="1">
                  <c:v>24</c:v>
                </c:pt>
                <c:pt idx="2">
                  <c:v>42</c:v>
                </c:pt>
                <c:pt idx="3">
                  <c:v>32</c:v>
                </c:pt>
                <c:pt idx="4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322560"/>
        <c:axId val="144324096"/>
      </c:barChart>
      <c:catAx>
        <c:axId val="14432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324096"/>
        <c:crosses val="autoZero"/>
        <c:auto val="1"/>
        <c:lblAlgn val="ctr"/>
        <c:lblOffset val="100"/>
        <c:noMultiLvlLbl val="1"/>
      </c:catAx>
      <c:valAx>
        <c:axId val="144324096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44322560"/>
        <c:crosses val="autoZero"/>
        <c:crossBetween val="between"/>
      </c:valAx>
      <c:spPr>
        <a:solidFill>
          <a:schemeClr val="bg1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</c:plotArea>
    <c:legend>
      <c:legendPos val="r"/>
      <c:layout>
        <c:manualLayout>
          <c:xMode val="edge"/>
          <c:yMode val="edge"/>
          <c:x val="0.84238551650692228"/>
          <c:y val="0.38103756708407871"/>
          <c:w val="0.14824135788996526"/>
          <c:h val="0.25773833407214114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'оцінки по рівнях'!$B$1</c:f>
              <c:strCache>
                <c:ptCount val="1"/>
                <c:pt idx="0">
                  <c:v>Початковий рівень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'оцінки по рівнях'!$A$2:$A$10</c:f>
              <c:strCache>
                <c:ptCount val="9"/>
                <c:pt idx="0">
                  <c:v>7</c:v>
                </c:pt>
                <c:pt idx="1">
                  <c:v>8-А</c:v>
                </c:pt>
                <c:pt idx="2">
                  <c:v>5</c:v>
                </c:pt>
                <c:pt idx="3">
                  <c:v>11</c:v>
                </c:pt>
                <c:pt idx="4">
                  <c:v>6</c:v>
                </c:pt>
                <c:pt idx="5">
                  <c:v>8-Б</c:v>
                </c:pt>
                <c:pt idx="6">
                  <c:v>9</c:v>
                </c:pt>
                <c:pt idx="7">
                  <c:v>10</c:v>
                </c:pt>
                <c:pt idx="8">
                  <c:v>Всього по школі</c:v>
                </c:pt>
              </c:strCache>
            </c:strRef>
          </c:cat>
          <c:val>
            <c:numRef>
              <c:f>'оцінки по рівнях'!$B$2:$B$10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6.4</c:v>
                </c:pt>
                <c:pt idx="7">
                  <c:v>7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802496"/>
        <c:axId val="141820672"/>
      </c:barChart>
      <c:catAx>
        <c:axId val="141802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1820672"/>
        <c:crosses val="autoZero"/>
        <c:auto val="1"/>
        <c:lblAlgn val="ctr"/>
        <c:lblOffset val="100"/>
        <c:noMultiLvlLbl val="0"/>
      </c:catAx>
      <c:valAx>
        <c:axId val="14182067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40000">
                    <a:srgbClr val="B0C6FF"/>
                  </a:gs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crossAx val="141802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'оцінки по рівнях'!$B$62</c:f>
              <c:strCache>
                <c:ptCount val="1"/>
                <c:pt idx="0">
                  <c:v>Якісний показник (Д+В)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'оцінки по рівнях'!$A$63:$A$71</c:f>
              <c:strCache>
                <c:ptCount val="9"/>
                <c:pt idx="0">
                  <c:v>8-Б</c:v>
                </c:pt>
                <c:pt idx="1">
                  <c:v>9</c:v>
                </c:pt>
                <c:pt idx="2">
                  <c:v>8-А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10</c:v>
                </c:pt>
                <c:pt idx="7">
                  <c:v>11</c:v>
                </c:pt>
                <c:pt idx="8">
                  <c:v>Всього по школі</c:v>
                </c:pt>
              </c:strCache>
            </c:strRef>
          </c:cat>
          <c:val>
            <c:numRef>
              <c:f>'оцінки по рівнях'!$B$63:$B$71</c:f>
              <c:numCache>
                <c:formatCode>General</c:formatCode>
                <c:ptCount val="9"/>
                <c:pt idx="0">
                  <c:v>62</c:v>
                </c:pt>
                <c:pt idx="1">
                  <c:v>66.5</c:v>
                </c:pt>
                <c:pt idx="2">
                  <c:v>72.599999999999994</c:v>
                </c:pt>
                <c:pt idx="3">
                  <c:v>74</c:v>
                </c:pt>
                <c:pt idx="4">
                  <c:v>75.599999999999994</c:v>
                </c:pt>
                <c:pt idx="5" formatCode="0">
                  <c:v>77</c:v>
                </c:pt>
                <c:pt idx="6">
                  <c:v>83</c:v>
                </c:pt>
                <c:pt idx="7">
                  <c:v>86</c:v>
                </c:pt>
                <c:pt idx="8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845248"/>
        <c:axId val="141846784"/>
      </c:barChart>
      <c:catAx>
        <c:axId val="141845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1846784"/>
        <c:crosses val="autoZero"/>
        <c:auto val="1"/>
        <c:lblAlgn val="ctr"/>
        <c:lblOffset val="100"/>
        <c:noMultiLvlLbl val="0"/>
      </c:catAx>
      <c:valAx>
        <c:axId val="141846784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38350">
                    <a:srgbClr val="AFC5FF"/>
                  </a:gs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crossAx val="141845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150136535963306E-2"/>
          <c:y val="4.4268419796807693E-2"/>
          <c:w val="0.76370775622744158"/>
          <c:h val="0.49176933026912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Лист2!$C$1</c:f>
              <c:strCache>
                <c:ptCount val="1"/>
                <c:pt idx="0">
                  <c:v>П</c:v>
                </c:pt>
              </c:strCache>
            </c:strRef>
          </c:tx>
          <c:invertIfNegative val="0"/>
          <c:cat>
            <c:multiLvlStrRef>
              <c:f>Лист2!$A$2:$B$7</c:f>
              <c:multiLvlStrCache>
                <c:ptCount val="6"/>
                <c:lvl>
                  <c:pt idx="0">
                    <c:v>Амерханян С.В.</c:v>
                  </c:pt>
                  <c:pt idx="1">
                    <c:v>Амерханян С.В.</c:v>
                  </c:pt>
                  <c:pt idx="2">
                    <c:v>Степаненко С.П.</c:v>
                  </c:pt>
                  <c:pt idx="3">
                    <c:v>Степаненко С.П.</c:v>
                  </c:pt>
                  <c:pt idx="4">
                    <c:v>Станкевич В.С.</c:v>
                  </c:pt>
                  <c:pt idx="5">
                    <c:v>Станкевич В.С.</c:v>
                  </c:pt>
                </c:lvl>
                <c:lvl>
                  <c:pt idx="0">
                    <c:v>Укр.м</c:v>
                  </c:pt>
                  <c:pt idx="1">
                    <c:v>Укр.літ</c:v>
                  </c:pt>
                  <c:pt idx="2">
                    <c:v>Укр.м.</c:v>
                  </c:pt>
                  <c:pt idx="3">
                    <c:v>Укр.літ</c:v>
                  </c:pt>
                  <c:pt idx="4">
                    <c:v>Укр.м.</c:v>
                  </c:pt>
                  <c:pt idx="5">
                    <c:v>Укр.літ</c:v>
                  </c:pt>
                </c:lvl>
              </c:multiLvlStrCache>
            </c:multiLvlStrRef>
          </c:cat>
          <c:val>
            <c:numRef>
              <c:f>Лист2!$C$2:$C$7</c:f>
              <c:numCache>
                <c:formatCode>General</c:formatCode>
                <c:ptCount val="6"/>
                <c:pt idx="2">
                  <c:v>5</c:v>
                </c:pt>
                <c:pt idx="3">
                  <c:v>5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Лист2!$D$1</c:f>
              <c:strCache>
                <c:ptCount val="1"/>
                <c:pt idx="0">
                  <c:v>С</c:v>
                </c:pt>
              </c:strCache>
            </c:strRef>
          </c:tx>
          <c:invertIfNegative val="0"/>
          <c:cat>
            <c:multiLvlStrRef>
              <c:f>Лист2!$A$2:$B$7</c:f>
              <c:multiLvlStrCache>
                <c:ptCount val="6"/>
                <c:lvl>
                  <c:pt idx="0">
                    <c:v>Амерханян С.В.</c:v>
                  </c:pt>
                  <c:pt idx="1">
                    <c:v>Амерханян С.В.</c:v>
                  </c:pt>
                  <c:pt idx="2">
                    <c:v>Степаненко С.П.</c:v>
                  </c:pt>
                  <c:pt idx="3">
                    <c:v>Степаненко С.П.</c:v>
                  </c:pt>
                  <c:pt idx="4">
                    <c:v>Станкевич В.С.</c:v>
                  </c:pt>
                  <c:pt idx="5">
                    <c:v>Станкевич В.С.</c:v>
                  </c:pt>
                </c:lvl>
                <c:lvl>
                  <c:pt idx="0">
                    <c:v>Укр.м</c:v>
                  </c:pt>
                  <c:pt idx="1">
                    <c:v>Укр.літ</c:v>
                  </c:pt>
                  <c:pt idx="2">
                    <c:v>Укр.м.</c:v>
                  </c:pt>
                  <c:pt idx="3">
                    <c:v>Укр.літ</c:v>
                  </c:pt>
                  <c:pt idx="4">
                    <c:v>Укр.м.</c:v>
                  </c:pt>
                  <c:pt idx="5">
                    <c:v>Укр.літ</c:v>
                  </c:pt>
                </c:lvl>
              </c:multiLvlStrCache>
            </c:multiLvlStrRef>
          </c:cat>
          <c:val>
            <c:numRef>
              <c:f>Лист2!$D$2:$D$7</c:f>
              <c:numCache>
                <c:formatCode>General</c:formatCode>
                <c:ptCount val="6"/>
                <c:pt idx="0">
                  <c:v>52</c:v>
                </c:pt>
                <c:pt idx="1">
                  <c:v>33</c:v>
                </c:pt>
                <c:pt idx="2">
                  <c:v>43</c:v>
                </c:pt>
                <c:pt idx="3">
                  <c:v>35</c:v>
                </c:pt>
                <c:pt idx="4">
                  <c:v>27</c:v>
                </c:pt>
                <c:pt idx="5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Лист2!$E$1</c:f>
              <c:strCache>
                <c:ptCount val="1"/>
                <c:pt idx="0">
                  <c:v>Д</c:v>
                </c:pt>
              </c:strCache>
            </c:strRef>
          </c:tx>
          <c:invertIfNegative val="0"/>
          <c:cat>
            <c:multiLvlStrRef>
              <c:f>Лист2!$A$2:$B$7</c:f>
              <c:multiLvlStrCache>
                <c:ptCount val="6"/>
                <c:lvl>
                  <c:pt idx="0">
                    <c:v>Амерханян С.В.</c:v>
                  </c:pt>
                  <c:pt idx="1">
                    <c:v>Амерханян С.В.</c:v>
                  </c:pt>
                  <c:pt idx="2">
                    <c:v>Степаненко С.П.</c:v>
                  </c:pt>
                  <c:pt idx="3">
                    <c:v>Степаненко С.П.</c:v>
                  </c:pt>
                  <c:pt idx="4">
                    <c:v>Станкевич В.С.</c:v>
                  </c:pt>
                  <c:pt idx="5">
                    <c:v>Станкевич В.С.</c:v>
                  </c:pt>
                </c:lvl>
                <c:lvl>
                  <c:pt idx="0">
                    <c:v>Укр.м</c:v>
                  </c:pt>
                  <c:pt idx="1">
                    <c:v>Укр.літ</c:v>
                  </c:pt>
                  <c:pt idx="2">
                    <c:v>Укр.м.</c:v>
                  </c:pt>
                  <c:pt idx="3">
                    <c:v>Укр.літ</c:v>
                  </c:pt>
                  <c:pt idx="4">
                    <c:v>Укр.м.</c:v>
                  </c:pt>
                  <c:pt idx="5">
                    <c:v>Укр.літ</c:v>
                  </c:pt>
                </c:lvl>
              </c:multiLvlStrCache>
            </c:multiLvlStrRef>
          </c:cat>
          <c:val>
            <c:numRef>
              <c:f>Лист2!$E$2:$E$7</c:f>
              <c:numCache>
                <c:formatCode>General</c:formatCode>
                <c:ptCount val="6"/>
                <c:pt idx="0">
                  <c:v>38</c:v>
                </c:pt>
                <c:pt idx="1">
                  <c:v>48</c:v>
                </c:pt>
                <c:pt idx="2">
                  <c:v>42</c:v>
                </c:pt>
                <c:pt idx="3">
                  <c:v>45</c:v>
                </c:pt>
                <c:pt idx="4">
                  <c:v>54</c:v>
                </c:pt>
                <c:pt idx="5">
                  <c:v>62</c:v>
                </c:pt>
              </c:numCache>
            </c:numRef>
          </c:val>
        </c:ser>
        <c:ser>
          <c:idx val="3"/>
          <c:order val="3"/>
          <c:tx>
            <c:strRef>
              <c:f>Лист2!$F$1</c:f>
              <c:strCache>
                <c:ptCount val="1"/>
                <c:pt idx="0">
                  <c:v>В</c:v>
                </c:pt>
              </c:strCache>
            </c:strRef>
          </c:tx>
          <c:invertIfNegative val="0"/>
          <c:cat>
            <c:multiLvlStrRef>
              <c:f>Лист2!$A$2:$B$7</c:f>
              <c:multiLvlStrCache>
                <c:ptCount val="6"/>
                <c:lvl>
                  <c:pt idx="0">
                    <c:v>Амерханян С.В.</c:v>
                  </c:pt>
                  <c:pt idx="1">
                    <c:v>Амерханян С.В.</c:v>
                  </c:pt>
                  <c:pt idx="2">
                    <c:v>Степаненко С.П.</c:v>
                  </c:pt>
                  <c:pt idx="3">
                    <c:v>Степаненко С.П.</c:v>
                  </c:pt>
                  <c:pt idx="4">
                    <c:v>Станкевич В.С.</c:v>
                  </c:pt>
                  <c:pt idx="5">
                    <c:v>Станкевич В.С.</c:v>
                  </c:pt>
                </c:lvl>
                <c:lvl>
                  <c:pt idx="0">
                    <c:v>Укр.м</c:v>
                  </c:pt>
                  <c:pt idx="1">
                    <c:v>Укр.літ</c:v>
                  </c:pt>
                  <c:pt idx="2">
                    <c:v>Укр.м.</c:v>
                  </c:pt>
                  <c:pt idx="3">
                    <c:v>Укр.літ</c:v>
                  </c:pt>
                  <c:pt idx="4">
                    <c:v>Укр.м.</c:v>
                  </c:pt>
                  <c:pt idx="5">
                    <c:v>Укр.літ</c:v>
                  </c:pt>
                </c:lvl>
              </c:multiLvlStrCache>
            </c:multiLvlStrRef>
          </c:cat>
          <c:val>
            <c:numRef>
              <c:f>Лист2!$F$2:$F$7</c:f>
              <c:numCache>
                <c:formatCode>General</c:formatCode>
                <c:ptCount val="6"/>
                <c:pt idx="0">
                  <c:v>10</c:v>
                </c:pt>
                <c:pt idx="1">
                  <c:v>19</c:v>
                </c:pt>
                <c:pt idx="2">
                  <c:v>10</c:v>
                </c:pt>
                <c:pt idx="3">
                  <c:v>15</c:v>
                </c:pt>
                <c:pt idx="4">
                  <c:v>19</c:v>
                </c:pt>
                <c:pt idx="5">
                  <c:v>22</c:v>
                </c:pt>
              </c:numCache>
            </c:numRef>
          </c:val>
        </c:ser>
        <c:ser>
          <c:idx val="4"/>
          <c:order val="4"/>
          <c:tx>
            <c:strRef>
              <c:f>Лист2!$G$1</c:f>
              <c:strCache>
                <c:ptCount val="1"/>
                <c:pt idx="0">
                  <c:v>якісний показник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Лист2!$A$2:$B$7</c:f>
              <c:multiLvlStrCache>
                <c:ptCount val="6"/>
                <c:lvl>
                  <c:pt idx="0">
                    <c:v>Амерханян С.В.</c:v>
                  </c:pt>
                  <c:pt idx="1">
                    <c:v>Амерханян С.В.</c:v>
                  </c:pt>
                  <c:pt idx="2">
                    <c:v>Степаненко С.П.</c:v>
                  </c:pt>
                  <c:pt idx="3">
                    <c:v>Степаненко С.П.</c:v>
                  </c:pt>
                  <c:pt idx="4">
                    <c:v>Станкевич В.С.</c:v>
                  </c:pt>
                  <c:pt idx="5">
                    <c:v>Станкевич В.С.</c:v>
                  </c:pt>
                </c:lvl>
                <c:lvl>
                  <c:pt idx="0">
                    <c:v>Укр.м</c:v>
                  </c:pt>
                  <c:pt idx="1">
                    <c:v>Укр.літ</c:v>
                  </c:pt>
                  <c:pt idx="2">
                    <c:v>Укр.м.</c:v>
                  </c:pt>
                  <c:pt idx="3">
                    <c:v>Укр.літ</c:v>
                  </c:pt>
                  <c:pt idx="4">
                    <c:v>Укр.м.</c:v>
                  </c:pt>
                  <c:pt idx="5">
                    <c:v>Укр.літ</c:v>
                  </c:pt>
                </c:lvl>
              </c:multiLvlStrCache>
            </c:multiLvlStrRef>
          </c:cat>
          <c:val>
            <c:numRef>
              <c:f>Лист2!$G$2:$G$7</c:f>
              <c:numCache>
                <c:formatCode>General</c:formatCode>
                <c:ptCount val="6"/>
                <c:pt idx="0">
                  <c:v>48</c:v>
                </c:pt>
                <c:pt idx="1">
                  <c:v>67</c:v>
                </c:pt>
                <c:pt idx="2">
                  <c:v>52</c:v>
                </c:pt>
                <c:pt idx="3">
                  <c:v>60</c:v>
                </c:pt>
                <c:pt idx="4">
                  <c:v>73</c:v>
                </c:pt>
                <c:pt idx="5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715712"/>
        <c:axId val="141717504"/>
      </c:barChart>
      <c:catAx>
        <c:axId val="141715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1717504"/>
        <c:crosses val="autoZero"/>
        <c:auto val="1"/>
        <c:lblAlgn val="ctr"/>
        <c:lblOffset val="100"/>
        <c:noMultiLvlLbl val="0"/>
      </c:catAx>
      <c:valAx>
        <c:axId val="141717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715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45289035840231"/>
          <c:y val="0.20952961481093399"/>
          <c:w val="0.1511170952115834"/>
          <c:h val="0.5743907360406961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150136535963306E-2"/>
          <c:y val="3.7996302823543375E-2"/>
          <c:w val="0.76370775622744158"/>
          <c:h val="0.52667976307889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Лист2!$C$18</c:f>
              <c:strCache>
                <c:ptCount val="1"/>
                <c:pt idx="0">
                  <c:v>П</c:v>
                </c:pt>
              </c:strCache>
            </c:strRef>
          </c:tx>
          <c:invertIfNegative val="0"/>
          <c:cat>
            <c:multiLvlStrRef>
              <c:f>Лист2!$A$19:$B$26</c:f>
              <c:multiLvlStrCache>
                <c:ptCount val="8"/>
                <c:lvl>
                  <c:pt idx="0">
                    <c:v>Єнько Ю.Ю.</c:v>
                  </c:pt>
                  <c:pt idx="1">
                    <c:v>Єсипенко О.В.</c:v>
                  </c:pt>
                  <c:pt idx="2">
                    <c:v>Єсипенко О.В.</c:v>
                  </c:pt>
                  <c:pt idx="3">
                    <c:v>Макаренко Н.В.</c:v>
                  </c:pt>
                  <c:pt idx="4">
                    <c:v>Філоненко Т.М.</c:v>
                  </c:pt>
                  <c:pt idx="5">
                    <c:v>Філоненко Т.М.</c:v>
                  </c:pt>
                  <c:pt idx="6">
                    <c:v>Філоненко Т.М.</c:v>
                  </c:pt>
                  <c:pt idx="7">
                    <c:v>Філоненко Т.М.</c:v>
                  </c:pt>
                </c:lvl>
                <c:lvl>
                  <c:pt idx="0">
                    <c:v>Англ.м</c:v>
                  </c:pt>
                  <c:pt idx="1">
                    <c:v>Англ.м</c:v>
                  </c:pt>
                  <c:pt idx="2">
                    <c:v>Зар.літ</c:v>
                  </c:pt>
                  <c:pt idx="3">
                    <c:v>Зар.літ</c:v>
                  </c:pt>
                  <c:pt idx="4">
                    <c:v>Право</c:v>
                  </c:pt>
                  <c:pt idx="5">
                    <c:v>Іст.Укр</c:v>
                  </c:pt>
                  <c:pt idx="6">
                    <c:v>Вс.іст</c:v>
                  </c:pt>
                  <c:pt idx="7">
                    <c:v>Гр. освіта</c:v>
                  </c:pt>
                </c:lvl>
              </c:multiLvlStrCache>
            </c:multiLvlStrRef>
          </c:cat>
          <c:val>
            <c:numRef>
              <c:f>Лист2!$C$19:$C$26</c:f>
              <c:numCache>
                <c:formatCode>General</c:formatCode>
                <c:ptCount val="8"/>
                <c:pt idx="0">
                  <c:v>4</c:v>
                </c:pt>
                <c:pt idx="1">
                  <c:v>14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Лист2!$D$18</c:f>
              <c:strCache>
                <c:ptCount val="1"/>
                <c:pt idx="0">
                  <c:v>С</c:v>
                </c:pt>
              </c:strCache>
            </c:strRef>
          </c:tx>
          <c:invertIfNegative val="0"/>
          <c:cat>
            <c:multiLvlStrRef>
              <c:f>Лист2!$A$19:$B$26</c:f>
              <c:multiLvlStrCache>
                <c:ptCount val="8"/>
                <c:lvl>
                  <c:pt idx="0">
                    <c:v>Єнько Ю.Ю.</c:v>
                  </c:pt>
                  <c:pt idx="1">
                    <c:v>Єсипенко О.В.</c:v>
                  </c:pt>
                  <c:pt idx="2">
                    <c:v>Єсипенко О.В.</c:v>
                  </c:pt>
                  <c:pt idx="3">
                    <c:v>Макаренко Н.В.</c:v>
                  </c:pt>
                  <c:pt idx="4">
                    <c:v>Філоненко Т.М.</c:v>
                  </c:pt>
                  <c:pt idx="5">
                    <c:v>Філоненко Т.М.</c:v>
                  </c:pt>
                  <c:pt idx="6">
                    <c:v>Філоненко Т.М.</c:v>
                  </c:pt>
                  <c:pt idx="7">
                    <c:v>Філоненко Т.М.</c:v>
                  </c:pt>
                </c:lvl>
                <c:lvl>
                  <c:pt idx="0">
                    <c:v>Англ.м</c:v>
                  </c:pt>
                  <c:pt idx="1">
                    <c:v>Англ.м</c:v>
                  </c:pt>
                  <c:pt idx="2">
                    <c:v>Зар.літ</c:v>
                  </c:pt>
                  <c:pt idx="3">
                    <c:v>Зар.літ</c:v>
                  </c:pt>
                  <c:pt idx="4">
                    <c:v>Право</c:v>
                  </c:pt>
                  <c:pt idx="5">
                    <c:v>Іст.Укр</c:v>
                  </c:pt>
                  <c:pt idx="6">
                    <c:v>Вс.іст</c:v>
                  </c:pt>
                  <c:pt idx="7">
                    <c:v>Гр. освіта</c:v>
                  </c:pt>
                </c:lvl>
              </c:multiLvlStrCache>
            </c:multiLvlStrRef>
          </c:cat>
          <c:val>
            <c:numRef>
              <c:f>Лист2!$D$19:$D$26</c:f>
              <c:numCache>
                <c:formatCode>General</c:formatCode>
                <c:ptCount val="8"/>
                <c:pt idx="0">
                  <c:v>37</c:v>
                </c:pt>
                <c:pt idx="1">
                  <c:v>39</c:v>
                </c:pt>
                <c:pt idx="2">
                  <c:v>34</c:v>
                </c:pt>
                <c:pt idx="3">
                  <c:v>15</c:v>
                </c:pt>
                <c:pt idx="4">
                  <c:v>29</c:v>
                </c:pt>
                <c:pt idx="5">
                  <c:v>29</c:v>
                </c:pt>
                <c:pt idx="6">
                  <c:v>28</c:v>
                </c:pt>
                <c:pt idx="7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Лист2!$E$18</c:f>
              <c:strCache>
                <c:ptCount val="1"/>
                <c:pt idx="0">
                  <c:v>Д</c:v>
                </c:pt>
              </c:strCache>
            </c:strRef>
          </c:tx>
          <c:invertIfNegative val="0"/>
          <c:cat>
            <c:multiLvlStrRef>
              <c:f>Лист2!$A$19:$B$26</c:f>
              <c:multiLvlStrCache>
                <c:ptCount val="8"/>
                <c:lvl>
                  <c:pt idx="0">
                    <c:v>Єнько Ю.Ю.</c:v>
                  </c:pt>
                  <c:pt idx="1">
                    <c:v>Єсипенко О.В.</c:v>
                  </c:pt>
                  <c:pt idx="2">
                    <c:v>Єсипенко О.В.</c:v>
                  </c:pt>
                  <c:pt idx="3">
                    <c:v>Макаренко Н.В.</c:v>
                  </c:pt>
                  <c:pt idx="4">
                    <c:v>Філоненко Т.М.</c:v>
                  </c:pt>
                  <c:pt idx="5">
                    <c:v>Філоненко Т.М.</c:v>
                  </c:pt>
                  <c:pt idx="6">
                    <c:v>Філоненко Т.М.</c:v>
                  </c:pt>
                  <c:pt idx="7">
                    <c:v>Філоненко Т.М.</c:v>
                  </c:pt>
                </c:lvl>
                <c:lvl>
                  <c:pt idx="0">
                    <c:v>Англ.м</c:v>
                  </c:pt>
                  <c:pt idx="1">
                    <c:v>Англ.м</c:v>
                  </c:pt>
                  <c:pt idx="2">
                    <c:v>Зар.літ</c:v>
                  </c:pt>
                  <c:pt idx="3">
                    <c:v>Зар.літ</c:v>
                  </c:pt>
                  <c:pt idx="4">
                    <c:v>Право</c:v>
                  </c:pt>
                  <c:pt idx="5">
                    <c:v>Іст.Укр</c:v>
                  </c:pt>
                  <c:pt idx="6">
                    <c:v>Вс.іст</c:v>
                  </c:pt>
                  <c:pt idx="7">
                    <c:v>Гр. освіта</c:v>
                  </c:pt>
                </c:lvl>
              </c:multiLvlStrCache>
            </c:multiLvlStrRef>
          </c:cat>
          <c:val>
            <c:numRef>
              <c:f>Лист2!$E$19:$E$26</c:f>
              <c:numCache>
                <c:formatCode>General</c:formatCode>
                <c:ptCount val="8"/>
                <c:pt idx="0">
                  <c:v>41</c:v>
                </c:pt>
                <c:pt idx="1">
                  <c:v>28</c:v>
                </c:pt>
                <c:pt idx="2">
                  <c:v>46</c:v>
                </c:pt>
                <c:pt idx="3">
                  <c:v>54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55</c:v>
                </c:pt>
              </c:numCache>
            </c:numRef>
          </c:val>
        </c:ser>
        <c:ser>
          <c:idx val="3"/>
          <c:order val="3"/>
          <c:tx>
            <c:strRef>
              <c:f>Лист2!$F$18</c:f>
              <c:strCache>
                <c:ptCount val="1"/>
                <c:pt idx="0">
                  <c:v>В</c:v>
                </c:pt>
              </c:strCache>
            </c:strRef>
          </c:tx>
          <c:invertIfNegative val="0"/>
          <c:cat>
            <c:multiLvlStrRef>
              <c:f>Лист2!$A$19:$B$26</c:f>
              <c:multiLvlStrCache>
                <c:ptCount val="8"/>
                <c:lvl>
                  <c:pt idx="0">
                    <c:v>Єнько Ю.Ю.</c:v>
                  </c:pt>
                  <c:pt idx="1">
                    <c:v>Єсипенко О.В.</c:v>
                  </c:pt>
                  <c:pt idx="2">
                    <c:v>Єсипенко О.В.</c:v>
                  </c:pt>
                  <c:pt idx="3">
                    <c:v>Макаренко Н.В.</c:v>
                  </c:pt>
                  <c:pt idx="4">
                    <c:v>Філоненко Т.М.</c:v>
                  </c:pt>
                  <c:pt idx="5">
                    <c:v>Філоненко Т.М.</c:v>
                  </c:pt>
                  <c:pt idx="6">
                    <c:v>Філоненко Т.М.</c:v>
                  </c:pt>
                  <c:pt idx="7">
                    <c:v>Філоненко Т.М.</c:v>
                  </c:pt>
                </c:lvl>
                <c:lvl>
                  <c:pt idx="0">
                    <c:v>Англ.м</c:v>
                  </c:pt>
                  <c:pt idx="1">
                    <c:v>Англ.м</c:v>
                  </c:pt>
                  <c:pt idx="2">
                    <c:v>Зар.літ</c:v>
                  </c:pt>
                  <c:pt idx="3">
                    <c:v>Зар.літ</c:v>
                  </c:pt>
                  <c:pt idx="4">
                    <c:v>Право</c:v>
                  </c:pt>
                  <c:pt idx="5">
                    <c:v>Іст.Укр</c:v>
                  </c:pt>
                  <c:pt idx="6">
                    <c:v>Вс.іст</c:v>
                  </c:pt>
                  <c:pt idx="7">
                    <c:v>Гр. освіта</c:v>
                  </c:pt>
                </c:lvl>
              </c:multiLvlStrCache>
            </c:multiLvlStrRef>
          </c:cat>
          <c:val>
            <c:numRef>
              <c:f>Лист2!$F$19:$F$26</c:f>
              <c:numCache>
                <c:formatCode>General</c:formatCode>
                <c:ptCount val="8"/>
                <c:pt idx="0">
                  <c:v>18</c:v>
                </c:pt>
                <c:pt idx="1">
                  <c:v>19</c:v>
                </c:pt>
                <c:pt idx="2">
                  <c:v>17</c:v>
                </c:pt>
                <c:pt idx="3">
                  <c:v>27</c:v>
                </c:pt>
                <c:pt idx="4">
                  <c:v>28</c:v>
                </c:pt>
                <c:pt idx="5">
                  <c:v>31</c:v>
                </c:pt>
                <c:pt idx="6">
                  <c:v>32</c:v>
                </c:pt>
                <c:pt idx="7">
                  <c:v>36</c:v>
                </c:pt>
              </c:numCache>
            </c:numRef>
          </c:val>
        </c:ser>
        <c:ser>
          <c:idx val="4"/>
          <c:order val="4"/>
          <c:tx>
            <c:strRef>
              <c:f>Лист2!$G$18</c:f>
              <c:strCache>
                <c:ptCount val="1"/>
                <c:pt idx="0">
                  <c:v>якісний показник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Лист2!$A$19:$B$26</c:f>
              <c:multiLvlStrCache>
                <c:ptCount val="8"/>
                <c:lvl>
                  <c:pt idx="0">
                    <c:v>Єнько Ю.Ю.</c:v>
                  </c:pt>
                  <c:pt idx="1">
                    <c:v>Єсипенко О.В.</c:v>
                  </c:pt>
                  <c:pt idx="2">
                    <c:v>Єсипенко О.В.</c:v>
                  </c:pt>
                  <c:pt idx="3">
                    <c:v>Макаренко Н.В.</c:v>
                  </c:pt>
                  <c:pt idx="4">
                    <c:v>Філоненко Т.М.</c:v>
                  </c:pt>
                  <c:pt idx="5">
                    <c:v>Філоненко Т.М.</c:v>
                  </c:pt>
                  <c:pt idx="6">
                    <c:v>Філоненко Т.М.</c:v>
                  </c:pt>
                  <c:pt idx="7">
                    <c:v>Філоненко Т.М.</c:v>
                  </c:pt>
                </c:lvl>
                <c:lvl>
                  <c:pt idx="0">
                    <c:v>Англ.м</c:v>
                  </c:pt>
                  <c:pt idx="1">
                    <c:v>Англ.м</c:v>
                  </c:pt>
                  <c:pt idx="2">
                    <c:v>Зар.літ</c:v>
                  </c:pt>
                  <c:pt idx="3">
                    <c:v>Зар.літ</c:v>
                  </c:pt>
                  <c:pt idx="4">
                    <c:v>Право</c:v>
                  </c:pt>
                  <c:pt idx="5">
                    <c:v>Іст.Укр</c:v>
                  </c:pt>
                  <c:pt idx="6">
                    <c:v>Вс.іст</c:v>
                  </c:pt>
                  <c:pt idx="7">
                    <c:v>Гр. освіта</c:v>
                  </c:pt>
                </c:lvl>
              </c:multiLvlStrCache>
            </c:multiLvlStrRef>
          </c:cat>
          <c:val>
            <c:numRef>
              <c:f>Лист2!$G$19:$G$26</c:f>
              <c:numCache>
                <c:formatCode>General</c:formatCode>
                <c:ptCount val="8"/>
                <c:pt idx="0">
                  <c:v>59</c:v>
                </c:pt>
                <c:pt idx="1">
                  <c:v>47</c:v>
                </c:pt>
                <c:pt idx="2">
                  <c:v>63</c:v>
                </c:pt>
                <c:pt idx="3">
                  <c:v>81</c:v>
                </c:pt>
                <c:pt idx="4">
                  <c:v>66</c:v>
                </c:pt>
                <c:pt idx="5">
                  <c:v>69</c:v>
                </c:pt>
                <c:pt idx="6">
                  <c:v>70</c:v>
                </c:pt>
                <c:pt idx="7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889536"/>
        <c:axId val="141891072"/>
      </c:barChart>
      <c:catAx>
        <c:axId val="141889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41891072"/>
        <c:crosses val="autoZero"/>
        <c:auto val="1"/>
        <c:lblAlgn val="ctr"/>
        <c:lblOffset val="100"/>
        <c:noMultiLvlLbl val="0"/>
      </c:catAx>
      <c:valAx>
        <c:axId val="14189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88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166789757340965"/>
          <c:y val="0.34528636949128799"/>
          <c:w val="0.14390208799657622"/>
          <c:h val="0.43263027696486617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775539586677858E-2"/>
          <c:y val="3.7918441547265605E-2"/>
          <c:w val="0.77483755064597515"/>
          <c:h val="0.58985924659007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Лист2!$C$39</c:f>
              <c:strCache>
                <c:ptCount val="1"/>
                <c:pt idx="0">
                  <c:v>П</c:v>
                </c:pt>
              </c:strCache>
            </c:strRef>
          </c:tx>
          <c:invertIfNegative val="0"/>
          <c:cat>
            <c:multiLvlStrRef>
              <c:f>Лист2!$A$40:$B$48</c:f>
              <c:multiLvlStrCache>
                <c:ptCount val="9"/>
                <c:lvl>
                  <c:pt idx="0">
                    <c:v>Марущак С.М.</c:v>
                  </c:pt>
                  <c:pt idx="1">
                    <c:v>Луценко О.В.</c:v>
                  </c:pt>
                  <c:pt idx="2">
                    <c:v>Луценко О.В.</c:v>
                  </c:pt>
                  <c:pt idx="3">
                    <c:v>Єщенко Л.А.</c:v>
                  </c:pt>
                  <c:pt idx="4">
                    <c:v>Єщенко Л.А.</c:v>
                  </c:pt>
                  <c:pt idx="5">
                    <c:v>Єщенко Л.А.</c:v>
                  </c:pt>
                  <c:pt idx="6">
                    <c:v>Марущак С.М.</c:v>
                  </c:pt>
                  <c:pt idx="7">
                    <c:v>Гаращук Л.Ю.</c:v>
                  </c:pt>
                  <c:pt idx="8">
                    <c:v>Гаращук Л.Ю.</c:v>
                  </c:pt>
                </c:lvl>
                <c:lvl>
                  <c:pt idx="0">
                    <c:v>Геогр.</c:v>
                  </c:pt>
                  <c:pt idx="1">
                    <c:v>Географія</c:v>
                  </c:pt>
                  <c:pt idx="2">
                    <c:v>Біологія </c:v>
                  </c:pt>
                  <c:pt idx="3">
                    <c:v>Біол.</c:v>
                  </c:pt>
                  <c:pt idx="4">
                    <c:v>Хімія</c:v>
                  </c:pt>
                  <c:pt idx="5">
                    <c:v>Ос.зд</c:v>
                  </c:pt>
                  <c:pt idx="6">
                    <c:v>Ос.зд.</c:v>
                  </c:pt>
                  <c:pt idx="7">
                    <c:v>Ос.зд.</c:v>
                  </c:pt>
                  <c:pt idx="8">
                    <c:v>Природ.</c:v>
                  </c:pt>
                </c:lvl>
              </c:multiLvlStrCache>
            </c:multiLvlStrRef>
          </c:cat>
          <c:val>
            <c:numRef>
              <c:f>Лист2!$C$40:$C$48</c:f>
              <c:numCache>
                <c:formatCode>General</c:formatCode>
                <c:ptCount val="9"/>
                <c:pt idx="0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Лист2!$D$39</c:f>
              <c:strCache>
                <c:ptCount val="1"/>
                <c:pt idx="0">
                  <c:v>С</c:v>
                </c:pt>
              </c:strCache>
            </c:strRef>
          </c:tx>
          <c:invertIfNegative val="0"/>
          <c:cat>
            <c:multiLvlStrRef>
              <c:f>Лист2!$A$40:$B$48</c:f>
              <c:multiLvlStrCache>
                <c:ptCount val="9"/>
                <c:lvl>
                  <c:pt idx="0">
                    <c:v>Марущак С.М.</c:v>
                  </c:pt>
                  <c:pt idx="1">
                    <c:v>Луценко О.В.</c:v>
                  </c:pt>
                  <c:pt idx="2">
                    <c:v>Луценко О.В.</c:v>
                  </c:pt>
                  <c:pt idx="3">
                    <c:v>Єщенко Л.А.</c:v>
                  </c:pt>
                  <c:pt idx="4">
                    <c:v>Єщенко Л.А.</c:v>
                  </c:pt>
                  <c:pt idx="5">
                    <c:v>Єщенко Л.А.</c:v>
                  </c:pt>
                  <c:pt idx="6">
                    <c:v>Марущак С.М.</c:v>
                  </c:pt>
                  <c:pt idx="7">
                    <c:v>Гаращук Л.Ю.</c:v>
                  </c:pt>
                  <c:pt idx="8">
                    <c:v>Гаращук Л.Ю.</c:v>
                  </c:pt>
                </c:lvl>
                <c:lvl>
                  <c:pt idx="0">
                    <c:v>Геогр.</c:v>
                  </c:pt>
                  <c:pt idx="1">
                    <c:v>Географія</c:v>
                  </c:pt>
                  <c:pt idx="2">
                    <c:v>Біологія </c:v>
                  </c:pt>
                  <c:pt idx="3">
                    <c:v>Біол.</c:v>
                  </c:pt>
                  <c:pt idx="4">
                    <c:v>Хімія</c:v>
                  </c:pt>
                  <c:pt idx="5">
                    <c:v>Ос.зд</c:v>
                  </c:pt>
                  <c:pt idx="6">
                    <c:v>Ос.зд.</c:v>
                  </c:pt>
                  <c:pt idx="7">
                    <c:v>Ос.зд.</c:v>
                  </c:pt>
                  <c:pt idx="8">
                    <c:v>Природ.</c:v>
                  </c:pt>
                </c:lvl>
              </c:multiLvlStrCache>
            </c:multiLvlStrRef>
          </c:cat>
          <c:val>
            <c:numRef>
              <c:f>Лист2!$D$40:$D$48</c:f>
              <c:numCache>
                <c:formatCode>General</c:formatCode>
                <c:ptCount val="9"/>
                <c:pt idx="0">
                  <c:v>27</c:v>
                </c:pt>
                <c:pt idx="1">
                  <c:v>32</c:v>
                </c:pt>
                <c:pt idx="2">
                  <c:v>29</c:v>
                </c:pt>
                <c:pt idx="3">
                  <c:v>19</c:v>
                </c:pt>
                <c:pt idx="4">
                  <c:v>25</c:v>
                </c:pt>
                <c:pt idx="5">
                  <c:v>7</c:v>
                </c:pt>
                <c:pt idx="6">
                  <c:v>19</c:v>
                </c:pt>
                <c:pt idx="7">
                  <c:v>20</c:v>
                </c:pt>
                <c:pt idx="8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Лист2!$E$39</c:f>
              <c:strCache>
                <c:ptCount val="1"/>
                <c:pt idx="0">
                  <c:v>Д</c:v>
                </c:pt>
              </c:strCache>
            </c:strRef>
          </c:tx>
          <c:invertIfNegative val="0"/>
          <c:cat>
            <c:multiLvlStrRef>
              <c:f>Лист2!$A$40:$B$48</c:f>
              <c:multiLvlStrCache>
                <c:ptCount val="9"/>
                <c:lvl>
                  <c:pt idx="0">
                    <c:v>Марущак С.М.</c:v>
                  </c:pt>
                  <c:pt idx="1">
                    <c:v>Луценко О.В.</c:v>
                  </c:pt>
                  <c:pt idx="2">
                    <c:v>Луценко О.В.</c:v>
                  </c:pt>
                  <c:pt idx="3">
                    <c:v>Єщенко Л.А.</c:v>
                  </c:pt>
                  <c:pt idx="4">
                    <c:v>Єщенко Л.А.</c:v>
                  </c:pt>
                  <c:pt idx="5">
                    <c:v>Єщенко Л.А.</c:v>
                  </c:pt>
                  <c:pt idx="6">
                    <c:v>Марущак С.М.</c:v>
                  </c:pt>
                  <c:pt idx="7">
                    <c:v>Гаращук Л.Ю.</c:v>
                  </c:pt>
                  <c:pt idx="8">
                    <c:v>Гаращук Л.Ю.</c:v>
                  </c:pt>
                </c:lvl>
                <c:lvl>
                  <c:pt idx="0">
                    <c:v>Геогр.</c:v>
                  </c:pt>
                  <c:pt idx="1">
                    <c:v>Географія</c:v>
                  </c:pt>
                  <c:pt idx="2">
                    <c:v>Біологія </c:v>
                  </c:pt>
                  <c:pt idx="3">
                    <c:v>Біол.</c:v>
                  </c:pt>
                  <c:pt idx="4">
                    <c:v>Хімія</c:v>
                  </c:pt>
                  <c:pt idx="5">
                    <c:v>Ос.зд</c:v>
                  </c:pt>
                  <c:pt idx="6">
                    <c:v>Ос.зд.</c:v>
                  </c:pt>
                  <c:pt idx="7">
                    <c:v>Ос.зд.</c:v>
                  </c:pt>
                  <c:pt idx="8">
                    <c:v>Природ.</c:v>
                  </c:pt>
                </c:lvl>
              </c:multiLvlStrCache>
            </c:multiLvlStrRef>
          </c:cat>
          <c:val>
            <c:numRef>
              <c:f>Лист2!$E$40:$E$48</c:f>
              <c:numCache>
                <c:formatCode>General</c:formatCode>
                <c:ptCount val="9"/>
                <c:pt idx="0">
                  <c:v>48</c:v>
                </c:pt>
                <c:pt idx="1">
                  <c:v>43</c:v>
                </c:pt>
                <c:pt idx="2">
                  <c:v>47</c:v>
                </c:pt>
                <c:pt idx="3">
                  <c:v>57</c:v>
                </c:pt>
                <c:pt idx="4">
                  <c:v>57</c:v>
                </c:pt>
                <c:pt idx="5">
                  <c:v>71</c:v>
                </c:pt>
                <c:pt idx="6">
                  <c:v>34</c:v>
                </c:pt>
                <c:pt idx="7">
                  <c:v>30</c:v>
                </c:pt>
                <c:pt idx="8">
                  <c:v>50</c:v>
                </c:pt>
              </c:numCache>
            </c:numRef>
          </c:val>
        </c:ser>
        <c:ser>
          <c:idx val="3"/>
          <c:order val="3"/>
          <c:tx>
            <c:strRef>
              <c:f>Лист2!$F$39</c:f>
              <c:strCache>
                <c:ptCount val="1"/>
                <c:pt idx="0">
                  <c:v>В</c:v>
                </c:pt>
              </c:strCache>
            </c:strRef>
          </c:tx>
          <c:invertIfNegative val="0"/>
          <c:cat>
            <c:multiLvlStrRef>
              <c:f>Лист2!$A$40:$B$48</c:f>
              <c:multiLvlStrCache>
                <c:ptCount val="9"/>
                <c:lvl>
                  <c:pt idx="0">
                    <c:v>Марущак С.М.</c:v>
                  </c:pt>
                  <c:pt idx="1">
                    <c:v>Луценко О.В.</c:v>
                  </c:pt>
                  <c:pt idx="2">
                    <c:v>Луценко О.В.</c:v>
                  </c:pt>
                  <c:pt idx="3">
                    <c:v>Єщенко Л.А.</c:v>
                  </c:pt>
                  <c:pt idx="4">
                    <c:v>Єщенко Л.А.</c:v>
                  </c:pt>
                  <c:pt idx="5">
                    <c:v>Єщенко Л.А.</c:v>
                  </c:pt>
                  <c:pt idx="6">
                    <c:v>Марущак С.М.</c:v>
                  </c:pt>
                  <c:pt idx="7">
                    <c:v>Гаращук Л.Ю.</c:v>
                  </c:pt>
                  <c:pt idx="8">
                    <c:v>Гаращук Л.Ю.</c:v>
                  </c:pt>
                </c:lvl>
                <c:lvl>
                  <c:pt idx="0">
                    <c:v>Геогр.</c:v>
                  </c:pt>
                  <c:pt idx="1">
                    <c:v>Географія</c:v>
                  </c:pt>
                  <c:pt idx="2">
                    <c:v>Біологія </c:v>
                  </c:pt>
                  <c:pt idx="3">
                    <c:v>Біол.</c:v>
                  </c:pt>
                  <c:pt idx="4">
                    <c:v>Хімія</c:v>
                  </c:pt>
                  <c:pt idx="5">
                    <c:v>Ос.зд</c:v>
                  </c:pt>
                  <c:pt idx="6">
                    <c:v>Ос.зд.</c:v>
                  </c:pt>
                  <c:pt idx="7">
                    <c:v>Ос.зд.</c:v>
                  </c:pt>
                  <c:pt idx="8">
                    <c:v>Природ.</c:v>
                  </c:pt>
                </c:lvl>
              </c:multiLvlStrCache>
            </c:multiLvlStrRef>
          </c:cat>
          <c:val>
            <c:numRef>
              <c:f>Лист2!$F$40:$F$48</c:f>
              <c:numCache>
                <c:formatCode>General</c:formatCode>
                <c:ptCount val="9"/>
                <c:pt idx="0">
                  <c:v>20</c:v>
                </c:pt>
                <c:pt idx="1">
                  <c:v>25</c:v>
                </c:pt>
                <c:pt idx="2">
                  <c:v>22</c:v>
                </c:pt>
                <c:pt idx="3">
                  <c:v>22</c:v>
                </c:pt>
                <c:pt idx="4">
                  <c:v>16</c:v>
                </c:pt>
                <c:pt idx="5">
                  <c:v>22</c:v>
                </c:pt>
                <c:pt idx="6">
                  <c:v>47</c:v>
                </c:pt>
                <c:pt idx="7">
                  <c:v>50</c:v>
                </c:pt>
                <c:pt idx="8">
                  <c:v>22</c:v>
                </c:pt>
              </c:numCache>
            </c:numRef>
          </c:val>
        </c:ser>
        <c:ser>
          <c:idx val="4"/>
          <c:order val="4"/>
          <c:tx>
            <c:strRef>
              <c:f>Лист2!$G$39</c:f>
              <c:strCache>
                <c:ptCount val="1"/>
                <c:pt idx="0">
                  <c:v>якісний показник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Лист2!$A$40:$B$48</c:f>
              <c:multiLvlStrCache>
                <c:ptCount val="9"/>
                <c:lvl>
                  <c:pt idx="0">
                    <c:v>Марущак С.М.</c:v>
                  </c:pt>
                  <c:pt idx="1">
                    <c:v>Луценко О.В.</c:v>
                  </c:pt>
                  <c:pt idx="2">
                    <c:v>Луценко О.В.</c:v>
                  </c:pt>
                  <c:pt idx="3">
                    <c:v>Єщенко Л.А.</c:v>
                  </c:pt>
                  <c:pt idx="4">
                    <c:v>Єщенко Л.А.</c:v>
                  </c:pt>
                  <c:pt idx="5">
                    <c:v>Єщенко Л.А.</c:v>
                  </c:pt>
                  <c:pt idx="6">
                    <c:v>Марущак С.М.</c:v>
                  </c:pt>
                  <c:pt idx="7">
                    <c:v>Гаращук Л.Ю.</c:v>
                  </c:pt>
                  <c:pt idx="8">
                    <c:v>Гаращук Л.Ю.</c:v>
                  </c:pt>
                </c:lvl>
                <c:lvl>
                  <c:pt idx="0">
                    <c:v>Геогр.</c:v>
                  </c:pt>
                  <c:pt idx="1">
                    <c:v>Географія</c:v>
                  </c:pt>
                  <c:pt idx="2">
                    <c:v>Біологія </c:v>
                  </c:pt>
                  <c:pt idx="3">
                    <c:v>Біол.</c:v>
                  </c:pt>
                  <c:pt idx="4">
                    <c:v>Хімія</c:v>
                  </c:pt>
                  <c:pt idx="5">
                    <c:v>Ос.зд</c:v>
                  </c:pt>
                  <c:pt idx="6">
                    <c:v>Ос.зд.</c:v>
                  </c:pt>
                  <c:pt idx="7">
                    <c:v>Ос.зд.</c:v>
                  </c:pt>
                  <c:pt idx="8">
                    <c:v>Природ.</c:v>
                  </c:pt>
                </c:lvl>
              </c:multiLvlStrCache>
            </c:multiLvlStrRef>
          </c:cat>
          <c:val>
            <c:numRef>
              <c:f>Лист2!$G$40:$G$48</c:f>
              <c:numCache>
                <c:formatCode>General</c:formatCode>
                <c:ptCount val="9"/>
                <c:pt idx="0">
                  <c:v>68</c:v>
                </c:pt>
                <c:pt idx="1">
                  <c:v>68</c:v>
                </c:pt>
                <c:pt idx="2">
                  <c:v>69</c:v>
                </c:pt>
                <c:pt idx="3">
                  <c:v>79</c:v>
                </c:pt>
                <c:pt idx="4">
                  <c:v>73</c:v>
                </c:pt>
                <c:pt idx="5">
                  <c:v>93</c:v>
                </c:pt>
                <c:pt idx="6">
                  <c:v>81</c:v>
                </c:pt>
                <c:pt idx="7">
                  <c:v>80</c:v>
                </c:pt>
                <c:pt idx="8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927552"/>
        <c:axId val="141929088"/>
      </c:barChart>
      <c:catAx>
        <c:axId val="141927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1929088"/>
        <c:crosses val="autoZero"/>
        <c:auto val="1"/>
        <c:lblAlgn val="ctr"/>
        <c:lblOffset val="100"/>
        <c:noMultiLvlLbl val="0"/>
      </c:catAx>
      <c:valAx>
        <c:axId val="14192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927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70370511938443"/>
          <c:y val="0.34560340561937952"/>
          <c:w val="0.13316037255051857"/>
          <c:h val="0.4112519362333806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1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9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3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7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3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3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5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4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6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1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2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1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3.sld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Підсумки діяльності школи у </a:t>
            </a:r>
            <a:r>
              <a:rPr lang="ru-RU" sz="4800" b="1" dirty="0" smtClean="0">
                <a:solidFill>
                  <a:srgbClr val="FF0000"/>
                </a:solidFill>
              </a:rPr>
              <a:t>2021-2022 </a:t>
            </a:r>
            <a:r>
              <a:rPr lang="ru-RU" sz="4800" b="1" dirty="0">
                <a:solidFill>
                  <a:srgbClr val="FF0000"/>
                </a:solidFill>
              </a:rPr>
              <a:t>навчальному році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67119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85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76694"/>
              </p:ext>
            </p:extLst>
          </p:nvPr>
        </p:nvGraphicFramePr>
        <p:xfrm>
          <a:off x="251520" y="188640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232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944026"/>
              </p:ext>
            </p:extLst>
          </p:nvPr>
        </p:nvGraphicFramePr>
        <p:xfrm>
          <a:off x="539552" y="404664"/>
          <a:ext cx="820891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65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 altLang="uk-UA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 altLang="uk-UA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07504" y="152401"/>
            <a:ext cx="8856984" cy="836712"/>
          </a:xfrm>
          <a:prstGeom prst="rect">
            <a:avLst/>
          </a:prstGeom>
          <a:effectLst/>
        </p:spPr>
        <p:txBody>
          <a:bodyPr>
            <a:normAutofit fontScale="25000" lnSpcReduction="20000"/>
          </a:bodyPr>
          <a:lstStyle/>
          <a:p>
            <a:pPr marL="182880" algn="ctr" fontAlgn="auto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000"/>
              <a:defRPr/>
            </a:pPr>
            <a:r>
              <a:rPr lang="uk-UA" sz="96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Інформація про випускників, які  закінчили школу </a:t>
            </a:r>
            <a:r>
              <a:rPr lang="uk-UA" sz="96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з відзнаками </a:t>
            </a:r>
            <a:endParaRPr lang="uk-UA" sz="9600" b="1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182880" algn="ctr" fontAlgn="auto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000"/>
              <a:defRPr/>
            </a:pPr>
            <a:r>
              <a:rPr lang="uk-UA" sz="96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(у відсотках від кількості випускників)</a:t>
            </a:r>
            <a:r>
              <a:rPr lang="uk-UA" sz="7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72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uk-UA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uk-UA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uk-UA" sz="5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5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uk-UA" sz="5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672355"/>
              </p:ext>
            </p:extLst>
          </p:nvPr>
        </p:nvGraphicFramePr>
        <p:xfrm>
          <a:off x="285750" y="1063625"/>
          <a:ext cx="8596314" cy="5389710"/>
        </p:xfrm>
        <a:graphic>
          <a:graphicData uri="http://schemas.openxmlformats.org/drawingml/2006/table">
            <a:tbl>
              <a:tblPr/>
              <a:tblGrid>
                <a:gridCol w="1992367"/>
                <a:gridCol w="1652953"/>
                <a:gridCol w="1649806"/>
                <a:gridCol w="1649808"/>
                <a:gridCol w="1651380"/>
              </a:tblGrid>
              <a:tr h="801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 випуску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Свідоцтво з відзнакою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Золота медаль 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Срібна медаль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Загальний відсоток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14,2</a:t>
                      </a: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23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14,2</a:t>
                      </a:r>
                    </a:p>
                  </a:txBody>
                  <a:tcPr marL="7875" marR="7875" marT="787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88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uk-UA" alt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2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239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5" marR="7875" marT="7873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545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Динаміка виявлення </a:t>
            </a:r>
            <a:b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</a:b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здібних та обдарованих дітей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187123"/>
              </p:ext>
            </p:extLst>
          </p:nvPr>
        </p:nvGraphicFramePr>
        <p:xfrm>
          <a:off x="193675" y="1336675"/>
          <a:ext cx="8685213" cy="489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310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912984"/>
              </p:ext>
            </p:extLst>
          </p:nvPr>
        </p:nvGraphicFramePr>
        <p:xfrm>
          <a:off x="17625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Слайд" r:id="rId4" imgW="3220129" imgH="2414107" progId="PowerPoint.Slide.12">
                  <p:embed/>
                </p:oleObj>
              </mc:Choice>
              <mc:Fallback>
                <p:oleObj name="Слайд" r:id="rId4" imgW="3220129" imgH="241410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5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49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197034"/>
              </p:ext>
            </p:extLst>
          </p:nvPr>
        </p:nvGraphicFramePr>
        <p:xfrm>
          <a:off x="357188" y="1285875"/>
          <a:ext cx="7887219" cy="4485936"/>
        </p:xfrm>
        <a:graphic>
          <a:graphicData uri="http://schemas.openxmlformats.org/drawingml/2006/table">
            <a:tbl>
              <a:tblPr/>
              <a:tblGrid>
                <a:gridCol w="1488386"/>
                <a:gridCol w="983900"/>
                <a:gridCol w="900864"/>
                <a:gridCol w="856212"/>
                <a:gridCol w="802944"/>
                <a:gridCol w="880955"/>
                <a:gridCol w="986979"/>
                <a:gridCol w="986979"/>
              </a:tblGrid>
              <a:tr h="6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2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uk-UA" sz="1400" b="1" kern="1200" dirty="0" smtClean="0">
                          <a:latin typeface="Times New Roman"/>
                          <a:ea typeface="Calibri"/>
                          <a:cs typeface="Times New Roman"/>
                        </a:rPr>
                        <a:t>Роки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200" dirty="0">
                          <a:latin typeface="Times New Roman"/>
                          <a:ea typeface="Calibri"/>
                          <a:cs typeface="Times New Roman"/>
                        </a:rPr>
                        <a:t>Предмети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93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200" dirty="0"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23" marR="8123" marT="8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200">
                          <a:latin typeface="Times New Roman"/>
                          <a:ea typeface="Calibri"/>
                          <a:cs typeface="Times New Roman"/>
                        </a:rPr>
                        <a:t>2017-2018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200" dirty="0">
                          <a:latin typeface="Times New Roman"/>
                          <a:ea typeface="Calibri"/>
                          <a:cs typeface="Times New Roman"/>
                        </a:rPr>
                        <a:t>2018-2019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2019-2020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2020-2021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2021-2022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latin typeface="Times New Roman"/>
                          <a:ea typeface="Calibri"/>
                          <a:cs typeface="Times New Roman"/>
                        </a:rPr>
                        <a:t>Історія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93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23" marR="8123" marT="8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latin typeface="Times New Roman"/>
                          <a:ea typeface="Calibri"/>
                          <a:cs typeface="Times New Roman"/>
                        </a:rPr>
                        <a:t>Біологія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93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23" marR="8123" marT="8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7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latin typeface="Times New Roman"/>
                          <a:ea typeface="Calibri"/>
                          <a:cs typeface="Times New Roman"/>
                        </a:rPr>
                        <a:t>Математика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93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23" marR="8123" marT="8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>
                          <a:latin typeface="Times New Roman"/>
                          <a:ea typeface="Calibri"/>
                          <a:cs typeface="Times New Roman"/>
                        </a:rPr>
                        <a:t>1-дипл. ІІІ ст.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latin typeface="Times New Roman"/>
                          <a:ea typeface="Calibri"/>
                          <a:cs typeface="Times New Roman"/>
                        </a:rPr>
                        <a:t>Географія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93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23" marR="8123" marT="8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latin typeface="Times New Roman"/>
                          <a:ea typeface="Calibri"/>
                          <a:cs typeface="Times New Roman"/>
                        </a:rPr>
                        <a:t>Правознавство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93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23" marR="8123" marT="8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4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latin typeface="Times New Roman"/>
                          <a:ea typeface="Calibri"/>
                          <a:cs typeface="Times New Roman"/>
                        </a:rPr>
                        <a:t>Обслуг праця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93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>
                          <a:latin typeface="Times New Roman"/>
                          <a:ea typeface="Calibri"/>
                          <a:cs typeface="Times New Roman"/>
                        </a:rPr>
                        <a:t>1 – дипл. </a:t>
                      </a: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kern="1200">
                          <a:latin typeface="Times New Roman"/>
                          <a:ea typeface="Calibri"/>
                          <a:cs typeface="Times New Roman"/>
                        </a:rPr>
                        <a:t>ІІІ ст.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23" marR="8123" marT="8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400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latin typeface="Times New Roman"/>
                          <a:ea typeface="Calibri"/>
                          <a:cs typeface="Times New Roman"/>
                        </a:rPr>
                        <a:t>Трудове навчання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93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23" marR="8123" marT="8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latin typeface="Times New Roman"/>
                          <a:ea typeface="Calibri"/>
                          <a:cs typeface="Times New Roman"/>
                        </a:rPr>
                        <a:t>Конкурс  володіння ПК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93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23" marR="8123" marT="8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latin typeface="Times New Roman"/>
                          <a:ea typeface="Calibri"/>
                          <a:cs typeface="Times New Roman"/>
                        </a:rPr>
                        <a:t>1 – </a:t>
                      </a:r>
                      <a:r>
                        <a:rPr lang="uk-UA" sz="1400" kern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дипл</a:t>
                      </a:r>
                      <a:r>
                        <a:rPr lang="uk-UA" sz="1400" kern="1200" dirty="0" smtClean="0">
                          <a:latin typeface="Times New Roman"/>
                          <a:ea typeface="Calibri"/>
                          <a:cs typeface="Times New Roman"/>
                        </a:rPr>
                        <a:t>. ІІ</a:t>
                      </a:r>
                      <a:r>
                        <a:rPr lang="uk-UA" sz="1400" kern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ст.</a:t>
                      </a:r>
                      <a:endParaRPr lang="uk-UA" sz="1400" kern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560" name="Rectangle 1"/>
          <p:cNvSpPr>
            <a:spLocks noChangeArrowheads="1"/>
          </p:cNvSpPr>
          <p:nvPr/>
        </p:nvSpPr>
        <p:spPr bwMode="auto">
          <a:xfrm>
            <a:off x="0" y="18368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Участь у ІІІ етапі Всеукраїнських учнівських олімпіад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1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0865"/>
              </p:ext>
            </p:extLst>
          </p:nvPr>
        </p:nvGraphicFramePr>
        <p:xfrm>
          <a:off x="642938" y="1285875"/>
          <a:ext cx="8143875" cy="4960940"/>
        </p:xfrm>
        <a:graphic>
          <a:graphicData uri="http://schemas.openxmlformats.org/drawingml/2006/table">
            <a:tbl>
              <a:tblPr/>
              <a:tblGrid>
                <a:gridCol w="1938337"/>
                <a:gridCol w="1939925"/>
                <a:gridCol w="1651000"/>
                <a:gridCol w="1452563"/>
                <a:gridCol w="1162050"/>
              </a:tblGrid>
              <a:tr h="6492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 педагогічних працівників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7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Вища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середня спеціальна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середня загальна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2017-2018 н.р.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(96 %)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(4 %)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2018-2019 н.р.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(96,55 %)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(3,45 %)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2019-2020 н.р.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(96,15%)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(3,85%)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2020-2021 н.р.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(96 %)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(4 %)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2021-2022 н.р.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(100%)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2" name="Rectangle 1"/>
          <p:cNvSpPr>
            <a:spLocks noChangeArrowheads="1"/>
          </p:cNvSpPr>
          <p:nvPr/>
        </p:nvSpPr>
        <p:spPr bwMode="auto">
          <a:xfrm>
            <a:off x="285750" y="214313"/>
            <a:ext cx="858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Освітньо-кваліфікаційний рівень педагогічних працівників</a:t>
            </a:r>
            <a:endParaRPr lang="uk-UA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4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uk-UA" sz="3200" dirty="0" smtClean="0">
                <a:solidFill>
                  <a:srgbClr val="C00000"/>
                </a:solidFill>
              </a:rPr>
              <a:t>Віковий склад педколективу у 2021-22 н.р.</a:t>
            </a:r>
            <a:br>
              <a:rPr lang="uk-UA" sz="3200" dirty="0" smtClean="0">
                <a:solidFill>
                  <a:srgbClr val="C00000"/>
                </a:solidFill>
              </a:rPr>
            </a:br>
            <a:r>
              <a:rPr lang="uk-UA" sz="3200" dirty="0" smtClean="0">
                <a:solidFill>
                  <a:srgbClr val="C00000"/>
                </a:solidFill>
              </a:rPr>
              <a:t>(середній вік – 44 роки) 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049111"/>
              </p:ext>
            </p:extLst>
          </p:nvPr>
        </p:nvGraphicFramePr>
        <p:xfrm>
          <a:off x="693738" y="1193800"/>
          <a:ext cx="7613650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0634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0825" y="260350"/>
            <a:ext cx="8497888" cy="6337300"/>
          </a:xfrm>
        </p:spPr>
        <p:txBody>
          <a:bodyPr/>
          <a:lstStyle/>
          <a:p>
            <a:pPr algn="ctr" eaLnBrk="1" hangingPunct="1">
              <a:buFont typeface="Georgia" pitchFamily="18" charset="0"/>
              <a:buNone/>
            </a:pPr>
            <a:r>
              <a:rPr lang="uk-UA" altLang="uk-UA" sz="2800" b="1" i="1" dirty="0" smtClean="0">
                <a:solidFill>
                  <a:srgbClr val="FF0000"/>
                </a:solidFill>
              </a:rPr>
              <a:t>За  кваліфікаційними  категоріями:</a:t>
            </a:r>
            <a:endParaRPr lang="ru-RU" altLang="uk-UA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uk-UA" altLang="uk-UA" sz="2800" dirty="0" smtClean="0"/>
              <a:t>Вищої  кваліфікаційної   категорії  -  11 чол;</a:t>
            </a:r>
            <a:endParaRPr lang="ru-RU" altLang="uk-UA" sz="2800" dirty="0" smtClean="0"/>
          </a:p>
          <a:p>
            <a:pPr eaLnBrk="1" hangingPunct="1"/>
            <a:r>
              <a:rPr lang="uk-UA" altLang="uk-UA" sz="2800" dirty="0" smtClean="0"/>
              <a:t>І  кваліфікаційної  категорії -  6 чол.;</a:t>
            </a:r>
            <a:endParaRPr lang="ru-RU" altLang="uk-UA" sz="2800" dirty="0" smtClean="0"/>
          </a:p>
          <a:p>
            <a:pPr eaLnBrk="1" hangingPunct="1"/>
            <a:r>
              <a:rPr lang="uk-UA" altLang="uk-UA" sz="2800" dirty="0" smtClean="0"/>
              <a:t>ІІ  кваліфікаційної  категорії  -  4  чол.;</a:t>
            </a:r>
            <a:endParaRPr lang="ru-RU" altLang="uk-UA" sz="2800" dirty="0" smtClean="0"/>
          </a:p>
          <a:p>
            <a:pPr eaLnBrk="1" hangingPunct="1"/>
            <a:r>
              <a:rPr lang="uk-UA" altLang="uk-UA" sz="2800" dirty="0" smtClean="0"/>
              <a:t>Спеціаліст  -  3  чол.</a:t>
            </a:r>
            <a:endParaRPr lang="ru-RU" altLang="uk-UA" sz="2800" dirty="0" smtClean="0"/>
          </a:p>
          <a:p>
            <a:pPr eaLnBrk="1" hangingPunct="1">
              <a:buFont typeface="Georgia" pitchFamily="18" charset="0"/>
              <a:buNone/>
            </a:pPr>
            <a:endParaRPr lang="uk-UA" altLang="uk-UA" sz="2800" dirty="0" smtClean="0"/>
          </a:p>
          <a:p>
            <a:pPr eaLnBrk="1" hangingPunct="1"/>
            <a:endParaRPr lang="ru-RU" altLang="uk-UA" sz="280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Georgia" pitchFamily="18" charset="0"/>
              <a:buNone/>
            </a:pPr>
            <a:r>
              <a:rPr lang="uk-UA" altLang="uk-UA" sz="2800" b="1" i="1" dirty="0" smtClean="0">
                <a:solidFill>
                  <a:srgbClr val="FF0000"/>
                </a:solidFill>
              </a:rPr>
              <a:t>З них мають педагогічні звання:</a:t>
            </a:r>
            <a:endParaRPr lang="ru-RU" altLang="uk-UA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uk-UA" altLang="uk-UA" sz="2800" dirty="0" smtClean="0"/>
              <a:t>“Вчитель – методист” -  1 чол.;</a:t>
            </a:r>
            <a:endParaRPr lang="ru-RU" altLang="uk-UA" sz="2800" dirty="0" smtClean="0"/>
          </a:p>
          <a:p>
            <a:pPr eaLnBrk="1" hangingPunct="1"/>
            <a:r>
              <a:rPr lang="uk-UA" altLang="uk-UA" sz="2800" dirty="0" smtClean="0"/>
              <a:t>“Старший вчитель”-  5 чол.</a:t>
            </a:r>
            <a:endParaRPr lang="ru-RU" altLang="uk-UA" sz="2800" dirty="0" smtClean="0"/>
          </a:p>
          <a:p>
            <a:pPr algn="ctr" eaLnBrk="1" hangingPunct="1">
              <a:buFont typeface="Georgia" pitchFamily="18" charset="0"/>
              <a:buNone/>
            </a:pPr>
            <a:endParaRPr lang="ru-RU" altLang="uk-UA" dirty="0" smtClean="0"/>
          </a:p>
          <a:p>
            <a:pPr eaLnBrk="1" hangingPunct="1"/>
            <a:endParaRPr lang="ru-RU" altLang="uk-UA" dirty="0" smtClean="0"/>
          </a:p>
        </p:txBody>
      </p:sp>
    </p:spTree>
    <p:extLst>
      <p:ext uri="{BB962C8B-B14F-4D97-AF65-F5344CB8AC3E}">
        <p14:creationId xmlns:p14="http://schemas.microsoft.com/office/powerpoint/2010/main" val="19414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7950" y="1341438"/>
            <a:ext cx="8856663" cy="54006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2800" b="1" dirty="0" smtClean="0"/>
              <a:t> </a:t>
            </a:r>
            <a:r>
              <a:rPr lang="uk-UA" altLang="uk-UA" sz="2800" b="1" dirty="0" smtClean="0">
                <a:solidFill>
                  <a:srgbClr val="0070C0"/>
                </a:solidFill>
              </a:rPr>
              <a:t>Методичні об’єднання:</a:t>
            </a:r>
            <a:endParaRPr lang="uk-UA" altLang="uk-UA" sz="28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altLang="uk-UA" sz="2800" dirty="0" smtClean="0">
                <a:solidFill>
                  <a:schemeClr val="tx1"/>
                </a:solidFill>
              </a:rPr>
              <a:t>вчителів  суспільно-гуманітарного  циклу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2800" dirty="0" smtClean="0">
                <a:solidFill>
                  <a:schemeClr val="tx1"/>
                </a:solidFill>
              </a:rPr>
              <a:t> ( керівник  Степаненко С.П.);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altLang="uk-UA" sz="17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altLang="uk-UA" sz="2800" dirty="0" smtClean="0">
                <a:solidFill>
                  <a:schemeClr val="tx1"/>
                </a:solidFill>
              </a:rPr>
              <a:t>вчителів  природничо-математичного циклу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2800" dirty="0" smtClean="0">
                <a:solidFill>
                  <a:schemeClr val="tx1"/>
                </a:solidFill>
              </a:rPr>
              <a:t>(керівник </a:t>
            </a:r>
            <a:r>
              <a:rPr lang="uk-UA" altLang="uk-UA" sz="2800" dirty="0" err="1" smtClean="0">
                <a:solidFill>
                  <a:schemeClr val="tx1"/>
                </a:solidFill>
              </a:rPr>
              <a:t>Паршакова</a:t>
            </a:r>
            <a:r>
              <a:rPr lang="uk-UA" altLang="uk-UA" sz="2800" dirty="0" smtClean="0">
                <a:solidFill>
                  <a:schemeClr val="tx1"/>
                </a:solidFill>
              </a:rPr>
              <a:t> А.М.);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altLang="uk-UA" sz="1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altLang="uk-UA" sz="2800" dirty="0" smtClean="0">
                <a:solidFill>
                  <a:schemeClr val="tx1"/>
                </a:solidFill>
              </a:rPr>
              <a:t>вчителів початкових класів та вихователів ГПД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2800" dirty="0" smtClean="0">
                <a:solidFill>
                  <a:schemeClr val="tx1"/>
                </a:solidFill>
              </a:rPr>
              <a:t>(керівник Ковшуненко І.В.)</a:t>
            </a:r>
          </a:p>
          <a:p>
            <a:pPr>
              <a:defRPr/>
            </a:pPr>
            <a:endParaRPr lang="uk-UA" altLang="uk-UA" sz="16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uk-UA" altLang="uk-UA" sz="2800" dirty="0" smtClean="0">
                <a:solidFill>
                  <a:schemeClr val="tx1"/>
                </a:solidFill>
              </a:rPr>
              <a:t> асистентів вчителів </a:t>
            </a:r>
            <a:endParaRPr lang="uk-UA" altLang="uk-UA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altLang="uk-UA" sz="2800" dirty="0">
                <a:solidFill>
                  <a:schemeClr val="tx1"/>
                </a:solidFill>
              </a:rPr>
              <a:t>(керівник </a:t>
            </a:r>
            <a:r>
              <a:rPr lang="uk-UA" altLang="uk-UA" sz="2800" dirty="0" smtClean="0">
                <a:solidFill>
                  <a:schemeClr val="tx1"/>
                </a:solidFill>
              </a:rPr>
              <a:t>Луценко О.В.)</a:t>
            </a:r>
            <a:endParaRPr lang="uk-UA" altLang="uk-UA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altLang="uk-UA" sz="2800" dirty="0" smtClean="0">
              <a:solidFill>
                <a:schemeClr val="tx1"/>
              </a:solidFill>
            </a:endParaRPr>
          </a:p>
        </p:txBody>
      </p:sp>
      <p:sp>
        <p:nvSpPr>
          <p:cNvPr id="22531" name="Заголовок 4"/>
          <p:cNvSpPr>
            <a:spLocks noGrp="1"/>
          </p:cNvSpPr>
          <p:nvPr>
            <p:ph type="ctrTitle"/>
          </p:nvPr>
        </p:nvSpPr>
        <p:spPr>
          <a:xfrm>
            <a:off x="0" y="214313"/>
            <a:ext cx="9001125" cy="909637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Організація методичної роботи  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39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Відсоток відвідування за </a:t>
            </a:r>
            <a:r>
              <a:rPr lang="ru-RU" b="1" dirty="0" smtClean="0">
                <a:solidFill>
                  <a:srgbClr val="FF0000"/>
                </a:solidFill>
              </a:rPr>
              <a:t>2021-22 </a:t>
            </a:r>
            <a:r>
              <a:rPr lang="ru-RU" b="1" dirty="0">
                <a:solidFill>
                  <a:srgbClr val="FF0000"/>
                </a:solidFill>
              </a:rPr>
              <a:t>н.р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4" title="Діагра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413551"/>
              </p:ext>
            </p:extLst>
          </p:nvPr>
        </p:nvGraphicFramePr>
        <p:xfrm>
          <a:off x="251520" y="1124744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3394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0149"/>
              </p:ext>
            </p:extLst>
          </p:nvPr>
        </p:nvGraphicFramePr>
        <p:xfrm>
          <a:off x="642938" y="1214438"/>
          <a:ext cx="8033523" cy="4685666"/>
        </p:xfrm>
        <a:graphic>
          <a:graphicData uri="http://schemas.openxmlformats.org/drawingml/2006/table">
            <a:tbl>
              <a:tblPr/>
              <a:tblGrid>
                <a:gridCol w="512678"/>
                <a:gridCol w="1390633"/>
                <a:gridCol w="466429"/>
                <a:gridCol w="533062"/>
                <a:gridCol w="533062"/>
                <a:gridCol w="466429"/>
                <a:gridCol w="466429"/>
                <a:gridCol w="466429"/>
                <a:gridCol w="533062"/>
                <a:gridCol w="533062"/>
                <a:gridCol w="533062"/>
                <a:gridCol w="533062"/>
                <a:gridCol w="533062"/>
                <a:gridCol w="533062"/>
              </a:tblGrid>
              <a:tr h="4267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Напрям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навчальний рік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2020-2021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навчальний рік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2021-2022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навчальний рік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рівні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рівні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рівні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Освітнє середовище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 оцінювання  здобувачів освіти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Педагогічна діяльність педагогічних працівників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Управлінські процеси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39" name="Rectangle 1"/>
          <p:cNvSpPr>
            <a:spLocks noChangeArrowheads="1"/>
          </p:cNvSpPr>
          <p:nvPr/>
        </p:nvSpPr>
        <p:spPr bwMode="auto">
          <a:xfrm>
            <a:off x="827584" y="188640"/>
            <a:ext cx="7572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92100" algn="ctr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Порівняльні результати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92100" algn="ctr" eaLnBrk="0" hangingPunct="0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самооцінювання освітніх і управлінських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процесів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78098"/>
          </a:xfrm>
        </p:spPr>
        <p:txBody>
          <a:bodyPr>
            <a:normAutofit/>
          </a:bodyPr>
          <a:lstStyle/>
          <a:p>
            <a:pPr lvl="0"/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Освітнє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середовище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354971"/>
              </p:ext>
            </p:extLst>
          </p:nvPr>
        </p:nvGraphicFramePr>
        <p:xfrm>
          <a:off x="251520" y="1780367"/>
          <a:ext cx="8733948" cy="3311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3809"/>
                <a:gridCol w="1257158"/>
                <a:gridCol w="926328"/>
                <a:gridCol w="793995"/>
                <a:gridCol w="926329"/>
                <a:gridCol w="926329"/>
              </a:tblGrid>
              <a:tr h="509051"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</a:rPr>
                        <a:t>Перелік тверджень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Постійно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Часто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Іноді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Ніколи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450224">
                <a:tc rowSpan="2"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1" dirty="0">
                          <a:effectLst/>
                        </a:rPr>
                        <a:t>Безпечне використання мережі Інтернет   </a:t>
                      </a:r>
                      <a:r>
                        <a:rPr lang="uk-UA" sz="2700" b="1" dirty="0" smtClean="0">
                          <a:solidFill>
                            <a:srgbClr val="FF0000"/>
                          </a:solidFill>
                          <a:effectLst/>
                        </a:rPr>
                        <a:t>2,79/3,15</a:t>
                      </a:r>
                      <a:endParaRPr lang="ru-RU" sz="2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28 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34  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29  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7  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91920">
                <a:tc vMerge="1"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50224">
                <a:tc rowSpan="2"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1" dirty="0">
                          <a:effectLst/>
                        </a:rPr>
                        <a:t>Попередження булінгу та кібербулінгу    </a:t>
                      </a:r>
                      <a:r>
                        <a:rPr lang="uk-UA" sz="2700" b="1" dirty="0" smtClean="0">
                          <a:solidFill>
                            <a:srgbClr val="FF0000"/>
                          </a:solidFill>
                          <a:effectLst/>
                        </a:rPr>
                        <a:t>2,94/3,18</a:t>
                      </a:r>
                      <a:endParaRPr lang="ru-RU" sz="2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29  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41   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26  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3  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91920">
                <a:tc vMerge="1"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764704"/>
            <a:ext cx="87849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 проводиться у закладі освіти робота з </a:t>
            </a: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батьками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щодо:          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2,87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(2021 р)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/3,17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(2022 р)</a:t>
            </a:r>
            <a:endParaRPr kumimoji="0" lang="uk-UA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696" y="5085184"/>
            <a:ext cx="8394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Інформує </a:t>
            </a:r>
            <a:r>
              <a:rPr lang="ru-RU" sz="3200" b="1" dirty="0" smtClean="0"/>
              <a:t>Вас (</a:t>
            </a:r>
            <a:r>
              <a:rPr lang="ru-RU" sz="3200" b="1" u="sng" dirty="0" smtClean="0"/>
              <a:t>учнів</a:t>
            </a:r>
            <a:r>
              <a:rPr lang="ru-RU" sz="3200" b="1" dirty="0" smtClean="0"/>
              <a:t>) </a:t>
            </a:r>
            <a:r>
              <a:rPr lang="ru-RU" sz="3200" b="1" dirty="0"/>
              <a:t>заклад про те, як безпечно користуватись </a:t>
            </a:r>
            <a:r>
              <a:rPr lang="ru-RU" sz="3200" b="1" dirty="0" smtClean="0"/>
              <a:t>Інтернетом?</a:t>
            </a:r>
            <a:r>
              <a:rPr lang="uk-UA" sz="3200" b="1" dirty="0" smtClean="0"/>
              <a:t>                </a:t>
            </a:r>
            <a:r>
              <a:rPr lang="uk-UA" sz="3200" b="1" dirty="0" smtClean="0">
                <a:solidFill>
                  <a:srgbClr val="FF0000"/>
                </a:solidFill>
              </a:rPr>
              <a:t>3,68/3,73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7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78098"/>
          </a:xfrm>
        </p:spPr>
        <p:txBody>
          <a:bodyPr>
            <a:normAutofit/>
          </a:bodyPr>
          <a:lstStyle/>
          <a:p>
            <a:pPr lvl="0"/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Освітнє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середовище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720549"/>
              </p:ext>
            </p:extLst>
          </p:nvPr>
        </p:nvGraphicFramePr>
        <p:xfrm>
          <a:off x="395536" y="1556792"/>
          <a:ext cx="8568950" cy="420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6"/>
                <a:gridCol w="648072"/>
                <a:gridCol w="1224136"/>
                <a:gridCol w="1296144"/>
                <a:gridCol w="648072"/>
                <a:gridCol w="648070"/>
              </a:tblGrid>
              <a:tr h="1084462">
                <a:tc>
                  <a:txBody>
                    <a:bodyPr/>
                    <a:lstStyle/>
                    <a:p>
                      <a:pPr marL="11811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Перелік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тверджень   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</a:rPr>
                        <a:t>3,48 /2,95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Так</a:t>
                      </a:r>
                      <a:endParaRPr lang="ru-RU" sz="24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24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Переважно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так</a:t>
                      </a:r>
                      <a:endParaRPr lang="ru-RU" sz="24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Переважно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ні</a:t>
                      </a:r>
                      <a:endParaRPr lang="ru-RU" sz="2400" b="1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Ні</a:t>
                      </a:r>
                      <a:endParaRPr lang="ru-RU" sz="24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58408">
                <a:tc rowSpan="2">
                  <a:txBody>
                    <a:bodyPr/>
                    <a:lstStyle/>
                    <a:p>
                      <a:pPr marL="635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 закладі освіти застосовуються заходи, що допомагають педагогічним</a:t>
                      </a:r>
                      <a:r>
                        <a:rPr lang="uk-UA" sz="2800" dirty="0">
                          <a:effectLst/>
                        </a:rPr>
                        <a:t> працівникам адаптуватись до змін умов праці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</a:rPr>
                        <a:t>11 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</a:rPr>
                        <a:t>9  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</a:rPr>
                        <a:t>1  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68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r>
                        <a:rPr lang="ru-RU" sz="2800" b="1" dirty="0" smtClean="0">
                          <a:effectLst/>
                        </a:rPr>
                        <a:t>7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r>
                        <a:rPr lang="ru-RU" sz="2800" b="1" dirty="0" smtClean="0">
                          <a:effectLst/>
                        </a:rPr>
                        <a:t>9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r>
                        <a:rPr lang="ru-RU" sz="2800" b="1" dirty="0" smtClean="0">
                          <a:effectLst/>
                        </a:rPr>
                        <a:t>-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r>
                        <a:rPr lang="ru-RU" sz="2800" b="1" dirty="0" smtClean="0">
                          <a:effectLst/>
                        </a:rPr>
                        <a:t>4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1" y="834480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Наскільки Ви (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вчителі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погоджуєтесь із твердженням:           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14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Система оцінювання здобувачів освіти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8640960" cy="4421088"/>
          </a:xfrm>
        </p:spPr>
        <p:txBody>
          <a:bodyPr>
            <a:normAutofit/>
          </a:bodyPr>
          <a:lstStyle/>
          <a:p>
            <a:r>
              <a:rPr lang="uk-UA" b="1" i="1" u="sng" dirty="0"/>
              <a:t>Учні</a:t>
            </a:r>
            <a:endParaRPr lang="ru-RU" u="sng" dirty="0"/>
          </a:p>
          <a:p>
            <a:r>
              <a:rPr lang="uk-UA" b="1" i="1" dirty="0"/>
              <a:t>1.</a:t>
            </a:r>
            <a:r>
              <a:rPr lang="uk-UA" b="1" dirty="0"/>
              <a:t> </a:t>
            </a:r>
            <a:r>
              <a:rPr lang="uk-UA" b="1" i="1" dirty="0"/>
              <a:t>Ви отримуєте інформацію про критерії, правила і процедури оцінювання навчальних досягнень?  </a:t>
            </a:r>
            <a:r>
              <a:rPr lang="uk-UA" b="1" i="1" dirty="0" smtClean="0">
                <a:solidFill>
                  <a:srgbClr val="FF0000"/>
                </a:solidFill>
              </a:rPr>
              <a:t>3,62</a:t>
            </a:r>
            <a:r>
              <a:rPr lang="uk-UA" b="1" i="1" dirty="0" smtClean="0"/>
              <a:t> </a:t>
            </a:r>
            <a:r>
              <a:rPr lang="uk-UA" sz="2600" b="1" i="1" dirty="0" smtClean="0"/>
              <a:t>(2021</a:t>
            </a:r>
            <a:r>
              <a:rPr lang="uk-UA" sz="2600" b="1" i="1" dirty="0"/>
              <a:t>) </a:t>
            </a:r>
            <a:r>
              <a:rPr lang="uk-UA" b="1" i="1" dirty="0" smtClean="0"/>
              <a:t>/ </a:t>
            </a:r>
            <a:r>
              <a:rPr lang="uk-UA" b="1" i="1" dirty="0" smtClean="0">
                <a:solidFill>
                  <a:srgbClr val="FF0000"/>
                </a:solidFill>
              </a:rPr>
              <a:t>3,56 </a:t>
            </a:r>
            <a:r>
              <a:rPr lang="uk-UA" sz="2600" b="1" i="1" dirty="0"/>
              <a:t>(2022)</a:t>
            </a:r>
            <a:endParaRPr lang="ru-RU" sz="2600" dirty="0"/>
          </a:p>
          <a:p>
            <a:r>
              <a:rPr lang="uk-UA" b="1" i="1" u="sng" dirty="0" smtClean="0"/>
              <a:t>Батьки</a:t>
            </a:r>
          </a:p>
          <a:p>
            <a:r>
              <a:rPr lang="uk-UA" b="1" i="1" dirty="0" smtClean="0"/>
              <a:t>Ви </a:t>
            </a:r>
            <a:r>
              <a:rPr lang="uk-UA" b="1" i="1" dirty="0"/>
              <a:t>отримуєте інформацію про критерії, правила і процедури оцінювання навчальних досягнень учнів?  </a:t>
            </a:r>
            <a:r>
              <a:rPr lang="uk-UA" b="1" i="1" dirty="0" smtClean="0">
                <a:solidFill>
                  <a:srgbClr val="FF0000"/>
                </a:solidFill>
              </a:rPr>
              <a:t>3,04 /  3,29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320320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Педагогічна діяльність педагогічних працівників закладу освіти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" y="1268760"/>
            <a:ext cx="8928992" cy="3701008"/>
          </a:xfrm>
        </p:spPr>
        <p:txBody>
          <a:bodyPr/>
          <a:lstStyle/>
          <a:p>
            <a:r>
              <a:rPr lang="uk-UA" b="1" i="1" dirty="0" smtClean="0"/>
              <a:t>Учні</a:t>
            </a:r>
          </a:p>
          <a:p>
            <a:r>
              <a:rPr lang="uk-UA" sz="3300" b="1" i="1" dirty="0" smtClean="0"/>
              <a:t>У </a:t>
            </a:r>
            <a:r>
              <a:rPr lang="uk-UA" sz="3300" b="1" i="1" dirty="0"/>
              <a:t>яких формах вчителі і керівництво інформують </a:t>
            </a:r>
            <a:r>
              <a:rPr lang="uk-UA" sz="3300" b="1" i="1" dirty="0" smtClean="0"/>
              <a:t>Вас </a:t>
            </a:r>
            <a:r>
              <a:rPr lang="uk-UA" sz="3300" b="1" i="1" dirty="0"/>
              <a:t>про негативне ставлення до корупції</a:t>
            </a:r>
            <a:r>
              <a:rPr lang="uk-UA" sz="3300" b="1" i="1" dirty="0" smtClean="0"/>
              <a:t>? </a:t>
            </a:r>
            <a:r>
              <a:rPr lang="uk-UA" sz="3600" b="1" i="1" dirty="0" smtClean="0">
                <a:solidFill>
                  <a:srgbClr val="FF0000"/>
                </a:solidFill>
              </a:rPr>
              <a:t>3,33 </a:t>
            </a:r>
            <a:r>
              <a:rPr lang="uk-UA" sz="2400" b="1" i="1" dirty="0" smtClean="0"/>
              <a:t>(2021) </a:t>
            </a:r>
            <a:r>
              <a:rPr lang="uk-UA" sz="3600" b="1" i="1" dirty="0" smtClean="0">
                <a:solidFill>
                  <a:srgbClr val="FF0000"/>
                </a:solidFill>
              </a:rPr>
              <a:t>/ 2,84 </a:t>
            </a:r>
            <a:r>
              <a:rPr lang="uk-UA" sz="2800" b="1" i="1" dirty="0" smtClean="0"/>
              <a:t>(2022)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7353672" cy="30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908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Управлінські процеси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Учні </a:t>
            </a:r>
          </a:p>
          <a:p>
            <a:pPr lvl="0"/>
            <a:r>
              <a:rPr lang="ru-RU" b="1" dirty="0" smtClean="0"/>
              <a:t>Вам </a:t>
            </a:r>
            <a:r>
              <a:rPr lang="ru-RU" b="1" dirty="0"/>
              <a:t>подобається перебувати у школі? </a:t>
            </a:r>
            <a:r>
              <a:rPr lang="uk-UA" b="1" dirty="0"/>
              <a:t>  </a:t>
            </a:r>
            <a:r>
              <a:rPr lang="uk-UA" b="1" dirty="0" smtClean="0"/>
              <a:t>    </a:t>
            </a:r>
            <a:r>
              <a:rPr lang="uk-UA" b="1" dirty="0" smtClean="0">
                <a:solidFill>
                  <a:srgbClr val="FF0000"/>
                </a:solidFill>
              </a:rPr>
              <a:t>2,78 /2,89</a:t>
            </a:r>
          </a:p>
          <a:p>
            <a:r>
              <a:rPr lang="ru-RU" b="1" i="1" dirty="0"/>
              <a:t>Керівництво закладу освіти доступне та відкрите до </a:t>
            </a:r>
            <a:r>
              <a:rPr lang="ru-RU" b="1" i="1" dirty="0" smtClean="0"/>
              <a:t>спілкування?</a:t>
            </a:r>
            <a:r>
              <a:rPr lang="uk-UA" b="1" i="1" dirty="0" smtClean="0"/>
              <a:t>      </a:t>
            </a:r>
            <a:r>
              <a:rPr lang="uk-UA" b="1" i="1" dirty="0" smtClean="0">
                <a:solidFill>
                  <a:srgbClr val="FF0000"/>
                </a:solidFill>
              </a:rPr>
              <a:t>3,3 / 3,4</a:t>
            </a:r>
          </a:p>
          <a:p>
            <a:pPr lvl="0"/>
            <a:r>
              <a:rPr lang="uk-UA" b="1" i="1" dirty="0"/>
              <a:t>Розглядає керівництво закладу освіти Ваші </a:t>
            </a:r>
            <a:r>
              <a:rPr lang="uk-UA" b="1" i="1" dirty="0" smtClean="0"/>
              <a:t>звернення?                </a:t>
            </a:r>
            <a:r>
              <a:rPr lang="uk-UA" b="1" i="1" dirty="0" smtClean="0">
                <a:solidFill>
                  <a:srgbClr val="FF0000"/>
                </a:solidFill>
              </a:rPr>
              <a:t>2,77 / 3,21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45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Управлінські процеси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b="1" dirty="0" smtClean="0"/>
              <a:t>Батьки </a:t>
            </a:r>
          </a:p>
          <a:p>
            <a:r>
              <a:rPr lang="uk-UA" b="1" dirty="0" smtClean="0"/>
              <a:t>Вам </a:t>
            </a:r>
            <a:r>
              <a:rPr lang="uk-UA" b="1" dirty="0"/>
              <a:t>завжди вдається поспілкуватися з керівництвом закладу освіти і досягти </a:t>
            </a:r>
            <a:r>
              <a:rPr lang="uk-UA" b="1" dirty="0" smtClean="0"/>
              <a:t>взаєморозуміння?  </a:t>
            </a:r>
            <a:r>
              <a:rPr lang="uk-UA" b="1" dirty="0" smtClean="0">
                <a:solidFill>
                  <a:srgbClr val="FF0000"/>
                </a:solidFill>
              </a:rPr>
              <a:t>3,04 / 3,4</a:t>
            </a:r>
          </a:p>
          <a:p>
            <a:r>
              <a:rPr lang="uk-UA" b="1" dirty="0"/>
              <a:t>Школа враховує думку батьків під час прийняття важливих управлінських </a:t>
            </a:r>
            <a:r>
              <a:rPr lang="uk-UA" b="1" dirty="0" smtClean="0"/>
              <a:t>рішень?          </a:t>
            </a:r>
            <a:r>
              <a:rPr lang="uk-UA" b="1" dirty="0" smtClean="0">
                <a:solidFill>
                  <a:srgbClr val="FF0000"/>
                </a:solidFill>
              </a:rPr>
              <a:t>2,97 / 3,15</a:t>
            </a:r>
          </a:p>
          <a:p>
            <a:r>
              <a:rPr lang="ru-RU" b="1" i="1" dirty="0"/>
              <a:t>Ви задоволені в цілому організацією освітнього процесу в школі? </a:t>
            </a:r>
            <a:r>
              <a:rPr lang="uk-UA" b="1" i="1" dirty="0"/>
              <a:t>     </a:t>
            </a:r>
            <a:r>
              <a:rPr lang="uk-UA" b="1" i="1" dirty="0" smtClean="0"/>
              <a:t>     </a:t>
            </a:r>
            <a:r>
              <a:rPr lang="uk-UA" b="1" i="1" dirty="0" smtClean="0">
                <a:solidFill>
                  <a:srgbClr val="FF0000"/>
                </a:solidFill>
              </a:rPr>
              <a:t>3,02 / 3,3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1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Управлінські процеси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184576"/>
          </a:xfrm>
        </p:spPr>
        <p:txBody>
          <a:bodyPr>
            <a:normAutofit fontScale="47500" lnSpcReduction="20000"/>
          </a:bodyPr>
          <a:lstStyle/>
          <a:p>
            <a:r>
              <a:rPr lang="uk-UA" sz="5100" b="1" i="1" dirty="0"/>
              <a:t>Вчителі</a:t>
            </a:r>
            <a:endParaRPr lang="ru-RU" sz="5100" dirty="0"/>
          </a:p>
          <a:p>
            <a:pPr marL="0" indent="0">
              <a:buNone/>
            </a:pPr>
            <a:r>
              <a:rPr lang="uk-UA" sz="5100" b="1" i="1" dirty="0"/>
              <a:t>1.</a:t>
            </a:r>
            <a:r>
              <a:rPr lang="uk-UA" sz="5100" dirty="0"/>
              <a:t> </a:t>
            </a:r>
            <a:r>
              <a:rPr lang="uk-UA" sz="5100" b="1" i="1" dirty="0"/>
              <a:t>Зазначте в розробленні яких документів Ви брали участь: (можна обрати кілька вар-в відповідей)  </a:t>
            </a:r>
            <a:r>
              <a:rPr lang="uk-UA" sz="5100" b="1" i="1" dirty="0" smtClean="0">
                <a:solidFill>
                  <a:srgbClr val="FF0000"/>
                </a:solidFill>
              </a:rPr>
              <a:t>4</a:t>
            </a:r>
            <a:r>
              <a:rPr lang="uk-UA" sz="5100" b="1" i="1" dirty="0" smtClean="0"/>
              <a:t> </a:t>
            </a:r>
            <a:r>
              <a:rPr lang="uk-UA" sz="3800" b="1" i="1" dirty="0" smtClean="0"/>
              <a:t>(2021) </a:t>
            </a:r>
            <a:r>
              <a:rPr lang="uk-UA" sz="5100" b="1" i="1" dirty="0" smtClean="0"/>
              <a:t>/ </a:t>
            </a:r>
            <a:r>
              <a:rPr lang="uk-UA" sz="5100" b="1" i="1" dirty="0" smtClean="0">
                <a:solidFill>
                  <a:srgbClr val="FF0000"/>
                </a:solidFill>
              </a:rPr>
              <a:t>3,24</a:t>
            </a:r>
            <a:r>
              <a:rPr lang="uk-UA" sz="5100" b="1" i="1" dirty="0" smtClean="0"/>
              <a:t> </a:t>
            </a:r>
            <a:r>
              <a:rPr lang="uk-UA" sz="3800" b="1" i="1" dirty="0" smtClean="0"/>
              <a:t>(2022)</a:t>
            </a:r>
            <a:endParaRPr lang="ru-RU" sz="3800" dirty="0"/>
          </a:p>
          <a:p>
            <a:pPr marL="0" indent="0">
              <a:buNone/>
            </a:pPr>
            <a:r>
              <a:rPr lang="uk-UA" sz="4400" dirty="0"/>
              <a:t> □ стратегія розвитку закладу освіти; </a:t>
            </a:r>
            <a:r>
              <a:rPr lang="uk-UA" sz="4400" dirty="0" smtClean="0"/>
              <a:t>                                                               18/13</a:t>
            </a:r>
            <a:endParaRPr lang="ru-RU" sz="4400" dirty="0"/>
          </a:p>
          <a:p>
            <a:pPr marL="0" indent="0">
              <a:buNone/>
            </a:pPr>
            <a:r>
              <a:rPr lang="uk-UA" sz="4400" dirty="0"/>
              <a:t>□ процедури внутрішньої системи забезпечення якості освіти закладу; </a:t>
            </a:r>
            <a:r>
              <a:rPr lang="uk-UA" sz="4400" dirty="0" smtClean="0"/>
              <a:t> 4/5</a:t>
            </a:r>
            <a:endParaRPr lang="ru-RU" sz="4400" dirty="0"/>
          </a:p>
          <a:p>
            <a:pPr marL="0" indent="0">
              <a:buNone/>
            </a:pPr>
            <a:r>
              <a:rPr lang="uk-UA" sz="4400" dirty="0"/>
              <a:t>□ річний план роботи закладу;                                                                             </a:t>
            </a:r>
            <a:r>
              <a:rPr lang="uk-UA" sz="4400" dirty="0" smtClean="0"/>
              <a:t>9/10</a:t>
            </a:r>
            <a:endParaRPr lang="ru-RU" sz="4400" dirty="0"/>
          </a:p>
          <a:p>
            <a:pPr marL="0" indent="0">
              <a:buNone/>
            </a:pPr>
            <a:r>
              <a:rPr lang="uk-UA" sz="4400" dirty="0"/>
              <a:t>□ освітня програма закладу;                                                                            </a:t>
            </a:r>
            <a:r>
              <a:rPr lang="uk-UA" sz="4400" dirty="0" smtClean="0"/>
              <a:t>     5/4</a:t>
            </a:r>
            <a:endParaRPr lang="ru-RU" sz="4400" dirty="0"/>
          </a:p>
          <a:p>
            <a:pPr marL="0" indent="0">
              <a:buNone/>
            </a:pPr>
            <a:r>
              <a:rPr lang="uk-UA" sz="4400" dirty="0"/>
              <a:t>□ положення про академічну доброчесність;                                                  </a:t>
            </a:r>
            <a:r>
              <a:rPr lang="uk-UA" sz="4400" dirty="0" smtClean="0"/>
              <a:t>3/5</a:t>
            </a:r>
            <a:endParaRPr lang="ru-RU" sz="4400" dirty="0"/>
          </a:p>
          <a:p>
            <a:pPr marL="0" indent="0">
              <a:buNone/>
            </a:pPr>
            <a:r>
              <a:rPr lang="uk-UA" sz="4400" dirty="0"/>
              <a:t>□ антибулінгова програма;                                                                                  </a:t>
            </a:r>
            <a:r>
              <a:rPr lang="uk-UA" sz="4400" dirty="0" smtClean="0"/>
              <a:t>  5/5</a:t>
            </a:r>
            <a:endParaRPr lang="ru-RU" sz="4400" dirty="0"/>
          </a:p>
          <a:p>
            <a:pPr marL="0" indent="0">
              <a:buNone/>
            </a:pPr>
            <a:r>
              <a:rPr lang="uk-UA" sz="4400" dirty="0"/>
              <a:t>□ правила внутрішнього розпорядку;                                                                </a:t>
            </a:r>
            <a:r>
              <a:rPr lang="uk-UA" sz="4400" dirty="0" smtClean="0"/>
              <a:t>8/6</a:t>
            </a:r>
          </a:p>
          <a:p>
            <a:pPr>
              <a:buFont typeface="Wingdings" pitchFamily="2" charset="2"/>
              <a:buChar char="q"/>
            </a:pPr>
            <a:r>
              <a:rPr lang="uk-UA" sz="4400" dirty="0" smtClean="0"/>
              <a:t>Правила поведінки;                                                                                           8/8</a:t>
            </a:r>
            <a:endParaRPr lang="ru-RU" sz="4400" dirty="0"/>
          </a:p>
          <a:p>
            <a:pPr marL="0" indent="0">
              <a:buNone/>
            </a:pPr>
            <a:r>
              <a:rPr lang="uk-UA" sz="4400" dirty="0"/>
              <a:t>□ в розробленні жодного документу участі не брав/брала</a:t>
            </a:r>
            <a:r>
              <a:rPr lang="uk-UA" sz="5100" dirty="0"/>
              <a:t>;     </a:t>
            </a:r>
            <a:r>
              <a:rPr lang="uk-UA" sz="5100" dirty="0" smtClean="0"/>
              <a:t>                </a:t>
            </a:r>
            <a:r>
              <a:rPr lang="uk-UA" sz="4200" dirty="0" smtClean="0"/>
              <a:t>1/4</a:t>
            </a:r>
            <a:endParaRPr lang="ru-RU" sz="4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072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850106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Управлінські процеси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132833"/>
              </p:ext>
            </p:extLst>
          </p:nvPr>
        </p:nvGraphicFramePr>
        <p:xfrm>
          <a:off x="107503" y="1266528"/>
          <a:ext cx="8928993" cy="4898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4003"/>
                <a:gridCol w="845668"/>
                <a:gridCol w="999425"/>
                <a:gridCol w="845668"/>
                <a:gridCol w="661744"/>
                <a:gridCol w="502485"/>
              </a:tblGrid>
              <a:tr h="1062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Перелік тверджень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Так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Переважно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так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Переважно ні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Ні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812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Керівництво відкрите для </a:t>
                      </a:r>
                      <a:r>
                        <a:rPr lang="ru-RU" sz="2000" b="1" dirty="0" smtClean="0">
                          <a:effectLst/>
                        </a:rPr>
                        <a:t>спілкування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3,67 / 3,5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14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62272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43204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Керівництво враховує пропозиції, надані пед працівниками щодо підвищення якості освітнього процессу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3,48 / 3,1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648072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43204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Права пед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рацівників дотримуються у закладі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3,67 / 3,35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441568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49453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Керівництво підтримує ініціативи пед працівників щодо розвитку закладу і місцевої громади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3,71 / 3,42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648072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429" y="804863"/>
            <a:ext cx="6294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Наскільки Ви погоджуєтесь із твердженнями: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10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96944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Пропуски уроків з поважних причин у 2021-22 н.р.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1" title="Діагра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972624"/>
              </p:ext>
            </p:extLst>
          </p:nvPr>
        </p:nvGraphicFramePr>
        <p:xfrm>
          <a:off x="251520" y="1662112"/>
          <a:ext cx="8712968" cy="493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0972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777686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9"/>
            <a:ext cx="8136904" cy="318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188641"/>
            <a:ext cx="8140030" cy="318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9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Пропуски уроків  через хворобу у 2021-22 н.р.</a:t>
            </a:r>
            <a:endParaRPr lang="ru-RU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Chart 2" title="Діагра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028786"/>
              </p:ext>
            </p:extLst>
          </p:nvPr>
        </p:nvGraphicFramePr>
        <p:xfrm>
          <a:off x="323528" y="1662112"/>
          <a:ext cx="8424936" cy="4863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076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851775" cy="3571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 altLang="ru-RU">
              <a:latin typeface="Calibri" pitchFamily="34" charset="0"/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 altLang="ru-RU"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5848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0" y="5686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0" y="5534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60" name="Прямоугольник 11"/>
          <p:cNvSpPr>
            <a:spLocks noChangeArrowheads="1"/>
          </p:cNvSpPr>
          <p:nvPr/>
        </p:nvSpPr>
        <p:spPr bwMode="auto">
          <a:xfrm>
            <a:off x="428625" y="142875"/>
            <a:ext cx="8286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Calibri" pitchFamily="34" charset="0"/>
              </a:rPr>
              <a:t>Рівень навчальних досягнень учнів </a:t>
            </a:r>
            <a:br>
              <a:rPr lang="uk-UA" sz="28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uk-UA" sz="2800" b="1" dirty="0">
                <a:solidFill>
                  <a:srgbClr val="C00000"/>
                </a:solidFill>
                <a:latin typeface="Calibri" pitchFamily="34" charset="0"/>
              </a:rPr>
              <a:t>за </a:t>
            </a: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</a:rPr>
              <a:t>2018-2022 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</a:rPr>
              <a:t>роки </a:t>
            </a:r>
            <a:endParaRPr lang="ru-RU" sz="2800" b="1" dirty="0">
              <a:latin typeface="Calibri" pitchFamily="34" charset="0"/>
            </a:endParaRPr>
          </a:p>
        </p:txBody>
      </p:sp>
      <p:graphicFrame>
        <p:nvGraphicFramePr>
          <p:cNvPr id="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13912"/>
              </p:ext>
            </p:extLst>
          </p:nvPr>
        </p:nvGraphicFramePr>
        <p:xfrm>
          <a:off x="158750" y="1050925"/>
          <a:ext cx="8934450" cy="547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6365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altLang="ru-RU" b="1" dirty="0" smtClean="0">
                <a:solidFill>
                  <a:srgbClr val="C00000"/>
                </a:solidFill>
              </a:rPr>
              <a:t>Рівень навчальних досягнень учнів 5-11 класів за 2021-22 н.р.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328824"/>
              </p:ext>
            </p:extLst>
          </p:nvPr>
        </p:nvGraphicFramePr>
        <p:xfrm>
          <a:off x="539552" y="1340768"/>
          <a:ext cx="7632848" cy="265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335280"/>
              </p:ext>
            </p:extLst>
          </p:nvPr>
        </p:nvGraphicFramePr>
        <p:xfrm>
          <a:off x="539552" y="3933056"/>
          <a:ext cx="78488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821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Результативність роботи учителів</a:t>
            </a:r>
            <a:r>
              <a:rPr lang="uk-UA" b="1" i="1" dirty="0" smtClean="0">
                <a:solidFill>
                  <a:srgbClr val="C00000"/>
                </a:solidFill>
                <a:cs typeface="Times New Roman" pitchFamily="18" charset="0"/>
              </a:rPr>
              <a:t> за  2021-2022 н.р.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033072"/>
              </p:ext>
            </p:extLst>
          </p:nvPr>
        </p:nvGraphicFramePr>
        <p:xfrm>
          <a:off x="251520" y="1700808"/>
          <a:ext cx="8640960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2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715092"/>
              </p:ext>
            </p:extLst>
          </p:nvPr>
        </p:nvGraphicFramePr>
        <p:xfrm>
          <a:off x="323528" y="332656"/>
          <a:ext cx="856895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337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062265"/>
              </p:ext>
            </p:extLst>
          </p:nvPr>
        </p:nvGraphicFramePr>
        <p:xfrm>
          <a:off x="251520" y="188640"/>
          <a:ext cx="864096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021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886</Words>
  <Application>Microsoft Office PowerPoint</Application>
  <PresentationFormat>Экран (4:3)</PresentationFormat>
  <Paragraphs>327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Слайд</vt:lpstr>
      <vt:lpstr>Підсумки діяльності школи у 2021-2022 навчальному році</vt:lpstr>
      <vt:lpstr>Відсоток відвідування за 2021-22 н.р.</vt:lpstr>
      <vt:lpstr>Пропуски уроків з поважних причин у 2021-22 н.р.</vt:lpstr>
      <vt:lpstr>Пропуски уроків  через хворобу у 2021-22 н.р.</vt:lpstr>
      <vt:lpstr>    </vt:lpstr>
      <vt:lpstr>Рівень навчальних досягнень учнів 5-11 класів за 2021-22 н.р.</vt:lpstr>
      <vt:lpstr>Результативність роботи учителів за  2021-2022 н.р.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Віковий склад педколективу у 2021-22 н.р. (середній вік – 44 роки) </vt:lpstr>
      <vt:lpstr>Презентация PowerPoint</vt:lpstr>
      <vt:lpstr>Організація методичної роботи  </vt:lpstr>
      <vt:lpstr>Презентация PowerPoint</vt:lpstr>
      <vt:lpstr>Освітнє середовище</vt:lpstr>
      <vt:lpstr>Освітнє середовище</vt:lpstr>
      <vt:lpstr>Система оцінювання здобувачів освіти</vt:lpstr>
      <vt:lpstr>Педагогічна діяльність педагогічних працівників закладу освіти</vt:lpstr>
      <vt:lpstr>Управлінські процеси</vt:lpstr>
      <vt:lpstr>Управлінські процеси</vt:lpstr>
      <vt:lpstr>Управлінські процеси</vt:lpstr>
      <vt:lpstr>Управлінські процеси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Підсумки діяльності школи у 2021-2022 навчальному році</dc:title>
  <dc:creator>Пользователь</dc:creator>
  <cp:lastModifiedBy>Пользователь</cp:lastModifiedBy>
  <cp:revision>26</cp:revision>
  <dcterms:created xsi:type="dcterms:W3CDTF">2022-08-17T09:21:29Z</dcterms:created>
  <dcterms:modified xsi:type="dcterms:W3CDTF">2022-08-29T11:11:23Z</dcterms:modified>
</cp:coreProperties>
</file>