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283" r:id="rId2"/>
    <p:sldId id="284" r:id="rId3"/>
    <p:sldId id="285" r:id="rId4"/>
    <p:sldId id="275" r:id="rId5"/>
    <p:sldId id="286" r:id="rId6"/>
    <p:sldId id="289" r:id="rId7"/>
    <p:sldId id="290" r:id="rId8"/>
    <p:sldId id="291" r:id="rId9"/>
    <p:sldId id="293" r:id="rId10"/>
    <p:sldId id="294" r:id="rId11"/>
    <p:sldId id="295" r:id="rId12"/>
    <p:sldId id="281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94660"/>
  </p:normalViewPr>
  <p:slideViewPr>
    <p:cSldViewPr>
      <p:cViewPr>
        <p:scale>
          <a:sx n="100" d="100"/>
          <a:sy n="100" d="100"/>
        </p:scale>
        <p:origin x="-46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2C27C-1F62-4D7D-8B02-C1BA191BBB6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C30B6-E98C-4818-83F0-24C2915114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30B6-E98C-4818-83F0-24C2915114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30B6-E98C-4818-83F0-24C2915114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09801"/>
            <a:ext cx="845820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rgbClr val="FF0000"/>
                </a:solidFill>
              </a:rPr>
              <a:t>Учнівське самоврядування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458200" cy="16764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600" i="1" dirty="0" smtClean="0">
                <a:solidFill>
                  <a:srgbClr val="0070C0"/>
                </a:solidFill>
              </a:rPr>
              <a:t>Миколаївської</a:t>
            </a:r>
          </a:p>
          <a:p>
            <a:pPr algn="ctr"/>
            <a:r>
              <a:rPr lang="uk-UA" sz="3600" i="1" dirty="0" smtClean="0">
                <a:solidFill>
                  <a:srgbClr val="0070C0"/>
                </a:solidFill>
              </a:rPr>
              <a:t> загальноосвітньої школи І- ІІІ ступенів № 29</a:t>
            </a:r>
            <a:endParaRPr lang="ru-RU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219200"/>
            <a:ext cx="8183880" cy="3581400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0" dirty="0" smtClean="0">
                <a:solidFill>
                  <a:schemeClr val="tx1"/>
                </a:solidFill>
              </a:rPr>
              <a:t>-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участь 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в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організації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та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проведенні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загальношкільних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виховних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,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розважальних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заходів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конкурсів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-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залучення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до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проведення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заходів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для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учнів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початкової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та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середньої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школи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-участь 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у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художньому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оформленні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класу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  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організація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та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проведення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благодійних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акцій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тематичних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виставок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займається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художнім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оформленням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загальношкільних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заходів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концертна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діяльність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у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військових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частинах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проведення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благодійних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концертів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ярмарків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зустрічей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b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проведення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концертів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-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зустрічей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в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будинку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для людей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похилого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віку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  до Дня </a:t>
            </a:r>
            <a:r>
              <a:rPr lang="ru-RU" sz="1800" b="0" dirty="0" smtClean="0">
                <a:solidFill>
                  <a:schemeClr val="tx1"/>
                </a:solidFill>
                <a:latin typeface="Arial Black" pitchFamily="34" charset="0"/>
              </a:rPr>
              <a:t>Святого </a:t>
            </a:r>
            <a:r>
              <a:rPr lang="ru-RU" sz="1800" b="0" dirty="0" err="1" smtClean="0">
                <a:solidFill>
                  <a:schemeClr val="tx1"/>
                </a:solidFill>
                <a:latin typeface="Arial Black" pitchFamily="34" charset="0"/>
              </a:rPr>
              <a:t>Миколая</a:t>
            </a:r>
            <a:endParaRPr lang="ru-RU" sz="18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22248"/>
          </a:xfrm>
        </p:spPr>
        <p:txBody>
          <a:bodyPr/>
          <a:lstStyle/>
          <a:p>
            <a:pPr>
              <a:buNone/>
            </a:pPr>
            <a:r>
              <a:rPr lang="ru-RU" i="1" dirty="0" err="1" smtClean="0">
                <a:solidFill>
                  <a:srgbClr val="FFFF00"/>
                </a:solidFill>
              </a:rPr>
              <a:t>Комітет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культури</a:t>
            </a:r>
            <a:r>
              <a:rPr lang="ru-RU" i="1" dirty="0" smtClean="0">
                <a:solidFill>
                  <a:srgbClr val="FFFF00"/>
                </a:solidFill>
              </a:rPr>
              <a:t> та </a:t>
            </a:r>
            <a:r>
              <a:rPr lang="ru-RU" i="1" dirty="0" err="1" smtClean="0">
                <a:solidFill>
                  <a:srgbClr val="FFFF00"/>
                </a:solidFill>
              </a:rPr>
              <a:t>розваг</a:t>
            </a:r>
            <a:r>
              <a:rPr lang="ru-RU" i="1" dirty="0" smtClean="0">
                <a:solidFill>
                  <a:srgbClr val="FFFF00"/>
                </a:solidFill>
              </a:rPr>
              <a:t>: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33400"/>
            <a:ext cx="8183880" cy="464820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400" b="1" i="1" dirty="0" err="1" smtClean="0">
                <a:solidFill>
                  <a:srgbClr val="FFFF00"/>
                </a:solidFill>
              </a:rPr>
              <a:t>Комітет</a:t>
            </a:r>
            <a:r>
              <a:rPr lang="ru-RU" sz="4400" b="1" i="1" dirty="0" smtClean="0">
                <a:solidFill>
                  <a:srgbClr val="FFFF00"/>
                </a:solidFill>
              </a:rPr>
              <a:t>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координатори</a:t>
            </a:r>
            <a:r>
              <a:rPr lang="ru-RU" sz="4400" b="1" i="1" dirty="0" smtClean="0">
                <a:solidFill>
                  <a:srgbClr val="FFFF00"/>
                </a:solidFill>
              </a:rPr>
              <a:t>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молодших</a:t>
            </a:r>
            <a:r>
              <a:rPr lang="ru-RU" sz="4400" b="1" i="1" dirty="0" smtClean="0">
                <a:solidFill>
                  <a:srgbClr val="FFFF00"/>
                </a:solidFill>
              </a:rPr>
              <a:t>  </a:t>
            </a:r>
            <a:r>
              <a:rPr lang="ru-RU" sz="4400" b="1" i="1" dirty="0" err="1" smtClean="0">
                <a:solidFill>
                  <a:srgbClr val="FFFF00"/>
                </a:solidFill>
              </a:rPr>
              <a:t>класів</a:t>
            </a:r>
            <a:r>
              <a:rPr lang="ru-RU" sz="4400" b="1" i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endParaRPr lang="ru-RU" i="1" dirty="0" smtClean="0">
              <a:solidFill>
                <a:srgbClr val="FFFF00"/>
              </a:solidFill>
            </a:endParaRPr>
          </a:p>
          <a:p>
            <a:pPr lvl="0">
              <a:lnSpc>
                <a:spcPct val="170000"/>
              </a:lnSpc>
            </a:pPr>
            <a:r>
              <a:rPr lang="ru-RU" sz="3500" dirty="0" err="1" smtClean="0">
                <a:latin typeface="Arial Black" pitchFamily="34" charset="0"/>
              </a:rPr>
              <a:t>Шефський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напрямок</a:t>
            </a:r>
            <a:r>
              <a:rPr lang="ru-RU" sz="3500" dirty="0" smtClean="0">
                <a:latin typeface="Arial Black" pitchFamily="34" charset="0"/>
              </a:rPr>
              <a:t> - </a:t>
            </a:r>
            <a:r>
              <a:rPr lang="ru-RU" sz="3500" dirty="0" err="1" smtClean="0">
                <a:latin typeface="Arial Black" pitchFamily="34" charset="0"/>
              </a:rPr>
              <a:t>організація</a:t>
            </a:r>
            <a:r>
              <a:rPr lang="ru-RU" sz="3500" dirty="0" smtClean="0">
                <a:latin typeface="Arial Black" pitchFamily="34" charset="0"/>
              </a:rPr>
              <a:t> шефства старших над </a:t>
            </a:r>
            <a:r>
              <a:rPr lang="ru-RU" sz="3500" dirty="0" err="1" smtClean="0">
                <a:latin typeface="Arial Black" pitchFamily="34" charset="0"/>
              </a:rPr>
              <a:t>молодшими</a:t>
            </a:r>
            <a:r>
              <a:rPr lang="ru-RU" sz="3500" dirty="0" smtClean="0">
                <a:latin typeface="Arial Black" pitchFamily="34" charset="0"/>
              </a:rPr>
              <a:t>.</a:t>
            </a:r>
          </a:p>
          <a:p>
            <a:pPr lvl="0">
              <a:lnSpc>
                <a:spcPct val="170000"/>
              </a:lnSpc>
            </a:pPr>
            <a:r>
              <a:rPr lang="ru-RU" sz="3500" dirty="0" err="1" smtClean="0">
                <a:latin typeface="Arial Black" pitchFamily="34" charset="0"/>
              </a:rPr>
              <a:t>організація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динамічних</a:t>
            </a:r>
            <a:r>
              <a:rPr lang="ru-RU" sz="3500" dirty="0" smtClean="0">
                <a:latin typeface="Arial Black" pitchFamily="34" charset="0"/>
              </a:rPr>
              <a:t> пауз на </a:t>
            </a:r>
            <a:r>
              <a:rPr lang="ru-RU" sz="3500" dirty="0" err="1" smtClean="0">
                <a:latin typeface="Arial Black" pitchFamily="34" charset="0"/>
              </a:rPr>
              <a:t>перервах</a:t>
            </a:r>
            <a:r>
              <a:rPr lang="ru-RU" sz="3500" dirty="0" smtClean="0">
                <a:latin typeface="Arial Black" pitchFamily="34" charset="0"/>
              </a:rPr>
              <a:t> для </a:t>
            </a:r>
            <a:r>
              <a:rPr lang="ru-RU" sz="3500" dirty="0" err="1" smtClean="0">
                <a:latin typeface="Arial Black" pitchFamily="34" charset="0"/>
              </a:rPr>
              <a:t>учнів</a:t>
            </a:r>
            <a:r>
              <a:rPr lang="ru-RU" sz="3500" dirty="0" smtClean="0">
                <a:latin typeface="Arial Black" pitchFamily="34" charset="0"/>
              </a:rPr>
              <a:t> 1 - 4 </a:t>
            </a:r>
            <a:r>
              <a:rPr lang="ru-RU" sz="3500" dirty="0" err="1" smtClean="0">
                <a:latin typeface="Arial Black" pitchFamily="34" charset="0"/>
              </a:rPr>
              <a:t>класів</a:t>
            </a:r>
            <a:r>
              <a:rPr lang="ru-RU" sz="3500" dirty="0" smtClean="0">
                <a:latin typeface="Arial Black" pitchFamily="34" charset="0"/>
              </a:rPr>
              <a:t/>
            </a:r>
            <a:br>
              <a:rPr lang="ru-RU" sz="3500" dirty="0" smtClean="0">
                <a:latin typeface="Arial Black" pitchFamily="34" charset="0"/>
              </a:rPr>
            </a:br>
            <a:r>
              <a:rPr lang="ru-RU" sz="3500" dirty="0" smtClean="0">
                <a:latin typeface="Arial Black" pitchFamily="34" charset="0"/>
              </a:rPr>
              <a:t>(</a:t>
            </a:r>
            <a:r>
              <a:rPr lang="ru-RU" sz="3500" dirty="0" err="1" smtClean="0">
                <a:latin typeface="Arial Black" pitchFamily="34" charset="0"/>
              </a:rPr>
              <a:t>Збір</a:t>
            </a:r>
            <a:r>
              <a:rPr lang="ru-RU" sz="3500" dirty="0" smtClean="0">
                <a:latin typeface="Arial Black" pitchFamily="34" charset="0"/>
              </a:rPr>
              <a:t> банку </a:t>
            </a:r>
            <a:r>
              <a:rPr lang="ru-RU" sz="3500" dirty="0" err="1" smtClean="0">
                <a:latin typeface="Arial Black" pitchFamily="34" charset="0"/>
              </a:rPr>
              <a:t>ігор</a:t>
            </a:r>
            <a:r>
              <a:rPr lang="ru-RU" sz="3500" dirty="0" smtClean="0">
                <a:latin typeface="Arial Black" pitchFamily="34" charset="0"/>
              </a:rPr>
              <a:t> для </a:t>
            </a:r>
            <a:r>
              <a:rPr lang="ru-RU" sz="3500" dirty="0" err="1" smtClean="0">
                <a:latin typeface="Arial Black" pitchFamily="34" charset="0"/>
              </a:rPr>
              <a:t>дітей</a:t>
            </a:r>
            <a:r>
              <a:rPr lang="ru-RU" sz="3500" dirty="0" smtClean="0">
                <a:latin typeface="Arial Black" pitchFamily="34" charset="0"/>
              </a:rPr>
              <a:t> 1 - 4 </a:t>
            </a:r>
            <a:r>
              <a:rPr lang="ru-RU" sz="3500" dirty="0" err="1" smtClean="0">
                <a:latin typeface="Arial Black" pitchFamily="34" charset="0"/>
              </a:rPr>
              <a:t>класів</a:t>
            </a:r>
            <a:r>
              <a:rPr lang="ru-RU" sz="3500" dirty="0" smtClean="0">
                <a:latin typeface="Arial Black" pitchFamily="34" charset="0"/>
              </a:rPr>
              <a:t>. );</a:t>
            </a:r>
          </a:p>
          <a:p>
            <a:pPr lvl="0">
              <a:lnSpc>
                <a:spcPct val="170000"/>
              </a:lnSpc>
            </a:pPr>
            <a:r>
              <a:rPr lang="ru-RU" sz="3500" dirty="0" err="1" smtClean="0">
                <a:latin typeface="Arial Black" pitchFamily="34" charset="0"/>
              </a:rPr>
              <a:t>організація</a:t>
            </a:r>
            <a:r>
              <a:rPr lang="ru-RU" sz="3500" dirty="0" smtClean="0">
                <a:latin typeface="Arial Black" pitchFamily="34" charset="0"/>
              </a:rPr>
              <a:t> та </a:t>
            </a:r>
            <a:r>
              <a:rPr lang="ru-RU" sz="3500" dirty="0" err="1" smtClean="0">
                <a:latin typeface="Arial Black" pitchFamily="34" charset="0"/>
              </a:rPr>
              <a:t>проведення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різного</a:t>
            </a:r>
            <a:r>
              <a:rPr lang="ru-RU" sz="3500" dirty="0" smtClean="0">
                <a:latin typeface="Arial Black" pitchFamily="34" charset="0"/>
              </a:rPr>
              <a:t> роду </a:t>
            </a:r>
            <a:r>
              <a:rPr lang="ru-RU" sz="3500" dirty="0" err="1" smtClean="0">
                <a:latin typeface="Arial Black" pitchFamily="34" charset="0"/>
              </a:rPr>
              <a:t>розважально-пізнавальнихзаходів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smtClean="0">
                <a:latin typeface="Arial Black" pitchFamily="34" charset="0"/>
              </a:rPr>
              <a:t>для </a:t>
            </a:r>
            <a:r>
              <a:rPr lang="ru-RU" sz="3500" dirty="0" err="1" smtClean="0">
                <a:latin typeface="Arial Black" pitchFamily="34" charset="0"/>
              </a:rPr>
              <a:t>учнів</a:t>
            </a:r>
            <a:r>
              <a:rPr lang="ru-RU" sz="3500" dirty="0" smtClean="0">
                <a:latin typeface="Arial Black" pitchFamily="34" charset="0"/>
              </a:rPr>
              <a:t> 1 - 4 </a:t>
            </a:r>
            <a:r>
              <a:rPr lang="ru-RU" sz="3500" dirty="0" err="1" smtClean="0">
                <a:latin typeface="Arial Black" pitchFamily="34" charset="0"/>
              </a:rPr>
              <a:t>класів</a:t>
            </a:r>
            <a:r>
              <a:rPr lang="ru-RU" sz="3500" dirty="0" smtClean="0">
                <a:latin typeface="Arial Black" pitchFamily="34" charset="0"/>
              </a:rPr>
              <a:t>;</a:t>
            </a:r>
          </a:p>
          <a:p>
            <a:pPr lvl="0">
              <a:lnSpc>
                <a:spcPct val="170000"/>
              </a:lnSpc>
            </a:pPr>
            <a:r>
              <a:rPr lang="ru-RU" sz="3500" dirty="0" smtClean="0">
                <a:latin typeface="Arial Black" pitchFamily="34" charset="0"/>
              </a:rPr>
              <a:t>   </a:t>
            </a:r>
            <a:r>
              <a:rPr lang="ru-RU" sz="3500" dirty="0" err="1" smtClean="0">
                <a:latin typeface="Arial Black" pitchFamily="34" charset="0"/>
              </a:rPr>
              <a:t>організація</a:t>
            </a:r>
            <a:r>
              <a:rPr lang="ru-RU" sz="3500" dirty="0" smtClean="0">
                <a:latin typeface="Arial Black" pitchFamily="34" charset="0"/>
              </a:rPr>
              <a:t> та </a:t>
            </a:r>
            <a:r>
              <a:rPr lang="ru-RU" sz="3500" dirty="0" err="1" smtClean="0">
                <a:latin typeface="Arial Black" pitchFamily="34" charset="0"/>
              </a:rPr>
              <a:t>проведення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спортивних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змагань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спільно</a:t>
            </a:r>
            <a:endParaRPr lang="ru-RU" sz="3500" dirty="0" smtClean="0">
              <a:latin typeface="Arial Black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3500" dirty="0" smtClean="0">
                <a:latin typeface="Arial Black" pitchFamily="34" charset="0"/>
              </a:rPr>
              <a:t>    </a:t>
            </a:r>
            <a:r>
              <a:rPr lang="ru-RU" sz="3500" dirty="0" err="1" smtClean="0">
                <a:latin typeface="Arial Black" pitchFamily="34" charset="0"/>
              </a:rPr>
              <a:t>з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класними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керівниками</a:t>
            </a:r>
            <a:r>
              <a:rPr lang="ru-RU" sz="3500" dirty="0" smtClean="0">
                <a:latin typeface="Arial Black" pitchFamily="34" charset="0"/>
              </a:rPr>
              <a:t>, </a:t>
            </a:r>
            <a:r>
              <a:rPr lang="ru-RU" sz="3500" dirty="0" err="1" smtClean="0">
                <a:latin typeface="Arial Black" pitchFamily="34" charset="0"/>
              </a:rPr>
              <a:t>вчителями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фізичної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культури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і</a:t>
            </a:r>
            <a:r>
              <a:rPr lang="ru-RU" sz="3500" dirty="0" smtClean="0">
                <a:latin typeface="Arial Black" pitchFamily="34" charset="0"/>
              </a:rPr>
              <a:t> педагогом - </a:t>
            </a:r>
            <a:r>
              <a:rPr lang="ru-RU" sz="3500" dirty="0" err="1" smtClean="0">
                <a:latin typeface="Arial Black" pitchFamily="34" charset="0"/>
              </a:rPr>
              <a:t>організатором</a:t>
            </a:r>
            <a:r>
              <a:rPr lang="ru-RU" sz="3500" dirty="0" smtClean="0">
                <a:latin typeface="Arial Black" pitchFamily="34" charset="0"/>
              </a:rPr>
              <a:t>;</a:t>
            </a:r>
          </a:p>
          <a:p>
            <a:pPr lvl="0">
              <a:lnSpc>
                <a:spcPct val="170000"/>
              </a:lnSpc>
            </a:pPr>
            <a:r>
              <a:rPr lang="ru-RU" sz="3500" dirty="0" err="1" smtClean="0">
                <a:latin typeface="Arial Black" pitchFamily="34" charset="0"/>
              </a:rPr>
              <a:t>надання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допомоги</a:t>
            </a:r>
            <a:r>
              <a:rPr lang="ru-RU" sz="3500" dirty="0" smtClean="0">
                <a:latin typeface="Arial Black" pitchFamily="34" charset="0"/>
              </a:rPr>
              <a:t> в </a:t>
            </a:r>
            <a:r>
              <a:rPr lang="ru-RU" sz="3500" dirty="0" err="1" smtClean="0">
                <a:latin typeface="Arial Black" pitchFamily="34" charset="0"/>
              </a:rPr>
              <a:t>організації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дозвілля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учнів</a:t>
            </a:r>
            <a:r>
              <a:rPr lang="ru-RU" sz="3500" dirty="0" smtClean="0">
                <a:latin typeface="Arial Black" pitchFamily="34" charset="0"/>
              </a:rPr>
              <a:t> 1 - 4 </a:t>
            </a:r>
            <a:r>
              <a:rPr lang="ru-RU" sz="3500" dirty="0" err="1" smtClean="0">
                <a:latin typeface="Arial Black" pitchFamily="34" charset="0"/>
              </a:rPr>
              <a:t>класів</a:t>
            </a:r>
            <a:r>
              <a:rPr lang="ru-RU" sz="3500" dirty="0" smtClean="0">
                <a:latin typeface="Arial Black" pitchFamily="34" charset="0"/>
              </a:rPr>
              <a:t> у </a:t>
            </a:r>
            <a:r>
              <a:rPr lang="ru-RU" sz="3500" dirty="0" err="1" smtClean="0">
                <a:latin typeface="Arial Black" pitchFamily="34" charset="0"/>
              </a:rPr>
              <a:t>канікулярний</a:t>
            </a:r>
            <a:r>
              <a:rPr lang="ru-RU" sz="3500" dirty="0" smtClean="0">
                <a:latin typeface="Arial Black" pitchFamily="34" charset="0"/>
              </a:rPr>
              <a:t> час;</a:t>
            </a:r>
          </a:p>
          <a:p>
            <a:pPr lvl="0">
              <a:lnSpc>
                <a:spcPct val="170000"/>
              </a:lnSpc>
            </a:pPr>
            <a:r>
              <a:rPr lang="ru-RU" sz="3500" dirty="0" err="1" smtClean="0">
                <a:latin typeface="Arial Black" pitchFamily="34" charset="0"/>
              </a:rPr>
              <a:t>надання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допомоги</a:t>
            </a:r>
            <a:r>
              <a:rPr lang="ru-RU" sz="3500" dirty="0" smtClean="0">
                <a:latin typeface="Arial Black" pitchFamily="34" charset="0"/>
              </a:rPr>
              <a:t> в </a:t>
            </a:r>
            <a:r>
              <a:rPr lang="ru-RU" sz="3500" dirty="0" err="1" smtClean="0">
                <a:latin typeface="Arial Black" pitchFamily="34" charset="0"/>
              </a:rPr>
              <a:t>оформленні</a:t>
            </a:r>
            <a:r>
              <a:rPr lang="ru-RU" sz="3500" dirty="0" smtClean="0">
                <a:latin typeface="Arial Black" pitchFamily="34" charset="0"/>
              </a:rPr>
              <a:t> та </a:t>
            </a:r>
            <a:r>
              <a:rPr lang="ru-RU" sz="3500" dirty="0" err="1" smtClean="0">
                <a:latin typeface="Arial Black" pitchFamily="34" charset="0"/>
              </a:rPr>
              <a:t>озелененні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класних</a:t>
            </a:r>
            <a:r>
              <a:rPr lang="ru-RU" sz="3500" dirty="0" smtClean="0">
                <a:latin typeface="Arial Black" pitchFamily="34" charset="0"/>
              </a:rPr>
              <a:t> </a:t>
            </a:r>
            <a:r>
              <a:rPr lang="ru-RU" sz="3500" dirty="0" err="1" smtClean="0">
                <a:latin typeface="Arial Black" pitchFamily="34" charset="0"/>
              </a:rPr>
              <a:t>кімнат</a:t>
            </a:r>
            <a:r>
              <a:rPr lang="ru-RU" sz="3500" dirty="0" smtClean="0">
                <a:latin typeface="Arial Black" pitchFamily="34" charset="0"/>
              </a:rPr>
              <a:t>.</a:t>
            </a:r>
          </a:p>
          <a:p>
            <a:pPr>
              <a:buNone/>
            </a:pPr>
            <a:endParaRPr lang="ru-RU" sz="3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533400"/>
            <a:ext cx="3597972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b="1" dirty="0" smtClean="0">
              <a:solidFill>
                <a:srgbClr val="FF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Правила поведінки учнів  у школі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1.Стався до оточуючих так ,як хочеш, щоб ставилися до тебе.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2.Мобільний телефон має бути товаришем у навчанні, а не перешкодою.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3.Безпека в освітньому середовищі – це не тільки твоя  безпека, а й оточуючих.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4.Дотримуємося академічної доброчесності.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5. І урок,і перерва розпочинаються і закінчуються вчасно.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6.Під час освітнього процесу дотримуватись стилю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Casual</a:t>
            </a:r>
            <a:r>
              <a:rPr kumimoji="0" 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п’ятницю вільний стиль.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7.Твоє майбутнє залежить тільки від  тебе та твоїх знань.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5" name="Рисунок 4" descr="139707386_129680518990910_9692473827395401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1"/>
            <a:ext cx="2366209" cy="2133600"/>
          </a:xfrm>
          <a:prstGeom prst="rect">
            <a:avLst/>
          </a:prstGeom>
        </p:spPr>
      </p:pic>
      <p:pic>
        <p:nvPicPr>
          <p:cNvPr id="6" name="Рисунок 5" descr="139882769_464225417914891_615552081339022424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1066800"/>
            <a:ext cx="2263697" cy="2514600"/>
          </a:xfrm>
          <a:prstGeom prst="rect">
            <a:avLst/>
          </a:prstGeom>
        </p:spPr>
      </p:pic>
      <p:pic>
        <p:nvPicPr>
          <p:cNvPr id="7" name="Рисунок 6" descr="139914638_720905738625050_193521821750335592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2362200" cy="2905218"/>
          </a:xfrm>
          <a:prstGeom prst="rect">
            <a:avLst/>
          </a:prstGeom>
        </p:spPr>
      </p:pic>
      <p:pic>
        <p:nvPicPr>
          <p:cNvPr id="8" name="Рисунок 7" descr="140189644_325575812020504_212788871554107732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733800"/>
            <a:ext cx="2703272" cy="2057400"/>
          </a:xfrm>
          <a:prstGeom prst="rect">
            <a:avLst/>
          </a:prstGeom>
        </p:spPr>
      </p:pic>
      <p:pic>
        <p:nvPicPr>
          <p:cNvPr id="9" name="Рисунок 8" descr="139850416_1787868281366806_161727420743574933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810000"/>
            <a:ext cx="3231322" cy="190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930789_1101888756874845_215322643186228571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2724150" cy="2260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0955215_1101905766873144_309854008503013081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52400"/>
            <a:ext cx="3200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0996910_1101905666873154_994234280363449837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590800"/>
            <a:ext cx="3676650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1060074_1101905710206483_5701825558323294056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228600"/>
            <a:ext cx="3004172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1028646_1101905516873169_1111005939553406913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2667000"/>
            <a:ext cx="2323475" cy="3100387"/>
          </a:xfrm>
          <a:prstGeom prst="rect">
            <a:avLst/>
          </a:prstGeom>
        </p:spPr>
      </p:pic>
      <p:pic>
        <p:nvPicPr>
          <p:cNvPr id="7" name="Рисунок 6" descr="121062008_1101905556873165_1859580732072865899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799" y="2667000"/>
            <a:ext cx="2743201" cy="304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190967_431787528161287_7214914658692059475_n.jpg"/>
          <p:cNvPicPr>
            <a:picLocks noChangeAspect="1"/>
          </p:cNvPicPr>
          <p:nvPr/>
        </p:nvPicPr>
        <p:blipFill>
          <a:blip r:embed="rId2" cstate="print"/>
          <a:srcRect b="13978"/>
          <a:stretch>
            <a:fillRect/>
          </a:stretch>
        </p:blipFill>
        <p:spPr>
          <a:xfrm>
            <a:off x="2895600" y="152400"/>
            <a:ext cx="3352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32171628_431787658161274_20867321931112121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2667001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2366217_431787851494588_3402201375076805366_n.jpg"/>
          <p:cNvPicPr>
            <a:picLocks noChangeAspect="1"/>
          </p:cNvPicPr>
          <p:nvPr/>
        </p:nvPicPr>
        <p:blipFill>
          <a:blip r:embed="rId4" cstate="print"/>
          <a:srcRect l="13889"/>
          <a:stretch>
            <a:fillRect/>
          </a:stretch>
        </p:blipFill>
        <p:spPr>
          <a:xfrm>
            <a:off x="6400800" y="533400"/>
            <a:ext cx="2514600" cy="37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1890816_785812788951135_540827616537214721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86000"/>
            <a:ext cx="2286000" cy="274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2099523_431788068161233_3532662472644613585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2362200"/>
            <a:ext cx="36576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1639549_429468735059833_154164105346068447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34290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1766073_429468901726483_115888634817887546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609600"/>
            <a:ext cx="28194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1891828_429468815059825_2342528936888847985_n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429000"/>
            <a:ext cx="3352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9973938_219393903139023_499167865347162768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533400"/>
            <a:ext cx="2743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9952337_401597810937386_43264722748881279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62400" y="3733800"/>
            <a:ext cx="4038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39953341_845167873004524_2458614205666821468_n.jpg"/>
          <p:cNvPicPr>
            <a:picLocks noChangeAspect="1"/>
          </p:cNvPicPr>
          <p:nvPr/>
        </p:nvPicPr>
        <p:blipFill>
          <a:blip r:embed="rId3" cstate="print"/>
          <a:srcRect t="11111" b="23472"/>
          <a:stretch>
            <a:fillRect/>
          </a:stretch>
        </p:blipFill>
        <p:spPr>
          <a:xfrm>
            <a:off x="228600" y="533400"/>
            <a:ext cx="3781926" cy="4876800"/>
          </a:xfrm>
          <a:prstGeom prst="rect">
            <a:avLst/>
          </a:prstGeom>
        </p:spPr>
      </p:pic>
      <p:pic>
        <p:nvPicPr>
          <p:cNvPr id="7" name="Рисунок 6" descr="139778227_2052414344893008_2911726112876553954_n.jpg"/>
          <p:cNvPicPr>
            <a:picLocks noChangeAspect="1"/>
          </p:cNvPicPr>
          <p:nvPr/>
        </p:nvPicPr>
        <p:blipFill>
          <a:blip r:embed="rId4" cstate="print"/>
          <a:srcRect t="17778" b="5556"/>
          <a:stretch>
            <a:fillRect/>
          </a:stretch>
        </p:blipFill>
        <p:spPr>
          <a:xfrm>
            <a:off x="4495800" y="304800"/>
            <a:ext cx="3962400" cy="5257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508875_119091023400121_56742770342880656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02" b="15819"/>
          <a:stretch>
            <a:fillRect/>
          </a:stretch>
        </p:blipFill>
        <p:spPr>
          <a:xfrm>
            <a:off x="381000" y="3429000"/>
            <a:ext cx="3505200" cy="2754086"/>
          </a:xfrm>
        </p:spPr>
      </p:pic>
      <p:pic>
        <p:nvPicPr>
          <p:cNvPr id="5" name="Рисунок 4" descr="139466513_410647483571085_5818001415503408476_n.jpg"/>
          <p:cNvPicPr>
            <a:picLocks noChangeAspect="1"/>
          </p:cNvPicPr>
          <p:nvPr/>
        </p:nvPicPr>
        <p:blipFill>
          <a:blip r:embed="rId3" cstate="print"/>
          <a:srcRect t="26667" b="27797"/>
          <a:stretch>
            <a:fillRect/>
          </a:stretch>
        </p:blipFill>
        <p:spPr>
          <a:xfrm>
            <a:off x="152400" y="0"/>
            <a:ext cx="4138863" cy="3352800"/>
          </a:xfrm>
          <a:prstGeom prst="rect">
            <a:avLst/>
          </a:prstGeom>
        </p:spPr>
      </p:pic>
      <p:pic>
        <p:nvPicPr>
          <p:cNvPr id="6" name="Рисунок 5" descr="139601921_2200790700053380_1076907120890478680_n.jpg"/>
          <p:cNvPicPr>
            <a:picLocks noChangeAspect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>
          <a:xfrm>
            <a:off x="5334000" y="0"/>
            <a:ext cx="3048000" cy="3200400"/>
          </a:xfrm>
          <a:prstGeom prst="rect">
            <a:avLst/>
          </a:prstGeom>
        </p:spPr>
      </p:pic>
      <p:pic>
        <p:nvPicPr>
          <p:cNvPr id="7" name="Рисунок 6" descr="127836778_1077408876056154_436447048930736944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200400"/>
            <a:ext cx="2152159" cy="28717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FFFF00"/>
                </a:solidFill>
              </a:rPr>
              <a:t>ЦІЛІ:</a:t>
            </a:r>
            <a:endParaRPr lang="ru-RU" sz="33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готовності</a:t>
            </a:r>
            <a:r>
              <a:rPr lang="ru-RU" dirty="0" smtClean="0"/>
              <a:t> кожного </a:t>
            </a:r>
            <a:r>
              <a:rPr lang="ru-RU" dirty="0" err="1" smtClean="0"/>
              <a:t>учня</a:t>
            </a:r>
            <a:r>
              <a:rPr lang="ru-RU" dirty="0" smtClean="0"/>
              <a:t> до </a:t>
            </a:r>
            <a:r>
              <a:rPr lang="ru-RU" dirty="0" err="1" smtClean="0"/>
              <a:t>особистісного</a:t>
            </a:r>
            <a:r>
              <a:rPr lang="ru-RU" dirty="0" smtClean="0"/>
              <a:t> </a:t>
            </a:r>
            <a:r>
              <a:rPr lang="ru-RU" dirty="0" err="1" smtClean="0"/>
              <a:t>самовизначення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демократичних</a:t>
            </a:r>
            <a:r>
              <a:rPr lang="ru-RU" dirty="0" smtClean="0"/>
              <a:t> </a:t>
            </a:r>
            <a:r>
              <a:rPr lang="ru-RU" dirty="0" err="1" smtClean="0"/>
              <a:t>стосунків</a:t>
            </a:r>
            <a:r>
              <a:rPr lang="ru-RU" dirty="0" smtClean="0"/>
              <a:t>, до </a:t>
            </a:r>
            <a:r>
              <a:rPr lang="ru-RU" dirty="0" err="1" smtClean="0"/>
              <a:t>самовиховання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саморозвитку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створення</a:t>
            </a:r>
            <a:r>
              <a:rPr lang="ru-RU" dirty="0" smtClean="0"/>
              <a:t>  умов для </a:t>
            </a:r>
            <a:r>
              <a:rPr lang="ru-RU" dirty="0" err="1" smtClean="0"/>
              <a:t>розвитку</a:t>
            </a:r>
            <a:r>
              <a:rPr lang="ru-RU" dirty="0" smtClean="0"/>
              <a:t> та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науково</a:t>
            </a:r>
            <a:r>
              <a:rPr lang="ru-RU" dirty="0" smtClean="0"/>
              <a:t> – </a:t>
            </a:r>
            <a:r>
              <a:rPr lang="ru-RU" dirty="0" err="1" smtClean="0"/>
              <a:t>пізнавального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потенціалу</a:t>
            </a:r>
            <a:r>
              <a:rPr lang="ru-RU" dirty="0" smtClean="0"/>
              <a:t> кожного </a:t>
            </a:r>
            <a:r>
              <a:rPr lang="ru-RU" dirty="0" err="1" smtClean="0"/>
              <a:t>учня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організаторських</a:t>
            </a:r>
            <a:r>
              <a:rPr lang="ru-RU" dirty="0" smtClean="0"/>
              <a:t> </a:t>
            </a:r>
            <a:r>
              <a:rPr lang="ru-RU" dirty="0" err="1" smtClean="0"/>
              <a:t>здібностей</a:t>
            </a:r>
            <a:r>
              <a:rPr lang="ru-RU" dirty="0" smtClean="0"/>
              <a:t> та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любові</a:t>
            </a:r>
            <a:r>
              <a:rPr lang="ru-RU" dirty="0" smtClean="0"/>
              <a:t> до </a:t>
            </a:r>
            <a:r>
              <a:rPr lang="ru-RU" dirty="0" err="1" smtClean="0"/>
              <a:t>рідного</a:t>
            </a:r>
            <a:r>
              <a:rPr lang="ru-RU" dirty="0" smtClean="0"/>
              <a:t> краю,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правової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моральної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за </a:t>
            </a:r>
            <a:r>
              <a:rPr lang="ru-RU" dirty="0" err="1" smtClean="0"/>
              <a:t>доручену</a:t>
            </a:r>
            <a:r>
              <a:rPr lang="ru-RU" dirty="0" smtClean="0"/>
              <a:t> справу;</a:t>
            </a:r>
          </a:p>
          <a:p>
            <a:pPr lvl="0"/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 в </a:t>
            </a:r>
            <a:r>
              <a:rPr lang="ru-RU" dirty="0" smtClean="0"/>
              <a:t>про</a:t>
            </a:r>
            <a:r>
              <a:rPr lang="uk-UA" dirty="0" smtClean="0"/>
              <a:t>є</a:t>
            </a:r>
            <a:r>
              <a:rPr lang="ru-RU" dirty="0" err="1" smtClean="0"/>
              <a:t>ктній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в </a:t>
            </a:r>
            <a:r>
              <a:rPr lang="ru-RU" dirty="0" err="1" smtClean="0"/>
              <a:t>суспільному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та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управлінських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в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цікавих</a:t>
            </a:r>
            <a:r>
              <a:rPr lang="ru-RU" dirty="0" smtClean="0"/>
              <a:t> справ;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183880" cy="4648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FF00"/>
                </a:solidFill>
              </a:rPr>
              <a:t>Принципи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добровільність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чесність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взаємодопомога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демократичність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творчість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взаєморозуміння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активність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ініціативність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толерантність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ru-RU" sz="2200" dirty="0" err="1" smtClean="0">
                <a:solidFill>
                  <a:schemeClr val="accent4">
                    <a:lumMod val="50000"/>
                  </a:schemeClr>
                </a:solidFill>
              </a:rPr>
              <a:t>самокритичність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8100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СТРУКТУРА УЧНІВСЬКОГО САМОВРЯДУВАННЯ МЗОШ № 29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685800" y="1752600"/>
            <a:ext cx="6781800" cy="4800600"/>
            <a:chOff x="1637" y="1719"/>
            <a:chExt cx="4635" cy="6798"/>
          </a:xfrm>
        </p:grpSpPr>
        <p:grpSp>
          <p:nvGrpSpPr>
            <p:cNvPr id="29716" name="Group 20"/>
            <p:cNvGrpSpPr>
              <a:grpSpLocks/>
            </p:cNvGrpSpPr>
            <p:nvPr/>
          </p:nvGrpSpPr>
          <p:grpSpPr bwMode="auto">
            <a:xfrm>
              <a:off x="3360" y="1719"/>
              <a:ext cx="2268" cy="2615"/>
              <a:chOff x="3360" y="1719"/>
              <a:chExt cx="2268" cy="2615"/>
            </a:xfrm>
          </p:grpSpPr>
          <p:sp>
            <p:nvSpPr>
              <p:cNvPr id="29723" name="Oval 27"/>
              <p:cNvSpPr>
                <a:spLocks noChangeArrowheads="1"/>
              </p:cNvSpPr>
              <p:nvPr/>
            </p:nvSpPr>
            <p:spPr bwMode="auto">
              <a:xfrm>
                <a:off x="3613" y="1719"/>
                <a:ext cx="1585" cy="1137"/>
              </a:xfrm>
              <a:prstGeom prst="ellipse">
                <a:avLst/>
              </a:prstGeom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ln w="9525">
                <a:round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C9FCB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     </a:t>
                </a:r>
                <a:r>
                  <a:rPr kumimoji="0" lang="uk-UA" sz="105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Учнівське самоврядування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sz="1050" b="1" dirty="0" smtClean="0">
                    <a:latin typeface="Arial" pitchFamily="34" charset="0"/>
                  </a:rPr>
                  <a:t>МЗОШ № 29</a:t>
                </a:r>
                <a:endParaRPr kumimoji="0" lang="uk-UA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722" name="Rectangle 26"/>
              <p:cNvSpPr>
                <a:spLocks noChangeArrowheads="1"/>
              </p:cNvSpPr>
              <p:nvPr/>
            </p:nvSpPr>
            <p:spPr bwMode="auto">
              <a:xfrm>
                <a:off x="3360" y="3197"/>
                <a:ext cx="2268" cy="725"/>
              </a:xfrm>
              <a:prstGeom prst="rect">
                <a:avLst/>
              </a:prstGeom>
              <a:gradFill rotWithShape="1">
                <a:gsLst>
                  <a:gs pos="0">
                    <a:srgbClr val="FFEBFA"/>
                  </a:gs>
                  <a:gs pos="30000">
                    <a:srgbClr val="C4D6EB"/>
                  </a:gs>
                  <a:gs pos="60001">
                    <a:srgbClr val="85C2FF"/>
                  </a:gs>
                  <a:gs pos="100000">
                    <a:srgbClr val="5E9EFF"/>
                  </a:gs>
                </a:gsLst>
                <a:path path="shape">
                  <a:fillToRect l="50000" t="50000" r="50000" b="5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5E9EFF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5-11 класи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sz="1400" dirty="0" smtClean="0">
                    <a:latin typeface="Arial" pitchFamily="34" charset="0"/>
                  </a:rPr>
                  <a:t>(два представника від класу)</a:t>
                </a: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720" name="AutoShape 24"/>
              <p:cNvSpPr>
                <a:spLocks noChangeShapeType="1"/>
              </p:cNvSpPr>
              <p:nvPr/>
            </p:nvSpPr>
            <p:spPr bwMode="auto">
              <a:xfrm flipH="1">
                <a:off x="4247" y="2742"/>
                <a:ext cx="63" cy="237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18" name="AutoShape 22"/>
              <p:cNvSpPr>
                <a:spLocks noChangeShapeType="1"/>
              </p:cNvSpPr>
              <p:nvPr/>
            </p:nvSpPr>
            <p:spPr bwMode="auto">
              <a:xfrm flipH="1">
                <a:off x="4374" y="3993"/>
                <a:ext cx="38" cy="341"/>
              </a:xfrm>
              <a:prstGeom prst="straightConnector1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698" name="Group 2"/>
            <p:cNvGrpSpPr>
              <a:grpSpLocks/>
            </p:cNvGrpSpPr>
            <p:nvPr/>
          </p:nvGrpSpPr>
          <p:grpSpPr bwMode="auto">
            <a:xfrm>
              <a:off x="1637" y="4521"/>
              <a:ext cx="4635" cy="3996"/>
              <a:chOff x="1637" y="4521"/>
              <a:chExt cx="4635" cy="3996"/>
            </a:xfrm>
          </p:grpSpPr>
          <p:sp>
            <p:nvSpPr>
              <p:cNvPr id="29715" name="Rectangle 19"/>
              <p:cNvSpPr>
                <a:spLocks noChangeArrowheads="1"/>
              </p:cNvSpPr>
              <p:nvPr/>
            </p:nvSpPr>
            <p:spPr bwMode="auto">
              <a:xfrm>
                <a:off x="3107" y="4521"/>
                <a:ext cx="2670" cy="437"/>
              </a:xfrm>
              <a:prstGeom prst="rect">
                <a:avLst/>
              </a:prstGeom>
              <a:gradFill rotWithShape="1">
                <a:gsLst>
                  <a:gs pos="0">
                    <a:srgbClr val="5F497A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5F497A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uk-UA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Комітети</a:t>
                </a:r>
                <a:endParaRPr kumimoji="0" lang="uk-UA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713" name="Rectangle 17"/>
              <p:cNvSpPr>
                <a:spLocks noChangeArrowheads="1"/>
              </p:cNvSpPr>
              <p:nvPr/>
            </p:nvSpPr>
            <p:spPr bwMode="auto">
              <a:xfrm>
                <a:off x="1637" y="5951"/>
                <a:ext cx="709" cy="25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F3151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uk-UA" sz="1400" dirty="0" smtClean="0"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uk-UA" sz="1400" dirty="0" smtClean="0"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b="1" dirty="0" smtClean="0">
                    <a:latin typeface="Arial" pitchFamily="34" charset="0"/>
                  </a:rPr>
                  <a:t>С</a:t>
                </a:r>
                <a:r>
                  <a:rPr kumimoji="0" lang="uk-UA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порту</a:t>
                </a:r>
                <a:endPara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712" name="Rectangle 16"/>
              <p:cNvSpPr>
                <a:spLocks noChangeArrowheads="1"/>
              </p:cNvSpPr>
              <p:nvPr/>
            </p:nvSpPr>
            <p:spPr bwMode="auto">
              <a:xfrm>
                <a:off x="2535" y="5927"/>
                <a:ext cx="698" cy="256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F3151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sz="1400" b="1" dirty="0" smtClean="0">
                    <a:latin typeface="Arial" pitchFamily="34" charset="0"/>
                  </a:rPr>
                  <a:t>К</a:t>
                </a:r>
                <a:r>
                  <a:rPr lang="uk-UA" sz="1400" b="1" dirty="0" smtClean="0">
                    <a:latin typeface="Arial" pitchFamily="34" charset="0"/>
                  </a:rPr>
                  <a:t>ультури</a:t>
                </a:r>
                <a:endParaRPr lang="uk-UA" sz="1400" b="1" dirty="0" smtClean="0"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sz="1400" b="1" dirty="0" smtClean="0">
                    <a:latin typeface="Arial" pitchFamily="34" charset="0"/>
                  </a:rPr>
                  <a:t>і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розваг</a:t>
                </a:r>
              </a:p>
            </p:txBody>
          </p:sp>
          <p:sp>
            <p:nvSpPr>
              <p:cNvPr id="29711" name="Rectangle 15"/>
              <p:cNvSpPr>
                <a:spLocks noChangeArrowheads="1"/>
              </p:cNvSpPr>
              <p:nvPr/>
            </p:nvSpPr>
            <p:spPr bwMode="auto">
              <a:xfrm>
                <a:off x="3434" y="5819"/>
                <a:ext cx="761" cy="256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F3151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sz="1200" b="1" dirty="0" smtClean="0">
                    <a:latin typeface="Arial" pitchFamily="34" charset="0"/>
                  </a:rPr>
                  <a:t>В</a:t>
                </a:r>
                <a:r>
                  <a:rPr lang="uk-UA" sz="1200" b="1" dirty="0" smtClean="0">
                    <a:latin typeface="Arial" pitchFamily="34" charset="0"/>
                  </a:rPr>
                  <a:t>олонтерів</a:t>
                </a:r>
                <a:endPara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710" name="Rectangle 14"/>
              <p:cNvSpPr>
                <a:spLocks noChangeArrowheads="1"/>
              </p:cNvSpPr>
              <p:nvPr/>
            </p:nvSpPr>
            <p:spPr bwMode="auto">
              <a:xfrm>
                <a:off x="4452" y="5819"/>
                <a:ext cx="833" cy="256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F3151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sz="1400" b="1" dirty="0" smtClean="0">
                    <a:latin typeface="Arial" pitchFamily="34" charset="0"/>
                  </a:rPr>
                  <a:t>Д</a:t>
                </a:r>
                <a:r>
                  <a:rPr lang="uk-UA" sz="1400" b="1" dirty="0" smtClean="0">
                    <a:latin typeface="Arial" pitchFamily="34" charset="0"/>
                  </a:rPr>
                  <a:t>изайнерів</a:t>
                </a:r>
                <a:endPara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709" name="Rectangle 13"/>
              <p:cNvSpPr>
                <a:spLocks noChangeArrowheads="1"/>
              </p:cNvSpPr>
              <p:nvPr/>
            </p:nvSpPr>
            <p:spPr bwMode="auto">
              <a:xfrm>
                <a:off x="5454" y="5927"/>
                <a:ext cx="818" cy="2566"/>
              </a:xfrm>
              <a:prstGeom prst="rect">
                <a:avLst/>
              </a:prstGeom>
              <a:solidFill>
                <a:srgbClr val="92D050"/>
              </a:solidFill>
              <a:ln w="9525">
                <a:miter lim="800000"/>
                <a:headEnd/>
                <a:tailEnd/>
              </a:ln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3F3151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uk-UA" sz="1100" dirty="0" smtClean="0">
                    <a:latin typeface="Arial Black" pitchFamily="34" charset="0"/>
                  </a:rPr>
                  <a:t>Координатори молодших </a:t>
                </a:r>
                <a:r>
                  <a:rPr lang="uk-UA" sz="1400" dirty="0" smtClean="0">
                    <a:latin typeface="Arial Black" pitchFamily="34" charset="0"/>
                  </a:rPr>
                  <a:t>класів</a:t>
                </a:r>
                <a:endParaRPr kumimoji="0" lang="uk-UA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29705" name="AutoShape 9"/>
              <p:cNvSpPr>
                <a:spLocks noChangeShapeType="1"/>
              </p:cNvSpPr>
              <p:nvPr/>
            </p:nvSpPr>
            <p:spPr bwMode="auto">
              <a:xfrm flipH="1">
                <a:off x="1937" y="4958"/>
                <a:ext cx="2592" cy="7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4" name="AutoShape 8"/>
              <p:cNvSpPr>
                <a:spLocks noChangeShapeType="1"/>
              </p:cNvSpPr>
              <p:nvPr/>
            </p:nvSpPr>
            <p:spPr bwMode="auto">
              <a:xfrm flipH="1">
                <a:off x="2723" y="4958"/>
                <a:ext cx="1806" cy="7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3" name="AutoShape 7"/>
              <p:cNvSpPr>
                <a:spLocks noChangeShapeType="1"/>
              </p:cNvSpPr>
              <p:nvPr/>
            </p:nvSpPr>
            <p:spPr bwMode="auto">
              <a:xfrm flipH="1">
                <a:off x="3717" y="4958"/>
                <a:ext cx="812" cy="7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2" name="AutoShape 6"/>
              <p:cNvSpPr>
                <a:spLocks noChangeShapeType="1"/>
              </p:cNvSpPr>
              <p:nvPr/>
            </p:nvSpPr>
            <p:spPr bwMode="auto">
              <a:xfrm>
                <a:off x="4529" y="4958"/>
                <a:ext cx="131" cy="7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01" name="AutoShape 5"/>
              <p:cNvSpPr>
                <a:spLocks noChangeShapeType="1"/>
              </p:cNvSpPr>
              <p:nvPr/>
            </p:nvSpPr>
            <p:spPr bwMode="auto">
              <a:xfrm>
                <a:off x="4529" y="4958"/>
                <a:ext cx="1022" cy="7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2438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5604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Структура учнівського самоврядування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Миколаївської ЗОШ № 29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4000" b="1" i="1" dirty="0" smtClean="0">
                <a:solidFill>
                  <a:srgbClr val="FFFF00"/>
                </a:solidFill>
              </a:rPr>
              <a:t>Комітет спорту: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uk-UA" sz="4000" dirty="0" smtClean="0"/>
              <a:t>1.Рибаков Євген ( 6-А)</a:t>
            </a:r>
            <a:endParaRPr lang="ru-RU" sz="4000" dirty="0" smtClean="0"/>
          </a:p>
          <a:p>
            <a:r>
              <a:rPr lang="uk-UA" sz="4000" dirty="0" smtClean="0"/>
              <a:t> 2.Сирота Руслан ( 5-А)</a:t>
            </a:r>
            <a:endParaRPr lang="ru-RU" sz="4000" dirty="0" smtClean="0"/>
          </a:p>
          <a:p>
            <a:r>
              <a:rPr lang="uk-UA" sz="4000" dirty="0" smtClean="0"/>
              <a:t>3.Трушкіна Катерина ( 7-Б)</a:t>
            </a:r>
            <a:endParaRPr lang="ru-RU" sz="4000" dirty="0" smtClean="0"/>
          </a:p>
          <a:p>
            <a:r>
              <a:rPr lang="uk-UA" sz="4000" dirty="0" smtClean="0"/>
              <a:t>4.Покатілов Віталій   ( 5-Б клас</a:t>
            </a:r>
            <a:r>
              <a:rPr lang="uk-UA" sz="4000" dirty="0" smtClean="0"/>
              <a:t>)</a:t>
            </a:r>
            <a:r>
              <a:rPr lang="uk-UA" sz="4000" dirty="0" smtClean="0"/>
              <a:t> </a:t>
            </a:r>
            <a:endParaRPr lang="ru-RU" sz="4000" dirty="0" smtClean="0"/>
          </a:p>
          <a:p>
            <a:pPr>
              <a:buNone/>
            </a:pPr>
            <a:r>
              <a:rPr lang="uk-UA" sz="4000" b="1" i="1" dirty="0" smtClean="0">
                <a:solidFill>
                  <a:srgbClr val="FFFF00"/>
                </a:solidFill>
              </a:rPr>
              <a:t>Комітет культури та розваг: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uk-UA" sz="4000" dirty="0" smtClean="0"/>
              <a:t> </a:t>
            </a:r>
            <a:endParaRPr lang="ru-RU" sz="4000" dirty="0" smtClean="0"/>
          </a:p>
          <a:p>
            <a:r>
              <a:rPr lang="uk-UA" sz="4000" dirty="0" smtClean="0"/>
              <a:t>1.Бикович  Софія ( 9 клас)</a:t>
            </a:r>
            <a:endParaRPr lang="ru-RU" sz="4000" dirty="0" smtClean="0"/>
          </a:p>
          <a:p>
            <a:r>
              <a:rPr lang="uk-UA" sz="4000" dirty="0" smtClean="0"/>
              <a:t>2.Зеверт </a:t>
            </a:r>
            <a:r>
              <a:rPr lang="uk-UA" sz="4000" dirty="0" smtClean="0"/>
              <a:t>Анастасія  ( 9  клас)</a:t>
            </a:r>
            <a:endParaRPr lang="ru-RU" sz="4000" dirty="0" smtClean="0"/>
          </a:p>
          <a:p>
            <a:r>
              <a:rPr lang="uk-UA" sz="4000" dirty="0" smtClean="0"/>
              <a:t>3.Житкєвич Карина ( 7-Б клас)</a:t>
            </a:r>
            <a:endParaRPr lang="ru-RU" sz="4000" dirty="0" smtClean="0"/>
          </a:p>
          <a:p>
            <a:r>
              <a:rPr lang="uk-UA" sz="4000" dirty="0" smtClean="0"/>
              <a:t>4.Муравська Дар’я  (6-А клас</a:t>
            </a:r>
            <a:r>
              <a:rPr lang="uk-UA" sz="4000" dirty="0" smtClean="0"/>
              <a:t>)</a:t>
            </a:r>
          </a:p>
          <a:p>
            <a:endParaRPr lang="uk-UA" sz="4000" dirty="0" smtClean="0"/>
          </a:p>
          <a:p>
            <a:pPr>
              <a:buNone/>
            </a:pPr>
            <a:r>
              <a:rPr lang="uk-UA" sz="4000" b="1" i="1" dirty="0" smtClean="0">
                <a:solidFill>
                  <a:srgbClr val="FFFF00"/>
                </a:solidFill>
              </a:rPr>
              <a:t>Координатори </a:t>
            </a:r>
            <a:r>
              <a:rPr lang="uk-UA" sz="4000" b="1" i="1" dirty="0" smtClean="0">
                <a:solidFill>
                  <a:srgbClr val="FFFF00"/>
                </a:solidFill>
              </a:rPr>
              <a:t>молодших класів: 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uk-UA" sz="4000" dirty="0" smtClean="0"/>
              <a:t>1.Великий Олександр  ( 9 клас)</a:t>
            </a:r>
            <a:endParaRPr lang="ru-RU" sz="4000" dirty="0" smtClean="0"/>
          </a:p>
          <a:p>
            <a:r>
              <a:rPr lang="uk-UA" sz="4000" dirty="0" smtClean="0"/>
              <a:t>2.Житкевич Альбіна ( 8 клас)</a:t>
            </a:r>
            <a:endParaRPr lang="ru-RU" sz="4000" dirty="0" smtClean="0"/>
          </a:p>
          <a:p>
            <a:r>
              <a:rPr lang="uk-UA" sz="4000" dirty="0" smtClean="0"/>
              <a:t>3.Зятєва-Кіркоян  </a:t>
            </a:r>
            <a:r>
              <a:rPr lang="uk-UA" sz="4000" dirty="0" smtClean="0"/>
              <a:t>Влада ( 8 клас)</a:t>
            </a:r>
            <a:endParaRPr lang="ru-RU" sz="4000" dirty="0" smtClean="0"/>
          </a:p>
          <a:p>
            <a:r>
              <a:rPr lang="uk-UA" sz="4000" dirty="0" smtClean="0"/>
              <a:t>4.Марченко Наталя ( 7-Б клас)</a:t>
            </a: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 </a:t>
            </a:r>
            <a:endParaRPr lang="ru-RU" sz="4000" dirty="0" smtClean="0"/>
          </a:p>
          <a:p>
            <a:pPr>
              <a:buNone/>
            </a:pPr>
            <a:r>
              <a:rPr lang="uk-UA" sz="4000" b="1" i="1" dirty="0" smtClean="0">
                <a:solidFill>
                  <a:srgbClr val="FFFF00"/>
                </a:solidFill>
              </a:rPr>
              <a:t>Комітет дизайнерів: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uk-UA" sz="4000" dirty="0" smtClean="0"/>
              <a:t>1.Журецька Олеся  ( 6-Б клас)</a:t>
            </a:r>
            <a:endParaRPr lang="ru-RU" sz="4000" dirty="0" smtClean="0"/>
          </a:p>
          <a:p>
            <a:r>
              <a:rPr lang="uk-UA" sz="4000" dirty="0" smtClean="0"/>
              <a:t>2.Малюк </a:t>
            </a:r>
            <a:r>
              <a:rPr lang="uk-UA" sz="4000" dirty="0" err="1" smtClean="0"/>
              <a:t>Аміна</a:t>
            </a:r>
            <a:r>
              <a:rPr lang="uk-UA" sz="4000" dirty="0" smtClean="0"/>
              <a:t>  ( 5-Ал клас)</a:t>
            </a:r>
            <a:endParaRPr lang="ru-RU" sz="4000" dirty="0" smtClean="0"/>
          </a:p>
          <a:p>
            <a:r>
              <a:rPr lang="uk-UA" sz="4000" dirty="0" smtClean="0"/>
              <a:t>3.Сімакова Анастасія ( 7 клас)</a:t>
            </a:r>
            <a:endParaRPr lang="ru-RU" sz="4000" dirty="0" smtClean="0"/>
          </a:p>
          <a:p>
            <a:pPr>
              <a:buNone/>
            </a:pPr>
            <a:r>
              <a:rPr lang="uk-UA" sz="4000" dirty="0" smtClean="0"/>
              <a:t> </a:t>
            </a:r>
            <a:endParaRPr lang="ru-RU" sz="4000" dirty="0" smtClean="0"/>
          </a:p>
          <a:p>
            <a:pPr>
              <a:buNone/>
            </a:pPr>
            <a:r>
              <a:rPr lang="uk-UA" sz="4000" b="1" dirty="0" smtClean="0"/>
              <a:t> </a:t>
            </a:r>
            <a:r>
              <a:rPr lang="uk-UA" sz="4000" b="1" i="1" dirty="0" smtClean="0">
                <a:solidFill>
                  <a:srgbClr val="FFFF00"/>
                </a:solidFill>
              </a:rPr>
              <a:t>Комітет </a:t>
            </a:r>
            <a:r>
              <a:rPr lang="uk-UA" sz="4000" b="1" i="1" dirty="0" smtClean="0">
                <a:solidFill>
                  <a:srgbClr val="FFFF00"/>
                </a:solidFill>
              </a:rPr>
              <a:t>волонтери: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uk-UA" sz="4000" dirty="0" smtClean="0"/>
              <a:t>1.Гайдай Руслан ( 11 клас)</a:t>
            </a:r>
            <a:endParaRPr lang="ru-RU" sz="4000" dirty="0" smtClean="0"/>
          </a:p>
          <a:p>
            <a:r>
              <a:rPr lang="uk-UA" sz="4000" dirty="0" smtClean="0"/>
              <a:t>2.Курганова Анастасія( 11 клас)</a:t>
            </a:r>
            <a:endParaRPr lang="ru-RU" sz="4000" dirty="0" smtClean="0"/>
          </a:p>
          <a:p>
            <a:r>
              <a:rPr lang="uk-UA" sz="4000" dirty="0" smtClean="0"/>
              <a:t>3.Іванов Максим ( 7-А клас)</a:t>
            </a:r>
            <a:endParaRPr lang="ru-RU" sz="4000" dirty="0" smtClean="0"/>
          </a:p>
          <a:p>
            <a:r>
              <a:rPr lang="uk-UA" sz="4000" dirty="0" smtClean="0"/>
              <a:t>4.Іванов Владислав  ( 7-А клас)</a:t>
            </a:r>
            <a:endParaRPr lang="ru-RU" sz="4000" dirty="0" smtClean="0"/>
          </a:p>
          <a:p>
            <a:r>
              <a:rPr lang="uk-UA" sz="3600" dirty="0" smtClean="0"/>
              <a:t> 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95600"/>
            <a:ext cx="8183880" cy="21336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/>
              <a:t>Основні</a:t>
            </a:r>
            <a:r>
              <a:rPr lang="ru-RU" sz="4400" dirty="0" smtClean="0"/>
              <a:t> </a:t>
            </a:r>
            <a:r>
              <a:rPr lang="ru-RU" sz="4400" dirty="0" err="1" smtClean="0"/>
              <a:t>завдання</a:t>
            </a:r>
            <a:r>
              <a:rPr lang="ru-RU" sz="4400" dirty="0" smtClean="0"/>
              <a:t> та напрямки </a:t>
            </a:r>
            <a:r>
              <a:rPr lang="ru-RU" sz="4400" dirty="0" err="1" smtClean="0"/>
              <a:t>роботи</a:t>
            </a:r>
            <a:r>
              <a:rPr lang="ru-RU" sz="4400" dirty="0" smtClean="0"/>
              <a:t> </a:t>
            </a:r>
            <a:r>
              <a:rPr lang="ru-RU" sz="4400" dirty="0" err="1" smtClean="0"/>
              <a:t>комітетів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838200"/>
            <a:ext cx="7275576" cy="8382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Комітет дизайнерів: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295400"/>
            <a:ext cx="7772400" cy="3304032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</a:pPr>
            <a:r>
              <a:rPr lang="uk-UA" dirty="0" err="1" smtClean="0">
                <a:solidFill>
                  <a:schemeClr val="tx1"/>
                </a:solidFill>
              </a:rPr>
              <a:t>-</a:t>
            </a: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бере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участь в художньому оформленні школи; 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-оформлює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оголошення,вітання, запрошення;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-випускає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тематичні стіннівки;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-організовує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художнє оформлення свят;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-допомагають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у створенні </a:t>
            </a: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фотозон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;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l">
              <a:lnSpc>
                <a:spcPct val="150000"/>
              </a:lnSpc>
            </a:pP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-допомагають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створювти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 костюми казкових героїв на новорічні свята;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57800"/>
            <a:ext cx="8183880" cy="777240"/>
          </a:xfrm>
        </p:spPr>
        <p:txBody>
          <a:bodyPr>
            <a:normAutofit fontScale="90000"/>
          </a:bodyPr>
          <a:lstStyle/>
          <a:p>
            <a:r>
              <a:rPr lang="ru-RU" sz="2700" b="0" i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-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організовує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проведення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спортивних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свят,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змагань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;</a:t>
            </a:r>
            <a:b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-проводить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щорічні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чемпіонати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з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різноманітних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видів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спорту;</a:t>
            </a:r>
            <a:b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-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допомагає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в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облаштуванні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спортмайданчика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;</a:t>
            </a:r>
            <a:b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-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допомагає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у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проведенні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Олімпійського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тижня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;</a:t>
            </a:r>
            <a:b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-участь 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в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організації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та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проведенні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загальношкільних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спортивних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 Black" pitchFamily="34" charset="0"/>
              </a:rPr>
              <a:t>змагань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0352"/>
            <a:ext cx="8153400" cy="6126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err="1" smtClean="0">
                <a:solidFill>
                  <a:srgbClr val="FFFF00"/>
                </a:solidFill>
              </a:rPr>
              <a:t>Комітет</a:t>
            </a:r>
            <a:r>
              <a:rPr lang="ru-RU" sz="4400" b="1" i="1" dirty="0" smtClean="0">
                <a:solidFill>
                  <a:srgbClr val="FFFF00"/>
                </a:solidFill>
              </a:rPr>
              <a:t> спорту: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762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FF00"/>
                </a:solidFill>
              </a:rPr>
              <a:t>Комітет волонтери: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990600"/>
            <a:ext cx="8183880" cy="372770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uk-UA" dirty="0" smtClean="0">
                <a:latin typeface="Arial Black" pitchFamily="34" charset="0"/>
              </a:rPr>
              <a:t> Співпраця </a:t>
            </a:r>
            <a:r>
              <a:rPr lang="uk-UA" dirty="0" smtClean="0">
                <a:latin typeface="Arial Black" pitchFamily="34" charset="0"/>
              </a:rPr>
              <a:t>з громадськими і державними організаціями: </a:t>
            </a:r>
            <a:endParaRPr lang="ru-RU" dirty="0" smtClean="0">
              <a:latin typeface="Arial Black" pitchFamily="34" charset="0"/>
            </a:endParaRPr>
          </a:p>
          <a:p>
            <a:r>
              <a:rPr lang="uk-UA" dirty="0" smtClean="0">
                <a:latin typeface="Arial Black" pitchFamily="34" charset="0"/>
              </a:rPr>
              <a:t>дитячим міським притулком, </a:t>
            </a:r>
            <a:r>
              <a:rPr lang="uk-UA" dirty="0" err="1" smtClean="0">
                <a:latin typeface="Arial Black" pitchFamily="34" charset="0"/>
              </a:rPr>
              <a:t>притулком</a:t>
            </a:r>
            <a:r>
              <a:rPr lang="uk-UA" dirty="0" smtClean="0">
                <a:latin typeface="Arial Black" pitchFamily="34" charset="0"/>
              </a:rPr>
              <a:t> для людей похилого віку, </a:t>
            </a:r>
            <a:endParaRPr lang="ru-RU" dirty="0" smtClean="0">
              <a:latin typeface="Arial Black" pitchFamily="34" charset="0"/>
            </a:endParaRPr>
          </a:p>
          <a:p>
            <a:r>
              <a:rPr lang="uk-UA" dirty="0" smtClean="0">
                <a:latin typeface="Arial Black" pitchFamily="34" charset="0"/>
              </a:rPr>
              <a:t>реабілітаційним центром ( по боротьбі зі шкідливими звичками), </a:t>
            </a:r>
            <a:endParaRPr lang="ru-RU" dirty="0" smtClean="0">
              <a:latin typeface="Arial Black" pitchFamily="34" charset="0"/>
            </a:endParaRPr>
          </a:p>
          <a:p>
            <a:r>
              <a:rPr lang="uk-UA" dirty="0" smtClean="0">
                <a:latin typeface="Arial Black" pitchFamily="34" charset="0"/>
              </a:rPr>
              <a:t>медичними установами, з радами ветеранів і так далі.</a:t>
            </a:r>
            <a:endParaRPr lang="ru-RU" dirty="0" smtClean="0">
              <a:latin typeface="Arial Black" pitchFamily="34" charset="0"/>
            </a:endParaRPr>
          </a:p>
          <a:p>
            <a:pPr lvl="0"/>
            <a:r>
              <a:rPr lang="ru-RU" dirty="0" err="1" smtClean="0">
                <a:latin typeface="Arial Black" pitchFamily="34" charset="0"/>
              </a:rPr>
              <a:t>створення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агітбригад</a:t>
            </a:r>
            <a:r>
              <a:rPr lang="ru-RU" dirty="0" smtClean="0">
                <a:latin typeface="Arial Black" pitchFamily="34" charset="0"/>
              </a:rPr>
              <a:t> ( пропаганда здорового способу </a:t>
            </a:r>
            <a:r>
              <a:rPr lang="ru-RU" dirty="0" err="1" smtClean="0">
                <a:latin typeface="Arial Black" pitchFamily="34" charset="0"/>
              </a:rPr>
              <a:t>життя</a:t>
            </a:r>
            <a:r>
              <a:rPr lang="ru-RU" dirty="0" smtClean="0">
                <a:latin typeface="Arial Black" pitchFamily="34" charset="0"/>
              </a:rPr>
              <a:t>); </a:t>
            </a:r>
          </a:p>
          <a:p>
            <a:pPr lvl="0"/>
            <a:r>
              <a:rPr lang="ru-RU" dirty="0" err="1" smtClean="0">
                <a:latin typeface="Arial Black" pitchFamily="34" charset="0"/>
              </a:rPr>
              <a:t>допомога</a:t>
            </a:r>
            <a:r>
              <a:rPr lang="ru-RU" dirty="0" smtClean="0">
                <a:latin typeface="Arial Black" pitchFamily="34" charset="0"/>
              </a:rPr>
              <a:t> ветеранам </a:t>
            </a:r>
            <a:r>
              <a:rPr lang="ru-RU" dirty="0" err="1" smtClean="0">
                <a:latin typeface="Arial Black" pitchFamily="34" charset="0"/>
              </a:rPr>
              <a:t>Великої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Вітчизняної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війни</a:t>
            </a:r>
            <a:r>
              <a:rPr lang="ru-RU" dirty="0" smtClean="0">
                <a:latin typeface="Arial Black" pitchFamily="34" charset="0"/>
              </a:rPr>
              <a:t> та </a:t>
            </a:r>
            <a:r>
              <a:rPr lang="ru-RU" dirty="0" err="1" smtClean="0">
                <a:latin typeface="Arial Black" pitchFamily="34" charset="0"/>
              </a:rPr>
              <a:t>самотнім</a:t>
            </a:r>
            <a:r>
              <a:rPr lang="ru-RU" dirty="0" smtClean="0">
                <a:latin typeface="Arial Black" pitchFamily="34" charset="0"/>
              </a:rPr>
              <a:t> людям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похилого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віку</a:t>
            </a:r>
            <a:r>
              <a:rPr lang="ru-RU" dirty="0" smtClean="0">
                <a:latin typeface="Arial Black" pitchFamily="34" charset="0"/>
              </a:rPr>
              <a:t> (</a:t>
            </a:r>
            <a:r>
              <a:rPr lang="ru-RU" dirty="0" err="1" smtClean="0">
                <a:latin typeface="Arial Black" pitchFamily="34" charset="0"/>
              </a:rPr>
              <a:t>кожен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клас</a:t>
            </a:r>
            <a:r>
              <a:rPr lang="ru-RU" dirty="0" smtClean="0">
                <a:latin typeface="Arial Black" pitchFamily="34" charset="0"/>
              </a:rPr>
              <a:t> повинен вести </a:t>
            </a:r>
            <a:r>
              <a:rPr lang="ru-RU" dirty="0" err="1" smtClean="0">
                <a:latin typeface="Arial Black" pitchFamily="34" charset="0"/>
              </a:rPr>
              <a:t>таку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діяльність</a:t>
            </a:r>
            <a:r>
              <a:rPr lang="ru-RU" dirty="0" smtClean="0">
                <a:latin typeface="Arial Black" pitchFamily="34" charset="0"/>
              </a:rPr>
              <a:t>);</a:t>
            </a:r>
          </a:p>
          <a:p>
            <a:pPr lvl="0"/>
            <a:r>
              <a:rPr lang="ru-RU" dirty="0" err="1" smtClean="0">
                <a:latin typeface="Arial Black" pitchFamily="34" charset="0"/>
              </a:rPr>
              <a:t>привітання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ветеранів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Великої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Вітчизняної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війни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зі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святами</a:t>
            </a:r>
            <a:r>
              <a:rPr lang="ru-RU" dirty="0" smtClean="0">
                <a:latin typeface="Arial Black" pitchFamily="34" charset="0"/>
              </a:rPr>
              <a:t>,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організація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спільних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зустрічей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вечорів</a:t>
            </a:r>
            <a:r>
              <a:rPr lang="ru-RU" dirty="0" smtClean="0">
                <a:latin typeface="Arial Black" pitchFamily="34" charset="0"/>
              </a:rPr>
              <a:t> - </a:t>
            </a:r>
            <a:r>
              <a:rPr lang="ru-RU" dirty="0" err="1" smtClean="0">
                <a:latin typeface="Arial Black" pitchFamily="34" charset="0"/>
              </a:rPr>
              <a:t>вогників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бесід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ветеранів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з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учнівськими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колективами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pPr lvl="0"/>
            <a:r>
              <a:rPr lang="ru-RU" dirty="0" err="1" smtClean="0">
                <a:latin typeface="Arial Black" pitchFamily="34" charset="0"/>
              </a:rPr>
              <a:t>збір</a:t>
            </a:r>
            <a:r>
              <a:rPr lang="ru-RU" dirty="0" smtClean="0">
                <a:latin typeface="Arial Black" pitchFamily="34" charset="0"/>
              </a:rPr>
              <a:t> речей для </a:t>
            </a:r>
            <a:r>
              <a:rPr lang="ru-RU" dirty="0" err="1" smtClean="0">
                <a:latin typeface="Arial Black" pitchFamily="34" charset="0"/>
              </a:rPr>
              <a:t>дітей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притулку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інтернатів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із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малозабезпечених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сімей</a:t>
            </a:r>
            <a:r>
              <a:rPr lang="ru-RU" dirty="0" smtClean="0">
                <a:latin typeface="Arial Black" pitchFamily="34" charset="0"/>
              </a:rPr>
              <a:t>;</a:t>
            </a:r>
          </a:p>
          <a:p>
            <a:pPr lvl="0"/>
            <a:r>
              <a:rPr lang="ru-RU" dirty="0" err="1" smtClean="0">
                <a:latin typeface="Arial Black" pitchFamily="34" charset="0"/>
              </a:rPr>
              <a:t>надання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допомоги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дітям</a:t>
            </a:r>
            <a:r>
              <a:rPr lang="ru-RU" dirty="0" smtClean="0">
                <a:latin typeface="Arial Black" pitchFamily="34" charset="0"/>
              </a:rPr>
              <a:t> - </a:t>
            </a:r>
            <a:r>
              <a:rPr lang="ru-RU" dirty="0" err="1" smtClean="0">
                <a:latin typeface="Arial Black" pitchFamily="34" charset="0"/>
              </a:rPr>
              <a:t>інвалідам</a:t>
            </a:r>
            <a:r>
              <a:rPr lang="ru-RU" dirty="0" smtClean="0">
                <a:latin typeface="Arial Black" pitchFamily="34" charset="0"/>
              </a:rPr>
              <a:t> (</a:t>
            </a:r>
            <a:r>
              <a:rPr lang="ru-RU" dirty="0" err="1" smtClean="0">
                <a:latin typeface="Arial Black" pitchFamily="34" charset="0"/>
              </a:rPr>
              <a:t>зустрічи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спілкування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і</a:t>
            </a:r>
            <a:r>
              <a:rPr lang="ru-RU" dirty="0" smtClean="0">
                <a:latin typeface="Arial Black" pitchFamily="34" charset="0"/>
              </a:rPr>
              <a:t> т.д.);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err="1" smtClean="0">
                <a:latin typeface="Arial Black" pitchFamily="34" charset="0"/>
              </a:rPr>
              <a:t>проведення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концертів</a:t>
            </a:r>
            <a:r>
              <a:rPr lang="ru-RU" dirty="0" smtClean="0">
                <a:latin typeface="Arial Black" pitchFamily="34" charset="0"/>
              </a:rPr>
              <a:t> у парках </a:t>
            </a:r>
            <a:r>
              <a:rPr lang="ru-RU" dirty="0" err="1" smtClean="0">
                <a:latin typeface="Arial Black" pitchFamily="34" charset="0"/>
              </a:rPr>
              <a:t>і</a:t>
            </a:r>
            <a:r>
              <a:rPr lang="ru-RU" dirty="0" smtClean="0">
                <a:latin typeface="Arial Black" pitchFamily="34" charset="0"/>
              </a:rPr>
              <a:t> скверах </a:t>
            </a:r>
            <a:r>
              <a:rPr lang="ru-RU" dirty="0" err="1" smtClean="0">
                <a:latin typeface="Arial Black" pitchFamily="34" charset="0"/>
              </a:rPr>
              <a:t>нашого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міста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</a:rPr>
              <a:t>(</a:t>
            </a:r>
            <a:r>
              <a:rPr lang="ru-RU" dirty="0" err="1" smtClean="0">
                <a:latin typeface="Arial Black" pitchFamily="34" charset="0"/>
              </a:rPr>
              <a:t>збірна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колективів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шкіл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міста</a:t>
            </a:r>
            <a:r>
              <a:rPr lang="ru-RU" dirty="0" smtClean="0">
                <a:latin typeface="Arial Black" pitchFamily="34" charset="0"/>
              </a:rPr>
              <a:t>) до Дня Перемоги;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926</TotalTime>
  <Words>373</Words>
  <Application>Microsoft Office PowerPoint</Application>
  <PresentationFormat>Экран (4:3)</PresentationFormat>
  <Paragraphs>118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Учнівське самоврядування </vt:lpstr>
      <vt:lpstr>Слайд 2</vt:lpstr>
      <vt:lpstr>        Принципи: -добровільність; -чесність; -взаємодопомога; -демократичність; -творчість; -взаєморозуміння; -активність; -ініціативність; -толерантність; -самокритичність </vt:lpstr>
      <vt:lpstr>Слайд 4</vt:lpstr>
      <vt:lpstr>Слайд 5</vt:lpstr>
      <vt:lpstr>Основні завдання та напрямки роботи комітетів. </vt:lpstr>
      <vt:lpstr>Комітет дизайнерів: </vt:lpstr>
      <vt:lpstr>-організовує проведення спортивних свят, змагань; -проводить щорічні чемпіонати з різноманітних  видів спорту; -допомагає в облаштуванні спортмайданчика; -допомагає у проведенні Олімпійського тижня; -участь в організації та проведенні загальношкільних спортивних змагань </vt:lpstr>
      <vt:lpstr>Комітет волонтери: </vt:lpstr>
      <vt:lpstr>-участь в організації та проведенні загальношкільних виховних,  розважальних заходів, конкурсів; - залучення до проведення заходів для учнів початкової та середньої школи;  -участь у художньому оформленні класу;   -організація та проведення благодійних акцій,  -тематичних виставок; - займається художнім оформленням загальношкільних заходів; -концертна діяльність у військових частинах; -проведення благодійних концертів, ярмарків, зустрічей; -проведення концертів - зустрічей в будинку для людей похилого віку  до Дня Святого Миколая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роботи шкільної організації шкільного самоврядування “Імпульс”</dc:title>
  <cp:lastModifiedBy>Рыбаковы</cp:lastModifiedBy>
  <cp:revision>43</cp:revision>
  <dcterms:modified xsi:type="dcterms:W3CDTF">2021-03-29T12:05:05Z</dcterms:modified>
</cp:coreProperties>
</file>