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4" r:id="rId7"/>
    <p:sldId id="285" r:id="rId8"/>
    <p:sldId id="286" r:id="rId9"/>
    <p:sldId id="259" r:id="rId10"/>
    <p:sldId id="280" r:id="rId11"/>
    <p:sldId id="281" r:id="rId12"/>
    <p:sldId id="260" r:id="rId13"/>
    <p:sldId id="282" r:id="rId14"/>
    <p:sldId id="283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71889"/>
            <a:ext cx="5486400" cy="551089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181600" cy="1066801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Америка: природні умови та ресурси, населення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600" y="6172200"/>
            <a:ext cx="472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sz="1800" dirty="0" smtClean="0">
                <a:solidFill>
                  <a:schemeClr val="tx1"/>
                </a:solidFill>
              </a:rPr>
              <a:t>Вчитель географії: </a:t>
            </a:r>
            <a:r>
              <a:rPr lang="uk-UA" sz="1800" dirty="0" err="1" smtClean="0">
                <a:solidFill>
                  <a:schemeClr val="tx1"/>
                </a:solidFill>
              </a:rPr>
              <a:t>Канцідал</a:t>
            </a:r>
            <a:r>
              <a:rPr lang="uk-UA" sz="1800" dirty="0" smtClean="0">
                <a:solidFill>
                  <a:schemeClr val="tx1"/>
                </a:solidFill>
              </a:rPr>
              <a:t> Валентина Миколаївна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 descr="D:\картинки\Depositphotos_3958211_m-20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04800"/>
            <a:ext cx="2590801" cy="1720292"/>
          </a:xfrm>
          <a:prstGeom prst="rect">
            <a:avLst/>
          </a:prstGeom>
          <a:noFill/>
        </p:spPr>
      </p:pic>
      <p:pic>
        <p:nvPicPr>
          <p:cNvPr id="5" name="Picture 3" descr="D:\картинк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0"/>
            <a:ext cx="2647950" cy="1733550"/>
          </a:xfrm>
          <a:prstGeom prst="rect">
            <a:avLst/>
          </a:prstGeom>
          <a:noFill/>
        </p:spPr>
      </p:pic>
      <p:pic>
        <p:nvPicPr>
          <p:cNvPr id="6" name="Picture 4" descr="D:\картинки\Douglas-Scortegagna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43400"/>
            <a:ext cx="2667000" cy="177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Рельєф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uk-UA" sz="2400" dirty="0" smtClean="0"/>
              <a:t>Гірські хребти </a:t>
            </a:r>
            <a:r>
              <a:rPr lang="uk-UA" sz="2400" i="1" dirty="0" err="1" smtClean="0"/>
              <a:t>Кордильєрів</a:t>
            </a:r>
            <a:r>
              <a:rPr lang="uk-UA" sz="2400" i="1" dirty="0" smtClean="0"/>
              <a:t> простягаються з Північної Аме</a:t>
            </a:r>
            <a:r>
              <a:rPr lang="uk-UA" sz="2400" dirty="0" smtClean="0"/>
              <a:t>рики в Центральну.</a:t>
            </a:r>
          </a:p>
          <a:p>
            <a:pPr algn="just"/>
            <a:r>
              <a:rPr lang="uk-UA" sz="2400" dirty="0" smtClean="0"/>
              <a:t> У міжгірних родючих долинах, на прибережних рівнинах та </a:t>
            </a:r>
            <a:r>
              <a:rPr lang="uk-UA" sz="2400" i="1" dirty="0" smtClean="0"/>
              <a:t>Мексиканському нагір’ї </a:t>
            </a:r>
            <a:r>
              <a:rPr lang="uk-UA" sz="2400" dirty="0" smtClean="0"/>
              <a:t>люди з прадавніх часів жили землеробством і скотарством.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D:\картинки\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3962400" cy="2620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Мінеральні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41148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/>
              <a:t>За покладами мінеральних ресурсів з-поміж невеликих за площею країн вирізняється </a:t>
            </a:r>
            <a:r>
              <a:rPr lang="uk-UA" sz="2400" i="1" dirty="0" smtClean="0"/>
              <a:t>Мексика, яка </a:t>
            </a:r>
            <a:r>
              <a:rPr lang="uk-UA" sz="2400" dirty="0" smtClean="0"/>
              <a:t>володіє багатими покладами нафти і природного газу, а за видобутком мідних, свинцево-цинкових руд, золота, срібла, сірки вона входить до першої десятки країн світу.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D:\картинки\Image_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3048000" cy="3076646"/>
          </a:xfrm>
          <a:prstGeom prst="rect">
            <a:avLst/>
          </a:prstGeom>
          <a:noFill/>
        </p:spPr>
      </p:pic>
      <p:pic>
        <p:nvPicPr>
          <p:cNvPr id="10242" name="Picture 2" descr="D:\картинки\shelf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Карибський басейн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16764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Карибський басейн – це острови, острівці й рифи (більш як 700) в Атлантичному океані між Північною та Південною Америкою, зосереджені в акваторії Карибського моря. 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Багато островів мають вулканічне походження, а деякі утворено кораловими рифами (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Багамські).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Теплий тропічний клімат (температури повітря і води в морі цілорічно становлять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+20 … +30 °C)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00400"/>
            <a:ext cx="60642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Природні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На</a:t>
            </a:r>
            <a:r>
              <a:rPr lang="ru-RU" sz="2800" dirty="0" smtClean="0"/>
              <a:t> </a:t>
            </a:r>
            <a:r>
              <a:rPr lang="uk-UA" sz="2000" dirty="0" smtClean="0"/>
              <a:t>островах поширені тропічні ліси, а там, де сухіше, – савани. </a:t>
            </a:r>
          </a:p>
          <a:p>
            <a:pPr algn="just"/>
            <a:r>
              <a:rPr lang="uk-UA" sz="2000" dirty="0" smtClean="0"/>
              <a:t>Численні бухти островів є зручними гаванями. </a:t>
            </a:r>
          </a:p>
          <a:p>
            <a:pPr algn="just"/>
            <a:r>
              <a:rPr lang="uk-UA" sz="2000" dirty="0" smtClean="0"/>
              <a:t>Через Карибське море до Панамського каналу пролягають важливі морські транспортні магістралі.</a:t>
            </a:r>
            <a:endParaRPr lang="uk-U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D:\картинки\tropicheskii-les-600x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200400"/>
            <a:ext cx="6781800" cy="3402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Мінеральні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/>
              <a:t>Острови бідні на мінеральні ресурси, виняток становлять багаті поклади бокситів на </a:t>
            </a:r>
            <a:r>
              <a:rPr lang="uk-UA" sz="2400" i="1" dirty="0" smtClean="0"/>
              <a:t>Ямайці, нікелю – на Кубі, золота – в Домініканській Республіці. </a:t>
            </a:r>
          </a:p>
          <a:p>
            <a:pPr algn="just"/>
            <a:r>
              <a:rPr lang="uk-UA" sz="2400" i="1" dirty="0" smtClean="0"/>
              <a:t>Нафту </a:t>
            </a:r>
            <a:r>
              <a:rPr lang="uk-UA" sz="2400" dirty="0" smtClean="0"/>
              <a:t>й природний газ має </a:t>
            </a:r>
            <a:r>
              <a:rPr lang="uk-UA" sz="2400" i="1" dirty="0" smtClean="0"/>
              <a:t>Куба.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D:\картинки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3982825" cy="2971800"/>
          </a:xfrm>
          <a:prstGeom prst="rect">
            <a:avLst/>
          </a:prstGeom>
          <a:noFill/>
        </p:spPr>
      </p:pic>
      <p:pic>
        <p:nvPicPr>
          <p:cNvPr id="12291" name="Picture 3" descr="D:\картинки\nikel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038600" cy="27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Південна Америка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4343400" cy="4038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uk-UA" sz="3400" dirty="0" smtClean="0"/>
              <a:t>У Південній Америці так само, як і в Північній та Центральній, на заході здіймається гігантська стіна високих гір – </a:t>
            </a:r>
            <a:r>
              <a:rPr lang="uk-UA" sz="3400" i="1" dirty="0" err="1" smtClean="0"/>
              <a:t>Андів</a:t>
            </a:r>
            <a:r>
              <a:rPr lang="uk-UA" sz="3400" i="1" dirty="0" smtClean="0"/>
              <a:t>, що тягнуться від </a:t>
            </a:r>
            <a:r>
              <a:rPr lang="uk-UA" sz="3400" dirty="0" smtClean="0"/>
              <a:t>Панамського перешийка, розширюючись у центральній частині у вигляді високогірних плато і далі знову звужуючись до </a:t>
            </a:r>
            <a:r>
              <a:rPr lang="uk-UA" sz="3400" i="1" dirty="0" smtClean="0"/>
              <a:t>мису Горн.</a:t>
            </a:r>
          </a:p>
          <a:p>
            <a:pPr algn="just"/>
            <a:r>
              <a:rPr lang="ru-RU" sz="3400" dirty="0" err="1" smtClean="0"/>
              <a:t>Південна</a:t>
            </a:r>
            <a:r>
              <a:rPr lang="ru-RU" sz="3400" dirty="0" smtClean="0"/>
              <a:t> Америка </a:t>
            </a:r>
            <a:r>
              <a:rPr lang="uk-UA" sz="3400" dirty="0" smtClean="0"/>
              <a:t>простягається від тропічного на півночі до помірного поясів на півдні і має дуже різноманітні агрокліматичні умови.</a:t>
            </a:r>
            <a:endParaRPr lang="uk-UA" sz="3400" i="1" dirty="0" smtClean="0"/>
          </a:p>
          <a:p>
            <a:pPr algn="just"/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картинки\20131118_image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433726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Рельєф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1524000"/>
            <a:ext cx="5562600" cy="236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000" dirty="0" smtClean="0"/>
              <a:t>Тихоокеанське узбережжя і прилеглі хребти Анд – зона сейсмічної активності, тому країни, розташовані там, потерпають від землетрусів і виверження вулканів.</a:t>
            </a:r>
          </a:p>
          <a:p>
            <a:pPr algn="just"/>
            <a:r>
              <a:rPr lang="uk-UA" sz="2000" dirty="0" smtClean="0"/>
              <a:t>На схід від </a:t>
            </a:r>
            <a:r>
              <a:rPr lang="uk-UA" sz="2000" dirty="0" err="1" smtClean="0"/>
              <a:t>Андів</a:t>
            </a:r>
            <a:r>
              <a:rPr lang="uk-UA" sz="2000" dirty="0" smtClean="0"/>
              <a:t> лежать величезні рівнини – </a:t>
            </a:r>
            <a:r>
              <a:rPr lang="uk-UA" sz="2000" i="1" dirty="0" smtClean="0"/>
              <a:t>Амазонська й Ла-Платська низовини та Бразильське й Гвіанське плоскогір’я.</a:t>
            </a:r>
            <a:endParaRPr lang="uk-UA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D:\картинки\Без названия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962400"/>
            <a:ext cx="4279254" cy="2667000"/>
          </a:xfrm>
          <a:prstGeom prst="rect">
            <a:avLst/>
          </a:prstGeom>
          <a:noFill/>
        </p:spPr>
      </p:pic>
      <p:pic>
        <p:nvPicPr>
          <p:cNvPr id="13315" name="Picture 3" descr="D:\картинки\256px-Nasa_and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2595553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Водні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/>
              <a:t>Тече найдовша та найбільш багатоводна річка світу – </a:t>
            </a:r>
            <a:r>
              <a:rPr lang="uk-UA" sz="2400" i="1" dirty="0" smtClean="0"/>
              <a:t>Амазонка</a:t>
            </a:r>
          </a:p>
          <a:p>
            <a:pPr algn="just"/>
            <a:r>
              <a:rPr lang="uk-UA" sz="2400" dirty="0" smtClean="0"/>
              <a:t>Розташований найбільший у світі </a:t>
            </a:r>
            <a:r>
              <a:rPr lang="uk-UA" sz="2400" i="1" dirty="0" smtClean="0"/>
              <a:t>водоспад </a:t>
            </a:r>
            <a:r>
              <a:rPr lang="uk-UA" sz="2400" i="1" dirty="0" err="1" smtClean="0"/>
              <a:t>Ігуасу</a:t>
            </a:r>
            <a:r>
              <a:rPr lang="uk-UA" sz="2400" i="1" dirty="0" smtClean="0"/>
              <a:t> і найвищий водоспад </a:t>
            </a:r>
            <a:r>
              <a:rPr lang="uk-UA" sz="2400" i="1" dirty="0" err="1" smtClean="0"/>
              <a:t>Анхель</a:t>
            </a:r>
            <a:r>
              <a:rPr lang="uk-UA" sz="2400" i="1" dirty="0" smtClean="0"/>
              <a:t> (висота 979 м, Венесуела)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D:\картинки\amazonka-koroleva-r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4191647" cy="2743200"/>
          </a:xfrm>
          <a:prstGeom prst="rect">
            <a:avLst/>
          </a:prstGeom>
          <a:noFill/>
        </p:spPr>
      </p:pic>
      <p:pic>
        <p:nvPicPr>
          <p:cNvPr id="14339" name="Picture 3" descr="D:\картинки\vodopad_anhel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4114800" cy="2393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Водні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Серед потужних ГЕС – один з найбільших у світі </a:t>
            </a:r>
            <a:r>
              <a:rPr lang="uk-UA" sz="2800" i="1" dirty="0" smtClean="0"/>
              <a:t>енергокомплексів Ітайпу (на </a:t>
            </a:r>
            <a:r>
              <a:rPr lang="uk-UA" sz="2800" dirty="0" smtClean="0"/>
              <a:t>кордоні </a:t>
            </a:r>
            <a:r>
              <a:rPr lang="uk-UA" sz="2800" i="1" dirty="0" smtClean="0"/>
              <a:t>Бразилії та Парагваю).</a:t>
            </a:r>
            <a:endParaRPr lang="uk-UA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D:\картинки\2_Итайп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4648200" cy="3100313"/>
          </a:xfrm>
          <a:prstGeom prst="rect">
            <a:avLst/>
          </a:prstGeom>
          <a:noFill/>
        </p:spPr>
      </p:pic>
      <p:pic>
        <p:nvPicPr>
          <p:cNvPr id="15363" name="Picture 3" descr="D:\картинки\0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0"/>
            <a:ext cx="4064000" cy="278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Лісові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sz="2400" dirty="0" smtClean="0"/>
              <a:t>Важливим ресурсом Південної Америки є ліси – 30 % лісових ресурсів світу, в яких зростають цінні породи дерев (червоне дерево махаоні, </a:t>
            </a:r>
            <a:r>
              <a:rPr lang="uk-UA" sz="2400" dirty="0" err="1" smtClean="0"/>
              <a:t>бальса</a:t>
            </a:r>
            <a:r>
              <a:rPr lang="uk-UA" sz="2400" dirty="0" smtClean="0"/>
              <a:t>, гевея, дерево какао, хінне та ін.)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D:\картинк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5562600" cy="3270809"/>
          </a:xfrm>
          <a:prstGeom prst="rect">
            <a:avLst/>
          </a:prstGeom>
          <a:noFill/>
        </p:spPr>
      </p:pic>
      <p:pic>
        <p:nvPicPr>
          <p:cNvPr id="16387" name="Picture 3" descr="D:\картинки\0308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657600"/>
            <a:ext cx="3657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“ВИ ДІЗНАЄТЕСЬ”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Природні умови регіону</a:t>
            </a:r>
          </a:p>
          <a:p>
            <a:r>
              <a:rPr lang="uk-UA" dirty="0" smtClean="0"/>
              <a:t>Забезпеченість та розміщення мінеральних ресурсів</a:t>
            </a:r>
          </a:p>
          <a:p>
            <a:r>
              <a:rPr lang="uk-UA" dirty="0" smtClean="0"/>
              <a:t>Особливості водних та лісових ресурсів</a:t>
            </a:r>
          </a:p>
          <a:p>
            <a:r>
              <a:rPr lang="uk-UA" dirty="0" smtClean="0"/>
              <a:t>Розміщення населення </a:t>
            </a:r>
          </a:p>
          <a:p>
            <a:r>
              <a:rPr lang="uk-UA" dirty="0" smtClean="0"/>
              <a:t>Етнічний склад</a:t>
            </a:r>
          </a:p>
          <a:p>
            <a:r>
              <a:rPr lang="uk-UA" dirty="0" smtClean="0"/>
              <a:t>Демографічні проблеми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Мінеральні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Основними мінеральними ресурсами Південної Америки є рудні – золото, срібло (1/3 світових запасів), мідні (2/5), залізні й олов’яні (по ¼), свинцево-цинкові (1/6 світових запасів) руди.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D:\картинки\78.jpg"/>
          <p:cNvPicPr>
            <a:picLocks noChangeAspect="1" noChangeArrowheads="1"/>
          </p:cNvPicPr>
          <p:nvPr/>
        </p:nvPicPr>
        <p:blipFill>
          <a:blip r:embed="rId3"/>
          <a:srcRect l="3750" t="6366" r="6250" b="10875"/>
          <a:stretch>
            <a:fillRect/>
          </a:stretch>
        </p:blipFill>
        <p:spPr bwMode="auto">
          <a:xfrm>
            <a:off x="1752600" y="3276600"/>
            <a:ext cx="6049108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Завдання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4114800" cy="175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000" dirty="0" smtClean="0"/>
              <a:t>Використовуючи карту атласу </a:t>
            </a:r>
            <a:r>
              <a:rPr lang="uk-UA" sz="2000" dirty="0" err="1" smtClean="0"/>
              <a:t>“Мінеральні</a:t>
            </a:r>
            <a:r>
              <a:rPr lang="uk-UA" sz="2000" dirty="0" smtClean="0"/>
              <a:t> ресурси Південної </a:t>
            </a:r>
            <a:r>
              <a:rPr lang="uk-UA" sz="2000" dirty="0" err="1" smtClean="0"/>
              <a:t>Америки”</a:t>
            </a:r>
            <a:r>
              <a:rPr lang="uk-UA" sz="2000" dirty="0" smtClean="0"/>
              <a:t> визначте, поширення родовищ корисних копалин на материку.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D:\картинки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52800"/>
            <a:ext cx="4450814" cy="2438400"/>
          </a:xfrm>
          <a:prstGeom prst="rect">
            <a:avLst/>
          </a:prstGeom>
          <a:noFill/>
        </p:spPr>
      </p:pic>
      <p:pic>
        <p:nvPicPr>
          <p:cNvPr id="18436" name="Picture 4" descr="D:\картинки\image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0"/>
            <a:ext cx="408667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Населення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600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Пригадайте, які народи є корінними мешканцями Америки.</a:t>
            </a:r>
          </a:p>
          <a:p>
            <a:r>
              <a:rPr lang="uk-UA" dirty="0" smtClean="0"/>
              <a:t>Що за явище — «відплив мізків».</a:t>
            </a:r>
          </a:p>
          <a:p>
            <a:r>
              <a:rPr lang="uk-UA" dirty="0" smtClean="0"/>
              <a:t>Як відбувалося заселення континенту європейцями?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D:\картинки\300px-Amerikanska_folk,_Nordisk_familjeb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352800"/>
            <a:ext cx="3857143" cy="2970000"/>
          </a:xfrm>
          <a:prstGeom prst="rect">
            <a:avLst/>
          </a:prstGeom>
          <a:noFill/>
        </p:spPr>
      </p:pic>
      <p:pic>
        <p:nvPicPr>
          <p:cNvPr id="19459" name="Picture 3" descr="D:\картинки\hqdefault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0" y="33528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Робота в групах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Користуючись картою та підручником охарактеризуйте особливості населення субрегіонів Америки: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chemeClr val="accent1"/>
                </a:solidFill>
              </a:rPr>
              <a:t>група 1 – Північна Америка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/>
                </a:solidFill>
              </a:rPr>
              <a:t> група 2 –  Центральна Америка</a:t>
            </a:r>
          </a:p>
          <a:p>
            <a:pPr>
              <a:buNone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3"/>
                </a:solidFill>
              </a:rPr>
              <a:t>група 3 – Карибський басейн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4"/>
                </a:solidFill>
              </a:rPr>
              <a:t> група 4 – Південна Америка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/>
              <a:t>Найбільші агломерації.</a:t>
            </a:r>
            <a:br>
              <a:rPr lang="uk-UA" sz="3600" b="1" dirty="0" smtClean="0"/>
            </a:br>
            <a:r>
              <a:rPr lang="uk-UA" sz="3600" b="1" dirty="0" smtClean="0"/>
              <a:t>Мехіко (</a:t>
            </a:r>
            <a:r>
              <a:rPr lang="ru-RU" sz="3200" dirty="0" smtClean="0"/>
              <a:t>22,5 млн. </a:t>
            </a:r>
            <a:r>
              <a:rPr lang="ru-RU" sz="32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D:\картинки\145483572613246779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543800" cy="4985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Сан-Паулу (</a:t>
            </a:r>
            <a:r>
              <a:rPr lang="ru-RU" sz="3600" dirty="0" smtClean="0"/>
              <a:t>21,8 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D:\картинки\00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872"/>
          <a:stretch>
            <a:fillRect/>
          </a:stretch>
        </p:blipFill>
        <p:spPr bwMode="auto">
          <a:xfrm>
            <a:off x="533400" y="1371600"/>
            <a:ext cx="7543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Нью-Йорк (</a:t>
            </a:r>
            <a:r>
              <a:rPr lang="ru-RU" sz="3600" dirty="0" smtClean="0"/>
              <a:t>21,9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D:\картинки\Без названия (10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961" y="1600200"/>
            <a:ext cx="808207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Лос-Анджелес (</a:t>
            </a:r>
            <a:r>
              <a:rPr lang="ru-RU" sz="3600" dirty="0" smtClean="0"/>
              <a:t>17,6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D:\картинки\Los-Andzheles-SSh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7939044" cy="4802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Буенос-Айрес (</a:t>
            </a:r>
            <a:r>
              <a:rPr lang="ru-RU" sz="3600" dirty="0" smtClean="0"/>
              <a:t>15,9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D:\картинки\big_tumblr_nsm2ttke1r1rf9hn3o1_1280_070920161008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301" y="1371600"/>
            <a:ext cx="79286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Ріо-де-Жанейро (</a:t>
            </a:r>
            <a:r>
              <a:rPr lang="ru-RU" sz="3600" dirty="0" smtClean="0"/>
              <a:t>12,7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D:\картинки\Rio-de-ZHaney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Північна Америка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Північна Америка – найбільш північний субрегіон Америки.</a:t>
            </a:r>
          </a:p>
          <a:p>
            <a:r>
              <a:rPr lang="uk-UA" dirty="0" smtClean="0"/>
              <a:t> Вона лежить у субтропічному, помірному і субарктичному кліматичних поясах.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9" y="1600200"/>
            <a:ext cx="387265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Ліма (</a:t>
            </a:r>
            <a:r>
              <a:rPr lang="ru-RU" sz="3600" dirty="0" smtClean="0"/>
              <a:t>10,7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D:\картинки\lima barank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599"/>
            <a:ext cx="7543800" cy="501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Чикаго (</a:t>
            </a:r>
            <a:r>
              <a:rPr lang="ru-RU" sz="3600" dirty="0" smtClean="0"/>
              <a:t>9,8 млн. </a:t>
            </a:r>
            <a:r>
              <a:rPr lang="ru-RU" sz="3600" dirty="0" err="1" smtClean="0"/>
              <a:t>осіб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картинки\chicago-1791002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781114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Запитання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sz="3400" dirty="0" smtClean="0"/>
              <a:t>Які субрегіони розрізняють у складі Америки? Покажіть їх на карті.</a:t>
            </a:r>
          </a:p>
          <a:p>
            <a:pPr algn="just"/>
            <a:r>
              <a:rPr lang="uk-UA" sz="3400" dirty="0" smtClean="0"/>
              <a:t>Які із субрегіонів Америки мають найхолодніший; найбільш спекотний;найвологіший клімат?</a:t>
            </a:r>
          </a:p>
          <a:p>
            <a:pPr algn="just"/>
            <a:r>
              <a:rPr lang="uk-UA" sz="3400" dirty="0" smtClean="0"/>
              <a:t>Користуючись картою, назвіть країни Америки, що розташовані у так званому рудному поясі Андів-Кордильєрів. На які рудні копалини вони багаті?</a:t>
            </a:r>
          </a:p>
          <a:p>
            <a:pPr algn="just"/>
            <a:r>
              <a:rPr lang="uk-UA" sz="3400" dirty="0" smtClean="0"/>
              <a:t>Чим обумовлена строкатість етнічного складу американських націй?</a:t>
            </a:r>
          </a:p>
          <a:p>
            <a:pPr algn="just"/>
            <a:r>
              <a:rPr lang="uk-UA" sz="3400" dirty="0" smtClean="0"/>
              <a:t>Порівняйте рівень урбанізації Північної Америки й центральної Америки.</a:t>
            </a:r>
          </a:p>
          <a:p>
            <a:r>
              <a:rPr lang="uk-UA" sz="3400" dirty="0" smtClean="0"/>
              <a:t>Якими мовами розмовляє населення Південної Америки? Чому цей субрегіон відносять до Латинської Америки?</a:t>
            </a:r>
          </a:p>
          <a:p>
            <a:endParaRPr lang="ru-RU" dirty="0" smtClean="0"/>
          </a:p>
          <a:p>
            <a:pPr algn="just"/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Опрацювати параграф</a:t>
            </a:r>
          </a:p>
          <a:p>
            <a:r>
              <a:rPr lang="uk-UA" dirty="0" smtClean="0"/>
              <a:t>Виконати завдання на контурній карті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Список використаних джерел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229600" cy="294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Рельєф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/>
              <a:t>На </a:t>
            </a:r>
            <a:r>
              <a:rPr lang="ru-RU" sz="1800" dirty="0" err="1" smtClean="0"/>
              <a:t>заході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простягаються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Кордильєри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молоді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високі</a:t>
            </a:r>
            <a:r>
              <a:rPr lang="ru-RU" sz="1800" i="1" dirty="0" smtClean="0"/>
              <a:t> гори. Вони </a:t>
            </a:r>
            <a:r>
              <a:rPr lang="ru-RU" sz="1800" i="1" dirty="0" err="1" smtClean="0"/>
              <a:t>роз</a:t>
            </a:r>
            <a:r>
              <a:rPr lang="ru-RU" sz="1800" dirty="0" err="1" smtClean="0"/>
              <a:t>ширюються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формуючи</a:t>
            </a:r>
            <a:r>
              <a:rPr lang="ru-RU" sz="1800" dirty="0" smtClean="0"/>
              <a:t> пасма </a:t>
            </a:r>
            <a:r>
              <a:rPr lang="ru-RU" sz="1800" i="1" dirty="0" err="1" smtClean="0"/>
              <a:t>Скелястих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гір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Сьєра-Неваду</a:t>
            </a:r>
            <a:r>
              <a:rPr lang="ru-RU" sz="1800" i="1" dirty="0" smtClean="0"/>
              <a:t>. </a:t>
            </a:r>
          </a:p>
          <a:p>
            <a:pPr algn="just"/>
            <a:r>
              <a:rPr lang="ru-RU" sz="1800" i="1" dirty="0" err="1" smtClean="0"/>
              <a:t>Між</a:t>
            </a:r>
            <a:r>
              <a:rPr lang="ru-RU" sz="1800" i="1" dirty="0" smtClean="0"/>
              <a:t> пасма</a:t>
            </a:r>
            <a:r>
              <a:rPr lang="ru-RU" sz="1800" dirty="0" smtClean="0"/>
              <a:t>ми </a:t>
            </a:r>
            <a:r>
              <a:rPr lang="ru-RU" sz="1800" dirty="0" err="1" smtClean="0"/>
              <a:t>гір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розташовані</a:t>
            </a:r>
            <a:r>
              <a:rPr lang="ru-RU" sz="1800" dirty="0" smtClean="0"/>
              <a:t> </a:t>
            </a:r>
            <a:r>
              <a:rPr lang="ru-RU" sz="1800" i="1" dirty="0" smtClean="0"/>
              <a:t>Великий </a:t>
            </a:r>
            <a:r>
              <a:rPr lang="ru-RU" sz="1800" i="1" dirty="0" err="1" smtClean="0"/>
              <a:t>Басейн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пустеля</a:t>
            </a:r>
            <a:r>
              <a:rPr lang="ru-RU" sz="1800" i="1" dirty="0" smtClean="0"/>
              <a:t> Долина </a:t>
            </a:r>
            <a:r>
              <a:rPr lang="ru-RU" sz="1800" i="1" dirty="0" err="1" smtClean="0"/>
              <a:t>Смерті</a:t>
            </a:r>
            <a:r>
              <a:rPr lang="ru-RU" sz="1800" i="1" dirty="0" smtClean="0"/>
              <a:t>. </a:t>
            </a:r>
          </a:p>
          <a:p>
            <a:pPr algn="just"/>
            <a:r>
              <a:rPr lang="ru-RU" sz="1800" i="1" dirty="0" smtClean="0"/>
              <a:t>На </a:t>
            </a:r>
            <a:r>
              <a:rPr lang="ru-RU" sz="1800" i="1" dirty="0" err="1" smtClean="0"/>
              <a:t>сході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Північної</a:t>
            </a:r>
            <a:r>
              <a:rPr lang="ru-RU" sz="1800" dirty="0" smtClean="0"/>
              <a:t> Америки </a:t>
            </a:r>
            <a:r>
              <a:rPr lang="ru-RU" sz="1800" dirty="0" err="1" smtClean="0"/>
              <a:t>височіють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старі</a:t>
            </a:r>
            <a:r>
              <a:rPr lang="ru-RU" sz="1800" dirty="0" smtClean="0"/>
              <a:t> </a:t>
            </a:r>
            <a:r>
              <a:rPr lang="ru-RU" sz="1800" i="1" dirty="0" smtClean="0"/>
              <a:t>гори </a:t>
            </a:r>
            <a:r>
              <a:rPr lang="ru-RU" sz="1800" i="1" dirty="0" err="1" smtClean="0"/>
              <a:t>Аппалачі</a:t>
            </a:r>
            <a:r>
              <a:rPr lang="ru-RU" sz="1800" i="1" dirty="0" smtClean="0"/>
              <a:t>. </a:t>
            </a:r>
          </a:p>
          <a:p>
            <a:pPr algn="just"/>
            <a:r>
              <a:rPr lang="ru-RU" sz="1800" i="1" dirty="0" err="1" smtClean="0"/>
              <a:t>Прибережні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низовини,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тягнуться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вздовж</a:t>
            </a:r>
            <a:r>
              <a:rPr lang="ru-RU" sz="1800" dirty="0" smtClean="0"/>
              <a:t> </a:t>
            </a:r>
            <a:r>
              <a:rPr lang="ru-RU" sz="1800" dirty="0" err="1" smtClean="0"/>
              <a:t>Атлантичного</a:t>
            </a:r>
            <a:r>
              <a:rPr lang="ru-RU" sz="1800" dirty="0" smtClean="0"/>
              <a:t> океану, та </a:t>
            </a:r>
            <a:r>
              <a:rPr lang="ru-RU" sz="1800" dirty="0" err="1" smtClean="0"/>
              <a:t>неозорі</a:t>
            </a:r>
            <a:r>
              <a:rPr lang="ru-RU" sz="1800" dirty="0" smtClean="0"/>
              <a:t> </a:t>
            </a:r>
            <a:r>
              <a:rPr lang="ru-RU" sz="1800" i="1" dirty="0" err="1" smtClean="0"/>
              <a:t>Великі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рівнини</a:t>
            </a:r>
            <a:r>
              <a:rPr lang="ru-RU" sz="1800" i="1" dirty="0" smtClean="0"/>
              <a:t> у </a:t>
            </a:r>
            <a:r>
              <a:rPr lang="ru-RU" sz="1800" dirty="0" err="1" smtClean="0"/>
              <a:t>внутрішній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, добре </a:t>
            </a:r>
            <a:r>
              <a:rPr lang="ru-RU" sz="1800" dirty="0" err="1" smtClean="0"/>
              <a:t>освоєно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D:\картинки\Appalachians_NC_BLRI9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777608" cy="2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Земельні та лісові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Північну</a:t>
            </a:r>
            <a:r>
              <a:rPr lang="ru-RU" dirty="0" smtClean="0"/>
              <a:t> Америку </a:t>
            </a:r>
            <a:r>
              <a:rPr lang="ru-RU" dirty="0" err="1" smtClean="0"/>
              <a:t>припадає</a:t>
            </a:r>
            <a:r>
              <a:rPr lang="ru-RU" dirty="0" smtClean="0"/>
              <a:t> 17 %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розораних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земель світу,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пасовищ</a:t>
            </a:r>
            <a:r>
              <a:rPr lang="ru-RU" dirty="0" smtClean="0"/>
              <a:t>.</a:t>
            </a:r>
          </a:p>
          <a:p>
            <a:r>
              <a:rPr lang="uk-UA" dirty="0" smtClean="0"/>
              <a:t>30% площі лісів світу</a:t>
            </a: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D:\картинки\594544b7af78d43f482bebe815471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4910435" cy="3276599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2895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Водні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потужний</a:t>
            </a:r>
            <a:r>
              <a:rPr lang="ru-RU" dirty="0" smtClean="0"/>
              <a:t> </a:t>
            </a:r>
            <a:r>
              <a:rPr lang="ru-RU" dirty="0" err="1" smtClean="0"/>
              <a:t>гідропотенціал</a:t>
            </a:r>
            <a:r>
              <a:rPr lang="ru-RU" dirty="0" smtClean="0"/>
              <a:t>.</a:t>
            </a:r>
          </a:p>
          <a:p>
            <a:r>
              <a:rPr lang="uk-UA" dirty="0" smtClean="0"/>
              <a:t>Найбільші річки Міссісіпі з притокою Міссурі, Маккензі, Юкон, Ріо-Гранде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D:\картинк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4482059" cy="2971800"/>
          </a:xfrm>
          <a:prstGeom prst="rect">
            <a:avLst/>
          </a:prstGeom>
          <a:noFill/>
        </p:spPr>
      </p:pic>
      <p:pic>
        <p:nvPicPr>
          <p:cNvPr id="6148" name="Picture 4" descr="D:\картинки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048000"/>
            <a:ext cx="386577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Мінеральні ресурси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400" dirty="0" smtClean="0"/>
              <a:t>За багатством мінеральних ресурсів Північна Америка поступається тільки Азії. </a:t>
            </a:r>
          </a:p>
          <a:p>
            <a:pPr algn="just"/>
            <a:r>
              <a:rPr lang="uk-UA" sz="2400" dirty="0" smtClean="0"/>
              <a:t>Розвідано поклади вугілля, що становлять 30 % світових запасів, нафти й природного газу – по 25 % від світових (за видобутком природного газу </a:t>
            </a:r>
            <a:r>
              <a:rPr lang="uk-UA" sz="2400" i="1" dirty="0" smtClean="0"/>
              <a:t>США посідають перше міс</a:t>
            </a:r>
            <a:r>
              <a:rPr lang="uk-UA" sz="2400" dirty="0" smtClean="0"/>
              <a:t>це в світі, вугілля – друге, нафти – третє)</a:t>
            </a:r>
          </a:p>
          <a:p>
            <a:pPr algn="just"/>
            <a:r>
              <a:rPr lang="uk-UA" sz="2400" dirty="0" smtClean="0"/>
              <a:t> </a:t>
            </a:r>
            <a:r>
              <a:rPr lang="uk-UA" sz="2400" i="1" dirty="0" smtClean="0"/>
              <a:t>Канада за видобутком усіх </a:t>
            </a:r>
            <a:r>
              <a:rPr lang="uk-UA" sz="2400" dirty="0" smtClean="0"/>
              <a:t>видів палива входить до першої десятки. </a:t>
            </a:r>
          </a:p>
          <a:p>
            <a:pPr algn="just"/>
            <a:r>
              <a:rPr lang="uk-UA" sz="2400" dirty="0" smtClean="0"/>
              <a:t>Є великі поклади залізних руд, </a:t>
            </a:r>
            <a:r>
              <a:rPr lang="uk-UA" sz="2400" dirty="0" err="1" smtClean="0"/>
              <a:t>руд</a:t>
            </a:r>
            <a:r>
              <a:rPr lang="uk-UA" sz="2400" dirty="0" smtClean="0"/>
              <a:t> кольорових металів, срібла, золота (</a:t>
            </a:r>
            <a:r>
              <a:rPr lang="uk-UA" sz="2400" i="1" dirty="0" smtClean="0"/>
              <a:t>США і Канада входять до </a:t>
            </a:r>
            <a:r>
              <a:rPr lang="uk-UA" sz="2400" dirty="0" smtClean="0"/>
              <a:t>першої п’ятірки), урану.</a:t>
            </a:r>
            <a:endParaRPr lang="uk-UA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Мінеральні ресурси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картинки\image00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696200" cy="488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81800" cy="8842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Центральна Америка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Центральна Америка – це перешийок південної частини Північної Америки, що звужується на південь, який омивають води </a:t>
            </a:r>
            <a:r>
              <a:rPr lang="uk-UA" i="1" dirty="0" smtClean="0"/>
              <a:t>Карибського моря, Мексиканської затоки і Тихого океану.</a:t>
            </a:r>
          </a:p>
          <a:p>
            <a:pPr algn="just"/>
            <a:r>
              <a:rPr lang="ru-RU" dirty="0" smtClean="0"/>
              <a:t>Субрегіон </a:t>
            </a:r>
            <a:r>
              <a:rPr lang="uk-UA" dirty="0" smtClean="0"/>
              <a:t>лежить у тропічних широтах, де формується спекотний тропічний клімат.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52400"/>
            <a:ext cx="1371600" cy="1377723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3527087" cy="2895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954</Words>
  <PresentationFormat>Екран (4:3)</PresentationFormat>
  <Paragraphs>95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Office Theme</vt:lpstr>
      <vt:lpstr>Америка: природні умови та ресурси, населення</vt:lpstr>
      <vt:lpstr>“ВИ ДІЗНАЄТЕСЬ”</vt:lpstr>
      <vt:lpstr>Північна Америка</vt:lpstr>
      <vt:lpstr>Рельєф</vt:lpstr>
      <vt:lpstr>Земельні та лісові ресурси</vt:lpstr>
      <vt:lpstr>Водні ресурси</vt:lpstr>
      <vt:lpstr>Мінеральні ресурси</vt:lpstr>
      <vt:lpstr>Мінеральні ресурси</vt:lpstr>
      <vt:lpstr>Центральна Америка</vt:lpstr>
      <vt:lpstr>Рельєф </vt:lpstr>
      <vt:lpstr>Мінеральні ресурси</vt:lpstr>
      <vt:lpstr>Карибський басейн</vt:lpstr>
      <vt:lpstr>Природні ресурси</vt:lpstr>
      <vt:lpstr>Мінеральні ресурси</vt:lpstr>
      <vt:lpstr>Південна Америка</vt:lpstr>
      <vt:lpstr>Рельєф </vt:lpstr>
      <vt:lpstr>Водні ресурси</vt:lpstr>
      <vt:lpstr>Водні ресурси</vt:lpstr>
      <vt:lpstr>Лісові ресурси</vt:lpstr>
      <vt:lpstr>Мінеральні ресурси</vt:lpstr>
      <vt:lpstr>Завдання </vt:lpstr>
      <vt:lpstr>Населення </vt:lpstr>
      <vt:lpstr>Робота в групах</vt:lpstr>
      <vt:lpstr>Найбільші агломерації. Мехіко (22,5 млн. осіб)</vt:lpstr>
      <vt:lpstr>Сан-Паулу (21,8  млн. осіб)</vt:lpstr>
      <vt:lpstr>Нью-Йорк (21,9 млн. осіб)</vt:lpstr>
      <vt:lpstr>Лос-Анджелес (17,6 млн. осіб)</vt:lpstr>
      <vt:lpstr>Буенос-Айрес (15,9 млн. осіб)</vt:lpstr>
      <vt:lpstr>Ріо-де-Жанейро (12,7 млн. осіб)</vt:lpstr>
      <vt:lpstr>Ліма (10,7 млн. осіб)</vt:lpstr>
      <vt:lpstr>Чикаго (9,8 млн. осіб)</vt:lpstr>
      <vt:lpstr>Запитання </vt:lpstr>
      <vt:lpstr>Домашнє завдання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Юрій Канцідал</cp:lastModifiedBy>
  <cp:revision>56</cp:revision>
  <dcterms:created xsi:type="dcterms:W3CDTF">2018-09-24T17:29:36Z</dcterms:created>
  <dcterms:modified xsi:type="dcterms:W3CDTF">2020-03-15T13:30:25Z</dcterms:modified>
</cp:coreProperties>
</file>