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39827E-2C8C-4D76-906F-8B57B89EDA58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BA8063-783F-4714-9D76-5DF755F7BF68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алина\Desktop\ev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8286808" cy="34290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14577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Етапи еволюції людини.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370" y="469298"/>
            <a:ext cx="4649703" cy="1030876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Людина вміла </a:t>
            </a:r>
            <a:r>
              <a:rPr lang="en-US" dirty="0" smtClean="0"/>
              <a:t>(</a:t>
            </a:r>
            <a:r>
              <a:rPr lang="uk-UA" dirty="0" err="1" smtClean="0"/>
              <a:t>Homo</a:t>
            </a:r>
            <a:r>
              <a:rPr lang="uk-UA" dirty="0" smtClean="0"/>
              <a:t> </a:t>
            </a:r>
            <a:r>
              <a:rPr lang="uk-UA" dirty="0" err="1" smtClean="0"/>
              <a:t>habilsns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ідставою</a:t>
            </a:r>
            <a:r>
              <a:rPr lang="uk-UA" dirty="0" smtClean="0"/>
              <a:t> для такої гучної назви було те, що поряд зі скелетом були знайдені грубо зроблені кам'яні знаряддя </a:t>
            </a:r>
            <a:r>
              <a:rPr lang="uk-UA" dirty="0" err="1" smtClean="0"/>
              <a:t>праці.маса</a:t>
            </a:r>
            <a:r>
              <a:rPr lang="uk-UA" dirty="0" smtClean="0"/>
              <a:t>  мозку Людини вмілої сягала 680 – 700 г. що трохи більше ніж у австралопітеків. Одні вчені її вважають найдавнішою людиною, а решта відносять до високорозвинених австралопітеків</a:t>
            </a:r>
            <a:endParaRPr lang="ru-RU" dirty="0"/>
          </a:p>
        </p:txBody>
      </p:sp>
      <p:pic>
        <p:nvPicPr>
          <p:cNvPr id="4" name="Picture 2" descr="C:\Users\Галина\Desktop\австралопіт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5151778" cy="5357850"/>
          </a:xfrm>
          <a:prstGeom prst="rect">
            <a:avLst/>
          </a:prstGeom>
          <a:noFill/>
        </p:spPr>
      </p:pic>
      <p:pic>
        <p:nvPicPr>
          <p:cNvPr id="6146" name="Picture 2" descr="C:\Users\Галина\Desktop\300px-Homo_habilis-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928802"/>
            <a:ext cx="3899757" cy="4276733"/>
          </a:xfrm>
          <a:prstGeom prst="rect">
            <a:avLst/>
          </a:prstGeom>
          <a:noFill/>
        </p:spPr>
      </p:pic>
      <p:pic>
        <p:nvPicPr>
          <p:cNvPr id="6147" name="Picture 3" descr="C:\Users\Галина\Desktop\знаряддя людини вміло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33146"/>
            <a:ext cx="5143536" cy="4243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Архантропи – найдавніші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Усіх найдавніших людей відносять до одного виду Людина </a:t>
            </a:r>
            <a:r>
              <a:rPr lang="uk-UA" dirty="0" err="1" smtClean="0"/>
              <a:t>прямоходяча</a:t>
            </a:r>
            <a:r>
              <a:rPr lang="uk-UA" dirty="0" smtClean="0"/>
              <a:t> ( </a:t>
            </a:r>
            <a:r>
              <a:rPr lang="en-US" dirty="0" smtClean="0"/>
              <a:t>Homo erectus)</a:t>
            </a:r>
            <a:r>
              <a:rPr lang="uk-UA" dirty="0" smtClean="0"/>
              <a:t>. Цей вид </a:t>
            </a:r>
            <a:r>
              <a:rPr lang="uk-UA" dirty="0" err="1" smtClean="0"/>
              <a:t>зявився</a:t>
            </a:r>
            <a:r>
              <a:rPr lang="uk-UA" dirty="0" smtClean="0"/>
              <a:t> близько 2,6 </a:t>
            </a:r>
            <a:r>
              <a:rPr lang="uk-UA" dirty="0" err="1" smtClean="0"/>
              <a:t>млн</a:t>
            </a:r>
            <a:r>
              <a:rPr lang="uk-UA" dirty="0" smtClean="0"/>
              <a:t> років тому, а зник приблизно 200 тис. років тому. Вони виготовляли примітивні знаряддя праці, що збереглися до нашого часу. Маса мозку архантропів становить 800 – 1200 г. жили вони в печерах, де </a:t>
            </a:r>
            <a:r>
              <a:rPr lang="uk-UA" dirty="0" err="1" smtClean="0"/>
              <a:t>пітримували</a:t>
            </a:r>
            <a:r>
              <a:rPr lang="uk-UA" dirty="0" smtClean="0"/>
              <a:t> вогонь.</a:t>
            </a:r>
            <a:endParaRPr lang="ru-RU" dirty="0"/>
          </a:p>
        </p:txBody>
      </p:sp>
      <p:pic>
        <p:nvPicPr>
          <p:cNvPr id="7170" name="Picture 2" descr="C:\Users\Галина\Desktop\архантр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600075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Пітекантроп з острова Ява</a:t>
            </a:r>
            <a:endParaRPr lang="ru-RU" dirty="0"/>
          </a:p>
        </p:txBody>
      </p:sp>
      <p:pic>
        <p:nvPicPr>
          <p:cNvPr id="8194" name="Picture 2" descr="C:\Users\Галина\Desktop\яванс піт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2357454" cy="3157304"/>
          </a:xfrm>
          <a:prstGeom prst="rect">
            <a:avLst/>
          </a:prstGeom>
          <a:noFill/>
        </p:spPr>
      </p:pic>
      <p:pic>
        <p:nvPicPr>
          <p:cNvPr id="8195" name="Picture 3" descr="C:\Users\Галина\Desktop\пітекант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857232"/>
            <a:ext cx="3971934" cy="4500117"/>
          </a:xfrm>
          <a:prstGeom prst="rect">
            <a:avLst/>
          </a:prstGeom>
          <a:noFill/>
        </p:spPr>
      </p:pic>
      <p:pic>
        <p:nvPicPr>
          <p:cNvPr id="8196" name="Picture 4" descr="C:\Users\Галина\Desktop\череп людини прямоходячої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500042"/>
            <a:ext cx="408622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Синантроп (китайська людина)</a:t>
            </a:r>
            <a:endParaRPr lang="ru-RU" dirty="0"/>
          </a:p>
        </p:txBody>
      </p:sp>
      <p:pic>
        <p:nvPicPr>
          <p:cNvPr id="9218" name="Picture 2" descr="C:\Users\Галина\Desktop\синантроп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28775"/>
            <a:ext cx="6667500" cy="3600450"/>
          </a:xfrm>
          <a:prstGeom prst="rect">
            <a:avLst/>
          </a:prstGeom>
          <a:noFill/>
        </p:spPr>
      </p:pic>
      <p:pic>
        <p:nvPicPr>
          <p:cNvPr id="9219" name="Picture 3" descr="C:\Users\Галина\Desktop\синантр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04"/>
            <a:ext cx="6096000" cy="494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Гейдельберзька людина</a:t>
            </a:r>
            <a:endParaRPr lang="ru-RU" dirty="0"/>
          </a:p>
        </p:txBody>
      </p:sp>
      <p:pic>
        <p:nvPicPr>
          <p:cNvPr id="10242" name="Picture 2" descr="C:\Users\Галина\Desktop\череп гельдерб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3000396" cy="2906998"/>
          </a:xfrm>
          <a:prstGeom prst="rect">
            <a:avLst/>
          </a:prstGeom>
          <a:noFill/>
        </p:spPr>
      </p:pic>
      <p:pic>
        <p:nvPicPr>
          <p:cNvPr id="10243" name="Picture 3" descr="C:\Users\Галина\Desktop\вигляд гельд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175000" cy="405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Палеоантропи -  давні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З'явилися на Землі близько 300 тис. років тому й існували впродовж 265 тис. років. Уперше їхні останки були знайдені в долині річки </a:t>
            </a:r>
            <a:r>
              <a:rPr lang="uk-UA" dirty="0" err="1" smtClean="0"/>
              <a:t>Неандер</a:t>
            </a:r>
            <a:r>
              <a:rPr lang="uk-UA" dirty="0" smtClean="0"/>
              <a:t> у Німеччині, звідси й походить їхня назва </a:t>
            </a:r>
            <a:r>
              <a:rPr lang="uk-UA" b="1" i="1" dirty="0" smtClean="0"/>
              <a:t>неандертальці. </a:t>
            </a:r>
            <a:endParaRPr lang="ru-RU" b="1" i="1" dirty="0"/>
          </a:p>
        </p:txBody>
      </p:sp>
      <p:pic>
        <p:nvPicPr>
          <p:cNvPr id="11266" name="Picture 2" descr="C:\Users\Галин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143116"/>
            <a:ext cx="4851310" cy="36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Вони мали грубе обличчя з низьким чолом, великими надбрівними дугами, могутніми виступаючими вперед щелепами й величезними зубами. Це кремезні, низькорослі (155 – 165 см) з міцним хребтом. Масивною шиєю й короткими ногами. Виготовляли примітивні знаряддя праці з каменів, кісток, зубів то </a:t>
            </a:r>
            <a:r>
              <a:rPr lang="uk-UA" dirty="0"/>
              <a:t>р</a:t>
            </a:r>
            <a:r>
              <a:rPr lang="uk-UA" dirty="0" smtClean="0"/>
              <a:t>огів тварин, робили прикраси – намисто з кісток. Ховали померлих, поряд з тілами залишали їжу, квіти – отже вони вірили в загробне життя.</a:t>
            </a:r>
            <a:endParaRPr lang="ru-RU" dirty="0"/>
          </a:p>
        </p:txBody>
      </p:sp>
      <p:pic>
        <p:nvPicPr>
          <p:cNvPr id="12290" name="Picture 2" descr="C:\Users\Галина\Desktop\Неандерталец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429024" cy="4679191"/>
          </a:xfrm>
          <a:prstGeom prst="rect">
            <a:avLst/>
          </a:prstGeom>
          <a:noFill/>
        </p:spPr>
      </p:pic>
      <p:pic>
        <p:nvPicPr>
          <p:cNvPr id="12291" name="Picture 3" descr="C:\Users\Галина\Desktop\череп неандертальц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3214710" cy="4095779"/>
          </a:xfrm>
          <a:prstGeom prst="rect">
            <a:avLst/>
          </a:prstGeom>
          <a:noFill/>
        </p:spPr>
      </p:pic>
      <p:pic>
        <p:nvPicPr>
          <p:cNvPr id="12292" name="Picture 4" descr="C:\Users\Галина\Desktop\неандертальц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736"/>
            <a:ext cx="7234254" cy="4825191"/>
          </a:xfrm>
          <a:prstGeom prst="rect">
            <a:avLst/>
          </a:prstGeom>
          <a:noFill/>
        </p:spPr>
      </p:pic>
      <p:pic>
        <p:nvPicPr>
          <p:cNvPr id="12293" name="Picture 5" descr="C:\Users\Галина\Desktop\знараддя праці неандертальці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852613"/>
            <a:ext cx="5091134" cy="397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Неоантропи – перші сучасні люди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Неоантропи – це наші прямі предки. Як і ми, вони належать до виду </a:t>
            </a:r>
            <a:r>
              <a:rPr lang="en-US" dirty="0" smtClean="0"/>
              <a:t>Homo sapiens</a:t>
            </a:r>
            <a:r>
              <a:rPr lang="uk-UA" dirty="0" smtClean="0"/>
              <a:t>, що в перекладі з латини означає Людина розумна. Вони </a:t>
            </a:r>
            <a:r>
              <a:rPr lang="uk-UA" dirty="0" err="1" smtClean="0"/>
              <a:t>зявилися</a:t>
            </a:r>
            <a:r>
              <a:rPr lang="uk-UA" dirty="0" smtClean="0"/>
              <a:t> близько 100 – 50 тис. років тому. Називають їх також кроманьйонцями, завдяки місцевості </a:t>
            </a:r>
            <a:r>
              <a:rPr lang="uk-UA" dirty="0" err="1" smtClean="0"/>
              <a:t>Кро-Маньйон</a:t>
            </a:r>
            <a:r>
              <a:rPr lang="uk-UA" dirty="0" smtClean="0"/>
              <a:t> у Франції, де були знайдені перші залишки скелетів.</a:t>
            </a:r>
            <a:endParaRPr lang="ru-RU" dirty="0"/>
          </a:p>
        </p:txBody>
      </p:sp>
      <p:pic>
        <p:nvPicPr>
          <p:cNvPr id="13314" name="Picture 2" descr="C:\Users\Галина\Desktop\кроманйонец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28604"/>
            <a:ext cx="4667265" cy="5994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uk-UA" dirty="0" smtClean="0"/>
              <a:t>Кроманьйонці були дуже схожі на сучасних людей. У них такий самий об'єм мозку, зріст, пропорції тіла. Їхній розумовий розвиток досяг високого рівня, для них була характерна мова. </a:t>
            </a:r>
            <a:r>
              <a:rPr lang="uk-UA" dirty="0"/>
              <a:t>В</a:t>
            </a:r>
            <a:r>
              <a:rPr lang="uk-UA" dirty="0" smtClean="0"/>
              <a:t>они вміло полювали, виготовляли  різноманітні знаряддя праці, шили одяг, вміли будувати житла. У них були зачатки мистецтва. Кроманьйонці навчали своїх дітей, лікували хворих, піклувалися про старих.</a:t>
            </a:r>
            <a:endParaRPr lang="ru-RU" dirty="0"/>
          </a:p>
        </p:txBody>
      </p:sp>
      <p:pic>
        <p:nvPicPr>
          <p:cNvPr id="15362" name="Picture 2" descr="C:\Users\Галина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2858618" cy="4853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Галина\Desktop\кроманцонец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6848475" cy="4481513"/>
          </a:xfrm>
          <a:prstGeom prst="rect">
            <a:avLst/>
          </a:prstGeom>
          <a:noFill/>
        </p:spPr>
      </p:pic>
      <p:pic>
        <p:nvPicPr>
          <p:cNvPr id="14340" name="Picture 4" descr="C:\Users\Галина\Desktop\житл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6247695" cy="4394212"/>
          </a:xfrm>
          <a:prstGeom prst="rect">
            <a:avLst/>
          </a:prstGeom>
          <a:noFill/>
        </p:spPr>
      </p:pic>
      <p:pic>
        <p:nvPicPr>
          <p:cNvPr id="14341" name="Picture 5" descr="C:\Users\Галина\Desktop\зн прці кро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928802"/>
            <a:ext cx="4842347" cy="3795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Антропогенез</a:t>
            </a:r>
            <a:r>
              <a:rPr lang="uk-UA" dirty="0" smtClean="0"/>
              <a:t> – процес </a:t>
            </a:r>
            <a:r>
              <a:rPr lang="uk-UA" dirty="0" err="1" smtClean="0"/>
              <a:t>історико</a:t>
            </a:r>
            <a:r>
              <a:rPr lang="uk-UA" dirty="0" smtClean="0"/>
              <a:t> </a:t>
            </a:r>
            <a:r>
              <a:rPr lang="uk-UA" dirty="0" err="1" smtClean="0"/>
              <a:t>-еволюційного</a:t>
            </a:r>
            <a:r>
              <a:rPr lang="uk-UA" dirty="0" smtClean="0"/>
              <a:t> формування фізичного типу людини, первинного розвитку її трудової діяльності, мови, а також суспільства.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Антропологія </a:t>
            </a:r>
            <a:r>
              <a:rPr lang="uk-UA" dirty="0" smtClean="0"/>
              <a:t>– наука про походження людини, утворення людських рас і нормальних варіацій фізичної будови тіла.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алина\Desktop\наскельний живопи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4991681" cy="3319468"/>
          </a:xfrm>
          <a:prstGeom prst="rect">
            <a:avLst/>
          </a:prstGeom>
          <a:noFill/>
        </p:spPr>
      </p:pic>
      <p:pic>
        <p:nvPicPr>
          <p:cNvPr id="16387" name="Picture 3" descr="C:\Users\Галина\Desktop\наскельний живо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3810000" cy="4597400"/>
          </a:xfrm>
          <a:prstGeom prst="rect">
            <a:avLst/>
          </a:prstGeom>
          <a:noFill/>
        </p:spPr>
      </p:pic>
      <p:pic>
        <p:nvPicPr>
          <p:cNvPr id="16388" name="Picture 4" descr="C:\Users\Галина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285992"/>
            <a:ext cx="5378104" cy="3890977"/>
          </a:xfrm>
          <a:prstGeom prst="rect">
            <a:avLst/>
          </a:prstGeom>
          <a:noFill/>
        </p:spPr>
      </p:pic>
      <p:pic>
        <p:nvPicPr>
          <p:cNvPr id="16389" name="Picture 5" descr="C:\Users\Галина\Desktop\Посуд кімерійців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000372"/>
            <a:ext cx="4517056" cy="32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Рушійні сили антропогенезу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              Біологічні 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Спадковість                        Боротьба за</a:t>
            </a:r>
          </a:p>
          <a:p>
            <a:pPr>
              <a:buNone/>
            </a:pPr>
            <a:r>
              <a:rPr lang="uk-UA" dirty="0"/>
              <a:t>м</a:t>
            </a:r>
            <a:r>
              <a:rPr lang="uk-UA" dirty="0" smtClean="0"/>
              <a:t>інливість                                існування, </a:t>
            </a:r>
          </a:p>
          <a:p>
            <a:pPr>
              <a:buNone/>
            </a:pPr>
            <a:r>
              <a:rPr lang="uk-UA" dirty="0" smtClean="0"/>
              <a:t>природний добір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 flipV="1">
            <a:off x="2428860" y="1142984"/>
            <a:ext cx="1643074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357686" y="1214422"/>
            <a:ext cx="1357322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              </a:t>
            </a:r>
            <a:r>
              <a:rPr lang="uk-UA" dirty="0" smtClean="0">
                <a:solidFill>
                  <a:srgbClr val="FF0000"/>
                </a:solidFill>
              </a:rPr>
              <a:t> Соціальні 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Трудові          Суспільна   Мова Свідомість</a:t>
            </a:r>
          </a:p>
          <a:p>
            <a:pPr>
              <a:buNone/>
            </a:pPr>
            <a:r>
              <a:rPr lang="uk-UA" dirty="0"/>
              <a:t>о</a:t>
            </a:r>
            <a:r>
              <a:rPr lang="uk-UA" dirty="0" smtClean="0"/>
              <a:t>перації         праця                 абстрактне</a:t>
            </a:r>
          </a:p>
          <a:p>
            <a:pPr>
              <a:buNone/>
            </a:pPr>
            <a:r>
              <a:rPr lang="uk-UA" dirty="0" smtClean="0"/>
              <a:t>              і спосіб                        мислення</a:t>
            </a:r>
          </a:p>
          <a:p>
            <a:pPr>
              <a:buNone/>
            </a:pPr>
            <a:r>
              <a:rPr lang="uk-UA" dirty="0" smtClean="0"/>
              <a:t>                       життя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428728" y="1285860"/>
            <a:ext cx="214314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220503" y="1695921"/>
            <a:ext cx="1118616" cy="441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357686" y="1285860"/>
            <a:ext cx="135732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6314" y="1214422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Пропліотек</a:t>
            </a:r>
            <a:r>
              <a:rPr lang="uk-UA" dirty="0" smtClean="0"/>
              <a:t> (невеликі деревні мавпи)</a:t>
            </a:r>
            <a:br>
              <a:rPr lang="uk-UA" dirty="0" smtClean="0"/>
            </a:br>
            <a:r>
              <a:rPr lang="uk-UA" dirty="0" smtClean="0"/>
              <a:t>25 </a:t>
            </a:r>
            <a:r>
              <a:rPr lang="uk-UA" dirty="0" err="1" smtClean="0"/>
              <a:t>млн</a:t>
            </a:r>
            <a:r>
              <a:rPr lang="uk-UA" dirty="0" smtClean="0"/>
              <a:t> р. тому</a:t>
            </a:r>
            <a:endParaRPr lang="ru-RU" dirty="0"/>
          </a:p>
        </p:txBody>
      </p:sp>
      <p:pic>
        <p:nvPicPr>
          <p:cNvPr id="1026" name="Picture 2" descr="C:\Users\Галина\Desktop\пропліопіт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3983623" cy="2990839"/>
          </a:xfrm>
          <a:prstGeom prst="rect">
            <a:avLst/>
          </a:prstGeom>
          <a:noFill/>
        </p:spPr>
      </p:pic>
      <p:pic>
        <p:nvPicPr>
          <p:cNvPr id="1027" name="Picture 3" descr="C:\Users\Галина\Desktop\проплітек некроаму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2790825" cy="2705100"/>
          </a:xfrm>
          <a:prstGeom prst="rect">
            <a:avLst/>
          </a:prstGeom>
          <a:noFill/>
        </p:spPr>
      </p:pic>
      <p:pic>
        <p:nvPicPr>
          <p:cNvPr id="1028" name="Picture 4" descr="C:\Users\Галина\Desktop\орангутан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714620"/>
            <a:ext cx="4634666" cy="3209935"/>
          </a:xfrm>
          <a:prstGeom prst="rect">
            <a:avLst/>
          </a:prstGeom>
          <a:noFill/>
        </p:spPr>
      </p:pic>
      <p:pic>
        <p:nvPicPr>
          <p:cNvPr id="1029" name="Picture 5" descr="C:\Users\Галина\Desktop\гібо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000372"/>
            <a:ext cx="4106540" cy="3024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</a:t>
            </a:r>
            <a:r>
              <a:rPr lang="uk-UA" dirty="0" smtClean="0"/>
              <a:t>ріопітек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Мавпи, що жили на деревах, але могли ходити по землі. Від них пішли шимпанзе, горили, та як вважають вчені, 9 млн. р тому відокремилась гілка людини.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6076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C:\Users\Галина\Desktop\дріопіте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000108"/>
            <a:ext cx="5072072" cy="4199676"/>
          </a:xfrm>
          <a:prstGeom prst="rect">
            <a:avLst/>
          </a:prstGeom>
          <a:noFill/>
        </p:spPr>
      </p:pic>
      <p:pic>
        <p:nvPicPr>
          <p:cNvPr id="2054" name="Picture 6" descr="C:\Users\Галина\Desktop\зуби дріопіте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3071810"/>
            <a:ext cx="2879027" cy="3276607"/>
          </a:xfrm>
          <a:prstGeom prst="rect">
            <a:avLst/>
          </a:prstGeom>
          <a:noFill/>
        </p:spPr>
      </p:pic>
      <p:pic>
        <p:nvPicPr>
          <p:cNvPr id="2055" name="Picture 7" descr="C:\Users\Галина\Desktop\скелет дріопіте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571744"/>
            <a:ext cx="4786314" cy="358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шимпанз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4500594" cy="4500594"/>
          </a:xfrm>
          <a:prstGeom prst="rect">
            <a:avLst/>
          </a:prstGeom>
          <a:noFill/>
        </p:spPr>
      </p:pic>
      <p:pic>
        <p:nvPicPr>
          <p:cNvPr id="3075" name="Picture 3" descr="C:\Users\Галина\Desktop\гори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142984"/>
            <a:ext cx="5000645" cy="5000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Австралопітеки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Це істоти заввишки 133 – 154 см і масою 36 – 55 кг. Зовні вони нагадували шимпанзе: низьке чоло, потужні щелепи </a:t>
            </a:r>
            <a:r>
              <a:rPr lang="uk-UA" dirty="0" err="1" smtClean="0"/>
              <a:t>звеликими</a:t>
            </a:r>
            <a:r>
              <a:rPr lang="uk-UA" dirty="0" smtClean="0"/>
              <a:t> зубами, великий </a:t>
            </a:r>
            <a:r>
              <a:rPr lang="uk-UA" dirty="0" err="1" smtClean="0"/>
              <a:t>надочковий</a:t>
            </a:r>
            <a:r>
              <a:rPr lang="uk-UA" dirty="0" smtClean="0"/>
              <a:t> валик. А от пересувалися австралопітеки на нижніх кінцівках. Жили </a:t>
            </a:r>
            <a:r>
              <a:rPr lang="uk-UA" dirty="0" err="1" smtClean="0"/>
              <a:t>вон</a:t>
            </a:r>
            <a:r>
              <a:rPr lang="uk-UA" dirty="0" smtClean="0"/>
              <a:t>  в період 5 – 1 </a:t>
            </a:r>
            <a:r>
              <a:rPr lang="uk-UA" dirty="0" err="1" smtClean="0"/>
              <a:t>млн</a:t>
            </a:r>
            <a:r>
              <a:rPr lang="uk-UA" dirty="0" smtClean="0"/>
              <a:t> років тому. Вони могли використовувати для полювання камені, палиці, роги й кістки тварин, але самі знарядь праці не виготовляли. Мозок австралопітека важив 400 – 650 г, що у двічі більше, ніж у шимпанзе.</a:t>
            </a:r>
            <a:endParaRPr lang="ru-RU" dirty="0"/>
          </a:p>
        </p:txBody>
      </p:sp>
      <p:pic>
        <p:nvPicPr>
          <p:cNvPr id="4098" name="Picture 2" descr="C:\Users\Галина\Desktop\череп австралопі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642918"/>
            <a:ext cx="5086366" cy="5465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Галина\Desktop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5167687" cy="3291872"/>
          </a:xfrm>
          <a:prstGeom prst="rect">
            <a:avLst/>
          </a:prstGeom>
          <a:noFill/>
        </p:spPr>
      </p:pic>
      <p:pic>
        <p:nvPicPr>
          <p:cNvPr id="5124" name="Picture 4" descr="C:\Users\Галина\Desktop\australopithecu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7361412" cy="414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581</Words>
  <Application>Microsoft Office PowerPoint</Application>
  <PresentationFormat>Екран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Verdana</vt:lpstr>
      <vt:lpstr>Wingdings 2</vt:lpstr>
      <vt:lpstr>Аспект</vt:lpstr>
      <vt:lpstr>Етапи еволюції людини.</vt:lpstr>
      <vt:lpstr>Презентація PowerPoint</vt:lpstr>
      <vt:lpstr>Рушійні сили антропогенезу</vt:lpstr>
      <vt:lpstr>Презентація PowerPoint</vt:lpstr>
      <vt:lpstr>Пропліотек (невеликі деревні мавпи) 25 млн р. тому</vt:lpstr>
      <vt:lpstr>Дріопітек </vt:lpstr>
      <vt:lpstr>Презентація PowerPoint</vt:lpstr>
      <vt:lpstr>Австралопітеки</vt:lpstr>
      <vt:lpstr>Презентація PowerPoint</vt:lpstr>
      <vt:lpstr>Людина вміла (Homo habilsns)</vt:lpstr>
      <vt:lpstr>Архантропи – найдавніші люди</vt:lpstr>
      <vt:lpstr>Пітекантроп з острова Ява</vt:lpstr>
      <vt:lpstr>Синантроп (китайська людина)</vt:lpstr>
      <vt:lpstr>Гейдельберзька людина</vt:lpstr>
      <vt:lpstr>Палеоантропи -  давні люди</vt:lpstr>
      <vt:lpstr>Презентація PowerPoint</vt:lpstr>
      <vt:lpstr>Неоантропи – перші сучасні люди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еволюції людини.</dc:title>
  <dc:creator>Галина</dc:creator>
  <cp:lastModifiedBy>Ira Savchuk</cp:lastModifiedBy>
  <cp:revision>12</cp:revision>
  <dcterms:created xsi:type="dcterms:W3CDTF">2018-03-31T11:21:45Z</dcterms:created>
  <dcterms:modified xsi:type="dcterms:W3CDTF">2020-03-17T18:05:58Z</dcterms:modified>
</cp:coreProperties>
</file>