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68" r:id="rId2"/>
    <p:sldId id="264" r:id="rId3"/>
    <p:sldId id="442" r:id="rId4"/>
    <p:sldId id="257" r:id="rId5"/>
    <p:sldId id="267" r:id="rId6"/>
    <p:sldId id="258" r:id="rId7"/>
    <p:sldId id="274" r:id="rId8"/>
    <p:sldId id="269" r:id="rId9"/>
    <p:sldId id="270" r:id="rId10"/>
    <p:sldId id="275" r:id="rId11"/>
    <p:sldId id="272" r:id="rId12"/>
    <p:sldId id="277" r:id="rId13"/>
    <p:sldId id="279" r:id="rId14"/>
    <p:sldId id="281" r:id="rId15"/>
    <p:sldId id="260" r:id="rId16"/>
    <p:sldId id="354" r:id="rId17"/>
    <p:sldId id="385" r:id="rId18"/>
    <p:sldId id="386" r:id="rId19"/>
    <p:sldId id="387" r:id="rId20"/>
    <p:sldId id="388" r:id="rId21"/>
    <p:sldId id="407" r:id="rId22"/>
    <p:sldId id="409" r:id="rId23"/>
    <p:sldId id="389" r:id="rId24"/>
    <p:sldId id="390" r:id="rId25"/>
    <p:sldId id="403" r:id="rId26"/>
    <p:sldId id="411" r:id="rId27"/>
    <p:sldId id="404" r:id="rId28"/>
    <p:sldId id="405" r:id="rId29"/>
    <p:sldId id="443" r:id="rId30"/>
    <p:sldId id="412" r:id="rId31"/>
    <p:sldId id="413" r:id="rId32"/>
    <p:sldId id="414" r:id="rId33"/>
    <p:sldId id="415" r:id="rId34"/>
    <p:sldId id="416" r:id="rId35"/>
    <p:sldId id="444" r:id="rId36"/>
    <p:sldId id="417" r:id="rId37"/>
    <p:sldId id="418" r:id="rId38"/>
    <p:sldId id="419" r:id="rId39"/>
    <p:sldId id="420" r:id="rId40"/>
    <p:sldId id="421" r:id="rId41"/>
    <p:sldId id="422" r:id="rId42"/>
    <p:sldId id="423" r:id="rId43"/>
    <p:sldId id="424" r:id="rId44"/>
    <p:sldId id="425" r:id="rId45"/>
    <p:sldId id="426" r:id="rId46"/>
    <p:sldId id="427" r:id="rId47"/>
    <p:sldId id="428" r:id="rId48"/>
    <p:sldId id="429" r:id="rId49"/>
    <p:sldId id="430" r:id="rId50"/>
    <p:sldId id="431" r:id="rId51"/>
    <p:sldId id="432" r:id="rId52"/>
    <p:sldId id="446" r:id="rId53"/>
    <p:sldId id="448" r:id="rId54"/>
    <p:sldId id="435" r:id="rId55"/>
    <p:sldId id="445" r:id="rId56"/>
    <p:sldId id="439" r:id="rId57"/>
    <p:sldId id="440" r:id="rId58"/>
    <p:sldId id="437" r:id="rId5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B4CC"/>
    <a:srgbClr val="A4B4C6"/>
    <a:srgbClr val="374D67"/>
    <a:srgbClr val="6E8CB2"/>
    <a:srgbClr val="8A2826"/>
    <a:srgbClr val="7B3A35"/>
    <a:srgbClr val="9B4943"/>
    <a:srgbClr val="D7C2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9202C-3185-4863-B993-63F907F126F6}"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ru-RU"/>
        </a:p>
      </dgm:t>
    </dgm:pt>
    <dgm:pt modelId="{557D8309-9344-41F9-B575-E0BFA1386BD5}">
      <dgm:prSet phldrT="[Текст]"/>
      <dgm:spPr/>
      <dgm:t>
        <a:bodyPr/>
        <a:lstStyle/>
        <a:p>
          <a:r>
            <a:rPr lang="uk-UA" dirty="0" smtClean="0"/>
            <a:t>Віруси </a:t>
          </a:r>
          <a:endParaRPr lang="ru-RU" dirty="0"/>
        </a:p>
      </dgm:t>
    </dgm:pt>
    <dgm:pt modelId="{9F33598A-34E9-49F3-BD63-86723E13C1F5}" type="parTrans" cxnId="{FAEE9C05-CE8C-4403-9827-DEBA63D152A9}">
      <dgm:prSet/>
      <dgm:spPr/>
      <dgm:t>
        <a:bodyPr/>
        <a:lstStyle/>
        <a:p>
          <a:endParaRPr lang="ru-RU"/>
        </a:p>
      </dgm:t>
    </dgm:pt>
    <dgm:pt modelId="{BB34E1FE-AD90-4524-9303-A4DAD8FFB8E3}" type="sibTrans" cxnId="{FAEE9C05-CE8C-4403-9827-DEBA63D152A9}">
      <dgm:prSet/>
      <dgm:spPr/>
      <dgm:t>
        <a:bodyPr/>
        <a:lstStyle/>
        <a:p>
          <a:endParaRPr lang="ru-RU"/>
        </a:p>
      </dgm:t>
    </dgm:pt>
    <dgm:pt modelId="{1C8C6960-5EC7-434A-9ACA-7D486EB492F3}">
      <dgm:prSet phldrT="[Текст]"/>
      <dgm:spPr/>
      <dgm:t>
        <a:bodyPr/>
        <a:lstStyle/>
        <a:p>
          <a:r>
            <a:rPr lang="uk-UA" dirty="0" smtClean="0"/>
            <a:t>Складні віруси</a:t>
          </a:r>
          <a:endParaRPr lang="ru-RU" dirty="0"/>
        </a:p>
      </dgm:t>
    </dgm:pt>
    <dgm:pt modelId="{4BA55AD7-6DE4-44F9-9C55-096A3DBD6F73}" type="parTrans" cxnId="{435517CB-77C4-4102-AD23-66EB189431EE}">
      <dgm:prSet/>
      <dgm:spPr/>
      <dgm:t>
        <a:bodyPr/>
        <a:lstStyle/>
        <a:p>
          <a:endParaRPr lang="ru-RU"/>
        </a:p>
      </dgm:t>
    </dgm:pt>
    <dgm:pt modelId="{A51D75E4-C5A4-4D8F-901C-E2BE36B29F5D}" type="sibTrans" cxnId="{435517CB-77C4-4102-AD23-66EB189431EE}">
      <dgm:prSet/>
      <dgm:spPr/>
      <dgm:t>
        <a:bodyPr/>
        <a:lstStyle/>
        <a:p>
          <a:endParaRPr lang="ru-RU"/>
        </a:p>
      </dgm:t>
    </dgm:pt>
    <dgm:pt modelId="{7B1B9C51-D57E-44D2-B91E-1E6CBED181FE}">
      <dgm:prSet phldrT="[Текст]"/>
      <dgm:spPr/>
      <dgm:t>
        <a:bodyPr/>
        <a:lstStyle/>
        <a:p>
          <a:r>
            <a:rPr lang="uk-UA" dirty="0" smtClean="0"/>
            <a:t>Додаткова мембрана + </a:t>
          </a:r>
          <a:r>
            <a:rPr lang="uk-UA" dirty="0" err="1" smtClean="0"/>
            <a:t>капсид</a:t>
          </a:r>
          <a:r>
            <a:rPr lang="uk-UA" dirty="0" smtClean="0"/>
            <a:t> + ДНК або РНК</a:t>
          </a:r>
          <a:endParaRPr lang="ru-RU" dirty="0"/>
        </a:p>
      </dgm:t>
    </dgm:pt>
    <dgm:pt modelId="{70C61047-82AC-46A9-BBD9-529D99637925}" type="parTrans" cxnId="{624087C0-CB0D-41BA-9EC0-D95C1C997389}">
      <dgm:prSet/>
      <dgm:spPr/>
      <dgm:t>
        <a:bodyPr/>
        <a:lstStyle/>
        <a:p>
          <a:endParaRPr lang="ru-RU"/>
        </a:p>
      </dgm:t>
    </dgm:pt>
    <dgm:pt modelId="{4B794BA0-18E1-4037-A58C-E5ADA5B3E640}" type="sibTrans" cxnId="{624087C0-CB0D-41BA-9EC0-D95C1C997389}">
      <dgm:prSet/>
      <dgm:spPr/>
      <dgm:t>
        <a:bodyPr/>
        <a:lstStyle/>
        <a:p>
          <a:endParaRPr lang="ru-RU"/>
        </a:p>
      </dgm:t>
    </dgm:pt>
    <dgm:pt modelId="{8FFFBCAC-1D59-48ED-A93D-62765EAA6052}">
      <dgm:prSet phldrT="[Текст]"/>
      <dgm:spPr/>
      <dgm:t>
        <a:bodyPr/>
        <a:lstStyle/>
        <a:p>
          <a:r>
            <a:rPr lang="uk-UA" dirty="0" smtClean="0"/>
            <a:t>Прості віруси</a:t>
          </a:r>
          <a:endParaRPr lang="ru-RU" dirty="0"/>
        </a:p>
      </dgm:t>
    </dgm:pt>
    <dgm:pt modelId="{08ED6B7B-7355-424C-9841-BF33590D3290}" type="sibTrans" cxnId="{C5BFB2C5-E36A-4E38-8705-62C902320F9C}">
      <dgm:prSet/>
      <dgm:spPr/>
      <dgm:t>
        <a:bodyPr/>
        <a:lstStyle/>
        <a:p>
          <a:endParaRPr lang="ru-RU"/>
        </a:p>
      </dgm:t>
    </dgm:pt>
    <dgm:pt modelId="{14926348-BF3F-40B4-968C-9BBA67D1472B}" type="parTrans" cxnId="{C5BFB2C5-E36A-4E38-8705-62C902320F9C}">
      <dgm:prSet/>
      <dgm:spPr/>
      <dgm:t>
        <a:bodyPr/>
        <a:lstStyle/>
        <a:p>
          <a:endParaRPr lang="ru-RU"/>
        </a:p>
      </dgm:t>
    </dgm:pt>
    <dgm:pt modelId="{1CC1E9E6-37D8-454B-B07B-CC0740AC9556}">
      <dgm:prSet phldrT="[Текст]"/>
      <dgm:spPr/>
      <dgm:t>
        <a:bodyPr/>
        <a:lstStyle/>
        <a:p>
          <a:r>
            <a:rPr lang="uk-UA" dirty="0" smtClean="0"/>
            <a:t>Білкова оболонка (</a:t>
          </a:r>
          <a:r>
            <a:rPr lang="uk-UA" dirty="0" err="1" smtClean="0"/>
            <a:t>капсид</a:t>
          </a:r>
          <a:r>
            <a:rPr lang="uk-UA" dirty="0" smtClean="0"/>
            <a:t>) + ДНК або РНК</a:t>
          </a:r>
          <a:endParaRPr lang="ru-RU" dirty="0"/>
        </a:p>
      </dgm:t>
    </dgm:pt>
    <dgm:pt modelId="{6E7B4E29-2DE1-427D-AB0C-67A202305D6E}" type="sibTrans" cxnId="{CF90F1A9-BFC3-4186-BB72-7877E84B9F54}">
      <dgm:prSet/>
      <dgm:spPr/>
      <dgm:t>
        <a:bodyPr/>
        <a:lstStyle/>
        <a:p>
          <a:endParaRPr lang="ru-RU"/>
        </a:p>
      </dgm:t>
    </dgm:pt>
    <dgm:pt modelId="{079E6DDC-3606-41B5-AEA0-EBC802181641}" type="parTrans" cxnId="{CF90F1A9-BFC3-4186-BB72-7877E84B9F54}">
      <dgm:prSet/>
      <dgm:spPr/>
      <dgm:t>
        <a:bodyPr/>
        <a:lstStyle/>
        <a:p>
          <a:endParaRPr lang="ru-RU"/>
        </a:p>
      </dgm:t>
    </dgm:pt>
    <dgm:pt modelId="{A4FEA86A-8F05-4BC6-AF58-DF0052EA8114}" type="pres">
      <dgm:prSet presAssocID="{5459202C-3185-4863-B993-63F907F126F6}" presName="hierChild1" presStyleCnt="0">
        <dgm:presLayoutVars>
          <dgm:chPref val="1"/>
          <dgm:dir/>
          <dgm:animOne val="branch"/>
          <dgm:animLvl val="lvl"/>
          <dgm:resizeHandles/>
        </dgm:presLayoutVars>
      </dgm:prSet>
      <dgm:spPr/>
      <dgm:t>
        <a:bodyPr/>
        <a:lstStyle/>
        <a:p>
          <a:endParaRPr lang="ru-RU"/>
        </a:p>
      </dgm:t>
    </dgm:pt>
    <dgm:pt modelId="{0CF4CD92-115D-4E16-BDB9-BFAABD871907}" type="pres">
      <dgm:prSet presAssocID="{557D8309-9344-41F9-B575-E0BFA1386BD5}" presName="hierRoot1" presStyleCnt="0"/>
      <dgm:spPr/>
    </dgm:pt>
    <dgm:pt modelId="{65E067DB-6E38-49FC-84DB-FD33BF2360CF}" type="pres">
      <dgm:prSet presAssocID="{557D8309-9344-41F9-B575-E0BFA1386BD5}" presName="composite" presStyleCnt="0"/>
      <dgm:spPr/>
    </dgm:pt>
    <dgm:pt modelId="{7FFAFABD-F486-4C55-98FC-C17B9F551777}" type="pres">
      <dgm:prSet presAssocID="{557D8309-9344-41F9-B575-E0BFA1386BD5}" presName="background" presStyleLbl="node0" presStyleIdx="0" presStyleCnt="1"/>
      <dgm:spPr/>
    </dgm:pt>
    <dgm:pt modelId="{F6C9592B-65D3-4592-AAAB-085C5C573008}" type="pres">
      <dgm:prSet presAssocID="{557D8309-9344-41F9-B575-E0BFA1386BD5}" presName="text" presStyleLbl="fgAcc0" presStyleIdx="0" presStyleCnt="1">
        <dgm:presLayoutVars>
          <dgm:chPref val="3"/>
        </dgm:presLayoutVars>
      </dgm:prSet>
      <dgm:spPr/>
      <dgm:t>
        <a:bodyPr/>
        <a:lstStyle/>
        <a:p>
          <a:endParaRPr lang="ru-RU"/>
        </a:p>
      </dgm:t>
    </dgm:pt>
    <dgm:pt modelId="{FA991D97-64D2-4C11-8518-237988DDF00B}" type="pres">
      <dgm:prSet presAssocID="{557D8309-9344-41F9-B575-E0BFA1386BD5}" presName="hierChild2" presStyleCnt="0"/>
      <dgm:spPr/>
    </dgm:pt>
    <dgm:pt modelId="{A56DBA3E-591F-4780-A964-B2930E3645BE}" type="pres">
      <dgm:prSet presAssocID="{14926348-BF3F-40B4-968C-9BBA67D1472B}" presName="Name10" presStyleLbl="parChTrans1D2" presStyleIdx="0" presStyleCnt="2"/>
      <dgm:spPr/>
      <dgm:t>
        <a:bodyPr/>
        <a:lstStyle/>
        <a:p>
          <a:endParaRPr lang="ru-RU"/>
        </a:p>
      </dgm:t>
    </dgm:pt>
    <dgm:pt modelId="{15AA35A4-07B5-4134-A5C9-71110DE33CF0}" type="pres">
      <dgm:prSet presAssocID="{8FFFBCAC-1D59-48ED-A93D-62765EAA6052}" presName="hierRoot2" presStyleCnt="0"/>
      <dgm:spPr/>
    </dgm:pt>
    <dgm:pt modelId="{EC92BB6D-C81C-45A5-8111-6D6FA8CDEB8B}" type="pres">
      <dgm:prSet presAssocID="{8FFFBCAC-1D59-48ED-A93D-62765EAA6052}" presName="composite2" presStyleCnt="0"/>
      <dgm:spPr/>
    </dgm:pt>
    <dgm:pt modelId="{F62F91A4-0D16-4157-8F96-A48BDB494E06}" type="pres">
      <dgm:prSet presAssocID="{8FFFBCAC-1D59-48ED-A93D-62765EAA6052}" presName="background2" presStyleLbl="node2" presStyleIdx="0" presStyleCnt="2"/>
      <dgm:spPr/>
    </dgm:pt>
    <dgm:pt modelId="{490C1B13-11FB-419C-ACD4-9FCB14C0B5F6}" type="pres">
      <dgm:prSet presAssocID="{8FFFBCAC-1D59-48ED-A93D-62765EAA6052}" presName="text2" presStyleLbl="fgAcc2" presStyleIdx="0" presStyleCnt="2" custScaleX="182498">
        <dgm:presLayoutVars>
          <dgm:chPref val="3"/>
        </dgm:presLayoutVars>
      </dgm:prSet>
      <dgm:spPr/>
      <dgm:t>
        <a:bodyPr/>
        <a:lstStyle/>
        <a:p>
          <a:endParaRPr lang="ru-RU"/>
        </a:p>
      </dgm:t>
    </dgm:pt>
    <dgm:pt modelId="{6C4E1252-2EB6-4995-A52B-8F6724ACD181}" type="pres">
      <dgm:prSet presAssocID="{8FFFBCAC-1D59-48ED-A93D-62765EAA6052}" presName="hierChild3" presStyleCnt="0"/>
      <dgm:spPr/>
    </dgm:pt>
    <dgm:pt modelId="{1C5234D7-3E5B-41C9-93FA-6332AD19336E}" type="pres">
      <dgm:prSet presAssocID="{079E6DDC-3606-41B5-AEA0-EBC802181641}" presName="Name17" presStyleLbl="parChTrans1D3" presStyleIdx="0" presStyleCnt="2"/>
      <dgm:spPr/>
      <dgm:t>
        <a:bodyPr/>
        <a:lstStyle/>
        <a:p>
          <a:endParaRPr lang="ru-RU"/>
        </a:p>
      </dgm:t>
    </dgm:pt>
    <dgm:pt modelId="{0F76AA73-BE35-4E6B-B569-9A4007EFC979}" type="pres">
      <dgm:prSet presAssocID="{1CC1E9E6-37D8-454B-B07B-CC0740AC9556}" presName="hierRoot3" presStyleCnt="0"/>
      <dgm:spPr/>
    </dgm:pt>
    <dgm:pt modelId="{CED7DFDF-FDD3-4218-BAF7-BD56A4A93C69}" type="pres">
      <dgm:prSet presAssocID="{1CC1E9E6-37D8-454B-B07B-CC0740AC9556}" presName="composite3" presStyleCnt="0"/>
      <dgm:spPr/>
    </dgm:pt>
    <dgm:pt modelId="{3F58DDBD-1479-49BB-843D-5686BF801609}" type="pres">
      <dgm:prSet presAssocID="{1CC1E9E6-37D8-454B-B07B-CC0740AC9556}" presName="background3" presStyleLbl="node3" presStyleIdx="0" presStyleCnt="2"/>
      <dgm:spPr/>
    </dgm:pt>
    <dgm:pt modelId="{D6891F8E-1439-40E5-9CCE-34273A4D20D7}" type="pres">
      <dgm:prSet presAssocID="{1CC1E9E6-37D8-454B-B07B-CC0740AC9556}" presName="text3" presStyleLbl="fgAcc3" presStyleIdx="0" presStyleCnt="2" custScaleX="256660">
        <dgm:presLayoutVars>
          <dgm:chPref val="3"/>
        </dgm:presLayoutVars>
      </dgm:prSet>
      <dgm:spPr/>
      <dgm:t>
        <a:bodyPr/>
        <a:lstStyle/>
        <a:p>
          <a:endParaRPr lang="ru-RU"/>
        </a:p>
      </dgm:t>
    </dgm:pt>
    <dgm:pt modelId="{7E512FD1-F673-4FAB-9686-9F88E3CB5068}" type="pres">
      <dgm:prSet presAssocID="{1CC1E9E6-37D8-454B-B07B-CC0740AC9556}" presName="hierChild4" presStyleCnt="0"/>
      <dgm:spPr/>
    </dgm:pt>
    <dgm:pt modelId="{A178132D-D757-49CC-A31C-2BB3D11719A3}" type="pres">
      <dgm:prSet presAssocID="{4BA55AD7-6DE4-44F9-9C55-096A3DBD6F73}" presName="Name10" presStyleLbl="parChTrans1D2" presStyleIdx="1" presStyleCnt="2"/>
      <dgm:spPr/>
      <dgm:t>
        <a:bodyPr/>
        <a:lstStyle/>
        <a:p>
          <a:endParaRPr lang="ru-RU"/>
        </a:p>
      </dgm:t>
    </dgm:pt>
    <dgm:pt modelId="{9C851560-19C3-4E63-B3D3-A7A5FDF25365}" type="pres">
      <dgm:prSet presAssocID="{1C8C6960-5EC7-434A-9ACA-7D486EB492F3}" presName="hierRoot2" presStyleCnt="0"/>
      <dgm:spPr/>
    </dgm:pt>
    <dgm:pt modelId="{80552C42-1E13-4BB5-A656-E4CD8EBAE8E1}" type="pres">
      <dgm:prSet presAssocID="{1C8C6960-5EC7-434A-9ACA-7D486EB492F3}" presName="composite2" presStyleCnt="0"/>
      <dgm:spPr/>
    </dgm:pt>
    <dgm:pt modelId="{DA729B6D-690F-446A-80ED-55BDDA17BB84}" type="pres">
      <dgm:prSet presAssocID="{1C8C6960-5EC7-434A-9ACA-7D486EB492F3}" presName="background2" presStyleLbl="node2" presStyleIdx="1" presStyleCnt="2"/>
      <dgm:spPr/>
    </dgm:pt>
    <dgm:pt modelId="{8695EEE3-6654-48E3-BF18-1150BA50D122}" type="pres">
      <dgm:prSet presAssocID="{1C8C6960-5EC7-434A-9ACA-7D486EB492F3}" presName="text2" presStyleLbl="fgAcc2" presStyleIdx="1" presStyleCnt="2" custScaleX="178606">
        <dgm:presLayoutVars>
          <dgm:chPref val="3"/>
        </dgm:presLayoutVars>
      </dgm:prSet>
      <dgm:spPr/>
      <dgm:t>
        <a:bodyPr/>
        <a:lstStyle/>
        <a:p>
          <a:endParaRPr lang="ru-RU"/>
        </a:p>
      </dgm:t>
    </dgm:pt>
    <dgm:pt modelId="{DFF2726C-601A-479E-A155-9BB2A7EA6AFB}" type="pres">
      <dgm:prSet presAssocID="{1C8C6960-5EC7-434A-9ACA-7D486EB492F3}" presName="hierChild3" presStyleCnt="0"/>
      <dgm:spPr/>
    </dgm:pt>
    <dgm:pt modelId="{E055F790-9A2F-47CB-92B6-F6ADE5013A00}" type="pres">
      <dgm:prSet presAssocID="{70C61047-82AC-46A9-BBD9-529D99637925}" presName="Name17" presStyleLbl="parChTrans1D3" presStyleIdx="1" presStyleCnt="2"/>
      <dgm:spPr/>
      <dgm:t>
        <a:bodyPr/>
        <a:lstStyle/>
        <a:p>
          <a:endParaRPr lang="ru-RU"/>
        </a:p>
      </dgm:t>
    </dgm:pt>
    <dgm:pt modelId="{6D0C6F17-1B99-4983-B373-8C4C19893B99}" type="pres">
      <dgm:prSet presAssocID="{7B1B9C51-D57E-44D2-B91E-1E6CBED181FE}" presName="hierRoot3" presStyleCnt="0"/>
      <dgm:spPr/>
    </dgm:pt>
    <dgm:pt modelId="{14C6CAB7-7459-4246-8077-8CF543684570}" type="pres">
      <dgm:prSet presAssocID="{7B1B9C51-D57E-44D2-B91E-1E6CBED181FE}" presName="composite3" presStyleCnt="0"/>
      <dgm:spPr/>
    </dgm:pt>
    <dgm:pt modelId="{C9C7BC74-5BBE-40CE-869F-B3548F738938}" type="pres">
      <dgm:prSet presAssocID="{7B1B9C51-D57E-44D2-B91E-1E6CBED181FE}" presName="background3" presStyleLbl="node3" presStyleIdx="1" presStyleCnt="2"/>
      <dgm:spPr/>
    </dgm:pt>
    <dgm:pt modelId="{D70D4419-3E85-44D1-B8CD-FCB52E6AC5EE}" type="pres">
      <dgm:prSet presAssocID="{7B1B9C51-D57E-44D2-B91E-1E6CBED181FE}" presName="text3" presStyleLbl="fgAcc3" presStyleIdx="1" presStyleCnt="2" custScaleX="242924">
        <dgm:presLayoutVars>
          <dgm:chPref val="3"/>
        </dgm:presLayoutVars>
      </dgm:prSet>
      <dgm:spPr/>
      <dgm:t>
        <a:bodyPr/>
        <a:lstStyle/>
        <a:p>
          <a:endParaRPr lang="ru-RU"/>
        </a:p>
      </dgm:t>
    </dgm:pt>
    <dgm:pt modelId="{2CFB6CD7-5F1D-4D1B-B7C4-9A4E3ADB7555}" type="pres">
      <dgm:prSet presAssocID="{7B1B9C51-D57E-44D2-B91E-1E6CBED181FE}" presName="hierChild4" presStyleCnt="0"/>
      <dgm:spPr/>
    </dgm:pt>
  </dgm:ptLst>
  <dgm:cxnLst>
    <dgm:cxn modelId="{111D7F45-6DA6-405C-A024-F19EC30AE1E8}" type="presOf" srcId="{1C8C6960-5EC7-434A-9ACA-7D486EB492F3}" destId="{8695EEE3-6654-48E3-BF18-1150BA50D122}" srcOrd="0" destOrd="0" presId="urn:microsoft.com/office/officeart/2005/8/layout/hierarchy1"/>
    <dgm:cxn modelId="{435517CB-77C4-4102-AD23-66EB189431EE}" srcId="{557D8309-9344-41F9-B575-E0BFA1386BD5}" destId="{1C8C6960-5EC7-434A-9ACA-7D486EB492F3}" srcOrd="1" destOrd="0" parTransId="{4BA55AD7-6DE4-44F9-9C55-096A3DBD6F73}" sibTransId="{A51D75E4-C5A4-4D8F-901C-E2BE36B29F5D}"/>
    <dgm:cxn modelId="{8E88CC84-14A6-4C3C-B70E-08B9B06A79FA}" type="presOf" srcId="{1CC1E9E6-37D8-454B-B07B-CC0740AC9556}" destId="{D6891F8E-1439-40E5-9CCE-34273A4D20D7}" srcOrd="0" destOrd="0" presId="urn:microsoft.com/office/officeart/2005/8/layout/hierarchy1"/>
    <dgm:cxn modelId="{624087C0-CB0D-41BA-9EC0-D95C1C997389}" srcId="{1C8C6960-5EC7-434A-9ACA-7D486EB492F3}" destId="{7B1B9C51-D57E-44D2-B91E-1E6CBED181FE}" srcOrd="0" destOrd="0" parTransId="{70C61047-82AC-46A9-BBD9-529D99637925}" sibTransId="{4B794BA0-18E1-4037-A58C-E5ADA5B3E640}"/>
    <dgm:cxn modelId="{34D75793-4CB8-4C82-A004-92AD7ABF0842}" type="presOf" srcId="{4BA55AD7-6DE4-44F9-9C55-096A3DBD6F73}" destId="{A178132D-D757-49CC-A31C-2BB3D11719A3}" srcOrd="0" destOrd="0" presId="urn:microsoft.com/office/officeart/2005/8/layout/hierarchy1"/>
    <dgm:cxn modelId="{CF90F1A9-BFC3-4186-BB72-7877E84B9F54}" srcId="{8FFFBCAC-1D59-48ED-A93D-62765EAA6052}" destId="{1CC1E9E6-37D8-454B-B07B-CC0740AC9556}" srcOrd="0" destOrd="0" parTransId="{079E6DDC-3606-41B5-AEA0-EBC802181641}" sibTransId="{6E7B4E29-2DE1-427D-AB0C-67A202305D6E}"/>
    <dgm:cxn modelId="{C5BFB2C5-E36A-4E38-8705-62C902320F9C}" srcId="{557D8309-9344-41F9-B575-E0BFA1386BD5}" destId="{8FFFBCAC-1D59-48ED-A93D-62765EAA6052}" srcOrd="0" destOrd="0" parTransId="{14926348-BF3F-40B4-968C-9BBA67D1472B}" sibTransId="{08ED6B7B-7355-424C-9841-BF33590D3290}"/>
    <dgm:cxn modelId="{19DDD3D8-3408-4489-B67D-6EF15014036A}" type="presOf" srcId="{14926348-BF3F-40B4-968C-9BBA67D1472B}" destId="{A56DBA3E-591F-4780-A964-B2930E3645BE}" srcOrd="0" destOrd="0" presId="urn:microsoft.com/office/officeart/2005/8/layout/hierarchy1"/>
    <dgm:cxn modelId="{A6394E61-E078-405F-A957-B0E1417F68F4}" type="presOf" srcId="{8FFFBCAC-1D59-48ED-A93D-62765EAA6052}" destId="{490C1B13-11FB-419C-ACD4-9FCB14C0B5F6}" srcOrd="0" destOrd="0" presId="urn:microsoft.com/office/officeart/2005/8/layout/hierarchy1"/>
    <dgm:cxn modelId="{CCB33826-B240-4F8F-98B2-0582A2999488}" type="presOf" srcId="{557D8309-9344-41F9-B575-E0BFA1386BD5}" destId="{F6C9592B-65D3-4592-AAAB-085C5C573008}" srcOrd="0" destOrd="0" presId="urn:microsoft.com/office/officeart/2005/8/layout/hierarchy1"/>
    <dgm:cxn modelId="{9CC6BE38-8BFB-4208-BD60-F8C4A02D2308}" type="presOf" srcId="{7B1B9C51-D57E-44D2-B91E-1E6CBED181FE}" destId="{D70D4419-3E85-44D1-B8CD-FCB52E6AC5EE}" srcOrd="0" destOrd="0" presId="urn:microsoft.com/office/officeart/2005/8/layout/hierarchy1"/>
    <dgm:cxn modelId="{F86D839C-6B35-44E4-B0D5-F17FC00658C8}" type="presOf" srcId="{5459202C-3185-4863-B993-63F907F126F6}" destId="{A4FEA86A-8F05-4BC6-AF58-DF0052EA8114}" srcOrd="0" destOrd="0" presId="urn:microsoft.com/office/officeart/2005/8/layout/hierarchy1"/>
    <dgm:cxn modelId="{FAEE9C05-CE8C-4403-9827-DEBA63D152A9}" srcId="{5459202C-3185-4863-B993-63F907F126F6}" destId="{557D8309-9344-41F9-B575-E0BFA1386BD5}" srcOrd="0" destOrd="0" parTransId="{9F33598A-34E9-49F3-BD63-86723E13C1F5}" sibTransId="{BB34E1FE-AD90-4524-9303-A4DAD8FFB8E3}"/>
    <dgm:cxn modelId="{96441D85-578C-4906-AAA1-20EA3A5FA0C0}" type="presOf" srcId="{70C61047-82AC-46A9-BBD9-529D99637925}" destId="{E055F790-9A2F-47CB-92B6-F6ADE5013A00}" srcOrd="0" destOrd="0" presId="urn:microsoft.com/office/officeart/2005/8/layout/hierarchy1"/>
    <dgm:cxn modelId="{581A3ACA-CF45-464F-B723-0496EC21340B}" type="presOf" srcId="{079E6DDC-3606-41B5-AEA0-EBC802181641}" destId="{1C5234D7-3E5B-41C9-93FA-6332AD19336E}" srcOrd="0" destOrd="0" presId="urn:microsoft.com/office/officeart/2005/8/layout/hierarchy1"/>
    <dgm:cxn modelId="{0FCA15E0-8882-485A-893E-BEE8C81A7DA2}" type="presParOf" srcId="{A4FEA86A-8F05-4BC6-AF58-DF0052EA8114}" destId="{0CF4CD92-115D-4E16-BDB9-BFAABD871907}" srcOrd="0" destOrd="0" presId="urn:microsoft.com/office/officeart/2005/8/layout/hierarchy1"/>
    <dgm:cxn modelId="{C83D4712-3EDC-4F2B-BC82-A3BB9D8B4AF7}" type="presParOf" srcId="{0CF4CD92-115D-4E16-BDB9-BFAABD871907}" destId="{65E067DB-6E38-49FC-84DB-FD33BF2360CF}" srcOrd="0" destOrd="0" presId="urn:microsoft.com/office/officeart/2005/8/layout/hierarchy1"/>
    <dgm:cxn modelId="{875A74F9-689C-4616-BB70-E68B5FE1E318}" type="presParOf" srcId="{65E067DB-6E38-49FC-84DB-FD33BF2360CF}" destId="{7FFAFABD-F486-4C55-98FC-C17B9F551777}" srcOrd="0" destOrd="0" presId="urn:microsoft.com/office/officeart/2005/8/layout/hierarchy1"/>
    <dgm:cxn modelId="{4D04A76D-0CB4-45F0-82BA-0D617585AC74}" type="presParOf" srcId="{65E067DB-6E38-49FC-84DB-FD33BF2360CF}" destId="{F6C9592B-65D3-4592-AAAB-085C5C573008}" srcOrd="1" destOrd="0" presId="urn:microsoft.com/office/officeart/2005/8/layout/hierarchy1"/>
    <dgm:cxn modelId="{EB2CD570-E4CD-4B96-9ACB-B985BB15EB07}" type="presParOf" srcId="{0CF4CD92-115D-4E16-BDB9-BFAABD871907}" destId="{FA991D97-64D2-4C11-8518-237988DDF00B}" srcOrd="1" destOrd="0" presId="urn:microsoft.com/office/officeart/2005/8/layout/hierarchy1"/>
    <dgm:cxn modelId="{B0100A8A-366C-4894-88E5-BDA7F3B6DB28}" type="presParOf" srcId="{FA991D97-64D2-4C11-8518-237988DDF00B}" destId="{A56DBA3E-591F-4780-A964-B2930E3645BE}" srcOrd="0" destOrd="0" presId="urn:microsoft.com/office/officeart/2005/8/layout/hierarchy1"/>
    <dgm:cxn modelId="{487DE3A2-A06E-4F1E-A50A-99C6D3DCEFD9}" type="presParOf" srcId="{FA991D97-64D2-4C11-8518-237988DDF00B}" destId="{15AA35A4-07B5-4134-A5C9-71110DE33CF0}" srcOrd="1" destOrd="0" presId="urn:microsoft.com/office/officeart/2005/8/layout/hierarchy1"/>
    <dgm:cxn modelId="{A1FE11D9-7EEE-4AB4-8EFA-0AA6DFBA9B73}" type="presParOf" srcId="{15AA35A4-07B5-4134-A5C9-71110DE33CF0}" destId="{EC92BB6D-C81C-45A5-8111-6D6FA8CDEB8B}" srcOrd="0" destOrd="0" presId="urn:microsoft.com/office/officeart/2005/8/layout/hierarchy1"/>
    <dgm:cxn modelId="{B60485CA-A980-4602-A551-9A62EB1AE642}" type="presParOf" srcId="{EC92BB6D-C81C-45A5-8111-6D6FA8CDEB8B}" destId="{F62F91A4-0D16-4157-8F96-A48BDB494E06}" srcOrd="0" destOrd="0" presId="urn:microsoft.com/office/officeart/2005/8/layout/hierarchy1"/>
    <dgm:cxn modelId="{65AA6677-E0AD-47F6-AFAF-32BFB60D3B77}" type="presParOf" srcId="{EC92BB6D-C81C-45A5-8111-6D6FA8CDEB8B}" destId="{490C1B13-11FB-419C-ACD4-9FCB14C0B5F6}" srcOrd="1" destOrd="0" presId="urn:microsoft.com/office/officeart/2005/8/layout/hierarchy1"/>
    <dgm:cxn modelId="{E43E14F9-635E-48F0-B8F3-07B6EA698FF1}" type="presParOf" srcId="{15AA35A4-07B5-4134-A5C9-71110DE33CF0}" destId="{6C4E1252-2EB6-4995-A52B-8F6724ACD181}" srcOrd="1" destOrd="0" presId="urn:microsoft.com/office/officeart/2005/8/layout/hierarchy1"/>
    <dgm:cxn modelId="{65BAA0DC-85B4-47C6-BF0A-CC19051CCF88}" type="presParOf" srcId="{6C4E1252-2EB6-4995-A52B-8F6724ACD181}" destId="{1C5234D7-3E5B-41C9-93FA-6332AD19336E}" srcOrd="0" destOrd="0" presId="urn:microsoft.com/office/officeart/2005/8/layout/hierarchy1"/>
    <dgm:cxn modelId="{97E3D10E-DA83-4B30-A339-A87637E193C7}" type="presParOf" srcId="{6C4E1252-2EB6-4995-A52B-8F6724ACD181}" destId="{0F76AA73-BE35-4E6B-B569-9A4007EFC979}" srcOrd="1" destOrd="0" presId="urn:microsoft.com/office/officeart/2005/8/layout/hierarchy1"/>
    <dgm:cxn modelId="{C719EEF5-C80C-4964-B191-E48353B589D6}" type="presParOf" srcId="{0F76AA73-BE35-4E6B-B569-9A4007EFC979}" destId="{CED7DFDF-FDD3-4218-BAF7-BD56A4A93C69}" srcOrd="0" destOrd="0" presId="urn:microsoft.com/office/officeart/2005/8/layout/hierarchy1"/>
    <dgm:cxn modelId="{4BB5CA24-7229-4DD7-874B-20F24AAA226D}" type="presParOf" srcId="{CED7DFDF-FDD3-4218-BAF7-BD56A4A93C69}" destId="{3F58DDBD-1479-49BB-843D-5686BF801609}" srcOrd="0" destOrd="0" presId="urn:microsoft.com/office/officeart/2005/8/layout/hierarchy1"/>
    <dgm:cxn modelId="{7C6C0F37-A033-4FC2-97EC-E88522EED2C6}" type="presParOf" srcId="{CED7DFDF-FDD3-4218-BAF7-BD56A4A93C69}" destId="{D6891F8E-1439-40E5-9CCE-34273A4D20D7}" srcOrd="1" destOrd="0" presId="urn:microsoft.com/office/officeart/2005/8/layout/hierarchy1"/>
    <dgm:cxn modelId="{FA00D69F-11B2-4FA8-825C-AAE833CFF66E}" type="presParOf" srcId="{0F76AA73-BE35-4E6B-B569-9A4007EFC979}" destId="{7E512FD1-F673-4FAB-9686-9F88E3CB5068}" srcOrd="1" destOrd="0" presId="urn:microsoft.com/office/officeart/2005/8/layout/hierarchy1"/>
    <dgm:cxn modelId="{90AC294B-2A2C-42CB-A68D-D5F84044E33D}" type="presParOf" srcId="{FA991D97-64D2-4C11-8518-237988DDF00B}" destId="{A178132D-D757-49CC-A31C-2BB3D11719A3}" srcOrd="2" destOrd="0" presId="urn:microsoft.com/office/officeart/2005/8/layout/hierarchy1"/>
    <dgm:cxn modelId="{9C14DCAA-393E-4C25-9B04-41B13D938CF0}" type="presParOf" srcId="{FA991D97-64D2-4C11-8518-237988DDF00B}" destId="{9C851560-19C3-4E63-B3D3-A7A5FDF25365}" srcOrd="3" destOrd="0" presId="urn:microsoft.com/office/officeart/2005/8/layout/hierarchy1"/>
    <dgm:cxn modelId="{14723B6A-2E88-4300-8DEB-33EF5E9B7627}" type="presParOf" srcId="{9C851560-19C3-4E63-B3D3-A7A5FDF25365}" destId="{80552C42-1E13-4BB5-A656-E4CD8EBAE8E1}" srcOrd="0" destOrd="0" presId="urn:microsoft.com/office/officeart/2005/8/layout/hierarchy1"/>
    <dgm:cxn modelId="{A4961B28-9B1F-43B6-B367-7880E8208B6B}" type="presParOf" srcId="{80552C42-1E13-4BB5-A656-E4CD8EBAE8E1}" destId="{DA729B6D-690F-446A-80ED-55BDDA17BB84}" srcOrd="0" destOrd="0" presId="urn:microsoft.com/office/officeart/2005/8/layout/hierarchy1"/>
    <dgm:cxn modelId="{BE7D8EA0-632C-4192-AF7E-4DC358D3B66A}" type="presParOf" srcId="{80552C42-1E13-4BB5-A656-E4CD8EBAE8E1}" destId="{8695EEE3-6654-48E3-BF18-1150BA50D122}" srcOrd="1" destOrd="0" presId="urn:microsoft.com/office/officeart/2005/8/layout/hierarchy1"/>
    <dgm:cxn modelId="{F3BA044D-B596-4022-AC72-05196370F6BD}" type="presParOf" srcId="{9C851560-19C3-4E63-B3D3-A7A5FDF25365}" destId="{DFF2726C-601A-479E-A155-9BB2A7EA6AFB}" srcOrd="1" destOrd="0" presId="urn:microsoft.com/office/officeart/2005/8/layout/hierarchy1"/>
    <dgm:cxn modelId="{469ED06E-B9A5-475A-A7F7-29FA1D2EF4B8}" type="presParOf" srcId="{DFF2726C-601A-479E-A155-9BB2A7EA6AFB}" destId="{E055F790-9A2F-47CB-92B6-F6ADE5013A00}" srcOrd="0" destOrd="0" presId="urn:microsoft.com/office/officeart/2005/8/layout/hierarchy1"/>
    <dgm:cxn modelId="{1637478B-7747-4BD8-93AF-EF8A222AEECA}" type="presParOf" srcId="{DFF2726C-601A-479E-A155-9BB2A7EA6AFB}" destId="{6D0C6F17-1B99-4983-B373-8C4C19893B99}" srcOrd="1" destOrd="0" presId="urn:microsoft.com/office/officeart/2005/8/layout/hierarchy1"/>
    <dgm:cxn modelId="{7D9F193B-EA9E-4A06-BF67-CFA8AE5663CB}" type="presParOf" srcId="{6D0C6F17-1B99-4983-B373-8C4C19893B99}" destId="{14C6CAB7-7459-4246-8077-8CF543684570}" srcOrd="0" destOrd="0" presId="urn:microsoft.com/office/officeart/2005/8/layout/hierarchy1"/>
    <dgm:cxn modelId="{2EABC8DD-410E-490D-AAE7-EFAD7C303189}" type="presParOf" srcId="{14C6CAB7-7459-4246-8077-8CF543684570}" destId="{C9C7BC74-5BBE-40CE-869F-B3548F738938}" srcOrd="0" destOrd="0" presId="urn:microsoft.com/office/officeart/2005/8/layout/hierarchy1"/>
    <dgm:cxn modelId="{F960BFEB-999D-4CD5-9240-56138EE96BC7}" type="presParOf" srcId="{14C6CAB7-7459-4246-8077-8CF543684570}" destId="{D70D4419-3E85-44D1-B8CD-FCB52E6AC5EE}" srcOrd="1" destOrd="0" presId="urn:microsoft.com/office/officeart/2005/8/layout/hierarchy1"/>
    <dgm:cxn modelId="{CF45BD79-DD19-4C8B-9967-27B2C0B76500}" type="presParOf" srcId="{6D0C6F17-1B99-4983-B373-8C4C19893B99}" destId="{2CFB6CD7-5F1D-4D1B-B7C4-9A4E3ADB755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5F790-9A2F-47CB-92B6-F6ADE5013A00}">
      <dsp:nvSpPr>
        <dsp:cNvPr id="0" name=""/>
        <dsp:cNvSpPr/>
      </dsp:nvSpPr>
      <dsp:spPr>
        <a:xfrm>
          <a:off x="6443099" y="2683290"/>
          <a:ext cx="91440" cy="471018"/>
        </a:xfrm>
        <a:custGeom>
          <a:avLst/>
          <a:gdLst/>
          <a:ahLst/>
          <a:cxnLst/>
          <a:rect l="0" t="0" r="0" b="0"/>
          <a:pathLst>
            <a:path>
              <a:moveTo>
                <a:pt x="45720" y="0"/>
              </a:moveTo>
              <a:lnTo>
                <a:pt x="45720" y="4710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78132D-D757-49CC-A31C-2BB3D11719A3}">
      <dsp:nvSpPr>
        <dsp:cNvPr id="0" name=""/>
        <dsp:cNvSpPr/>
      </dsp:nvSpPr>
      <dsp:spPr>
        <a:xfrm>
          <a:off x="4270362" y="1183859"/>
          <a:ext cx="2218457" cy="471018"/>
        </a:xfrm>
        <a:custGeom>
          <a:avLst/>
          <a:gdLst/>
          <a:ahLst/>
          <a:cxnLst/>
          <a:rect l="0" t="0" r="0" b="0"/>
          <a:pathLst>
            <a:path>
              <a:moveTo>
                <a:pt x="0" y="0"/>
              </a:moveTo>
              <a:lnTo>
                <a:pt x="0" y="320985"/>
              </a:lnTo>
              <a:lnTo>
                <a:pt x="2218457" y="320985"/>
              </a:lnTo>
              <a:lnTo>
                <a:pt x="2218457" y="47101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5234D7-3E5B-41C9-93FA-6332AD19336E}">
      <dsp:nvSpPr>
        <dsp:cNvPr id="0" name=""/>
        <dsp:cNvSpPr/>
      </dsp:nvSpPr>
      <dsp:spPr>
        <a:xfrm>
          <a:off x="2037701" y="2683290"/>
          <a:ext cx="91440" cy="471018"/>
        </a:xfrm>
        <a:custGeom>
          <a:avLst/>
          <a:gdLst/>
          <a:ahLst/>
          <a:cxnLst/>
          <a:rect l="0" t="0" r="0" b="0"/>
          <a:pathLst>
            <a:path>
              <a:moveTo>
                <a:pt x="45720" y="0"/>
              </a:moveTo>
              <a:lnTo>
                <a:pt x="45720" y="4710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6DBA3E-591F-4780-A964-B2930E3645BE}">
      <dsp:nvSpPr>
        <dsp:cNvPr id="0" name=""/>
        <dsp:cNvSpPr/>
      </dsp:nvSpPr>
      <dsp:spPr>
        <a:xfrm>
          <a:off x="2083421" y="1183859"/>
          <a:ext cx="2186941" cy="471018"/>
        </a:xfrm>
        <a:custGeom>
          <a:avLst/>
          <a:gdLst/>
          <a:ahLst/>
          <a:cxnLst/>
          <a:rect l="0" t="0" r="0" b="0"/>
          <a:pathLst>
            <a:path>
              <a:moveTo>
                <a:pt x="2186941" y="0"/>
              </a:moveTo>
              <a:lnTo>
                <a:pt x="2186941" y="320985"/>
              </a:lnTo>
              <a:lnTo>
                <a:pt x="0" y="320985"/>
              </a:lnTo>
              <a:lnTo>
                <a:pt x="0" y="47101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FAFABD-F486-4C55-98FC-C17B9F551777}">
      <dsp:nvSpPr>
        <dsp:cNvPr id="0" name=""/>
        <dsp:cNvSpPr/>
      </dsp:nvSpPr>
      <dsp:spPr>
        <a:xfrm>
          <a:off x="3460588" y="155446"/>
          <a:ext cx="1619547" cy="102841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C9592B-65D3-4592-AAAB-085C5C573008}">
      <dsp:nvSpPr>
        <dsp:cNvPr id="0" name=""/>
        <dsp:cNvSpPr/>
      </dsp:nvSpPr>
      <dsp:spPr>
        <a:xfrm>
          <a:off x="3640538" y="326399"/>
          <a:ext cx="1619547" cy="102841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t>Віруси </a:t>
          </a:r>
          <a:endParaRPr lang="ru-RU" sz="2600" kern="1200" dirty="0"/>
        </a:p>
      </dsp:txBody>
      <dsp:txXfrm>
        <a:off x="3670659" y="356520"/>
        <a:ext cx="1559305" cy="968170"/>
      </dsp:txXfrm>
    </dsp:sp>
    <dsp:sp modelId="{F62F91A4-0D16-4157-8F96-A48BDB494E06}">
      <dsp:nvSpPr>
        <dsp:cNvPr id="0" name=""/>
        <dsp:cNvSpPr/>
      </dsp:nvSpPr>
      <dsp:spPr>
        <a:xfrm>
          <a:off x="605600" y="1654877"/>
          <a:ext cx="2955641" cy="102841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0C1B13-11FB-419C-ACD4-9FCB14C0B5F6}">
      <dsp:nvSpPr>
        <dsp:cNvPr id="0" name=""/>
        <dsp:cNvSpPr/>
      </dsp:nvSpPr>
      <dsp:spPr>
        <a:xfrm>
          <a:off x="785550" y="1825829"/>
          <a:ext cx="2955641" cy="102841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t>Прості віруси</a:t>
          </a:r>
          <a:endParaRPr lang="ru-RU" sz="2600" kern="1200" dirty="0"/>
        </a:p>
      </dsp:txBody>
      <dsp:txXfrm>
        <a:off x="815671" y="1855950"/>
        <a:ext cx="2895399" cy="968170"/>
      </dsp:txXfrm>
    </dsp:sp>
    <dsp:sp modelId="{3F58DDBD-1479-49BB-843D-5686BF801609}">
      <dsp:nvSpPr>
        <dsp:cNvPr id="0" name=""/>
        <dsp:cNvSpPr/>
      </dsp:nvSpPr>
      <dsp:spPr>
        <a:xfrm>
          <a:off x="5056" y="3154308"/>
          <a:ext cx="4156729" cy="102841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891F8E-1439-40E5-9CCE-34273A4D20D7}">
      <dsp:nvSpPr>
        <dsp:cNvPr id="0" name=""/>
        <dsp:cNvSpPr/>
      </dsp:nvSpPr>
      <dsp:spPr>
        <a:xfrm>
          <a:off x="185006" y="3325260"/>
          <a:ext cx="4156729" cy="102841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t>Білкова оболонка (</a:t>
          </a:r>
          <a:r>
            <a:rPr lang="uk-UA" sz="2600" kern="1200" dirty="0" err="1" smtClean="0"/>
            <a:t>капсид</a:t>
          </a:r>
          <a:r>
            <a:rPr lang="uk-UA" sz="2600" kern="1200" dirty="0" smtClean="0"/>
            <a:t>) + ДНК або РНК</a:t>
          </a:r>
          <a:endParaRPr lang="ru-RU" sz="2600" kern="1200" dirty="0"/>
        </a:p>
      </dsp:txBody>
      <dsp:txXfrm>
        <a:off x="215127" y="3355381"/>
        <a:ext cx="4096487" cy="968170"/>
      </dsp:txXfrm>
    </dsp:sp>
    <dsp:sp modelId="{DA729B6D-690F-446A-80ED-55BDDA17BB84}">
      <dsp:nvSpPr>
        <dsp:cNvPr id="0" name=""/>
        <dsp:cNvSpPr/>
      </dsp:nvSpPr>
      <dsp:spPr>
        <a:xfrm>
          <a:off x="5042515" y="1654877"/>
          <a:ext cx="2892608" cy="102841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95EEE3-6654-48E3-BF18-1150BA50D122}">
      <dsp:nvSpPr>
        <dsp:cNvPr id="0" name=""/>
        <dsp:cNvSpPr/>
      </dsp:nvSpPr>
      <dsp:spPr>
        <a:xfrm>
          <a:off x="5222465" y="1825829"/>
          <a:ext cx="2892608" cy="102841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t>Складні віруси</a:t>
          </a:r>
          <a:endParaRPr lang="ru-RU" sz="2600" kern="1200" dirty="0"/>
        </a:p>
      </dsp:txBody>
      <dsp:txXfrm>
        <a:off x="5252586" y="1855950"/>
        <a:ext cx="2832366" cy="968170"/>
      </dsp:txXfrm>
    </dsp:sp>
    <dsp:sp modelId="{C9C7BC74-5BBE-40CE-869F-B3548F738938}">
      <dsp:nvSpPr>
        <dsp:cNvPr id="0" name=""/>
        <dsp:cNvSpPr/>
      </dsp:nvSpPr>
      <dsp:spPr>
        <a:xfrm>
          <a:off x="4521685" y="3154308"/>
          <a:ext cx="3934268" cy="102841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0D4419-3E85-44D1-B8CD-FCB52E6AC5EE}">
      <dsp:nvSpPr>
        <dsp:cNvPr id="0" name=""/>
        <dsp:cNvSpPr/>
      </dsp:nvSpPr>
      <dsp:spPr>
        <a:xfrm>
          <a:off x="4701635" y="3325260"/>
          <a:ext cx="3934268" cy="102841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t>Додаткова мембрана + </a:t>
          </a:r>
          <a:r>
            <a:rPr lang="uk-UA" sz="2600" kern="1200" dirty="0" err="1" smtClean="0"/>
            <a:t>капсид</a:t>
          </a:r>
          <a:r>
            <a:rPr lang="uk-UA" sz="2600" kern="1200" dirty="0" smtClean="0"/>
            <a:t> + ДНК або РНК</a:t>
          </a:r>
          <a:endParaRPr lang="ru-RU" sz="2600" kern="1200" dirty="0"/>
        </a:p>
      </dsp:txBody>
      <dsp:txXfrm>
        <a:off x="4731756" y="3355381"/>
        <a:ext cx="3874026" cy="9681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3F920-54C0-442F-A3C3-C0EC643333B7}" type="datetimeFigureOut">
              <a:rPr lang="ru-RU" smtClean="0"/>
              <a:pPr/>
              <a:t>19.03.2020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F4BFE2-7A89-41BB-831E-1CDBCF49EC5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pic>
        <p:nvPicPr>
          <p:cNvPr id="3080" name="Picture 8" descr="dna title templ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85800" y="1339850"/>
            <a:ext cx="7772400" cy="14700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a:defRPr sz="4000" b="1"/>
            </a:lvl1pPr>
          </a:lstStyle>
          <a:p>
            <a:pPr lvl="0"/>
            <a:r>
              <a:rPr lang="ru-RU" noProof="0" smtClean="0"/>
              <a:t>Образец заголовка</a:t>
            </a:r>
            <a:endParaRPr lang="en-GB" noProof="0" smtClean="0"/>
          </a:p>
        </p:txBody>
      </p:sp>
      <p:sp>
        <p:nvSpPr>
          <p:cNvPr id="3075" name="Rectangle 3"/>
          <p:cNvSpPr>
            <a:spLocks noGrp="1" noChangeArrowheads="1"/>
          </p:cNvSpPr>
          <p:nvPr>
            <p:ph type="subTitle" idx="1"/>
          </p:nvPr>
        </p:nvSpPr>
        <p:spPr>
          <a:xfrm>
            <a:off x="1371600" y="2852738"/>
            <a:ext cx="6400800" cy="792162"/>
          </a:xfrm>
        </p:spPr>
        <p:txBody>
          <a:bodyPr anchor="ctr"/>
          <a:lstStyle>
            <a:lvl1pPr marL="0" indent="0" algn="ctr">
              <a:buFontTx/>
              <a:buNone/>
              <a:defRPr sz="2800">
                <a:solidFill>
                  <a:schemeClr val="bg1"/>
                </a:solidFill>
                <a:effectLst>
                  <a:outerShdw blurRad="38100" dist="38100" dir="2700000" algn="tl">
                    <a:srgbClr val="C0C0C0"/>
                  </a:outerShdw>
                </a:effectLst>
              </a:defRPr>
            </a:lvl1pPr>
          </a:lstStyle>
          <a:p>
            <a:pPr lvl="0"/>
            <a:r>
              <a:rPr lang="ru-RU" noProof="0" smtClean="0"/>
              <a:t>Образец подзаголовка</a:t>
            </a:r>
            <a:endParaRPr lang="en-GB" noProof="0" smtClean="0"/>
          </a:p>
        </p:txBody>
      </p:sp>
      <p:sp>
        <p:nvSpPr>
          <p:cNvPr id="3084" name="Rectangle 12"/>
          <p:cNvSpPr>
            <a:spLocks noGrp="1" noChangeArrowheads="1"/>
          </p:cNvSpPr>
          <p:nvPr>
            <p:ph type="dt" sz="half" idx="2"/>
          </p:nvPr>
        </p:nvSpPr>
        <p:spPr/>
        <p:txBody>
          <a:bodyPr/>
          <a:lstStyle>
            <a:lvl1pPr>
              <a:defRPr/>
            </a:lvl1pPr>
          </a:lstStyle>
          <a:p>
            <a:endParaRPr lang="en-GB"/>
          </a:p>
        </p:txBody>
      </p:sp>
      <p:sp>
        <p:nvSpPr>
          <p:cNvPr id="3085" name="Rectangle 13"/>
          <p:cNvSpPr>
            <a:spLocks noGrp="1" noChangeArrowheads="1"/>
          </p:cNvSpPr>
          <p:nvPr>
            <p:ph type="ftr" sz="quarter" idx="3"/>
          </p:nvPr>
        </p:nvSpPr>
        <p:spPr/>
        <p:txBody>
          <a:bodyPr/>
          <a:lstStyle>
            <a:lvl1pPr>
              <a:defRPr/>
            </a:lvl1pPr>
          </a:lstStyle>
          <a:p>
            <a:endParaRPr lang="en-GB"/>
          </a:p>
        </p:txBody>
      </p:sp>
      <p:sp>
        <p:nvSpPr>
          <p:cNvPr id="3086" name="Rectangle 14"/>
          <p:cNvSpPr>
            <a:spLocks noGrp="1" noChangeArrowheads="1"/>
          </p:cNvSpPr>
          <p:nvPr>
            <p:ph type="sldNum" sz="quarter" idx="4"/>
          </p:nvPr>
        </p:nvSpPr>
        <p:spPr/>
        <p:txBody>
          <a:bodyPr/>
          <a:lstStyle>
            <a:lvl1pPr>
              <a:defRPr/>
            </a:lvl1pPr>
          </a:lstStyle>
          <a:p>
            <a:fld id="{0AC2C3C1-EFD3-417F-8A08-2BBACFAA2ACC}" type="slidenum">
              <a:rPr lang="en-GB"/>
              <a:pPr/>
              <a:t>‹№›</a:t>
            </a:fld>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par>
                          <p:cTn id="10" fill="hold" nodeType="afterGroup">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Effect transition="in" filter="fade">
                                      <p:cBhvr>
                                        <p:cTn id="13" dur="1000"/>
                                        <p:tgtEl>
                                          <p:spTgt spid="3075">
                                            <p:txEl>
                                              <p:pRg st="0" end="0"/>
                                            </p:txEl>
                                          </p:spTgt>
                                        </p:tgtEl>
                                      </p:cBhvr>
                                    </p:animEffect>
                                    <p:anim calcmode="lin" valueType="num">
                                      <p:cBhvr>
                                        <p:cTn id="14"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tmplLst>
          <p:tmpl lvl="1">
            <p:tnLst>
              <p:par>
                <p:cTn presetID="47" presetClass="entr" presetSubtype="0"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1000"/>
                        <p:tgtEl>
                          <p:spTgt spid="3075"/>
                        </p:tgtEl>
                      </p:cBhvr>
                    </p:animEffect>
                    <p:anim calcmode="lin" valueType="num">
                      <p:cBhvr>
                        <p:cTn dur="1000" fill="hold"/>
                        <p:tgtEl>
                          <p:spTgt spid="3075"/>
                        </p:tgtEl>
                        <p:attrNameLst>
                          <p:attrName>ppt_x</p:attrName>
                        </p:attrNameLst>
                      </p:cBhvr>
                      <p:tavLst>
                        <p:tav tm="0">
                          <p:val>
                            <p:strVal val="#ppt_x"/>
                          </p:val>
                        </p:tav>
                        <p:tav tm="100000">
                          <p:val>
                            <p:strVal val="#ppt_x"/>
                          </p:val>
                        </p:tav>
                      </p:tavLst>
                    </p:anim>
                    <p:anim calcmode="lin" valueType="num">
                      <p:cBhvr>
                        <p:cTn dur="1000" fill="hold"/>
                        <p:tgtEl>
                          <p:spTgt spid="307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GB"/>
          </a:p>
        </p:txBody>
      </p:sp>
      <p:sp>
        <p:nvSpPr>
          <p:cNvPr id="5" name="Нижний колонтитул 4"/>
          <p:cNvSpPr>
            <a:spLocks noGrp="1"/>
          </p:cNvSpPr>
          <p:nvPr>
            <p:ph type="ftr" sz="quarter" idx="11"/>
          </p:nvPr>
        </p:nvSpPr>
        <p:spPr/>
        <p:txBody>
          <a:bodyPr/>
          <a:lstStyle>
            <a:lvl1pPr>
              <a:defRPr/>
            </a:lvl1pPr>
          </a:lstStyle>
          <a:p>
            <a:endParaRPr lang="en-GB"/>
          </a:p>
        </p:txBody>
      </p:sp>
      <p:sp>
        <p:nvSpPr>
          <p:cNvPr id="6" name="Номер слайда 5"/>
          <p:cNvSpPr>
            <a:spLocks noGrp="1"/>
          </p:cNvSpPr>
          <p:nvPr>
            <p:ph type="sldNum" sz="quarter" idx="12"/>
          </p:nvPr>
        </p:nvSpPr>
        <p:spPr/>
        <p:txBody>
          <a:bodyPr/>
          <a:lstStyle>
            <a:lvl1pPr>
              <a:defRPr/>
            </a:lvl1pPr>
          </a:lstStyle>
          <a:p>
            <a:fld id="{614B7261-2D59-4804-995A-DE66BFB64B3B}" type="slidenum">
              <a:rPr lang="en-GB"/>
              <a:pPr/>
              <a:t>‹№›</a:t>
            </a:fld>
            <a:endParaRPr lang="en-GB"/>
          </a:p>
        </p:txBody>
      </p:sp>
    </p:spTree>
    <p:extLst>
      <p:ext uri="{BB962C8B-B14F-4D97-AF65-F5344CB8AC3E}">
        <p14:creationId xmlns:p14="http://schemas.microsoft.com/office/powerpoint/2010/main" val="11029608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5" y="115888"/>
            <a:ext cx="2227263" cy="6146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20650" y="115888"/>
            <a:ext cx="6530975" cy="6146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GB"/>
          </a:p>
        </p:txBody>
      </p:sp>
      <p:sp>
        <p:nvSpPr>
          <p:cNvPr id="5" name="Нижний колонтитул 4"/>
          <p:cNvSpPr>
            <a:spLocks noGrp="1"/>
          </p:cNvSpPr>
          <p:nvPr>
            <p:ph type="ftr" sz="quarter" idx="11"/>
          </p:nvPr>
        </p:nvSpPr>
        <p:spPr/>
        <p:txBody>
          <a:bodyPr/>
          <a:lstStyle>
            <a:lvl1pPr>
              <a:defRPr/>
            </a:lvl1pPr>
          </a:lstStyle>
          <a:p>
            <a:endParaRPr lang="en-GB"/>
          </a:p>
        </p:txBody>
      </p:sp>
      <p:sp>
        <p:nvSpPr>
          <p:cNvPr id="6" name="Номер слайда 5"/>
          <p:cNvSpPr>
            <a:spLocks noGrp="1"/>
          </p:cNvSpPr>
          <p:nvPr>
            <p:ph type="sldNum" sz="quarter" idx="12"/>
          </p:nvPr>
        </p:nvSpPr>
        <p:spPr/>
        <p:txBody>
          <a:bodyPr/>
          <a:lstStyle>
            <a:lvl1pPr>
              <a:defRPr/>
            </a:lvl1pPr>
          </a:lstStyle>
          <a:p>
            <a:fld id="{8846DD52-5149-4328-8A46-4EC492A04409}" type="slidenum">
              <a:rPr lang="en-GB"/>
              <a:pPr/>
              <a:t>‹№›</a:t>
            </a:fld>
            <a:endParaRPr lang="en-GB"/>
          </a:p>
        </p:txBody>
      </p:sp>
    </p:spTree>
    <p:extLst>
      <p:ext uri="{BB962C8B-B14F-4D97-AF65-F5344CB8AC3E}">
        <p14:creationId xmlns:p14="http://schemas.microsoft.com/office/powerpoint/2010/main" val="371530429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GB"/>
          </a:p>
        </p:txBody>
      </p:sp>
      <p:sp>
        <p:nvSpPr>
          <p:cNvPr id="5" name="Нижний колонтитул 4"/>
          <p:cNvSpPr>
            <a:spLocks noGrp="1"/>
          </p:cNvSpPr>
          <p:nvPr>
            <p:ph type="ftr" sz="quarter" idx="11"/>
          </p:nvPr>
        </p:nvSpPr>
        <p:spPr/>
        <p:txBody>
          <a:bodyPr/>
          <a:lstStyle>
            <a:lvl1pPr>
              <a:defRPr/>
            </a:lvl1pPr>
          </a:lstStyle>
          <a:p>
            <a:endParaRPr lang="en-GB"/>
          </a:p>
        </p:txBody>
      </p:sp>
      <p:sp>
        <p:nvSpPr>
          <p:cNvPr id="6" name="Номер слайда 5"/>
          <p:cNvSpPr>
            <a:spLocks noGrp="1"/>
          </p:cNvSpPr>
          <p:nvPr>
            <p:ph type="sldNum" sz="quarter" idx="12"/>
          </p:nvPr>
        </p:nvSpPr>
        <p:spPr/>
        <p:txBody>
          <a:bodyPr/>
          <a:lstStyle>
            <a:lvl1pPr>
              <a:defRPr/>
            </a:lvl1pPr>
          </a:lstStyle>
          <a:p>
            <a:fld id="{50590C62-DB68-478D-8175-4B526D64B0AB}" type="slidenum">
              <a:rPr lang="en-GB"/>
              <a:pPr/>
              <a:t>‹№›</a:t>
            </a:fld>
            <a:endParaRPr lang="en-GB"/>
          </a:p>
        </p:txBody>
      </p:sp>
    </p:spTree>
    <p:extLst>
      <p:ext uri="{BB962C8B-B14F-4D97-AF65-F5344CB8AC3E}">
        <p14:creationId xmlns:p14="http://schemas.microsoft.com/office/powerpoint/2010/main" val="110911257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GB"/>
          </a:p>
        </p:txBody>
      </p:sp>
      <p:sp>
        <p:nvSpPr>
          <p:cNvPr id="5" name="Нижний колонтитул 4"/>
          <p:cNvSpPr>
            <a:spLocks noGrp="1"/>
          </p:cNvSpPr>
          <p:nvPr>
            <p:ph type="ftr" sz="quarter" idx="11"/>
          </p:nvPr>
        </p:nvSpPr>
        <p:spPr/>
        <p:txBody>
          <a:bodyPr/>
          <a:lstStyle>
            <a:lvl1pPr>
              <a:defRPr/>
            </a:lvl1pPr>
          </a:lstStyle>
          <a:p>
            <a:endParaRPr lang="en-GB"/>
          </a:p>
        </p:txBody>
      </p:sp>
      <p:sp>
        <p:nvSpPr>
          <p:cNvPr id="6" name="Номер слайда 5"/>
          <p:cNvSpPr>
            <a:spLocks noGrp="1"/>
          </p:cNvSpPr>
          <p:nvPr>
            <p:ph type="sldNum" sz="quarter" idx="12"/>
          </p:nvPr>
        </p:nvSpPr>
        <p:spPr/>
        <p:txBody>
          <a:bodyPr/>
          <a:lstStyle>
            <a:lvl1pPr>
              <a:defRPr/>
            </a:lvl1pPr>
          </a:lstStyle>
          <a:p>
            <a:fld id="{6F7E490B-03D1-4BE5-989F-A8B6300C5D12}" type="slidenum">
              <a:rPr lang="en-GB"/>
              <a:pPr/>
              <a:t>‹№›</a:t>
            </a:fld>
            <a:endParaRPr lang="en-GB"/>
          </a:p>
        </p:txBody>
      </p:sp>
    </p:spTree>
    <p:extLst>
      <p:ext uri="{BB962C8B-B14F-4D97-AF65-F5344CB8AC3E}">
        <p14:creationId xmlns:p14="http://schemas.microsoft.com/office/powerpoint/2010/main" val="113107861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20650" y="862013"/>
            <a:ext cx="4378325"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51375" y="862013"/>
            <a:ext cx="4379913"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GB"/>
          </a:p>
        </p:txBody>
      </p:sp>
      <p:sp>
        <p:nvSpPr>
          <p:cNvPr id="6" name="Нижний колонтитул 5"/>
          <p:cNvSpPr>
            <a:spLocks noGrp="1"/>
          </p:cNvSpPr>
          <p:nvPr>
            <p:ph type="ftr" sz="quarter" idx="11"/>
          </p:nvPr>
        </p:nvSpPr>
        <p:spPr/>
        <p:txBody>
          <a:bodyPr/>
          <a:lstStyle>
            <a:lvl1pPr>
              <a:defRPr/>
            </a:lvl1pPr>
          </a:lstStyle>
          <a:p>
            <a:endParaRPr lang="en-GB"/>
          </a:p>
        </p:txBody>
      </p:sp>
      <p:sp>
        <p:nvSpPr>
          <p:cNvPr id="7" name="Номер слайда 6"/>
          <p:cNvSpPr>
            <a:spLocks noGrp="1"/>
          </p:cNvSpPr>
          <p:nvPr>
            <p:ph type="sldNum" sz="quarter" idx="12"/>
          </p:nvPr>
        </p:nvSpPr>
        <p:spPr/>
        <p:txBody>
          <a:bodyPr/>
          <a:lstStyle>
            <a:lvl1pPr>
              <a:defRPr/>
            </a:lvl1pPr>
          </a:lstStyle>
          <a:p>
            <a:fld id="{CC469D2E-9010-4109-A2DF-CFAB2E53FB06}" type="slidenum">
              <a:rPr lang="en-GB"/>
              <a:pPr/>
              <a:t>‹№›</a:t>
            </a:fld>
            <a:endParaRPr lang="en-GB"/>
          </a:p>
        </p:txBody>
      </p:sp>
    </p:spTree>
    <p:extLst>
      <p:ext uri="{BB962C8B-B14F-4D97-AF65-F5344CB8AC3E}">
        <p14:creationId xmlns:p14="http://schemas.microsoft.com/office/powerpoint/2010/main" val="10859915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GB"/>
          </a:p>
        </p:txBody>
      </p:sp>
      <p:sp>
        <p:nvSpPr>
          <p:cNvPr id="8" name="Нижний колонтитул 7"/>
          <p:cNvSpPr>
            <a:spLocks noGrp="1"/>
          </p:cNvSpPr>
          <p:nvPr>
            <p:ph type="ftr" sz="quarter" idx="11"/>
          </p:nvPr>
        </p:nvSpPr>
        <p:spPr/>
        <p:txBody>
          <a:bodyPr/>
          <a:lstStyle>
            <a:lvl1pPr>
              <a:defRPr/>
            </a:lvl1pPr>
          </a:lstStyle>
          <a:p>
            <a:endParaRPr lang="en-GB"/>
          </a:p>
        </p:txBody>
      </p:sp>
      <p:sp>
        <p:nvSpPr>
          <p:cNvPr id="9" name="Номер слайда 8"/>
          <p:cNvSpPr>
            <a:spLocks noGrp="1"/>
          </p:cNvSpPr>
          <p:nvPr>
            <p:ph type="sldNum" sz="quarter" idx="12"/>
          </p:nvPr>
        </p:nvSpPr>
        <p:spPr/>
        <p:txBody>
          <a:bodyPr/>
          <a:lstStyle>
            <a:lvl1pPr>
              <a:defRPr/>
            </a:lvl1pPr>
          </a:lstStyle>
          <a:p>
            <a:fld id="{EBE6AF6A-C756-4A70-B0F7-93A4777A45C9}" type="slidenum">
              <a:rPr lang="en-GB"/>
              <a:pPr/>
              <a:t>‹№›</a:t>
            </a:fld>
            <a:endParaRPr lang="en-GB"/>
          </a:p>
        </p:txBody>
      </p:sp>
    </p:spTree>
    <p:extLst>
      <p:ext uri="{BB962C8B-B14F-4D97-AF65-F5344CB8AC3E}">
        <p14:creationId xmlns:p14="http://schemas.microsoft.com/office/powerpoint/2010/main" val="79485266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GB"/>
          </a:p>
        </p:txBody>
      </p:sp>
      <p:sp>
        <p:nvSpPr>
          <p:cNvPr id="4" name="Нижний колонтитул 3"/>
          <p:cNvSpPr>
            <a:spLocks noGrp="1"/>
          </p:cNvSpPr>
          <p:nvPr>
            <p:ph type="ftr" sz="quarter" idx="11"/>
          </p:nvPr>
        </p:nvSpPr>
        <p:spPr/>
        <p:txBody>
          <a:bodyPr/>
          <a:lstStyle>
            <a:lvl1pPr>
              <a:defRPr/>
            </a:lvl1pPr>
          </a:lstStyle>
          <a:p>
            <a:endParaRPr lang="en-GB"/>
          </a:p>
        </p:txBody>
      </p:sp>
      <p:sp>
        <p:nvSpPr>
          <p:cNvPr id="5" name="Номер слайда 4"/>
          <p:cNvSpPr>
            <a:spLocks noGrp="1"/>
          </p:cNvSpPr>
          <p:nvPr>
            <p:ph type="sldNum" sz="quarter" idx="12"/>
          </p:nvPr>
        </p:nvSpPr>
        <p:spPr/>
        <p:txBody>
          <a:bodyPr/>
          <a:lstStyle>
            <a:lvl1pPr>
              <a:defRPr/>
            </a:lvl1pPr>
          </a:lstStyle>
          <a:p>
            <a:fld id="{5FE6E380-EE07-4377-9BE9-8BDE5F8319D1}" type="slidenum">
              <a:rPr lang="en-GB"/>
              <a:pPr/>
              <a:t>‹№›</a:t>
            </a:fld>
            <a:endParaRPr lang="en-GB"/>
          </a:p>
        </p:txBody>
      </p:sp>
    </p:spTree>
    <p:extLst>
      <p:ext uri="{BB962C8B-B14F-4D97-AF65-F5344CB8AC3E}">
        <p14:creationId xmlns:p14="http://schemas.microsoft.com/office/powerpoint/2010/main" val="154622316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GB"/>
          </a:p>
        </p:txBody>
      </p:sp>
      <p:sp>
        <p:nvSpPr>
          <p:cNvPr id="3" name="Нижний колонтитул 2"/>
          <p:cNvSpPr>
            <a:spLocks noGrp="1"/>
          </p:cNvSpPr>
          <p:nvPr>
            <p:ph type="ftr" sz="quarter" idx="11"/>
          </p:nvPr>
        </p:nvSpPr>
        <p:spPr/>
        <p:txBody>
          <a:bodyPr/>
          <a:lstStyle>
            <a:lvl1pPr>
              <a:defRPr/>
            </a:lvl1pPr>
          </a:lstStyle>
          <a:p>
            <a:endParaRPr lang="en-GB"/>
          </a:p>
        </p:txBody>
      </p:sp>
      <p:sp>
        <p:nvSpPr>
          <p:cNvPr id="4" name="Номер слайда 3"/>
          <p:cNvSpPr>
            <a:spLocks noGrp="1"/>
          </p:cNvSpPr>
          <p:nvPr>
            <p:ph type="sldNum" sz="quarter" idx="12"/>
          </p:nvPr>
        </p:nvSpPr>
        <p:spPr/>
        <p:txBody>
          <a:bodyPr/>
          <a:lstStyle>
            <a:lvl1pPr>
              <a:defRPr/>
            </a:lvl1pPr>
          </a:lstStyle>
          <a:p>
            <a:fld id="{EE8ACD3E-FC35-4B7B-B496-0507E05FB03A}" type="slidenum">
              <a:rPr lang="en-GB"/>
              <a:pPr/>
              <a:t>‹№›</a:t>
            </a:fld>
            <a:endParaRPr lang="en-GB"/>
          </a:p>
        </p:txBody>
      </p:sp>
    </p:spTree>
    <p:extLst>
      <p:ext uri="{BB962C8B-B14F-4D97-AF65-F5344CB8AC3E}">
        <p14:creationId xmlns:p14="http://schemas.microsoft.com/office/powerpoint/2010/main" val="141894603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GB"/>
          </a:p>
        </p:txBody>
      </p:sp>
      <p:sp>
        <p:nvSpPr>
          <p:cNvPr id="6" name="Нижний колонтитул 5"/>
          <p:cNvSpPr>
            <a:spLocks noGrp="1"/>
          </p:cNvSpPr>
          <p:nvPr>
            <p:ph type="ftr" sz="quarter" idx="11"/>
          </p:nvPr>
        </p:nvSpPr>
        <p:spPr/>
        <p:txBody>
          <a:bodyPr/>
          <a:lstStyle>
            <a:lvl1pPr>
              <a:defRPr/>
            </a:lvl1pPr>
          </a:lstStyle>
          <a:p>
            <a:endParaRPr lang="en-GB"/>
          </a:p>
        </p:txBody>
      </p:sp>
      <p:sp>
        <p:nvSpPr>
          <p:cNvPr id="7" name="Номер слайда 6"/>
          <p:cNvSpPr>
            <a:spLocks noGrp="1"/>
          </p:cNvSpPr>
          <p:nvPr>
            <p:ph type="sldNum" sz="quarter" idx="12"/>
          </p:nvPr>
        </p:nvSpPr>
        <p:spPr/>
        <p:txBody>
          <a:bodyPr/>
          <a:lstStyle>
            <a:lvl1pPr>
              <a:defRPr/>
            </a:lvl1pPr>
          </a:lstStyle>
          <a:p>
            <a:fld id="{532A3A6F-21D4-4DBF-B6D1-1AB856F2B86A}" type="slidenum">
              <a:rPr lang="en-GB"/>
              <a:pPr/>
              <a:t>‹№›</a:t>
            </a:fld>
            <a:endParaRPr lang="en-GB"/>
          </a:p>
        </p:txBody>
      </p:sp>
    </p:spTree>
    <p:extLst>
      <p:ext uri="{BB962C8B-B14F-4D97-AF65-F5344CB8AC3E}">
        <p14:creationId xmlns:p14="http://schemas.microsoft.com/office/powerpoint/2010/main" val="324517864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GB"/>
          </a:p>
        </p:txBody>
      </p:sp>
      <p:sp>
        <p:nvSpPr>
          <p:cNvPr id="6" name="Нижний колонтитул 5"/>
          <p:cNvSpPr>
            <a:spLocks noGrp="1"/>
          </p:cNvSpPr>
          <p:nvPr>
            <p:ph type="ftr" sz="quarter" idx="11"/>
          </p:nvPr>
        </p:nvSpPr>
        <p:spPr/>
        <p:txBody>
          <a:bodyPr/>
          <a:lstStyle>
            <a:lvl1pPr>
              <a:defRPr/>
            </a:lvl1pPr>
          </a:lstStyle>
          <a:p>
            <a:endParaRPr lang="en-GB"/>
          </a:p>
        </p:txBody>
      </p:sp>
      <p:sp>
        <p:nvSpPr>
          <p:cNvPr id="7" name="Номер слайда 6"/>
          <p:cNvSpPr>
            <a:spLocks noGrp="1"/>
          </p:cNvSpPr>
          <p:nvPr>
            <p:ph type="sldNum" sz="quarter" idx="12"/>
          </p:nvPr>
        </p:nvSpPr>
        <p:spPr/>
        <p:txBody>
          <a:bodyPr/>
          <a:lstStyle>
            <a:lvl1pPr>
              <a:defRPr/>
            </a:lvl1pPr>
          </a:lstStyle>
          <a:p>
            <a:fld id="{0A1A0782-C59F-4B7D-8A12-88D0A9C84D17}" type="slidenum">
              <a:rPr lang="en-GB"/>
              <a:pPr/>
              <a:t>‹№›</a:t>
            </a:fld>
            <a:endParaRPr lang="en-GB"/>
          </a:p>
        </p:txBody>
      </p:sp>
    </p:spTree>
    <p:extLst>
      <p:ext uri="{BB962C8B-B14F-4D97-AF65-F5344CB8AC3E}">
        <p14:creationId xmlns:p14="http://schemas.microsoft.com/office/powerpoint/2010/main" val="120986511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31" name="Picture 7" descr="dna templat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120650" y="862013"/>
            <a:ext cx="8910638"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GB" smtClean="0"/>
          </a:p>
        </p:txBody>
      </p:sp>
      <p:sp>
        <p:nvSpPr>
          <p:cNvPr id="1028" name="Rectangle 4"/>
          <p:cNvSpPr>
            <a:spLocks noGrp="1" noChangeArrowheads="1"/>
          </p:cNvSpPr>
          <p:nvPr>
            <p:ph type="dt" sz="half" idx="2"/>
          </p:nvPr>
        </p:nvSpPr>
        <p:spPr bwMode="auto">
          <a:xfrm>
            <a:off x="120650" y="63373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2308225" y="6337300"/>
            <a:ext cx="45354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897688" y="63373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F9F6CB39-E6DA-46CD-8A0B-4DBF53376D17}" type="slidenum">
              <a:rPr lang="en-GB"/>
              <a:pPr/>
              <a:t>‹№›</a:t>
            </a:fld>
            <a:endParaRPr lang="en-GB"/>
          </a:p>
        </p:txBody>
      </p:sp>
      <p:sp>
        <p:nvSpPr>
          <p:cNvPr id="1026" name="Rectangle 2"/>
          <p:cNvSpPr>
            <a:spLocks noGrp="1" noChangeArrowheads="1"/>
          </p:cNvSpPr>
          <p:nvPr>
            <p:ph type="title"/>
          </p:nvPr>
        </p:nvSpPr>
        <p:spPr bwMode="auto">
          <a:xfrm>
            <a:off x="120650" y="115888"/>
            <a:ext cx="8910638" cy="503237"/>
          </a:xfrm>
          <a:prstGeom prst="rect">
            <a:avLst/>
          </a:prstGeom>
          <a:noFill/>
          <a:ln>
            <a:noFill/>
          </a:ln>
          <a:effectLst>
            <a:outerShdw dist="17961" dir="2700000"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GB"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l" rtl="0" eaLnBrk="1" fontAlgn="base" hangingPunct="1">
        <a:spcBef>
          <a:spcPct val="0"/>
        </a:spcBef>
        <a:spcAft>
          <a:spcPct val="0"/>
        </a:spcAft>
        <a:defRPr sz="2400">
          <a:solidFill>
            <a:schemeClr val="bg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bg1"/>
          </a:solidFill>
          <a:effectLst>
            <a:outerShdw blurRad="38100" dist="38100" dir="2700000" algn="tl">
              <a:srgbClr val="C0C0C0"/>
            </a:outerShdw>
          </a:effectLst>
          <a:latin typeface="Arial" charset="0"/>
        </a:defRPr>
      </a:lvl2pPr>
      <a:lvl3pPr algn="l" rtl="0" eaLnBrk="1" fontAlgn="base" hangingPunct="1">
        <a:spcBef>
          <a:spcPct val="0"/>
        </a:spcBef>
        <a:spcAft>
          <a:spcPct val="0"/>
        </a:spcAft>
        <a:defRPr sz="2400">
          <a:solidFill>
            <a:schemeClr val="bg1"/>
          </a:solidFill>
          <a:effectLst>
            <a:outerShdw blurRad="38100" dist="38100" dir="2700000" algn="tl">
              <a:srgbClr val="C0C0C0"/>
            </a:outerShdw>
          </a:effectLst>
          <a:latin typeface="Arial" charset="0"/>
        </a:defRPr>
      </a:lvl3pPr>
      <a:lvl4pPr algn="l" rtl="0" eaLnBrk="1" fontAlgn="base" hangingPunct="1">
        <a:spcBef>
          <a:spcPct val="0"/>
        </a:spcBef>
        <a:spcAft>
          <a:spcPct val="0"/>
        </a:spcAft>
        <a:defRPr sz="2400">
          <a:solidFill>
            <a:schemeClr val="bg1"/>
          </a:solidFill>
          <a:effectLst>
            <a:outerShdw blurRad="38100" dist="38100" dir="2700000" algn="tl">
              <a:srgbClr val="C0C0C0"/>
            </a:outerShdw>
          </a:effectLst>
          <a:latin typeface="Arial" charset="0"/>
        </a:defRPr>
      </a:lvl4pPr>
      <a:lvl5pPr algn="l" rtl="0" eaLnBrk="1" fontAlgn="base" hangingPunct="1">
        <a:spcBef>
          <a:spcPct val="0"/>
        </a:spcBef>
        <a:spcAft>
          <a:spcPct val="0"/>
        </a:spcAft>
        <a:defRPr sz="2400">
          <a:solidFill>
            <a:schemeClr val="bg1"/>
          </a:solidFill>
          <a:effectLst>
            <a:outerShdw blurRad="38100" dist="38100" dir="2700000" algn="tl">
              <a:srgbClr val="C0C0C0"/>
            </a:outerShdw>
          </a:effectLst>
          <a:latin typeface="Arial" charset="0"/>
        </a:defRPr>
      </a:lvl5pPr>
      <a:lvl6pPr marL="457200" algn="l" rtl="0" eaLnBrk="1" fontAlgn="base" hangingPunct="1">
        <a:spcBef>
          <a:spcPct val="0"/>
        </a:spcBef>
        <a:spcAft>
          <a:spcPct val="0"/>
        </a:spcAft>
        <a:defRPr sz="2400">
          <a:solidFill>
            <a:schemeClr val="bg1"/>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2400">
          <a:solidFill>
            <a:schemeClr val="bg1"/>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2400">
          <a:solidFill>
            <a:schemeClr val="bg1"/>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2400">
          <a:solidFill>
            <a:schemeClr val="bg1"/>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6.xml"/><Relationship Id="rId5" Type="http://schemas.openxmlformats.org/officeDocument/2006/relationships/image" Target="../media/image59.jpeg"/><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6.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image" Target="../media/image67.jpeg"/><Relationship Id="rId1" Type="http://schemas.openxmlformats.org/officeDocument/2006/relationships/slideLayout" Target="../slideLayouts/slideLayout6.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 Id="rId9" Type="http://schemas.openxmlformats.org/officeDocument/2006/relationships/image" Target="../media/image74.jpeg"/></Relationships>
</file>

<file path=ppt/slides/_rels/slide2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5.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 y="404664"/>
            <a:ext cx="8820472" cy="6120680"/>
          </a:xfrm>
        </p:spPr>
        <p:txBody>
          <a:bodyPr/>
          <a:lstStyle/>
          <a:p>
            <a:pPr algn="ctr">
              <a:buNone/>
            </a:pPr>
            <a:r>
              <a:rPr lang="uk-UA" sz="6600" b="1" dirty="0" smtClean="0">
                <a:solidFill>
                  <a:srgbClr val="002060"/>
                </a:solidFill>
              </a:rPr>
              <a:t>Віруси,</a:t>
            </a:r>
            <a:r>
              <a:rPr lang="uk-UA" sz="6600" b="1" dirty="0" err="1" smtClean="0">
                <a:solidFill>
                  <a:srgbClr val="002060"/>
                </a:solidFill>
              </a:rPr>
              <a:t>віроїди</a:t>
            </a:r>
            <a:r>
              <a:rPr lang="uk-UA" sz="6600" b="1" dirty="0" smtClean="0">
                <a:solidFill>
                  <a:srgbClr val="002060"/>
                </a:solidFill>
              </a:rPr>
              <a:t>,</a:t>
            </a:r>
          </a:p>
          <a:p>
            <a:pPr algn="ctr">
              <a:buNone/>
            </a:pPr>
            <a:r>
              <a:rPr lang="uk-UA" sz="6600" b="1" dirty="0" err="1" smtClean="0">
                <a:solidFill>
                  <a:srgbClr val="002060"/>
                </a:solidFill>
              </a:rPr>
              <a:t>пріони.Особливості</a:t>
            </a:r>
            <a:r>
              <a:rPr lang="uk-UA" sz="6600" b="1" dirty="0" smtClean="0">
                <a:solidFill>
                  <a:srgbClr val="002060"/>
                </a:solidFill>
              </a:rPr>
              <a:t> їхньої організації та функціонування</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5888"/>
            <a:ext cx="8851776" cy="720824"/>
          </a:xfrm>
        </p:spPr>
        <p:txBody>
          <a:bodyPr/>
          <a:lstStyle/>
          <a:p>
            <a:pPr algn="ctr"/>
            <a:r>
              <a:rPr lang="uk-UA" dirty="0" smtClean="0">
                <a:solidFill>
                  <a:srgbClr val="FF0000"/>
                </a:solidFill>
              </a:rPr>
              <a:t>Будова вірусів</a:t>
            </a:r>
            <a:endParaRPr lang="ru-RU" dirty="0"/>
          </a:p>
        </p:txBody>
      </p:sp>
      <p:pic>
        <p:nvPicPr>
          <p:cNvPr id="4" name="Picture 2" descr="C:\Documents and Settings\Администратор\Мои документы\Мои рисунки\Рисунок1.png"/>
          <p:cNvPicPr>
            <a:picLocks noGrp="1" noChangeAspect="1" noChangeArrowheads="1"/>
          </p:cNvPicPr>
          <p:nvPr>
            <p:ph idx="1"/>
          </p:nvPr>
        </p:nvPicPr>
        <p:blipFill>
          <a:blip r:embed="rId2" cstate="print"/>
          <a:srcRect/>
          <a:stretch>
            <a:fillRect/>
          </a:stretch>
        </p:blipFill>
        <p:spPr bwMode="auto">
          <a:xfrm>
            <a:off x="539552" y="1124744"/>
            <a:ext cx="8280920" cy="511256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750666941"/>
              </p:ext>
            </p:extLst>
          </p:nvPr>
        </p:nvGraphicFramePr>
        <p:xfrm>
          <a:off x="251520" y="0"/>
          <a:ext cx="8640960" cy="450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кругленный прямоугольник 4"/>
          <p:cNvSpPr/>
          <p:nvPr/>
        </p:nvSpPr>
        <p:spPr>
          <a:xfrm>
            <a:off x="30422" y="6335788"/>
            <a:ext cx="2353172" cy="40557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1600" b="1" dirty="0" smtClean="0"/>
              <a:t>Вірус папіломи людини</a:t>
            </a:r>
            <a:endParaRPr lang="ru-RU" sz="1600" b="1" dirty="0"/>
          </a:p>
        </p:txBody>
      </p:sp>
      <p:pic>
        <p:nvPicPr>
          <p:cNvPr id="2051" name="Picture 3" descr="D:\Мої документи\неклітинні форми життя\вірус папіломи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512" y="4437112"/>
            <a:ext cx="2204082" cy="18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D:\Мої документи\неклітинні форми життя\вірус грипу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61640" y="4509120"/>
            <a:ext cx="2880000" cy="18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5633488" y="6437362"/>
            <a:ext cx="2736304" cy="30400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1600" b="1" dirty="0" smtClean="0"/>
              <a:t>Вірус грипу</a:t>
            </a:r>
            <a:endParaRPr lang="ru-RU" sz="1600" b="1" dirty="0"/>
          </a:p>
        </p:txBody>
      </p:sp>
      <p:pic>
        <p:nvPicPr>
          <p:cNvPr id="1026" name="Picture 2" descr="D:\Мої документи\неклітинні форми життя\вірус тютюнової мозаїки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43808" y="4437112"/>
            <a:ext cx="1800200" cy="18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a:off x="2567322" y="6335789"/>
            <a:ext cx="2436726" cy="40557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1600" b="1" dirty="0" smtClean="0"/>
              <a:t>Вірус тютюнової мозаїки</a:t>
            </a:r>
            <a:endParaRPr lang="ru-RU" sz="1600" b="1" dirty="0"/>
          </a:p>
        </p:txBody>
      </p:sp>
    </p:spTree>
    <p:extLst>
      <p:ext uri="{BB962C8B-B14F-4D97-AF65-F5344CB8AC3E}">
        <p14:creationId xmlns:p14="http://schemas.microsoft.com/office/powerpoint/2010/main" val="214661786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2"/>
          <p:cNvSpPr>
            <a:spLocks noGrp="1"/>
          </p:cNvSpPr>
          <p:nvPr>
            <p:ph idx="1"/>
          </p:nvPr>
        </p:nvSpPr>
        <p:spPr>
          <a:xfrm>
            <a:off x="0" y="0"/>
            <a:ext cx="8915400" cy="2492375"/>
          </a:xfrm>
        </p:spPr>
        <p:txBody>
          <a:bodyPr/>
          <a:lstStyle/>
          <a:p>
            <a:pPr algn="just" eaLnBrk="1" hangingPunct="1">
              <a:buFontTx/>
              <a:buNone/>
            </a:pPr>
            <a:r>
              <a:rPr lang="uk-UA" sz="2400" dirty="0" smtClean="0"/>
              <a:t>		</a:t>
            </a:r>
            <a:endParaRPr lang="uk-UA" sz="2400" b="1" dirty="0" smtClean="0">
              <a:solidFill>
                <a:srgbClr val="7030A0"/>
              </a:solidFill>
            </a:endParaRPr>
          </a:p>
          <a:p>
            <a:pPr algn="just" eaLnBrk="1" hangingPunct="1">
              <a:buFontTx/>
              <a:buNone/>
            </a:pPr>
            <a:r>
              <a:rPr lang="uk-UA" sz="2400" b="1" dirty="0" smtClean="0">
                <a:solidFill>
                  <a:srgbClr val="7030A0"/>
                </a:solidFill>
              </a:rPr>
              <a:t>		</a:t>
            </a:r>
            <a:r>
              <a:rPr lang="uk-UA" sz="2400" b="1" dirty="0" smtClean="0"/>
              <a:t>Оболонка </a:t>
            </a:r>
            <a:r>
              <a:rPr lang="uk-UA" sz="2400" b="1" i="1" dirty="0" smtClean="0">
                <a:solidFill>
                  <a:srgbClr val="FF0000"/>
                </a:solidFill>
              </a:rPr>
              <a:t>простих вірусів </a:t>
            </a:r>
            <a:r>
              <a:rPr lang="uk-UA" sz="2400" b="1" dirty="0" smtClean="0"/>
              <a:t>складається з однотипних білкових утворень. Прості віруси мають різну форму – паличкоподібну,нитчасту, кулясту тощо.</a:t>
            </a:r>
            <a:endParaRPr lang="ru-RU" sz="2400" b="1" dirty="0" smtClean="0"/>
          </a:p>
        </p:txBody>
      </p:sp>
      <p:pic>
        <p:nvPicPr>
          <p:cNvPr id="4099" name="Picture 3" descr="D:\Танюша, школа\ПРЕДМЕТЫ\Биология\10 класс\Копия (2) 3.bmp"/>
          <p:cNvPicPr>
            <a:picLocks noChangeAspect="1" noChangeArrowheads="1"/>
          </p:cNvPicPr>
          <p:nvPr/>
        </p:nvPicPr>
        <p:blipFill>
          <a:blip r:embed="rId2" cstate="print"/>
          <a:srcRect/>
          <a:stretch>
            <a:fillRect/>
          </a:stretch>
        </p:blipFill>
        <p:spPr bwMode="auto">
          <a:xfrm>
            <a:off x="971600" y="2780928"/>
            <a:ext cx="3600400" cy="3562009"/>
          </a:xfrm>
          <a:prstGeom prst="rect">
            <a:avLst/>
          </a:prstGeom>
          <a:ln>
            <a:noFill/>
          </a:ln>
          <a:effectLst>
            <a:softEdge rad="112500"/>
          </a:effectLst>
        </p:spPr>
      </p:pic>
      <p:pic>
        <p:nvPicPr>
          <p:cNvPr id="4100" name="Picture 4" descr="D:\Танюша, школа\ПРЕДМЕТЫ\Биология\10 класс\Копия 3.bmp"/>
          <p:cNvPicPr>
            <a:picLocks noChangeAspect="1" noChangeArrowheads="1"/>
          </p:cNvPicPr>
          <p:nvPr/>
        </p:nvPicPr>
        <p:blipFill>
          <a:blip r:embed="rId3" cstate="print"/>
          <a:srcRect/>
          <a:stretch>
            <a:fillRect/>
          </a:stretch>
        </p:blipFill>
        <p:spPr bwMode="auto">
          <a:xfrm>
            <a:off x="4860032" y="2636913"/>
            <a:ext cx="3736798" cy="3744416"/>
          </a:xfrm>
          <a:prstGeom prst="rect">
            <a:avLst/>
          </a:prstGeom>
          <a:ln>
            <a:noFill/>
          </a:ln>
          <a:effectLst>
            <a:softEdge rad="112500"/>
          </a:effectLst>
        </p:spPr>
      </p:pic>
      <p:sp>
        <p:nvSpPr>
          <p:cNvPr id="7173" name="TextBox 6"/>
          <p:cNvSpPr txBox="1">
            <a:spLocks noChangeArrowheads="1"/>
          </p:cNvSpPr>
          <p:nvPr/>
        </p:nvSpPr>
        <p:spPr bwMode="auto">
          <a:xfrm>
            <a:off x="2362200" y="6488113"/>
            <a:ext cx="4269630" cy="369332"/>
          </a:xfrm>
          <a:prstGeom prst="rect">
            <a:avLst/>
          </a:prstGeom>
          <a:noFill/>
          <a:ln w="9525">
            <a:noFill/>
            <a:miter lim="800000"/>
            <a:headEnd/>
            <a:tailEnd/>
          </a:ln>
        </p:spPr>
        <p:txBody>
          <a:bodyPr wrap="none">
            <a:spAutoFit/>
          </a:bodyPr>
          <a:lstStyle/>
          <a:p>
            <a:r>
              <a:rPr lang="uk-UA" b="1" i="1" dirty="0">
                <a:solidFill>
                  <a:srgbClr val="FF0000"/>
                </a:solidFill>
              </a:rPr>
              <a:t>Віруси, що викликають лихоманку</a:t>
            </a:r>
            <a:endParaRPr lang="ru-RU" b="1" i="1" dirty="0">
              <a:solidFill>
                <a:srgbClr val="FF0000"/>
              </a:solidFill>
            </a:endParaRPr>
          </a:p>
        </p:txBody>
      </p:sp>
      <p:sp>
        <p:nvSpPr>
          <p:cNvPr id="7174" name="TextBox 7"/>
          <p:cNvSpPr txBox="1">
            <a:spLocks noChangeArrowheads="1"/>
          </p:cNvSpPr>
          <p:nvPr/>
        </p:nvSpPr>
        <p:spPr bwMode="auto">
          <a:xfrm>
            <a:off x="1908175" y="2133600"/>
            <a:ext cx="1511300" cy="460375"/>
          </a:xfrm>
          <a:prstGeom prst="rect">
            <a:avLst/>
          </a:prstGeom>
          <a:noFill/>
          <a:ln w="9525">
            <a:noFill/>
            <a:miter lim="800000"/>
            <a:headEnd/>
            <a:tailEnd/>
          </a:ln>
        </p:spPr>
        <p:txBody>
          <a:bodyPr>
            <a:spAutoFit/>
          </a:bodyPr>
          <a:lstStyle/>
          <a:p>
            <a:r>
              <a:rPr lang="uk-UA" sz="2400">
                <a:solidFill>
                  <a:srgbClr val="FF0000"/>
                </a:solidFill>
              </a:rPr>
              <a:t>“Ебола”</a:t>
            </a:r>
            <a:endParaRPr lang="ru-RU" sz="2400">
              <a:solidFill>
                <a:srgbClr val="FF0000"/>
              </a:solidFill>
            </a:endParaRPr>
          </a:p>
        </p:txBody>
      </p:sp>
      <p:sp>
        <p:nvSpPr>
          <p:cNvPr id="7175" name="TextBox 8"/>
          <p:cNvSpPr txBox="1">
            <a:spLocks noChangeArrowheads="1"/>
          </p:cNvSpPr>
          <p:nvPr/>
        </p:nvSpPr>
        <p:spPr bwMode="auto">
          <a:xfrm>
            <a:off x="5651500" y="2060575"/>
            <a:ext cx="2081213" cy="461963"/>
          </a:xfrm>
          <a:prstGeom prst="rect">
            <a:avLst/>
          </a:prstGeom>
          <a:noFill/>
          <a:ln w="9525">
            <a:noFill/>
            <a:miter lim="800000"/>
            <a:headEnd/>
            <a:tailEnd/>
          </a:ln>
        </p:spPr>
        <p:txBody>
          <a:bodyPr>
            <a:spAutoFit/>
          </a:bodyPr>
          <a:lstStyle/>
          <a:p>
            <a:r>
              <a:rPr lang="uk-UA" sz="2400" i="1">
                <a:solidFill>
                  <a:srgbClr val="FF0000"/>
                </a:solidFill>
              </a:rPr>
              <a:t>“Марбург”</a:t>
            </a:r>
            <a:endParaRPr lang="ru-RU" sz="2400" i="1">
              <a:solidFill>
                <a:srgbClr val="FF0000"/>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404664"/>
            <a:ext cx="8596064" cy="2414736"/>
          </a:xfrm>
        </p:spPr>
        <p:txBody>
          <a:bodyPr>
            <a:normAutofit/>
          </a:bodyPr>
          <a:lstStyle/>
          <a:p>
            <a:pPr algn="just" eaLnBrk="1" hangingPunct="1">
              <a:buFontTx/>
              <a:buNone/>
              <a:defRPr/>
            </a:pPr>
            <a:r>
              <a:rPr lang="uk-UA" i="1" dirty="0" smtClean="0">
                <a:solidFill>
                  <a:srgbClr val="00B0F0"/>
                </a:solidFill>
              </a:rPr>
              <a:t>		</a:t>
            </a:r>
            <a:r>
              <a:rPr lang="uk-UA" i="1" dirty="0" smtClean="0">
                <a:solidFill>
                  <a:srgbClr val="FF0000"/>
                </a:solidFill>
              </a:rPr>
              <a:t>Складні віруси </a:t>
            </a:r>
            <a:r>
              <a:rPr lang="uk-UA" dirty="0" smtClean="0"/>
              <a:t>вкриті додатковою мембраною, що складається з </a:t>
            </a:r>
            <a:r>
              <a:rPr lang="uk-UA" dirty="0" smtClean="0">
                <a:solidFill>
                  <a:srgbClr val="C00000"/>
                </a:solidFill>
              </a:rPr>
              <a:t>білків та ліпідів</a:t>
            </a:r>
            <a:r>
              <a:rPr lang="uk-UA" dirty="0" smtClean="0"/>
              <a:t>. Вона може містити сполуки, які слугують для розпізнавання специфічних рецепторів на мембрані клітини-хазяїна і прикріплення до неї вірусної частинки.</a:t>
            </a:r>
            <a:endParaRPr lang="ru-RU" dirty="0"/>
          </a:p>
        </p:txBody>
      </p:sp>
      <p:pic>
        <p:nvPicPr>
          <p:cNvPr id="5122" name="Picture 2" descr="D:\Танюша, школа\ПРЕДМЕТЫ\Биология\10 класс\Копия 4.bmp"/>
          <p:cNvPicPr>
            <a:picLocks noChangeAspect="1" noChangeArrowheads="1"/>
          </p:cNvPicPr>
          <p:nvPr/>
        </p:nvPicPr>
        <p:blipFill>
          <a:blip r:embed="rId2" cstate="print"/>
          <a:srcRect/>
          <a:stretch>
            <a:fillRect/>
          </a:stretch>
        </p:blipFill>
        <p:spPr bwMode="auto">
          <a:xfrm>
            <a:off x="4381500" y="2830138"/>
            <a:ext cx="4438972" cy="3639157"/>
          </a:xfrm>
          <a:prstGeom prst="rect">
            <a:avLst/>
          </a:prstGeom>
          <a:ln>
            <a:noFill/>
          </a:ln>
          <a:effectLst>
            <a:softEdge rad="112500"/>
          </a:effectLst>
        </p:spPr>
      </p:pic>
      <p:sp>
        <p:nvSpPr>
          <p:cNvPr id="8196" name="TextBox 4"/>
          <p:cNvSpPr txBox="1">
            <a:spLocks noChangeArrowheads="1"/>
          </p:cNvSpPr>
          <p:nvPr/>
        </p:nvSpPr>
        <p:spPr bwMode="auto">
          <a:xfrm>
            <a:off x="304800" y="6248400"/>
            <a:ext cx="4035425" cy="369888"/>
          </a:xfrm>
          <a:prstGeom prst="rect">
            <a:avLst/>
          </a:prstGeom>
          <a:noFill/>
          <a:ln w="9525">
            <a:noFill/>
            <a:miter lim="800000"/>
            <a:headEnd/>
            <a:tailEnd/>
          </a:ln>
        </p:spPr>
        <p:txBody>
          <a:bodyPr wrap="none">
            <a:spAutoFit/>
          </a:bodyPr>
          <a:lstStyle/>
          <a:p>
            <a:r>
              <a:rPr lang="uk-UA" i="1"/>
              <a:t>Мікрофотографія зіка, аденовірусу</a:t>
            </a:r>
            <a:endParaRPr lang="ru-RU" i="1"/>
          </a:p>
        </p:txBody>
      </p:sp>
      <p:pic>
        <p:nvPicPr>
          <p:cNvPr id="8197" name="Picture 2" descr="C:\Users\Олег\Desktop\i.jpg"/>
          <p:cNvPicPr>
            <a:picLocks noChangeAspect="1" noChangeArrowheads="1"/>
          </p:cNvPicPr>
          <p:nvPr/>
        </p:nvPicPr>
        <p:blipFill>
          <a:blip r:embed="rId3" cstate="print"/>
          <a:srcRect/>
          <a:stretch>
            <a:fillRect/>
          </a:stretch>
        </p:blipFill>
        <p:spPr bwMode="auto">
          <a:xfrm>
            <a:off x="539750" y="2997200"/>
            <a:ext cx="3671888" cy="30241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260648"/>
            <a:ext cx="8910638" cy="503237"/>
          </a:xfrm>
        </p:spPr>
        <p:txBody>
          <a:bodyPr/>
          <a:lstStyle/>
          <a:p>
            <a:pPr algn="ctr" eaLnBrk="1" hangingPunct="1"/>
            <a:r>
              <a:rPr lang="uk-UA" b="1" i="1" dirty="0" smtClean="0">
                <a:solidFill>
                  <a:srgbClr val="FF0000"/>
                </a:solidFill>
              </a:rPr>
              <a:t>Класифікація вірусів</a:t>
            </a:r>
            <a:endParaRPr lang="ru-RU" b="1" i="1" dirty="0" smtClean="0">
              <a:solidFill>
                <a:srgbClr val="FF0000"/>
              </a:solidFill>
            </a:endParaRPr>
          </a:p>
        </p:txBody>
      </p:sp>
      <p:sp>
        <p:nvSpPr>
          <p:cNvPr id="45059" name="Rectangle 3"/>
          <p:cNvSpPr>
            <a:spLocks noGrp="1" noChangeArrowheads="1"/>
          </p:cNvSpPr>
          <p:nvPr>
            <p:ph sz="half" idx="1"/>
          </p:nvPr>
        </p:nvSpPr>
        <p:spPr>
          <a:xfrm>
            <a:off x="323528" y="764704"/>
            <a:ext cx="4247455" cy="5786016"/>
          </a:xfrm>
        </p:spPr>
        <p:txBody>
          <a:bodyPr/>
          <a:lstStyle/>
          <a:p>
            <a:pPr algn="ctr" eaLnBrk="1" hangingPunct="1">
              <a:lnSpc>
                <a:spcPct val="90000"/>
              </a:lnSpc>
              <a:buFontTx/>
              <a:buNone/>
            </a:pPr>
            <a:r>
              <a:rPr lang="uk-UA" b="1" i="1" dirty="0" smtClean="0">
                <a:solidFill>
                  <a:srgbClr val="660066"/>
                </a:solidFill>
              </a:rPr>
              <a:t>РНК – </a:t>
            </a:r>
            <a:r>
              <a:rPr lang="uk-UA" b="1" i="1" dirty="0" err="1" smtClean="0">
                <a:solidFill>
                  <a:srgbClr val="660066"/>
                </a:solidFill>
              </a:rPr>
              <a:t>вмісні</a:t>
            </a:r>
            <a:endParaRPr lang="uk-UA" b="1" i="1" dirty="0" smtClean="0">
              <a:solidFill>
                <a:srgbClr val="660066"/>
              </a:solidFill>
            </a:endParaRPr>
          </a:p>
          <a:p>
            <a:pPr algn="ctr" eaLnBrk="1" hangingPunct="1">
              <a:lnSpc>
                <a:spcPct val="90000"/>
              </a:lnSpc>
              <a:buFontTx/>
              <a:buNone/>
            </a:pPr>
            <a:endParaRPr lang="uk-UA" sz="1600" b="1" dirty="0" smtClean="0">
              <a:solidFill>
                <a:srgbClr val="660066"/>
              </a:solidFill>
            </a:endParaRPr>
          </a:p>
          <a:p>
            <a:pPr eaLnBrk="1" hangingPunct="1">
              <a:lnSpc>
                <a:spcPct val="90000"/>
              </a:lnSpc>
              <a:buFontTx/>
              <a:buNone/>
            </a:pPr>
            <a:r>
              <a:rPr lang="uk-UA" sz="2000" b="1" i="1" dirty="0" smtClean="0">
                <a:solidFill>
                  <a:srgbClr val="660066"/>
                </a:solidFill>
              </a:rPr>
              <a:t>.</a:t>
            </a:r>
          </a:p>
          <a:p>
            <a:pPr>
              <a:lnSpc>
                <a:spcPct val="90000"/>
              </a:lnSpc>
            </a:pPr>
            <a:r>
              <a:rPr lang="uk-UA" sz="2000" b="1" dirty="0" smtClean="0"/>
              <a:t>вірус поліомієліту, </a:t>
            </a:r>
          </a:p>
          <a:p>
            <a:pPr>
              <a:lnSpc>
                <a:spcPct val="90000"/>
              </a:lnSpc>
            </a:pPr>
            <a:r>
              <a:rPr lang="uk-UA" sz="2000" b="1" dirty="0" smtClean="0"/>
              <a:t>кліщового енцефаліту, </a:t>
            </a:r>
          </a:p>
          <a:p>
            <a:pPr>
              <a:lnSpc>
                <a:spcPct val="90000"/>
              </a:lnSpc>
            </a:pPr>
            <a:r>
              <a:rPr lang="uk-UA" sz="2000" b="1" dirty="0" smtClean="0"/>
              <a:t>жовтої лихорадки, </a:t>
            </a:r>
          </a:p>
          <a:p>
            <a:pPr>
              <a:lnSpc>
                <a:spcPct val="90000"/>
              </a:lnSpc>
            </a:pPr>
            <a:r>
              <a:rPr lang="uk-UA" sz="2000" b="1" dirty="0" smtClean="0"/>
              <a:t>грипу, сказу, </a:t>
            </a:r>
            <a:r>
              <a:rPr lang="uk-UA" sz="2000" b="1" dirty="0" err="1" smtClean="0"/>
              <a:t>кіру</a:t>
            </a:r>
            <a:r>
              <a:rPr lang="uk-UA" sz="2000" b="1" dirty="0" smtClean="0"/>
              <a:t>, </a:t>
            </a:r>
          </a:p>
          <a:p>
            <a:pPr>
              <a:lnSpc>
                <a:spcPct val="90000"/>
              </a:lnSpc>
            </a:pPr>
            <a:r>
              <a:rPr lang="uk-UA" sz="2000" b="1" dirty="0" smtClean="0"/>
              <a:t>тютюнової мозаїки </a:t>
            </a:r>
          </a:p>
          <a:p>
            <a:pPr>
              <a:lnSpc>
                <a:spcPct val="90000"/>
              </a:lnSpc>
            </a:pPr>
            <a:r>
              <a:rPr lang="uk-UA" sz="2000" b="1" dirty="0" smtClean="0"/>
              <a:t>група вірусів, які </a:t>
            </a:r>
          </a:p>
          <a:p>
            <a:pPr eaLnBrk="1" hangingPunct="1">
              <a:lnSpc>
                <a:spcPct val="90000"/>
              </a:lnSpc>
              <a:buFontTx/>
              <a:buNone/>
            </a:pPr>
            <a:r>
              <a:rPr lang="uk-UA" sz="2000" b="1" dirty="0" smtClean="0"/>
              <a:t>інфікують хребетних </a:t>
            </a:r>
          </a:p>
          <a:p>
            <a:pPr eaLnBrk="1" hangingPunct="1">
              <a:lnSpc>
                <a:spcPct val="90000"/>
              </a:lnSpc>
              <a:buFontTx/>
              <a:buNone/>
            </a:pPr>
            <a:r>
              <a:rPr lang="uk-UA" sz="2000" b="1" dirty="0" smtClean="0"/>
              <a:t>тварин, комах і вищих рослин</a:t>
            </a:r>
          </a:p>
          <a:p>
            <a:pPr>
              <a:lnSpc>
                <a:spcPct val="90000"/>
              </a:lnSpc>
            </a:pPr>
            <a:r>
              <a:rPr lang="uk-UA" sz="2000" b="1" dirty="0" smtClean="0"/>
              <a:t>ВІЛ</a:t>
            </a:r>
            <a:endParaRPr lang="ru-RU" sz="2000" b="1" dirty="0" smtClean="0"/>
          </a:p>
        </p:txBody>
      </p:sp>
      <p:sp>
        <p:nvSpPr>
          <p:cNvPr id="45060" name="Rectangle 4"/>
          <p:cNvSpPr>
            <a:spLocks noGrp="1" noChangeArrowheads="1"/>
          </p:cNvSpPr>
          <p:nvPr>
            <p:ph sz="half" idx="2"/>
          </p:nvPr>
        </p:nvSpPr>
        <p:spPr>
          <a:xfrm>
            <a:off x="4572000" y="908720"/>
            <a:ext cx="4176464" cy="5642000"/>
          </a:xfrm>
        </p:spPr>
        <p:txBody>
          <a:bodyPr/>
          <a:lstStyle/>
          <a:p>
            <a:pPr algn="ctr" eaLnBrk="1" hangingPunct="1">
              <a:buFontTx/>
              <a:buNone/>
            </a:pPr>
            <a:r>
              <a:rPr lang="uk-UA" b="1" i="1" dirty="0" smtClean="0">
                <a:solidFill>
                  <a:srgbClr val="660033"/>
                </a:solidFill>
              </a:rPr>
              <a:t>ДНК – </a:t>
            </a:r>
            <a:r>
              <a:rPr lang="uk-UA" b="1" i="1" dirty="0" err="1" smtClean="0">
                <a:solidFill>
                  <a:srgbClr val="660033"/>
                </a:solidFill>
              </a:rPr>
              <a:t>вмісні</a:t>
            </a:r>
            <a:endParaRPr lang="uk-UA" b="1" i="1" dirty="0" smtClean="0">
              <a:solidFill>
                <a:srgbClr val="660033"/>
              </a:solidFill>
            </a:endParaRPr>
          </a:p>
          <a:p>
            <a:pPr algn="ctr"/>
            <a:endParaRPr lang="uk-UA" sz="1600" b="1" i="1" dirty="0" smtClean="0">
              <a:solidFill>
                <a:srgbClr val="660033"/>
              </a:solidFill>
            </a:endParaRPr>
          </a:p>
          <a:p>
            <a:r>
              <a:rPr lang="uk-UA" sz="2000" b="1" dirty="0" smtClean="0"/>
              <a:t>вірус віспи, </a:t>
            </a:r>
          </a:p>
          <a:p>
            <a:r>
              <a:rPr lang="uk-UA" sz="2000" b="1" dirty="0" err="1" smtClean="0"/>
              <a:t>герпесу</a:t>
            </a:r>
            <a:r>
              <a:rPr lang="uk-UA" sz="2000" b="1" dirty="0" smtClean="0"/>
              <a:t>, </a:t>
            </a:r>
          </a:p>
          <a:p>
            <a:r>
              <a:rPr lang="uk-UA" sz="2000" b="1" dirty="0" smtClean="0"/>
              <a:t>аденовіруси, </a:t>
            </a:r>
          </a:p>
          <a:p>
            <a:r>
              <a:rPr lang="uk-UA" sz="2000" b="1" dirty="0" err="1" smtClean="0"/>
              <a:t>пухлиностворюючі</a:t>
            </a:r>
            <a:r>
              <a:rPr lang="uk-UA" sz="2000" b="1" dirty="0" smtClean="0"/>
              <a:t> та бактеріофаги</a:t>
            </a:r>
            <a:r>
              <a:rPr lang="uk-UA" sz="2000" b="1" i="1" dirty="0" smtClean="0"/>
              <a:t>.</a:t>
            </a:r>
            <a:endParaRPr lang="ru-RU" sz="2000" b="1" i="1" dirty="0" smtClean="0"/>
          </a:p>
        </p:txBody>
      </p:sp>
      <p:pic>
        <p:nvPicPr>
          <p:cNvPr id="7" name="Picture 3" descr="D:\Мої документи\неклітинні форми життя\вірус поліомієліту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77072"/>
            <a:ext cx="2376264" cy="216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8" name="Прямая со стрелкой 7"/>
          <p:cNvCxnSpPr/>
          <p:nvPr/>
        </p:nvCxnSpPr>
        <p:spPr>
          <a:xfrm>
            <a:off x="1835696" y="1124744"/>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836712"/>
            <a:ext cx="5400600" cy="503237"/>
          </a:xfrm>
        </p:spPr>
        <p:style>
          <a:lnRef idx="1">
            <a:schemeClr val="accent4"/>
          </a:lnRef>
          <a:fillRef idx="2">
            <a:schemeClr val="accent4"/>
          </a:fillRef>
          <a:effectRef idx="1">
            <a:schemeClr val="accent4"/>
          </a:effectRef>
          <a:fontRef idx="minor">
            <a:schemeClr val="dk1"/>
          </a:fontRef>
        </p:style>
        <p:txBody>
          <a:bodyPr/>
          <a:lstStyle/>
          <a:p>
            <a:pPr algn="ctr"/>
            <a:r>
              <a:rPr lang="uk-UA" b="1" dirty="0" smtClean="0">
                <a:solidFill>
                  <a:schemeClr val="accent6">
                    <a:lumMod val="50000"/>
                  </a:schemeClr>
                </a:solidFill>
                <a:effectLst/>
              </a:rPr>
              <a:t>Гіпотези походження вірусів</a:t>
            </a:r>
            <a:endParaRPr lang="ru-RU" b="1" dirty="0">
              <a:solidFill>
                <a:schemeClr val="accent6">
                  <a:lumMod val="50000"/>
                </a:schemeClr>
              </a:solidFill>
              <a:effectLst/>
            </a:endParaRPr>
          </a:p>
        </p:txBody>
      </p:sp>
      <p:sp>
        <p:nvSpPr>
          <p:cNvPr id="4" name="Скругленный прямоугольник 3"/>
          <p:cNvSpPr/>
          <p:nvPr/>
        </p:nvSpPr>
        <p:spPr>
          <a:xfrm>
            <a:off x="107504" y="2636912"/>
            <a:ext cx="2880320" cy="248398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200" b="1" dirty="0" smtClean="0">
                <a:solidFill>
                  <a:srgbClr val="002060"/>
                </a:solidFill>
              </a:rPr>
              <a:t>Гіпотеза регресивної еволюції</a:t>
            </a:r>
            <a:r>
              <a:rPr lang="uk-UA" sz="2400" dirty="0" smtClean="0"/>
              <a:t> </a:t>
            </a:r>
            <a:r>
              <a:rPr lang="uk-UA" sz="2400" dirty="0" smtClean="0">
                <a:solidFill>
                  <a:srgbClr val="FF0000"/>
                </a:solidFill>
              </a:rPr>
              <a:t>– </a:t>
            </a:r>
            <a:r>
              <a:rPr lang="uk-UA" sz="2000" dirty="0" smtClean="0">
                <a:solidFill>
                  <a:srgbClr val="FF0000"/>
                </a:solidFill>
              </a:rPr>
              <a:t>віруси виникли з клітин, які втратили більшість органел</a:t>
            </a:r>
            <a:endParaRPr lang="ru-RU" sz="2000" dirty="0">
              <a:solidFill>
                <a:srgbClr val="FF0000"/>
              </a:solidFill>
            </a:endParaRPr>
          </a:p>
        </p:txBody>
      </p:sp>
      <p:sp>
        <p:nvSpPr>
          <p:cNvPr id="5" name="Скругленный прямоугольник 4"/>
          <p:cNvSpPr/>
          <p:nvPr/>
        </p:nvSpPr>
        <p:spPr>
          <a:xfrm>
            <a:off x="3203848" y="3429000"/>
            <a:ext cx="2808312" cy="244827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200" b="1" dirty="0" smtClean="0">
                <a:solidFill>
                  <a:srgbClr val="002060"/>
                </a:solidFill>
              </a:rPr>
              <a:t>Гіпотеза паралельної еволюції </a:t>
            </a:r>
            <a:r>
              <a:rPr lang="uk-UA" sz="2400" dirty="0" smtClean="0">
                <a:solidFill>
                  <a:srgbClr val="FF0000"/>
                </a:solidFill>
              </a:rPr>
              <a:t>– </a:t>
            </a:r>
            <a:r>
              <a:rPr lang="uk-UA" sz="2000" dirty="0" smtClean="0">
                <a:solidFill>
                  <a:srgbClr val="FF0000"/>
                </a:solidFill>
              </a:rPr>
              <a:t>віруси виникли в прадавні часи незалежно від клітин</a:t>
            </a:r>
            <a:endParaRPr lang="ru-RU" sz="2000" dirty="0">
              <a:solidFill>
                <a:srgbClr val="FF0000"/>
              </a:solidFill>
            </a:endParaRPr>
          </a:p>
        </p:txBody>
      </p:sp>
      <p:sp>
        <p:nvSpPr>
          <p:cNvPr id="6" name="Скругленный прямоугольник 5"/>
          <p:cNvSpPr/>
          <p:nvPr/>
        </p:nvSpPr>
        <p:spPr>
          <a:xfrm>
            <a:off x="6156176" y="2780928"/>
            <a:ext cx="2880320" cy="266429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200" b="1" dirty="0" smtClean="0">
                <a:solidFill>
                  <a:srgbClr val="002060"/>
                </a:solidFill>
              </a:rPr>
              <a:t>Гіпотеза «скажених генів» </a:t>
            </a:r>
            <a:r>
              <a:rPr lang="uk-UA" sz="2400" dirty="0" smtClean="0">
                <a:solidFill>
                  <a:srgbClr val="FF0000"/>
                </a:solidFill>
              </a:rPr>
              <a:t>– </a:t>
            </a:r>
            <a:r>
              <a:rPr lang="uk-UA" sz="2000" dirty="0" smtClean="0">
                <a:solidFill>
                  <a:srgbClr val="FF0000"/>
                </a:solidFill>
              </a:rPr>
              <a:t>віруси як ділянки спадкового матеріалу набули здатності існувати самостійно</a:t>
            </a:r>
            <a:endParaRPr lang="ru-RU" sz="2000" dirty="0">
              <a:solidFill>
                <a:srgbClr val="FF0000"/>
              </a:solidFill>
            </a:endParaRPr>
          </a:p>
        </p:txBody>
      </p:sp>
      <p:cxnSp>
        <p:nvCxnSpPr>
          <p:cNvPr id="8" name="Прямая со стрелкой 7"/>
          <p:cNvCxnSpPr>
            <a:endCxn id="4" idx="0"/>
          </p:cNvCxnSpPr>
          <p:nvPr/>
        </p:nvCxnSpPr>
        <p:spPr>
          <a:xfrm flipH="1">
            <a:off x="1547664" y="1340768"/>
            <a:ext cx="1440160" cy="129614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Прямая со стрелкой 9"/>
          <p:cNvCxnSpPr>
            <a:stCxn id="2" idx="2"/>
            <a:endCxn id="5" idx="0"/>
          </p:cNvCxnSpPr>
          <p:nvPr/>
        </p:nvCxnSpPr>
        <p:spPr>
          <a:xfrm>
            <a:off x="4608004" y="1339949"/>
            <a:ext cx="0" cy="208905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Прямая со стрелкой 11"/>
          <p:cNvCxnSpPr>
            <a:endCxn id="6" idx="0"/>
          </p:cNvCxnSpPr>
          <p:nvPr/>
        </p:nvCxnSpPr>
        <p:spPr>
          <a:xfrm>
            <a:off x="6012160" y="1340768"/>
            <a:ext cx="1584176" cy="1440160"/>
          </a:xfrm>
          <a:prstGeom prst="straightConnector1">
            <a:avLst/>
          </a:prstGeom>
          <a:ln w="381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77467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1143000"/>
          </a:xfrm>
        </p:spPr>
        <p:txBody>
          <a:bodyPr>
            <a:noAutofit/>
          </a:bodyPr>
          <a:lstStyle/>
          <a:p>
            <a:r>
              <a:rPr lang="uk-UA" sz="3200" dirty="0" smtClean="0">
                <a:solidFill>
                  <a:srgbClr val="C00000"/>
                </a:solidFill>
              </a:rPr>
              <a:t>Властивість вірусів – </a:t>
            </a:r>
            <a:r>
              <a:rPr lang="uk-UA" sz="3200" b="1" dirty="0" err="1" smtClean="0">
                <a:solidFill>
                  <a:srgbClr val="C00000"/>
                </a:solidFill>
              </a:rPr>
              <a:t>самозбирання</a:t>
            </a:r>
            <a:r>
              <a:rPr lang="uk-UA" sz="3200" dirty="0" smtClean="0">
                <a:solidFill>
                  <a:srgbClr val="C00000"/>
                </a:solidFill>
              </a:rPr>
              <a:t>, внаслідок чого утворюються симетричні фігури</a:t>
            </a:r>
            <a:endParaRPr lang="ru-RU" sz="3200" dirty="0">
              <a:solidFill>
                <a:srgbClr val="C00000"/>
              </a:solidFill>
            </a:endParaRPr>
          </a:p>
        </p:txBody>
      </p:sp>
      <p:sp>
        <p:nvSpPr>
          <p:cNvPr id="3" name="Прямоугольник 2"/>
          <p:cNvSpPr/>
          <p:nvPr/>
        </p:nvSpPr>
        <p:spPr>
          <a:xfrm>
            <a:off x="4571999" y="4658676"/>
            <a:ext cx="4283909" cy="3240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b="1" dirty="0" smtClean="0"/>
              <a:t>Вірус тютюнової мозаїки</a:t>
            </a:r>
            <a:endParaRPr lang="ru-RU" b="1" dirty="0"/>
          </a:p>
        </p:txBody>
      </p:sp>
      <p:grpSp>
        <p:nvGrpSpPr>
          <p:cNvPr id="8" name="Группа 7"/>
          <p:cNvGrpSpPr/>
          <p:nvPr/>
        </p:nvGrpSpPr>
        <p:grpSpPr>
          <a:xfrm>
            <a:off x="3268051" y="1621832"/>
            <a:ext cx="5770177" cy="2880000"/>
            <a:chOff x="3271178" y="2260687"/>
            <a:chExt cx="5770177" cy="2880000"/>
          </a:xfrm>
        </p:grpSpPr>
        <p:pic>
          <p:nvPicPr>
            <p:cNvPr id="3074" name="Picture 2" descr="D:\Мої документи\неклітинні форми життя\вірус тютюнової мозаїки.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1178" y="2260687"/>
              <a:ext cx="5770177" cy="28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Скругленный прямоугольник 3"/>
            <p:cNvSpPr/>
            <p:nvPr/>
          </p:nvSpPr>
          <p:spPr>
            <a:xfrm>
              <a:off x="8013429" y="2606866"/>
              <a:ext cx="504056" cy="28803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uk-UA" sz="1200" b="1" dirty="0" smtClean="0">
                  <a:solidFill>
                    <a:schemeClr val="tx1"/>
                  </a:solidFill>
                </a:rPr>
                <a:t>РНК</a:t>
              </a:r>
              <a:endParaRPr lang="ru-RU" sz="1200" b="1" dirty="0">
                <a:solidFill>
                  <a:schemeClr val="tx1"/>
                </a:solidFill>
              </a:endParaRPr>
            </a:p>
          </p:txBody>
        </p:sp>
        <p:sp>
          <p:nvSpPr>
            <p:cNvPr id="5" name="Скругленный прямоугольник 4"/>
            <p:cNvSpPr/>
            <p:nvPr/>
          </p:nvSpPr>
          <p:spPr>
            <a:xfrm>
              <a:off x="8174959" y="3085708"/>
              <a:ext cx="684076" cy="18002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1200" b="1" dirty="0" smtClean="0">
                  <a:solidFill>
                    <a:schemeClr val="tx1"/>
                  </a:solidFill>
                </a:rPr>
                <a:t>білок</a:t>
              </a:r>
              <a:endParaRPr lang="ru-RU" sz="1200" b="1" dirty="0">
                <a:solidFill>
                  <a:schemeClr val="tx1"/>
                </a:solidFill>
              </a:endParaRPr>
            </a:p>
          </p:txBody>
        </p:sp>
        <p:sp>
          <p:nvSpPr>
            <p:cNvPr id="6" name="Скругленный прямоугольник 5"/>
            <p:cNvSpPr/>
            <p:nvPr/>
          </p:nvSpPr>
          <p:spPr>
            <a:xfrm>
              <a:off x="8284679" y="3759529"/>
              <a:ext cx="683568" cy="21618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uk-UA" sz="1200" b="1" dirty="0" err="1" smtClean="0">
                  <a:solidFill>
                    <a:schemeClr val="tx1"/>
                  </a:solidFill>
                </a:rPr>
                <a:t>капсид</a:t>
              </a:r>
              <a:endParaRPr lang="ru-RU" sz="1200" b="1" dirty="0">
                <a:solidFill>
                  <a:schemeClr val="tx1"/>
                </a:solidFill>
              </a:endParaRPr>
            </a:p>
          </p:txBody>
        </p:sp>
      </p:grpSp>
      <p:pic>
        <p:nvPicPr>
          <p:cNvPr id="3075" name="Picture 3" descr="D:\Мої документи\неклітинні форми життя\вірус поліомієліту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1732173"/>
            <a:ext cx="1872207" cy="18846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36236" y="3681026"/>
            <a:ext cx="2232248" cy="36004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b="1" dirty="0" smtClean="0"/>
              <a:t>Вірус поліомієліту</a:t>
            </a:r>
            <a:endParaRPr lang="ru-RU" b="1" dirty="0"/>
          </a:p>
        </p:txBody>
      </p:sp>
      <p:pic>
        <p:nvPicPr>
          <p:cNvPr id="11" name="Picture 2" descr="D:\Мої документи\неклітинні форми життя\бактеріафаг.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191" r="21511" b="18625"/>
          <a:stretch/>
        </p:blipFill>
        <p:spPr bwMode="auto">
          <a:xfrm>
            <a:off x="1252360" y="4241506"/>
            <a:ext cx="2301870" cy="216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169055" y="6233915"/>
            <a:ext cx="2770350" cy="34318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b="1" dirty="0" err="1" smtClean="0"/>
              <a:t>Віріон</a:t>
            </a:r>
            <a:r>
              <a:rPr lang="uk-UA" b="1" dirty="0" smtClean="0"/>
              <a:t> бактеріофага</a:t>
            </a:r>
            <a:endParaRPr lang="ru-RU" b="1" dirty="0"/>
          </a:p>
        </p:txBody>
      </p:sp>
    </p:spTree>
    <p:extLst>
      <p:ext uri="{BB962C8B-B14F-4D97-AF65-F5344CB8AC3E}">
        <p14:creationId xmlns:p14="http://schemas.microsoft.com/office/powerpoint/2010/main" val="344902169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15888"/>
            <a:ext cx="9031288" cy="1152872"/>
          </a:xfrm>
        </p:spPr>
        <p:txBody>
          <a:bodyPr>
            <a:normAutofit fontScale="90000"/>
          </a:bodyPr>
          <a:lstStyle/>
          <a:p>
            <a:pPr eaLnBrk="1" hangingPunct="1"/>
            <a:r>
              <a:rPr lang="ru-RU" sz="4000" b="1" i="1" dirty="0" smtClean="0">
                <a:solidFill>
                  <a:srgbClr val="CC0000"/>
                </a:solidFill>
              </a:rPr>
              <a:t>                     В</a:t>
            </a:r>
            <a:r>
              <a:rPr lang="uk-UA" sz="4000" b="1" i="1" dirty="0" smtClean="0">
                <a:solidFill>
                  <a:srgbClr val="CC0000"/>
                </a:solidFill>
              </a:rPr>
              <a:t>і</a:t>
            </a:r>
            <a:r>
              <a:rPr lang="ru-RU" sz="4000" b="1" i="1" dirty="0" smtClean="0">
                <a:solidFill>
                  <a:srgbClr val="CC0000"/>
                </a:solidFill>
              </a:rPr>
              <a:t>рус </a:t>
            </a:r>
            <a:r>
              <a:rPr lang="ru-RU" sz="4000" b="1" i="1" dirty="0" err="1" smtClean="0">
                <a:solidFill>
                  <a:srgbClr val="CC0000"/>
                </a:solidFill>
              </a:rPr>
              <a:t>грип</a:t>
            </a:r>
            <a:r>
              <a:rPr lang="uk-UA" sz="4000" b="1" i="1" dirty="0" smtClean="0">
                <a:solidFill>
                  <a:srgbClr val="CC0000"/>
                </a:solidFill>
              </a:rPr>
              <a:t>у</a:t>
            </a:r>
            <a:r>
              <a:rPr lang="ru-RU" sz="4000" dirty="0" smtClean="0"/>
              <a:t> </a:t>
            </a:r>
            <a:r>
              <a:rPr lang="en-US" sz="4000" dirty="0" smtClean="0"/>
              <a:t/>
            </a:r>
            <a:br>
              <a:rPr lang="en-US" sz="4000" dirty="0" smtClean="0"/>
            </a:br>
            <a:r>
              <a:rPr lang="ru-RU" sz="4000" b="1" i="1" dirty="0" smtClean="0">
                <a:solidFill>
                  <a:srgbClr val="660033"/>
                </a:solidFill>
              </a:rPr>
              <a:t>(</a:t>
            </a:r>
            <a:r>
              <a:rPr lang="uk-UA" sz="4000" b="1" i="1" dirty="0" smtClean="0">
                <a:solidFill>
                  <a:srgbClr val="660033"/>
                </a:solidFill>
              </a:rPr>
              <a:t>збільшення</a:t>
            </a:r>
            <a:r>
              <a:rPr lang="ru-RU" sz="4000" b="1" i="1" dirty="0" smtClean="0">
                <a:solidFill>
                  <a:srgbClr val="660033"/>
                </a:solidFill>
              </a:rPr>
              <a:t> в 30 000 раз</a:t>
            </a:r>
            <a:r>
              <a:rPr lang="ru-RU" sz="4000" b="1" dirty="0" smtClean="0">
                <a:solidFill>
                  <a:srgbClr val="660033"/>
                </a:solidFill>
              </a:rPr>
              <a:t>).</a:t>
            </a:r>
            <a:r>
              <a:rPr lang="ru-RU" sz="4000" dirty="0" smtClean="0"/>
              <a:t> </a:t>
            </a:r>
          </a:p>
        </p:txBody>
      </p:sp>
      <p:pic>
        <p:nvPicPr>
          <p:cNvPr id="40965" name="Picture 5" descr="01010301"/>
          <p:cNvPicPr>
            <a:picLocks noGrp="1" noChangeAspect="1" noChangeArrowheads="1"/>
          </p:cNvPicPr>
          <p:nvPr>
            <p:ph idx="1"/>
          </p:nvPr>
        </p:nvPicPr>
        <p:blipFill>
          <a:blip r:embed="rId2" cstate="print"/>
          <a:srcRect/>
          <a:stretch>
            <a:fillRect/>
          </a:stretch>
        </p:blipFill>
        <p:spPr>
          <a:xfrm>
            <a:off x="0" y="1628775"/>
            <a:ext cx="9144000" cy="5229225"/>
          </a:xfr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28600" y="274638"/>
            <a:ext cx="8686800" cy="1401762"/>
          </a:xfrm>
        </p:spPr>
        <p:txBody>
          <a:bodyPr>
            <a:normAutofit/>
          </a:bodyPr>
          <a:lstStyle/>
          <a:p>
            <a:pPr eaLnBrk="1" hangingPunct="1"/>
            <a:r>
              <a:rPr lang="uk-UA" b="1" i="1" smtClean="0">
                <a:solidFill>
                  <a:srgbClr val="CC0000"/>
                </a:solidFill>
              </a:rPr>
              <a:t>Віруси</a:t>
            </a:r>
            <a:br>
              <a:rPr lang="uk-UA" b="1" i="1" smtClean="0">
                <a:solidFill>
                  <a:srgbClr val="CC0000"/>
                </a:solidFill>
              </a:rPr>
            </a:br>
            <a:r>
              <a:rPr lang="uk-UA" sz="3200" b="1" i="1" smtClean="0">
                <a:solidFill>
                  <a:srgbClr val="660033"/>
                </a:solidFill>
              </a:rPr>
              <a:t>жовтої лихорадки  натуральної віспи</a:t>
            </a:r>
            <a:r>
              <a:rPr lang="uk-UA" b="1" i="1" smtClean="0">
                <a:solidFill>
                  <a:srgbClr val="660033"/>
                </a:solidFill>
              </a:rPr>
              <a:t/>
            </a:r>
            <a:br>
              <a:rPr lang="uk-UA" b="1" i="1" smtClean="0">
                <a:solidFill>
                  <a:srgbClr val="660033"/>
                </a:solidFill>
              </a:rPr>
            </a:br>
            <a:endParaRPr lang="ru-RU" b="1" i="1" smtClean="0">
              <a:solidFill>
                <a:srgbClr val="660033"/>
              </a:solidFill>
            </a:endParaRPr>
          </a:p>
        </p:txBody>
      </p:sp>
      <p:sp>
        <p:nvSpPr>
          <p:cNvPr id="65539" name="Rectangle 3" descr="C:\Users\Павленко\Pictures\Віруси\вир нат ос.jpg"/>
          <p:cNvSpPr>
            <a:spLocks noChangeArrowheads="1"/>
          </p:cNvSpPr>
          <p:nvPr/>
        </p:nvSpPr>
        <p:spPr bwMode="auto">
          <a:xfrm>
            <a:off x="5029200" y="1905000"/>
            <a:ext cx="3886200" cy="4724400"/>
          </a:xfrm>
          <a:prstGeom prst="rect">
            <a:avLst/>
          </a:prstGeom>
          <a:blipFill dpi="0" rotWithShape="0">
            <a:blip r:embed="rId2" cstate="print"/>
            <a:srcRect/>
            <a:stretch>
              <a:fillRect/>
            </a:stretch>
          </a:blipFill>
          <a:ln w="9525">
            <a:solidFill>
              <a:schemeClr val="tx1"/>
            </a:solidFill>
            <a:miter lim="800000"/>
            <a:headEnd/>
            <a:tailEnd/>
          </a:ln>
        </p:spPr>
        <p:txBody>
          <a:bodyPr wrap="none" anchor="ctr"/>
          <a:lstStyle/>
          <a:p>
            <a:endParaRPr lang="ru-RU"/>
          </a:p>
        </p:txBody>
      </p:sp>
      <p:sp>
        <p:nvSpPr>
          <p:cNvPr id="65540" name="Rectangle 4" descr="C:\Users\Павленко\Pictures\Віруси\ж л -перша хв люд.jpg"/>
          <p:cNvSpPr>
            <a:spLocks noChangeArrowheads="1"/>
          </p:cNvSpPr>
          <p:nvPr/>
        </p:nvSpPr>
        <p:spPr bwMode="auto">
          <a:xfrm>
            <a:off x="228600" y="1905000"/>
            <a:ext cx="4191000" cy="4724400"/>
          </a:xfrm>
          <a:prstGeom prst="rect">
            <a:avLst/>
          </a:prstGeom>
          <a:blipFill dpi="0" rotWithShape="0">
            <a:blip r:embed="rId3" cstate="print"/>
            <a:srcRect/>
            <a:stretch>
              <a:fillRect/>
            </a:stretch>
          </a:blipFill>
          <a:ln w="9525">
            <a:solidFill>
              <a:schemeClr val="tx1"/>
            </a:solidFill>
            <a:miter lim="800000"/>
            <a:headEnd/>
            <a:tailEnd/>
          </a:ln>
        </p:spPr>
        <p:txBody>
          <a:bodyPr wrap="none" anchor="ctr"/>
          <a:lstStyle/>
          <a:p>
            <a:endParaRPr lang="ru-RU"/>
          </a:p>
        </p:txBody>
      </p:sp>
      <p:sp>
        <p:nvSpPr>
          <p:cNvPr id="65541" name="Line 5"/>
          <p:cNvSpPr>
            <a:spLocks noChangeShapeType="1"/>
          </p:cNvSpPr>
          <p:nvPr/>
        </p:nvSpPr>
        <p:spPr bwMode="auto">
          <a:xfrm flipH="1">
            <a:off x="2057400" y="1295400"/>
            <a:ext cx="990600" cy="457200"/>
          </a:xfrm>
          <a:prstGeom prst="line">
            <a:avLst/>
          </a:prstGeom>
          <a:noFill/>
          <a:ln w="9525">
            <a:solidFill>
              <a:schemeClr val="tx1"/>
            </a:solidFill>
            <a:round/>
            <a:headEnd/>
            <a:tailEnd type="triangle" w="med" len="med"/>
          </a:ln>
        </p:spPr>
        <p:txBody>
          <a:bodyPr/>
          <a:lstStyle/>
          <a:p>
            <a:endParaRPr lang="ru-RU"/>
          </a:p>
        </p:txBody>
      </p:sp>
      <p:sp>
        <p:nvSpPr>
          <p:cNvPr id="65542" name="Line 6"/>
          <p:cNvSpPr>
            <a:spLocks noChangeShapeType="1"/>
          </p:cNvSpPr>
          <p:nvPr/>
        </p:nvSpPr>
        <p:spPr bwMode="auto">
          <a:xfrm>
            <a:off x="6096000" y="1295400"/>
            <a:ext cx="990600" cy="457200"/>
          </a:xfrm>
          <a:prstGeom prst="line">
            <a:avLst/>
          </a:prstGeom>
          <a:noFill/>
          <a:ln w="9525">
            <a:solidFill>
              <a:schemeClr val="tx1"/>
            </a:solidFill>
            <a:round/>
            <a:headEnd/>
            <a:tailEnd type="triangle" w="med" len="med"/>
          </a:ln>
        </p:spPr>
        <p:txBody>
          <a:bodyPr/>
          <a:lstStyle/>
          <a:p>
            <a:endParaRPr lang="ru-RU"/>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51520" y="115888"/>
            <a:ext cx="8779768" cy="1224880"/>
          </a:xfrm>
        </p:spPr>
        <p:txBody>
          <a:bodyPr>
            <a:normAutofit/>
          </a:bodyPr>
          <a:lstStyle/>
          <a:p>
            <a:pPr algn="ctr" eaLnBrk="1" hangingPunct="1"/>
            <a:r>
              <a:rPr lang="uk-UA" b="1" i="1" dirty="0" smtClean="0">
                <a:solidFill>
                  <a:srgbClr val="FF0000"/>
                </a:solidFill>
              </a:rPr>
              <a:t>Різноманітність вірусів</a:t>
            </a:r>
            <a:br>
              <a:rPr lang="uk-UA" b="1" i="1" dirty="0" smtClean="0">
                <a:solidFill>
                  <a:srgbClr val="FF0000"/>
                </a:solidFill>
              </a:rPr>
            </a:br>
            <a:r>
              <a:rPr lang="uk-UA" b="1" i="1" dirty="0" smtClean="0">
                <a:solidFill>
                  <a:srgbClr val="FF0000"/>
                </a:solidFill>
              </a:rPr>
              <a:t>під мікроскопом</a:t>
            </a:r>
            <a:endParaRPr lang="ru-RU" b="1" i="1" dirty="0" smtClean="0">
              <a:solidFill>
                <a:srgbClr val="FF0000"/>
              </a:solidFill>
            </a:endParaRPr>
          </a:p>
        </p:txBody>
      </p:sp>
      <p:sp>
        <p:nvSpPr>
          <p:cNvPr id="57347" name="Rectangle 3" descr="C:\Users\Павленко\Віруси\вирус папилломы.jpg"/>
          <p:cNvSpPr>
            <a:spLocks noChangeArrowheads="1"/>
          </p:cNvSpPr>
          <p:nvPr/>
        </p:nvSpPr>
        <p:spPr bwMode="auto">
          <a:xfrm>
            <a:off x="228600" y="1828800"/>
            <a:ext cx="2362200" cy="1600200"/>
          </a:xfrm>
          <a:prstGeom prst="rect">
            <a:avLst/>
          </a:prstGeom>
          <a:blipFill dpi="0" rotWithShape="0">
            <a:blip r:embed="rId2" cstate="print"/>
            <a:srcRect/>
            <a:stretch>
              <a:fillRect/>
            </a:stretch>
          </a:blipFill>
          <a:ln w="9525">
            <a:solidFill>
              <a:schemeClr val="tx1"/>
            </a:solidFill>
            <a:miter lim="800000"/>
            <a:headEnd/>
            <a:tailEnd/>
          </a:ln>
        </p:spPr>
        <p:txBody>
          <a:bodyPr wrap="none" anchor="ctr"/>
          <a:lstStyle/>
          <a:p>
            <a:endParaRPr lang="ru-RU"/>
          </a:p>
        </p:txBody>
      </p:sp>
      <p:sp>
        <p:nvSpPr>
          <p:cNvPr id="57348" name="Rectangle 4" descr="C:\Users\Павленко\Віруси\виру сказа под микр.jpg"/>
          <p:cNvSpPr>
            <a:spLocks noChangeArrowheads="1"/>
          </p:cNvSpPr>
          <p:nvPr/>
        </p:nvSpPr>
        <p:spPr bwMode="auto">
          <a:xfrm>
            <a:off x="3048000" y="1752600"/>
            <a:ext cx="3048000" cy="1676400"/>
          </a:xfrm>
          <a:prstGeom prst="rect">
            <a:avLst/>
          </a:prstGeom>
          <a:blipFill dpi="0" rotWithShape="0">
            <a:blip r:embed="rId3" cstate="print"/>
            <a:srcRect/>
            <a:stretch>
              <a:fillRect/>
            </a:stretch>
          </a:blipFill>
          <a:ln w="9525">
            <a:solidFill>
              <a:schemeClr val="tx1"/>
            </a:solidFill>
            <a:miter lim="800000"/>
            <a:headEnd/>
            <a:tailEnd/>
          </a:ln>
        </p:spPr>
        <p:txBody>
          <a:bodyPr wrap="none" anchor="ctr"/>
          <a:lstStyle/>
          <a:p>
            <a:endParaRPr lang="ru-RU"/>
          </a:p>
        </p:txBody>
      </p:sp>
      <p:sp>
        <p:nvSpPr>
          <p:cNvPr id="57349" name="Rectangle 5" descr="C:\Users\Павленко\Віруси\ВИРУС В СЛЮНЕ.jpg"/>
          <p:cNvSpPr>
            <a:spLocks noChangeArrowheads="1"/>
          </p:cNvSpPr>
          <p:nvPr/>
        </p:nvSpPr>
        <p:spPr bwMode="auto">
          <a:xfrm>
            <a:off x="762000" y="4343400"/>
            <a:ext cx="3124200" cy="1752600"/>
          </a:xfrm>
          <a:prstGeom prst="rect">
            <a:avLst/>
          </a:prstGeom>
          <a:blipFill dpi="0" rotWithShape="0">
            <a:blip r:embed="rId4" cstate="print"/>
            <a:srcRect/>
            <a:stretch>
              <a:fillRect/>
            </a:stretch>
          </a:blipFill>
          <a:ln w="9525">
            <a:solidFill>
              <a:schemeClr val="tx1"/>
            </a:solidFill>
            <a:miter lim="800000"/>
            <a:headEnd/>
            <a:tailEnd/>
          </a:ln>
        </p:spPr>
        <p:txBody>
          <a:bodyPr wrap="none" anchor="ctr"/>
          <a:lstStyle/>
          <a:p>
            <a:endParaRPr lang="ru-RU"/>
          </a:p>
        </p:txBody>
      </p:sp>
      <p:sp>
        <p:nvSpPr>
          <p:cNvPr id="57350" name="Rectangle 6" descr="C:\Users\Павленко\Віруси\вирус птич под микр.jpg"/>
          <p:cNvSpPr>
            <a:spLocks noChangeArrowheads="1"/>
          </p:cNvSpPr>
          <p:nvPr/>
        </p:nvSpPr>
        <p:spPr bwMode="auto">
          <a:xfrm>
            <a:off x="5334000" y="4495800"/>
            <a:ext cx="3200400" cy="1752600"/>
          </a:xfrm>
          <a:prstGeom prst="rect">
            <a:avLst/>
          </a:prstGeom>
          <a:blipFill dpi="0" rotWithShape="0">
            <a:blip r:embed="rId5" cstate="print"/>
            <a:srcRect/>
            <a:stretch>
              <a:fillRect/>
            </a:stretch>
          </a:blipFill>
          <a:ln w="9525">
            <a:solidFill>
              <a:schemeClr val="tx1"/>
            </a:solidFill>
            <a:miter lim="800000"/>
            <a:headEnd/>
            <a:tailEnd/>
          </a:ln>
        </p:spPr>
        <p:txBody>
          <a:bodyPr wrap="none" anchor="ctr"/>
          <a:lstStyle/>
          <a:p>
            <a:endParaRPr lang="ru-RU"/>
          </a:p>
        </p:txBody>
      </p:sp>
      <p:sp>
        <p:nvSpPr>
          <p:cNvPr id="57351" name="Rectangle 7"/>
          <p:cNvSpPr>
            <a:spLocks noChangeArrowheads="1"/>
          </p:cNvSpPr>
          <p:nvPr/>
        </p:nvSpPr>
        <p:spPr bwMode="auto">
          <a:xfrm>
            <a:off x="381000" y="3429000"/>
            <a:ext cx="2057400" cy="304800"/>
          </a:xfrm>
          <a:prstGeom prst="rect">
            <a:avLst/>
          </a:prstGeom>
          <a:solidFill>
            <a:schemeClr val="accent1"/>
          </a:solidFill>
          <a:ln w="9525">
            <a:solidFill>
              <a:schemeClr val="tx1"/>
            </a:solidFill>
            <a:miter lim="800000"/>
            <a:headEnd/>
            <a:tailEnd/>
          </a:ln>
        </p:spPr>
        <p:txBody>
          <a:bodyPr wrap="none" anchor="ctr"/>
          <a:lstStyle/>
          <a:p>
            <a:pPr algn="ctr"/>
            <a:r>
              <a:rPr lang="uk-UA"/>
              <a:t>Вірус папіломи </a:t>
            </a:r>
            <a:endParaRPr lang="ru-RU"/>
          </a:p>
        </p:txBody>
      </p:sp>
      <p:sp>
        <p:nvSpPr>
          <p:cNvPr id="57352" name="Rectangle 8"/>
          <p:cNvSpPr>
            <a:spLocks noChangeArrowheads="1"/>
          </p:cNvSpPr>
          <p:nvPr/>
        </p:nvSpPr>
        <p:spPr bwMode="auto">
          <a:xfrm>
            <a:off x="3581400" y="3429000"/>
            <a:ext cx="2057400" cy="457200"/>
          </a:xfrm>
          <a:prstGeom prst="rect">
            <a:avLst/>
          </a:prstGeom>
          <a:solidFill>
            <a:schemeClr val="accent1"/>
          </a:solidFill>
          <a:ln w="9525">
            <a:solidFill>
              <a:schemeClr val="tx1"/>
            </a:solidFill>
            <a:miter lim="800000"/>
            <a:headEnd/>
            <a:tailEnd/>
          </a:ln>
        </p:spPr>
        <p:txBody>
          <a:bodyPr wrap="none" anchor="ctr"/>
          <a:lstStyle/>
          <a:p>
            <a:pPr algn="ctr"/>
            <a:r>
              <a:rPr lang="uk-UA"/>
              <a:t>Вірус сказу</a:t>
            </a:r>
            <a:endParaRPr lang="ru-RU"/>
          </a:p>
        </p:txBody>
      </p:sp>
      <p:sp>
        <p:nvSpPr>
          <p:cNvPr id="57353" name="Rectangle 9"/>
          <p:cNvSpPr>
            <a:spLocks noChangeArrowheads="1"/>
          </p:cNvSpPr>
          <p:nvPr/>
        </p:nvSpPr>
        <p:spPr bwMode="auto">
          <a:xfrm>
            <a:off x="1066800" y="6096000"/>
            <a:ext cx="2286000" cy="304800"/>
          </a:xfrm>
          <a:prstGeom prst="rect">
            <a:avLst/>
          </a:prstGeom>
          <a:solidFill>
            <a:schemeClr val="accent1"/>
          </a:solidFill>
          <a:ln w="9525">
            <a:solidFill>
              <a:schemeClr val="tx1"/>
            </a:solidFill>
            <a:miter lim="800000"/>
            <a:headEnd/>
            <a:tailEnd/>
          </a:ln>
        </p:spPr>
        <p:txBody>
          <a:bodyPr wrap="none" anchor="ctr"/>
          <a:lstStyle/>
          <a:p>
            <a:pPr algn="ctr"/>
            <a:r>
              <a:rPr lang="uk-UA"/>
              <a:t>Вірус в слині</a:t>
            </a:r>
            <a:endParaRPr lang="ru-RU"/>
          </a:p>
        </p:txBody>
      </p:sp>
      <p:sp>
        <p:nvSpPr>
          <p:cNvPr id="57354" name="Rectangle 10"/>
          <p:cNvSpPr>
            <a:spLocks noChangeArrowheads="1"/>
          </p:cNvSpPr>
          <p:nvPr/>
        </p:nvSpPr>
        <p:spPr bwMode="auto">
          <a:xfrm>
            <a:off x="5867400" y="6248400"/>
            <a:ext cx="2057400" cy="304800"/>
          </a:xfrm>
          <a:prstGeom prst="rect">
            <a:avLst/>
          </a:prstGeom>
          <a:solidFill>
            <a:schemeClr val="accent1"/>
          </a:solidFill>
          <a:ln w="9525">
            <a:solidFill>
              <a:schemeClr val="tx1"/>
            </a:solidFill>
            <a:miter lim="800000"/>
            <a:headEnd/>
            <a:tailEnd/>
          </a:ln>
        </p:spPr>
        <p:txBody>
          <a:bodyPr wrap="none" anchor="ctr"/>
          <a:lstStyle/>
          <a:p>
            <a:pPr algn="ctr"/>
            <a:r>
              <a:rPr lang="uk-UA"/>
              <a:t>Пташиний грип</a:t>
            </a:r>
            <a:endParaRPr lang="ru-RU"/>
          </a:p>
        </p:txBody>
      </p:sp>
      <p:sp>
        <p:nvSpPr>
          <p:cNvPr id="57355" name="Rectangle 11" descr="C:\Users\Павленко\Віруси\вырус гепатиту.jpg"/>
          <p:cNvSpPr>
            <a:spLocks noChangeArrowheads="1"/>
          </p:cNvSpPr>
          <p:nvPr/>
        </p:nvSpPr>
        <p:spPr bwMode="auto">
          <a:xfrm>
            <a:off x="6324600" y="1905000"/>
            <a:ext cx="2438400" cy="1524000"/>
          </a:xfrm>
          <a:prstGeom prst="rect">
            <a:avLst/>
          </a:prstGeom>
          <a:blipFill dpi="0" rotWithShape="0">
            <a:blip r:embed="rId6" cstate="print"/>
            <a:srcRect/>
            <a:stretch>
              <a:fillRect/>
            </a:stretch>
          </a:blipFill>
          <a:ln w="9525">
            <a:solidFill>
              <a:schemeClr val="tx1"/>
            </a:solidFill>
            <a:miter lim="800000"/>
            <a:headEnd/>
            <a:tailEnd/>
          </a:ln>
        </p:spPr>
        <p:txBody>
          <a:bodyPr wrap="none" anchor="ctr"/>
          <a:lstStyle/>
          <a:p>
            <a:endParaRPr lang="ru-RU"/>
          </a:p>
        </p:txBody>
      </p:sp>
      <p:sp>
        <p:nvSpPr>
          <p:cNvPr id="57356" name="Rectangle 12"/>
          <p:cNvSpPr>
            <a:spLocks noChangeArrowheads="1"/>
          </p:cNvSpPr>
          <p:nvPr/>
        </p:nvSpPr>
        <p:spPr bwMode="auto">
          <a:xfrm>
            <a:off x="6781800" y="3352800"/>
            <a:ext cx="1676400" cy="457200"/>
          </a:xfrm>
          <a:prstGeom prst="rect">
            <a:avLst/>
          </a:prstGeom>
          <a:solidFill>
            <a:schemeClr val="accent1"/>
          </a:solidFill>
          <a:ln w="9525">
            <a:solidFill>
              <a:schemeClr val="tx1"/>
            </a:solidFill>
            <a:miter lim="800000"/>
            <a:headEnd/>
            <a:tailEnd/>
          </a:ln>
        </p:spPr>
        <p:txBody>
          <a:bodyPr wrap="none" anchor="ctr"/>
          <a:lstStyle/>
          <a:p>
            <a:pPr algn="ctr"/>
            <a:r>
              <a:rPr lang="uk-UA"/>
              <a:t>Вірус гепатиту</a:t>
            </a:r>
            <a:endParaRPr lang="ru-R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7355"/>
                                        </p:tgtEl>
                                        <p:attrNameLst>
                                          <p:attrName>style.visibility</p:attrName>
                                        </p:attrNameLst>
                                      </p:cBhvr>
                                      <p:to>
                                        <p:strVal val="visible"/>
                                      </p:to>
                                    </p:set>
                                    <p:animEffect transition="in" filter="dissolve">
                                      <p:cBhvr>
                                        <p:cTn id="7" dur="500"/>
                                        <p:tgtEl>
                                          <p:spTgt spid="57355"/>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57353"/>
                                        </p:tgtEl>
                                        <p:attrNameLst>
                                          <p:attrName>style.visibility</p:attrName>
                                        </p:attrNameLst>
                                      </p:cBhvr>
                                      <p:to>
                                        <p:strVal val="visible"/>
                                      </p:to>
                                    </p:set>
                                    <p:anim calcmode="lin" valueType="num">
                                      <p:cBhvr>
                                        <p:cTn id="11" dur="1000" fill="hold"/>
                                        <p:tgtEl>
                                          <p:spTgt spid="57353"/>
                                        </p:tgtEl>
                                        <p:attrNameLst>
                                          <p:attrName>ppt_w</p:attrName>
                                        </p:attrNameLst>
                                      </p:cBhvr>
                                      <p:tavLst>
                                        <p:tav tm="0">
                                          <p:val>
                                            <p:fltVal val="0"/>
                                          </p:val>
                                        </p:tav>
                                        <p:tav tm="100000">
                                          <p:val>
                                            <p:strVal val="#ppt_w"/>
                                          </p:val>
                                        </p:tav>
                                      </p:tavLst>
                                    </p:anim>
                                    <p:anim calcmode="lin" valueType="num">
                                      <p:cBhvr>
                                        <p:cTn id="12" dur="1000" fill="hold"/>
                                        <p:tgtEl>
                                          <p:spTgt spid="57353"/>
                                        </p:tgtEl>
                                        <p:attrNameLst>
                                          <p:attrName>ppt_h</p:attrName>
                                        </p:attrNameLst>
                                      </p:cBhvr>
                                      <p:tavLst>
                                        <p:tav tm="0">
                                          <p:val>
                                            <p:fltVal val="0"/>
                                          </p:val>
                                        </p:tav>
                                        <p:tav tm="100000">
                                          <p:val>
                                            <p:strVal val="#ppt_h"/>
                                          </p:val>
                                        </p:tav>
                                      </p:tavLst>
                                    </p:anim>
                                    <p:anim calcmode="lin" valueType="num">
                                      <p:cBhvr>
                                        <p:cTn id="13" dur="1000" fill="hold"/>
                                        <p:tgtEl>
                                          <p:spTgt spid="5735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7353"/>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15" presetClass="entr" presetSubtype="0" fill="hold" grpId="0" nodeType="afterEffect">
                                  <p:stCondLst>
                                    <p:cond delay="0"/>
                                  </p:stCondLst>
                                  <p:childTnLst>
                                    <p:set>
                                      <p:cBhvr>
                                        <p:cTn id="17" dur="1" fill="hold">
                                          <p:stCondLst>
                                            <p:cond delay="0"/>
                                          </p:stCondLst>
                                        </p:cTn>
                                        <p:tgtEl>
                                          <p:spTgt spid="57354"/>
                                        </p:tgtEl>
                                        <p:attrNameLst>
                                          <p:attrName>style.visibility</p:attrName>
                                        </p:attrNameLst>
                                      </p:cBhvr>
                                      <p:to>
                                        <p:strVal val="visible"/>
                                      </p:to>
                                    </p:set>
                                    <p:anim calcmode="lin" valueType="num">
                                      <p:cBhvr>
                                        <p:cTn id="18" dur="1000" fill="hold"/>
                                        <p:tgtEl>
                                          <p:spTgt spid="57354"/>
                                        </p:tgtEl>
                                        <p:attrNameLst>
                                          <p:attrName>ppt_w</p:attrName>
                                        </p:attrNameLst>
                                      </p:cBhvr>
                                      <p:tavLst>
                                        <p:tav tm="0">
                                          <p:val>
                                            <p:fltVal val="0"/>
                                          </p:val>
                                        </p:tav>
                                        <p:tav tm="100000">
                                          <p:val>
                                            <p:strVal val="#ppt_w"/>
                                          </p:val>
                                        </p:tav>
                                      </p:tavLst>
                                    </p:anim>
                                    <p:anim calcmode="lin" valueType="num">
                                      <p:cBhvr>
                                        <p:cTn id="19" dur="1000" fill="hold"/>
                                        <p:tgtEl>
                                          <p:spTgt spid="57354"/>
                                        </p:tgtEl>
                                        <p:attrNameLst>
                                          <p:attrName>ppt_h</p:attrName>
                                        </p:attrNameLst>
                                      </p:cBhvr>
                                      <p:tavLst>
                                        <p:tav tm="0">
                                          <p:val>
                                            <p:fltVal val="0"/>
                                          </p:val>
                                        </p:tav>
                                        <p:tav tm="100000">
                                          <p:val>
                                            <p:strVal val="#ppt_h"/>
                                          </p:val>
                                        </p:tav>
                                      </p:tavLst>
                                    </p:anim>
                                    <p:anim calcmode="lin" valueType="num">
                                      <p:cBhvr>
                                        <p:cTn id="20" dur="1000" fill="hold"/>
                                        <p:tgtEl>
                                          <p:spTgt spid="57354"/>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735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3" grpId="0" animBg="1" autoUpdateAnimBg="0"/>
      <p:bldP spid="57354" grpId="0" animBg="1" autoUpdateAnimBg="0"/>
      <p:bldP spid="5735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7772400" cy="1362075"/>
          </a:xfrm>
        </p:spPr>
        <p:txBody>
          <a:bodyPr/>
          <a:lstStyle/>
          <a:p>
            <a:r>
              <a:rPr lang="uk-UA" dirty="0" smtClean="0">
                <a:solidFill>
                  <a:srgbClr val="C00000"/>
                </a:solidFill>
              </a:rPr>
              <a:t>Пригадайте!</a:t>
            </a:r>
            <a:endParaRPr lang="ru-RU" dirty="0">
              <a:solidFill>
                <a:srgbClr val="C00000"/>
              </a:solidFill>
            </a:endParaRPr>
          </a:p>
        </p:txBody>
      </p:sp>
      <p:sp>
        <p:nvSpPr>
          <p:cNvPr id="4" name="TextBox 3"/>
          <p:cNvSpPr txBox="1"/>
          <p:nvPr/>
        </p:nvSpPr>
        <p:spPr>
          <a:xfrm>
            <a:off x="1187624" y="1988840"/>
            <a:ext cx="7128792" cy="2123658"/>
          </a:xfrm>
          <a:prstGeom prst="rect">
            <a:avLst/>
          </a:prstGeom>
          <a:noFill/>
        </p:spPr>
        <p:txBody>
          <a:bodyPr wrap="square" rtlCol="0">
            <a:spAutoFit/>
          </a:bodyPr>
          <a:lstStyle/>
          <a:p>
            <a:pPr marL="285750" indent="-285750">
              <a:spcAft>
                <a:spcPts val="1800"/>
              </a:spcAft>
              <a:buBlip>
                <a:blip r:embed="rId2"/>
              </a:buBlip>
            </a:pPr>
            <a:r>
              <a:rPr lang="uk-UA" sz="2800" dirty="0" smtClean="0"/>
              <a:t>Що спільного та відмінного між живою та неживою частинами природи?</a:t>
            </a:r>
          </a:p>
          <a:p>
            <a:pPr marL="285750" indent="-285750">
              <a:spcAft>
                <a:spcPts val="1800"/>
              </a:spcAft>
              <a:buBlip>
                <a:blip r:embed="rId2"/>
              </a:buBlip>
            </a:pPr>
            <a:r>
              <a:rPr lang="uk-UA" sz="2800" dirty="0" smtClean="0"/>
              <a:t>Які характерні ознаки життя?</a:t>
            </a:r>
          </a:p>
          <a:p>
            <a:pPr>
              <a:spcAft>
                <a:spcPts val="1800"/>
              </a:spcAft>
            </a:pPr>
            <a:endParaRPr lang="ru-RU" dirty="0"/>
          </a:p>
        </p:txBody>
      </p:sp>
    </p:spTree>
    <p:extLst>
      <p:ext uri="{BB962C8B-B14F-4D97-AF65-F5344CB8AC3E}">
        <p14:creationId xmlns:p14="http://schemas.microsoft.com/office/powerpoint/2010/main" val="305742354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a:xfrm>
            <a:off x="5715000" y="2708275"/>
            <a:ext cx="3429000" cy="1143000"/>
          </a:xfrm>
        </p:spPr>
        <p:txBody>
          <a:bodyPr/>
          <a:lstStyle/>
          <a:p>
            <a:pPr eaLnBrk="1" hangingPunct="1"/>
            <a:r>
              <a:rPr lang="uk-UA" sz="3200" b="1" i="1" dirty="0" smtClean="0">
                <a:solidFill>
                  <a:srgbClr val="FF0000"/>
                </a:solidFill>
              </a:rPr>
              <a:t>БУДОВА</a:t>
            </a:r>
            <a:br>
              <a:rPr lang="uk-UA" sz="3200" b="1" i="1" dirty="0" smtClean="0">
                <a:solidFill>
                  <a:srgbClr val="FF0000"/>
                </a:solidFill>
              </a:rPr>
            </a:br>
            <a:r>
              <a:rPr lang="uk-UA" sz="3200" b="1" i="1" dirty="0" smtClean="0">
                <a:solidFill>
                  <a:srgbClr val="FF0000"/>
                </a:solidFill>
              </a:rPr>
              <a:t>БАКТЕРІОФАГА</a:t>
            </a:r>
            <a:endParaRPr lang="ru-RU" sz="3200" b="1" i="1" dirty="0" smtClean="0">
              <a:solidFill>
                <a:srgbClr val="FF0000"/>
              </a:solidFill>
            </a:endParaRPr>
          </a:p>
        </p:txBody>
      </p:sp>
      <p:pic>
        <p:nvPicPr>
          <p:cNvPr id="6152" name="Picture 8" descr="fag"/>
          <p:cNvPicPr>
            <a:picLocks noGrp="1" noChangeAspect="1" noChangeArrowheads="1"/>
          </p:cNvPicPr>
          <p:nvPr>
            <p:ph idx="1"/>
          </p:nvPr>
        </p:nvPicPr>
        <p:blipFill>
          <a:blip r:embed="rId2" cstate="print"/>
          <a:srcRect l="2267" t="3456" r="56302" b="11015"/>
          <a:stretch>
            <a:fillRect/>
          </a:stretch>
        </p:blipFill>
        <p:spPr>
          <a:xfrm>
            <a:off x="0" y="0"/>
            <a:ext cx="5715000" cy="6858000"/>
          </a:xfr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74638"/>
            <a:ext cx="8229600" cy="1249362"/>
          </a:xfrm>
        </p:spPr>
        <p:txBody>
          <a:bodyPr>
            <a:normAutofit/>
          </a:bodyPr>
          <a:lstStyle/>
          <a:p>
            <a:pPr algn="ctr" eaLnBrk="1" hangingPunct="1"/>
            <a:r>
              <a:rPr lang="uk-UA" b="1" i="1" dirty="0" smtClean="0">
                <a:solidFill>
                  <a:srgbClr val="FF0000"/>
                </a:solidFill>
              </a:rPr>
              <a:t>Вірусні хвороби людини</a:t>
            </a:r>
            <a:br>
              <a:rPr lang="uk-UA" b="1" i="1" dirty="0" smtClean="0">
                <a:solidFill>
                  <a:srgbClr val="FF0000"/>
                </a:solidFill>
              </a:rPr>
            </a:br>
            <a:r>
              <a:rPr lang="uk-UA" b="1" i="1" dirty="0" err="1" smtClean="0">
                <a:solidFill>
                  <a:srgbClr val="660033"/>
                </a:solidFill>
              </a:rPr>
              <a:t>Герпес</a:t>
            </a:r>
            <a:r>
              <a:rPr lang="uk-UA" dirty="0" smtClean="0"/>
              <a:t> </a:t>
            </a:r>
            <a:endParaRPr lang="ru-RU" dirty="0" smtClean="0"/>
          </a:p>
        </p:txBody>
      </p:sp>
      <p:sp>
        <p:nvSpPr>
          <p:cNvPr id="62467" name="Rectangle 3" descr="C:\Users\Павленко\Pictures\Віруси\6.jpg"/>
          <p:cNvSpPr>
            <a:spLocks noChangeArrowheads="1"/>
          </p:cNvSpPr>
          <p:nvPr/>
        </p:nvSpPr>
        <p:spPr bwMode="auto">
          <a:xfrm>
            <a:off x="6477000" y="4267200"/>
            <a:ext cx="2362200" cy="2133600"/>
          </a:xfrm>
          <a:prstGeom prst="rect">
            <a:avLst/>
          </a:prstGeom>
          <a:blipFill dpi="0" rotWithShape="0">
            <a:blip r:embed="rId2" cstate="print"/>
            <a:srcRect/>
            <a:stretch>
              <a:fillRect/>
            </a:stretch>
          </a:blipFill>
          <a:ln w="9525">
            <a:solidFill>
              <a:schemeClr val="tx1"/>
            </a:solidFill>
            <a:miter lim="800000"/>
            <a:headEnd/>
            <a:tailEnd/>
          </a:ln>
        </p:spPr>
        <p:txBody>
          <a:bodyPr wrap="none" anchor="ctr"/>
          <a:lstStyle/>
          <a:p>
            <a:endParaRPr lang="ru-RU"/>
          </a:p>
        </p:txBody>
      </p:sp>
      <p:sp>
        <p:nvSpPr>
          <p:cNvPr id="62468" name="Rectangle 4" descr="C:\Users\Павленко\Pictures\Віруси\gerpes2.jpg"/>
          <p:cNvSpPr>
            <a:spLocks noChangeArrowheads="1"/>
          </p:cNvSpPr>
          <p:nvPr/>
        </p:nvSpPr>
        <p:spPr bwMode="auto">
          <a:xfrm>
            <a:off x="3505200" y="4343400"/>
            <a:ext cx="2133600" cy="2057400"/>
          </a:xfrm>
          <a:prstGeom prst="rect">
            <a:avLst/>
          </a:prstGeom>
          <a:blipFill dpi="0" rotWithShape="0">
            <a:blip r:embed="rId3" cstate="print"/>
            <a:srcRect/>
            <a:stretch>
              <a:fillRect/>
            </a:stretch>
          </a:blipFill>
          <a:ln w="9525">
            <a:solidFill>
              <a:schemeClr val="tx1"/>
            </a:solidFill>
            <a:miter lim="800000"/>
            <a:headEnd/>
            <a:tailEnd/>
          </a:ln>
        </p:spPr>
        <p:txBody>
          <a:bodyPr wrap="none" anchor="ctr"/>
          <a:lstStyle/>
          <a:p>
            <a:endParaRPr lang="ru-RU"/>
          </a:p>
        </p:txBody>
      </p:sp>
      <p:sp>
        <p:nvSpPr>
          <p:cNvPr id="62469" name="Rectangle 5" descr="C:\Users\Павленко\Pictures\Віруси\герп.jpg"/>
          <p:cNvSpPr>
            <a:spLocks noChangeArrowheads="1"/>
          </p:cNvSpPr>
          <p:nvPr/>
        </p:nvSpPr>
        <p:spPr bwMode="auto">
          <a:xfrm>
            <a:off x="6705600" y="1676400"/>
            <a:ext cx="2057400" cy="1905000"/>
          </a:xfrm>
          <a:prstGeom prst="rect">
            <a:avLst/>
          </a:prstGeom>
          <a:blipFill dpi="0" rotWithShape="0">
            <a:blip r:embed="rId4" cstate="print"/>
            <a:srcRect/>
            <a:stretch>
              <a:fillRect/>
            </a:stretch>
          </a:blipFill>
          <a:ln w="9525">
            <a:solidFill>
              <a:schemeClr val="tx1"/>
            </a:solidFill>
            <a:miter lim="800000"/>
            <a:headEnd/>
            <a:tailEnd/>
          </a:ln>
        </p:spPr>
        <p:txBody>
          <a:bodyPr wrap="none" anchor="ctr"/>
          <a:lstStyle/>
          <a:p>
            <a:endParaRPr lang="ru-RU"/>
          </a:p>
        </p:txBody>
      </p:sp>
      <p:sp>
        <p:nvSpPr>
          <p:cNvPr id="62470" name="Rectangle 6" descr="C:\Users\Павленко\Pictures\Віруси\на губ.jpg"/>
          <p:cNvSpPr>
            <a:spLocks noChangeArrowheads="1"/>
          </p:cNvSpPr>
          <p:nvPr/>
        </p:nvSpPr>
        <p:spPr bwMode="auto">
          <a:xfrm>
            <a:off x="381000" y="4267200"/>
            <a:ext cx="2286000" cy="2057400"/>
          </a:xfrm>
          <a:prstGeom prst="rect">
            <a:avLst/>
          </a:prstGeom>
          <a:blipFill dpi="0" rotWithShape="0">
            <a:blip r:embed="rId5" cstate="print"/>
            <a:srcRect/>
            <a:stretch>
              <a:fillRect/>
            </a:stretch>
          </a:blipFill>
          <a:ln w="9525">
            <a:solidFill>
              <a:schemeClr val="tx1"/>
            </a:solidFill>
            <a:miter lim="800000"/>
            <a:headEnd/>
            <a:tailEnd/>
          </a:ln>
        </p:spPr>
        <p:txBody>
          <a:bodyPr wrap="none" anchor="ctr"/>
          <a:lstStyle/>
          <a:p>
            <a:endParaRPr lang="ru-RU"/>
          </a:p>
        </p:txBody>
      </p:sp>
      <p:sp>
        <p:nvSpPr>
          <p:cNvPr id="62471" name="Rectangle 7" descr="C:\Users\Павленко\Pictures\Віруси\герп на плече.jpg"/>
          <p:cNvSpPr>
            <a:spLocks noChangeArrowheads="1"/>
          </p:cNvSpPr>
          <p:nvPr/>
        </p:nvSpPr>
        <p:spPr bwMode="auto">
          <a:xfrm>
            <a:off x="228600" y="1676400"/>
            <a:ext cx="2057400" cy="1828800"/>
          </a:xfrm>
          <a:prstGeom prst="rect">
            <a:avLst/>
          </a:prstGeom>
          <a:blipFill dpi="0" rotWithShape="0">
            <a:blip r:embed="rId6" cstate="print"/>
            <a:srcRect/>
            <a:stretch>
              <a:fillRect/>
            </a:stretch>
          </a:blipFill>
          <a:ln w="9525">
            <a:solidFill>
              <a:schemeClr val="tx1"/>
            </a:solidFill>
            <a:miter lim="800000"/>
            <a:headEnd/>
            <a:tailEnd/>
          </a:ln>
        </p:spPr>
        <p:txBody>
          <a:bodyPr wrap="none" anchor="ctr"/>
          <a:lstStyle/>
          <a:p>
            <a:endParaRPr lang="ru-RU"/>
          </a:p>
        </p:txBody>
      </p:sp>
      <p:sp>
        <p:nvSpPr>
          <p:cNvPr id="62472" name="Rectangle 8" descr="C:\Users\Павленко\Pictures\Віруси\гладыаторум.jpg"/>
          <p:cNvSpPr>
            <a:spLocks noChangeArrowheads="1"/>
          </p:cNvSpPr>
          <p:nvPr/>
        </p:nvSpPr>
        <p:spPr bwMode="auto">
          <a:xfrm>
            <a:off x="2514600" y="2057400"/>
            <a:ext cx="1752600" cy="1828800"/>
          </a:xfrm>
          <a:prstGeom prst="rect">
            <a:avLst/>
          </a:prstGeom>
          <a:blipFill dpi="0" rotWithShape="0">
            <a:blip r:embed="rId7" cstate="print"/>
            <a:srcRect/>
            <a:stretch>
              <a:fillRect/>
            </a:stretch>
          </a:blipFill>
          <a:ln w="9525">
            <a:solidFill>
              <a:schemeClr val="tx1"/>
            </a:solidFill>
            <a:miter lim="800000"/>
            <a:headEnd/>
            <a:tailEnd/>
          </a:ln>
        </p:spPr>
        <p:txBody>
          <a:bodyPr wrap="none" anchor="ctr"/>
          <a:lstStyle/>
          <a:p>
            <a:endParaRPr lang="ru-RU"/>
          </a:p>
        </p:txBody>
      </p:sp>
      <p:sp>
        <p:nvSpPr>
          <p:cNvPr id="62473" name="Rectangle 9" descr="C:\Users\Павленко\Pictures\Віруси\плохо.jpg"/>
          <p:cNvSpPr>
            <a:spLocks noChangeArrowheads="1"/>
          </p:cNvSpPr>
          <p:nvPr/>
        </p:nvSpPr>
        <p:spPr bwMode="auto">
          <a:xfrm>
            <a:off x="4572000" y="2286000"/>
            <a:ext cx="1828800" cy="1676400"/>
          </a:xfrm>
          <a:prstGeom prst="rect">
            <a:avLst/>
          </a:prstGeom>
          <a:blipFill dpi="0" rotWithShape="0">
            <a:blip r:embed="rId8" cstate="print"/>
            <a:srcRect/>
            <a:stretch>
              <a:fillRect/>
            </a:stretch>
          </a:blipFill>
          <a:ln w="9525">
            <a:solidFill>
              <a:schemeClr val="tx1"/>
            </a:solidFill>
            <a:miter lim="800000"/>
            <a:headEnd/>
            <a:tailEnd/>
          </a:ln>
        </p:spPr>
        <p:txBody>
          <a:bodyPr wrap="none" anchor="ctr"/>
          <a:lstStyle/>
          <a:p>
            <a:endParaRPr lang="ru-RU"/>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152400"/>
            <a:ext cx="8229600" cy="1447800"/>
          </a:xfrm>
        </p:spPr>
        <p:txBody>
          <a:bodyPr/>
          <a:lstStyle/>
          <a:p>
            <a:pPr eaLnBrk="1" hangingPunct="1"/>
            <a:r>
              <a:rPr lang="uk-UA" b="1" i="1" dirty="0" smtClean="0">
                <a:solidFill>
                  <a:srgbClr val="FF0000"/>
                </a:solidFill>
              </a:rPr>
              <a:t>Вірусні хвороби людини</a:t>
            </a:r>
            <a:br>
              <a:rPr lang="uk-UA" b="1" i="1" dirty="0" smtClean="0">
                <a:solidFill>
                  <a:srgbClr val="FF0000"/>
                </a:solidFill>
              </a:rPr>
            </a:br>
            <a:r>
              <a:rPr lang="uk-UA" b="1" i="1" dirty="0" smtClean="0">
                <a:solidFill>
                  <a:srgbClr val="660033"/>
                </a:solidFill>
              </a:rPr>
              <a:t>Віспа</a:t>
            </a:r>
            <a:endParaRPr lang="ru-RU" b="1" i="1" dirty="0" smtClean="0">
              <a:solidFill>
                <a:srgbClr val="660033"/>
              </a:solidFill>
            </a:endParaRPr>
          </a:p>
        </p:txBody>
      </p:sp>
      <p:sp>
        <p:nvSpPr>
          <p:cNvPr id="63491" name="Rectangle 3" descr="C:\Users\Павленко\Pictures\пузир вытр.jpg"/>
          <p:cNvSpPr>
            <a:spLocks noChangeArrowheads="1"/>
          </p:cNvSpPr>
          <p:nvPr/>
        </p:nvSpPr>
        <p:spPr bwMode="auto">
          <a:xfrm>
            <a:off x="3124200" y="4419600"/>
            <a:ext cx="2209800" cy="1905000"/>
          </a:xfrm>
          <a:prstGeom prst="rect">
            <a:avLst/>
          </a:prstGeom>
          <a:blipFill dpi="0" rotWithShape="0">
            <a:blip r:embed="rId2" cstate="print"/>
            <a:srcRect/>
            <a:stretch>
              <a:fillRect/>
            </a:stretch>
          </a:blipFill>
          <a:ln w="9525">
            <a:solidFill>
              <a:schemeClr val="tx1"/>
            </a:solidFill>
            <a:miter lim="800000"/>
            <a:headEnd/>
            <a:tailEnd/>
          </a:ln>
        </p:spPr>
        <p:txBody>
          <a:bodyPr wrap="none" anchor="ctr"/>
          <a:lstStyle/>
          <a:p>
            <a:endParaRPr lang="ru-RU"/>
          </a:p>
        </p:txBody>
      </p:sp>
      <p:sp>
        <p:nvSpPr>
          <p:cNvPr id="63492" name="Rectangle 4" descr="C:\Users\Павленко\Pictures\Віруси\1737.jpg"/>
          <p:cNvSpPr>
            <a:spLocks noChangeArrowheads="1"/>
          </p:cNvSpPr>
          <p:nvPr/>
        </p:nvSpPr>
        <p:spPr bwMode="auto">
          <a:xfrm>
            <a:off x="6019800" y="1828800"/>
            <a:ext cx="2514600" cy="2209800"/>
          </a:xfrm>
          <a:prstGeom prst="rect">
            <a:avLst/>
          </a:prstGeom>
          <a:blipFill dpi="0" rotWithShape="0">
            <a:blip r:embed="rId3" cstate="print"/>
            <a:srcRect/>
            <a:stretch>
              <a:fillRect/>
            </a:stretch>
          </a:blipFill>
          <a:ln w="9525">
            <a:solidFill>
              <a:schemeClr val="tx1"/>
            </a:solidFill>
            <a:miter lim="800000"/>
            <a:headEnd/>
            <a:tailEnd/>
          </a:ln>
        </p:spPr>
        <p:txBody>
          <a:bodyPr wrap="none" anchor="ctr"/>
          <a:lstStyle/>
          <a:p>
            <a:endParaRPr lang="ru-RU"/>
          </a:p>
        </p:txBody>
      </p:sp>
      <p:sp>
        <p:nvSpPr>
          <p:cNvPr id="63493" name="Rectangle 5" descr="C:\Users\Павленко\Pictures\Віруси\vetryanka.jpg"/>
          <p:cNvSpPr>
            <a:spLocks noChangeArrowheads="1"/>
          </p:cNvSpPr>
          <p:nvPr/>
        </p:nvSpPr>
        <p:spPr bwMode="auto">
          <a:xfrm>
            <a:off x="3124200" y="1752600"/>
            <a:ext cx="2286000" cy="2133600"/>
          </a:xfrm>
          <a:prstGeom prst="rect">
            <a:avLst/>
          </a:prstGeom>
          <a:blipFill dpi="0" rotWithShape="0">
            <a:blip r:embed="rId4" cstate="print"/>
            <a:srcRect/>
            <a:stretch>
              <a:fillRect/>
            </a:stretch>
          </a:blipFill>
          <a:ln w="9525">
            <a:solidFill>
              <a:schemeClr val="tx1"/>
            </a:solidFill>
            <a:miter lim="800000"/>
            <a:headEnd/>
            <a:tailEnd/>
          </a:ln>
        </p:spPr>
        <p:txBody>
          <a:bodyPr wrap="none" anchor="ctr"/>
          <a:lstStyle/>
          <a:p>
            <a:endParaRPr lang="ru-RU"/>
          </a:p>
        </p:txBody>
      </p:sp>
      <p:sp>
        <p:nvSpPr>
          <p:cNvPr id="63494" name="Rectangle 6" descr="C:\Users\Павленко\Pictures\Віруси\нат оспа.jpg"/>
          <p:cNvSpPr>
            <a:spLocks noChangeArrowheads="1"/>
          </p:cNvSpPr>
          <p:nvPr/>
        </p:nvSpPr>
        <p:spPr bwMode="auto">
          <a:xfrm>
            <a:off x="6096000" y="4419600"/>
            <a:ext cx="2514600" cy="1752600"/>
          </a:xfrm>
          <a:prstGeom prst="rect">
            <a:avLst/>
          </a:prstGeom>
          <a:blipFill dpi="0" rotWithShape="0">
            <a:blip r:embed="rId5" cstate="print"/>
            <a:srcRect/>
            <a:stretch>
              <a:fillRect/>
            </a:stretch>
          </a:blipFill>
          <a:ln w="9525">
            <a:solidFill>
              <a:schemeClr val="tx1"/>
            </a:solidFill>
            <a:miter lim="800000"/>
            <a:headEnd/>
            <a:tailEnd/>
          </a:ln>
        </p:spPr>
        <p:txBody>
          <a:bodyPr wrap="none" anchor="ctr"/>
          <a:lstStyle/>
          <a:p>
            <a:endParaRPr lang="ru-RU"/>
          </a:p>
        </p:txBody>
      </p:sp>
      <p:sp>
        <p:nvSpPr>
          <p:cNvPr id="63495" name="Rectangle 7" descr="C:\Users\Павленко\Pictures\зел.jpg"/>
          <p:cNvSpPr>
            <a:spLocks noChangeArrowheads="1"/>
          </p:cNvSpPr>
          <p:nvPr/>
        </p:nvSpPr>
        <p:spPr bwMode="auto">
          <a:xfrm>
            <a:off x="457200" y="1752600"/>
            <a:ext cx="2057400" cy="2133600"/>
          </a:xfrm>
          <a:prstGeom prst="rect">
            <a:avLst/>
          </a:prstGeom>
          <a:blipFill dpi="0" rotWithShape="0">
            <a:blip r:embed="rId6" cstate="print"/>
            <a:srcRect/>
            <a:stretch>
              <a:fillRect/>
            </a:stretch>
          </a:blipFill>
          <a:ln w="9525">
            <a:solidFill>
              <a:schemeClr val="tx1"/>
            </a:solidFill>
            <a:miter lim="800000"/>
            <a:headEnd/>
            <a:tailEnd/>
          </a:ln>
        </p:spPr>
        <p:txBody>
          <a:bodyPr wrap="none" anchor="ctr"/>
          <a:lstStyle/>
          <a:p>
            <a:endParaRPr lang="ru-RU"/>
          </a:p>
        </p:txBody>
      </p:sp>
      <p:sp>
        <p:nvSpPr>
          <p:cNvPr id="63496" name="Rectangle 8"/>
          <p:cNvSpPr>
            <a:spLocks noChangeArrowheads="1"/>
          </p:cNvSpPr>
          <p:nvPr/>
        </p:nvSpPr>
        <p:spPr bwMode="auto">
          <a:xfrm>
            <a:off x="6248400" y="3962400"/>
            <a:ext cx="2057400" cy="533400"/>
          </a:xfrm>
          <a:prstGeom prst="rect">
            <a:avLst/>
          </a:prstGeom>
          <a:solidFill>
            <a:schemeClr val="accent1"/>
          </a:solidFill>
          <a:ln w="9525">
            <a:solidFill>
              <a:schemeClr val="tx1"/>
            </a:solidFill>
            <a:miter lim="800000"/>
            <a:headEnd/>
            <a:tailEnd/>
          </a:ln>
        </p:spPr>
        <p:txBody>
          <a:bodyPr wrap="none" anchor="ctr"/>
          <a:lstStyle/>
          <a:p>
            <a:pPr algn="ctr"/>
            <a:r>
              <a:rPr lang="uk-UA"/>
              <a:t>Натуральна віспа</a:t>
            </a:r>
            <a:endParaRPr lang="ru-RU"/>
          </a:p>
        </p:txBody>
      </p:sp>
      <p:sp>
        <p:nvSpPr>
          <p:cNvPr id="63497" name="Rectangle 9" descr="C:\Users\Павленко\Pictures\Ospa.jpg"/>
          <p:cNvSpPr>
            <a:spLocks noChangeArrowheads="1"/>
          </p:cNvSpPr>
          <p:nvPr/>
        </p:nvSpPr>
        <p:spPr bwMode="auto">
          <a:xfrm>
            <a:off x="457200" y="4419600"/>
            <a:ext cx="1981200" cy="1981200"/>
          </a:xfrm>
          <a:prstGeom prst="rect">
            <a:avLst/>
          </a:prstGeom>
          <a:blipFill dpi="0" rotWithShape="0">
            <a:blip r:embed="rId7" cstate="print"/>
            <a:srcRect/>
            <a:stretch>
              <a:fillRect/>
            </a:stretch>
          </a:blipFill>
          <a:ln w="9525">
            <a:solidFill>
              <a:schemeClr val="tx1"/>
            </a:solidFill>
            <a:miter lim="800000"/>
            <a:headEnd/>
            <a:tailEnd/>
          </a:ln>
        </p:spPr>
        <p:txBody>
          <a:bodyPr wrap="none" anchor="ctr"/>
          <a:lstStyle/>
          <a:p>
            <a:endParaRPr lang="ru-RU"/>
          </a:p>
        </p:txBody>
      </p:sp>
      <p:sp>
        <p:nvSpPr>
          <p:cNvPr id="63498" name="Rectangle 10"/>
          <p:cNvSpPr>
            <a:spLocks noChangeArrowheads="1"/>
          </p:cNvSpPr>
          <p:nvPr/>
        </p:nvSpPr>
        <p:spPr bwMode="auto">
          <a:xfrm>
            <a:off x="1676400" y="3886200"/>
            <a:ext cx="1752600" cy="533400"/>
          </a:xfrm>
          <a:prstGeom prst="rect">
            <a:avLst/>
          </a:prstGeom>
          <a:solidFill>
            <a:schemeClr val="accent1"/>
          </a:solidFill>
          <a:ln w="9525">
            <a:solidFill>
              <a:schemeClr val="tx1"/>
            </a:solidFill>
            <a:miter lim="800000"/>
            <a:headEnd/>
            <a:tailEnd/>
          </a:ln>
        </p:spPr>
        <p:txBody>
          <a:bodyPr wrap="none" anchor="ctr"/>
          <a:lstStyle/>
          <a:p>
            <a:pPr algn="ctr"/>
            <a:r>
              <a:rPr lang="uk-UA"/>
              <a:t>Вітряна віспа</a:t>
            </a:r>
            <a:endParaRPr lang="ru-R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dissolve">
                                      <p:cBhvr>
                                        <p:cTn id="7" dur="5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51520" y="115888"/>
            <a:ext cx="8779768" cy="1080864"/>
          </a:xfrm>
        </p:spPr>
        <p:txBody>
          <a:bodyPr>
            <a:normAutofit/>
          </a:bodyPr>
          <a:lstStyle/>
          <a:p>
            <a:pPr eaLnBrk="1" hangingPunct="1"/>
            <a:r>
              <a:rPr lang="uk-UA" b="1" i="1" dirty="0" smtClean="0">
                <a:solidFill>
                  <a:srgbClr val="FF0000"/>
                </a:solidFill>
              </a:rPr>
              <a:t>Вірусні хвороби людей</a:t>
            </a:r>
            <a:r>
              <a:rPr lang="uk-UA" dirty="0" smtClean="0">
                <a:solidFill>
                  <a:srgbClr val="FF0000"/>
                </a:solidFill>
              </a:rPr>
              <a:t> </a:t>
            </a:r>
            <a:br>
              <a:rPr lang="uk-UA" dirty="0" smtClean="0">
                <a:solidFill>
                  <a:srgbClr val="FF0000"/>
                </a:solidFill>
              </a:rPr>
            </a:br>
            <a:r>
              <a:rPr lang="uk-UA" b="1" i="1" dirty="0" smtClean="0">
                <a:solidFill>
                  <a:srgbClr val="660033"/>
                </a:solidFill>
              </a:rPr>
              <a:t>Папіломи</a:t>
            </a:r>
            <a:endParaRPr lang="ru-RU" b="1" i="1" dirty="0" smtClean="0">
              <a:solidFill>
                <a:srgbClr val="660033"/>
              </a:solidFill>
            </a:endParaRPr>
          </a:p>
        </p:txBody>
      </p:sp>
      <p:sp>
        <p:nvSpPr>
          <p:cNvPr id="50180" name="Rectangle 4" descr="C:\Users\Павленко\Віруси\papilloma.jpg"/>
          <p:cNvSpPr>
            <a:spLocks noChangeArrowheads="1"/>
          </p:cNvSpPr>
          <p:nvPr/>
        </p:nvSpPr>
        <p:spPr bwMode="auto">
          <a:xfrm>
            <a:off x="6588224" y="4797152"/>
            <a:ext cx="2286000" cy="1524000"/>
          </a:xfrm>
          <a:prstGeom prst="rect">
            <a:avLst/>
          </a:prstGeom>
          <a:blipFill dpi="0" rotWithShape="0">
            <a:blip r:embed="rId2" cstate="print"/>
            <a:srcRect/>
            <a:stretch>
              <a:fillRect/>
            </a:stretch>
          </a:blipFill>
          <a:ln w="9525">
            <a:solidFill>
              <a:schemeClr val="tx1"/>
            </a:solidFill>
            <a:miter lim="800000"/>
            <a:headEnd/>
            <a:tailEnd/>
          </a:ln>
        </p:spPr>
        <p:txBody>
          <a:bodyPr wrap="none" anchor="ctr"/>
          <a:lstStyle/>
          <a:p>
            <a:endParaRPr lang="ru-RU"/>
          </a:p>
        </p:txBody>
      </p:sp>
      <p:sp>
        <p:nvSpPr>
          <p:cNvPr id="50181" name="Rectangle 5" descr="C:\Users\Павленко\Віруси\локал папилом.jpg"/>
          <p:cNvSpPr>
            <a:spLocks noChangeArrowheads="1"/>
          </p:cNvSpPr>
          <p:nvPr/>
        </p:nvSpPr>
        <p:spPr bwMode="auto">
          <a:xfrm>
            <a:off x="228600" y="1676400"/>
            <a:ext cx="2819400" cy="4953000"/>
          </a:xfrm>
          <a:prstGeom prst="rect">
            <a:avLst/>
          </a:prstGeom>
          <a:blipFill dpi="0" rotWithShape="0">
            <a:blip r:embed="rId3" cstate="print"/>
            <a:srcRect/>
            <a:stretch>
              <a:fillRect/>
            </a:stretch>
          </a:blipFill>
          <a:ln w="9525">
            <a:solidFill>
              <a:schemeClr val="tx1"/>
            </a:solidFill>
            <a:miter lim="800000"/>
            <a:headEnd/>
            <a:tailEnd/>
          </a:ln>
        </p:spPr>
        <p:txBody>
          <a:bodyPr wrap="none" anchor="ctr"/>
          <a:lstStyle/>
          <a:p>
            <a:endParaRPr lang="ru-RU"/>
          </a:p>
        </p:txBody>
      </p:sp>
      <p:sp>
        <p:nvSpPr>
          <p:cNvPr id="50182" name="Rectangle 6" descr="C:\Users\Павленко\Віруси\papillomi1.jpg"/>
          <p:cNvSpPr>
            <a:spLocks noChangeArrowheads="1"/>
          </p:cNvSpPr>
          <p:nvPr/>
        </p:nvSpPr>
        <p:spPr bwMode="auto">
          <a:xfrm>
            <a:off x="6477000" y="1219200"/>
            <a:ext cx="2209800" cy="1295400"/>
          </a:xfrm>
          <a:prstGeom prst="rect">
            <a:avLst/>
          </a:prstGeom>
          <a:blipFill dpi="0" rotWithShape="0">
            <a:blip r:embed="rId4" cstate="print"/>
            <a:srcRect/>
            <a:stretch>
              <a:fillRect/>
            </a:stretch>
          </a:blipFill>
          <a:ln w="9525">
            <a:solidFill>
              <a:schemeClr val="tx1"/>
            </a:solidFill>
            <a:miter lim="800000"/>
            <a:headEnd/>
            <a:tailEnd/>
          </a:ln>
        </p:spPr>
        <p:txBody>
          <a:bodyPr wrap="none" anchor="ctr"/>
          <a:lstStyle/>
          <a:p>
            <a:endParaRPr lang="ru-RU"/>
          </a:p>
        </p:txBody>
      </p:sp>
      <p:sp>
        <p:nvSpPr>
          <p:cNvPr id="50184" name="Rectangle 8" descr="C:\Users\Павленко\Віруси\warts_.jpg"/>
          <p:cNvSpPr>
            <a:spLocks noChangeArrowheads="1"/>
          </p:cNvSpPr>
          <p:nvPr/>
        </p:nvSpPr>
        <p:spPr bwMode="auto">
          <a:xfrm>
            <a:off x="3733800" y="5029200"/>
            <a:ext cx="2438400" cy="1524000"/>
          </a:xfrm>
          <a:prstGeom prst="rect">
            <a:avLst/>
          </a:prstGeom>
          <a:blipFill dpi="0" rotWithShape="0">
            <a:blip r:embed="rId5" cstate="print"/>
            <a:srcRect/>
            <a:stretch>
              <a:fillRect/>
            </a:stretch>
          </a:blipFill>
          <a:ln w="9525">
            <a:solidFill>
              <a:schemeClr val="tx1"/>
            </a:solidFill>
            <a:miter lim="800000"/>
            <a:headEnd/>
            <a:tailEnd/>
          </a:ln>
        </p:spPr>
        <p:txBody>
          <a:bodyPr wrap="none" anchor="ctr"/>
          <a:lstStyle/>
          <a:p>
            <a:endParaRPr lang="ru-RU"/>
          </a:p>
        </p:txBody>
      </p:sp>
      <p:sp>
        <p:nvSpPr>
          <p:cNvPr id="50186" name="Rectangle 10" descr="C:\Users\Павленко\Віруси\глаз.jpg"/>
          <p:cNvSpPr>
            <a:spLocks noChangeArrowheads="1"/>
          </p:cNvSpPr>
          <p:nvPr/>
        </p:nvSpPr>
        <p:spPr bwMode="auto">
          <a:xfrm>
            <a:off x="3733800" y="1752600"/>
            <a:ext cx="1905000" cy="1371600"/>
          </a:xfrm>
          <a:prstGeom prst="rect">
            <a:avLst/>
          </a:prstGeom>
          <a:blipFill dpi="0" rotWithShape="0">
            <a:blip r:embed="rId6" cstate="print"/>
            <a:srcRect/>
            <a:stretch>
              <a:fillRect/>
            </a:stretch>
          </a:blipFill>
          <a:ln w="9525">
            <a:solidFill>
              <a:schemeClr val="tx1"/>
            </a:solidFill>
            <a:miter lim="800000"/>
            <a:headEnd/>
            <a:tailEnd/>
          </a:ln>
        </p:spPr>
        <p:txBody>
          <a:bodyPr wrap="none" anchor="ctr"/>
          <a:lstStyle/>
          <a:p>
            <a:endParaRPr lang="ru-RU"/>
          </a:p>
        </p:txBody>
      </p:sp>
      <p:sp>
        <p:nvSpPr>
          <p:cNvPr id="50187" name="Rectangle 11" descr="C:\Users\Павленко\Віруси\веко.jpg"/>
          <p:cNvSpPr>
            <a:spLocks noChangeArrowheads="1"/>
          </p:cNvSpPr>
          <p:nvPr/>
        </p:nvSpPr>
        <p:spPr bwMode="auto">
          <a:xfrm>
            <a:off x="6553200" y="2971800"/>
            <a:ext cx="2057400" cy="1371600"/>
          </a:xfrm>
          <a:prstGeom prst="rect">
            <a:avLst/>
          </a:prstGeom>
          <a:blipFill dpi="0" rotWithShape="0">
            <a:blip r:embed="rId7" cstate="print"/>
            <a:srcRect/>
            <a:stretch>
              <a:fillRect/>
            </a:stretch>
          </a:blipFill>
          <a:ln w="9525">
            <a:solidFill>
              <a:schemeClr val="tx1"/>
            </a:solidFill>
            <a:miter lim="800000"/>
            <a:headEnd/>
            <a:tailEnd/>
          </a:ln>
        </p:spPr>
        <p:txBody>
          <a:bodyPr wrap="none" anchor="ctr"/>
          <a:lstStyle/>
          <a:p>
            <a:endParaRPr lang="ru-RU"/>
          </a:p>
        </p:txBody>
      </p:sp>
      <p:sp>
        <p:nvSpPr>
          <p:cNvPr id="50188" name="Rectangle 12" descr="C:\Users\Павленко\Віруси\на руке.jpg"/>
          <p:cNvSpPr>
            <a:spLocks noChangeArrowheads="1"/>
          </p:cNvSpPr>
          <p:nvPr/>
        </p:nvSpPr>
        <p:spPr bwMode="auto">
          <a:xfrm>
            <a:off x="3352800" y="3352800"/>
            <a:ext cx="2133600" cy="1447800"/>
          </a:xfrm>
          <a:prstGeom prst="rect">
            <a:avLst/>
          </a:prstGeom>
          <a:blipFill dpi="0" rotWithShape="0">
            <a:blip r:embed="rId8" cstate="print"/>
            <a:srcRect/>
            <a:stretch>
              <a:fillRect/>
            </a:stretch>
          </a:blipFill>
          <a:ln w="9525">
            <a:solidFill>
              <a:schemeClr val="tx1"/>
            </a:solidFill>
            <a:miter lim="800000"/>
            <a:headEnd/>
            <a:tailEnd/>
          </a:ln>
        </p:spPr>
        <p:txBody>
          <a:bodyPr wrap="none" anchor="ctr"/>
          <a:lstStyle/>
          <a:p>
            <a:endParaRPr lang="ru-RU"/>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23528" y="260648"/>
            <a:ext cx="8229600" cy="868362"/>
          </a:xfrm>
        </p:spPr>
        <p:txBody>
          <a:bodyPr/>
          <a:lstStyle/>
          <a:p>
            <a:pPr eaLnBrk="1" hangingPunct="1"/>
            <a:r>
              <a:rPr lang="uk-UA" b="1" i="1" dirty="0" smtClean="0">
                <a:solidFill>
                  <a:srgbClr val="FF0000"/>
                </a:solidFill>
              </a:rPr>
              <a:t>Вірусні хвороби людей</a:t>
            </a:r>
            <a:r>
              <a:rPr lang="uk-UA" dirty="0" smtClean="0">
                <a:solidFill>
                  <a:srgbClr val="FF0000"/>
                </a:solidFill>
              </a:rPr>
              <a:t> </a:t>
            </a:r>
            <a:endParaRPr lang="ru-RU" dirty="0" smtClean="0">
              <a:solidFill>
                <a:srgbClr val="FF0000"/>
              </a:solidFill>
            </a:endParaRPr>
          </a:p>
        </p:txBody>
      </p:sp>
      <p:sp>
        <p:nvSpPr>
          <p:cNvPr id="56323" name="Rectangle 3" descr="C:\Users\Павленко\Віруси\вир энцеф.jpg"/>
          <p:cNvSpPr>
            <a:spLocks noChangeArrowheads="1"/>
          </p:cNvSpPr>
          <p:nvPr/>
        </p:nvSpPr>
        <p:spPr bwMode="auto">
          <a:xfrm>
            <a:off x="609600" y="1447800"/>
            <a:ext cx="2438400" cy="2133600"/>
          </a:xfrm>
          <a:prstGeom prst="rect">
            <a:avLst/>
          </a:prstGeom>
          <a:blipFill dpi="0" rotWithShape="0">
            <a:blip r:embed="rId2" cstate="print"/>
            <a:srcRect/>
            <a:stretch>
              <a:fillRect/>
            </a:stretch>
          </a:blipFill>
          <a:ln w="9525">
            <a:solidFill>
              <a:schemeClr val="tx1"/>
            </a:solidFill>
            <a:miter lim="800000"/>
            <a:headEnd/>
            <a:tailEnd/>
          </a:ln>
        </p:spPr>
        <p:txBody>
          <a:bodyPr wrap="none" anchor="ctr"/>
          <a:lstStyle/>
          <a:p>
            <a:endParaRPr lang="ru-RU"/>
          </a:p>
        </p:txBody>
      </p:sp>
      <p:sp>
        <p:nvSpPr>
          <p:cNvPr id="56324" name="Rectangle 4" descr="C:\Users\Павленко\Pictures\ч как.jpg"/>
          <p:cNvSpPr>
            <a:spLocks noChangeArrowheads="1"/>
          </p:cNvSpPr>
          <p:nvPr/>
        </p:nvSpPr>
        <p:spPr bwMode="auto">
          <a:xfrm>
            <a:off x="3657600" y="1219200"/>
            <a:ext cx="2514600" cy="2362200"/>
          </a:xfrm>
          <a:prstGeom prst="rect">
            <a:avLst/>
          </a:prstGeom>
          <a:blipFill dpi="0" rotWithShape="0">
            <a:blip r:embed="rId3" cstate="print"/>
            <a:srcRect/>
            <a:stretch>
              <a:fillRect/>
            </a:stretch>
          </a:blipFill>
          <a:ln w="9525">
            <a:solidFill>
              <a:schemeClr val="tx1"/>
            </a:solidFill>
            <a:miter lim="800000"/>
            <a:headEnd/>
            <a:tailEnd/>
          </a:ln>
        </p:spPr>
        <p:txBody>
          <a:bodyPr wrap="none" anchor="ctr"/>
          <a:lstStyle/>
          <a:p>
            <a:endParaRPr lang="ru-RU"/>
          </a:p>
        </p:txBody>
      </p:sp>
      <p:sp>
        <p:nvSpPr>
          <p:cNvPr id="56325" name="Rectangle 5" descr="C:\Users\Павленко\Віруси\укус комара.jpg"/>
          <p:cNvSpPr>
            <a:spLocks noChangeArrowheads="1"/>
          </p:cNvSpPr>
          <p:nvPr/>
        </p:nvSpPr>
        <p:spPr bwMode="auto">
          <a:xfrm>
            <a:off x="838200" y="4267200"/>
            <a:ext cx="2209800" cy="2057400"/>
          </a:xfrm>
          <a:prstGeom prst="rect">
            <a:avLst/>
          </a:prstGeom>
          <a:blipFill dpi="0" rotWithShape="0">
            <a:blip r:embed="rId4" cstate="print"/>
            <a:srcRect/>
            <a:stretch>
              <a:fillRect/>
            </a:stretch>
          </a:blipFill>
          <a:ln w="9525">
            <a:solidFill>
              <a:schemeClr val="tx1"/>
            </a:solidFill>
            <a:miter lim="800000"/>
            <a:headEnd/>
            <a:tailEnd/>
          </a:ln>
        </p:spPr>
        <p:txBody>
          <a:bodyPr wrap="none" anchor="ctr"/>
          <a:lstStyle/>
          <a:p>
            <a:endParaRPr lang="ru-RU"/>
          </a:p>
        </p:txBody>
      </p:sp>
      <p:sp>
        <p:nvSpPr>
          <p:cNvPr id="56326" name="Rectangle 6" descr="C:\Users\Павленко\Віруси\жах.jpg"/>
          <p:cNvSpPr>
            <a:spLocks noChangeArrowheads="1"/>
          </p:cNvSpPr>
          <p:nvPr/>
        </p:nvSpPr>
        <p:spPr bwMode="auto">
          <a:xfrm>
            <a:off x="6477000" y="4267200"/>
            <a:ext cx="2286000" cy="2057400"/>
          </a:xfrm>
          <a:prstGeom prst="rect">
            <a:avLst/>
          </a:prstGeom>
          <a:blipFill dpi="0" rotWithShape="0">
            <a:blip r:embed="rId5" cstate="print"/>
            <a:srcRect/>
            <a:stretch>
              <a:fillRect/>
            </a:stretch>
          </a:blipFill>
          <a:ln w="9525">
            <a:solidFill>
              <a:schemeClr val="tx1"/>
            </a:solidFill>
            <a:miter lim="800000"/>
            <a:headEnd/>
            <a:tailEnd/>
          </a:ln>
        </p:spPr>
        <p:txBody>
          <a:bodyPr wrap="none" anchor="ctr"/>
          <a:lstStyle/>
          <a:p>
            <a:endParaRPr lang="ru-RU"/>
          </a:p>
        </p:txBody>
      </p:sp>
      <p:sp>
        <p:nvSpPr>
          <p:cNvPr id="56327" name="Rectangle 7"/>
          <p:cNvSpPr>
            <a:spLocks noChangeArrowheads="1"/>
          </p:cNvSpPr>
          <p:nvPr/>
        </p:nvSpPr>
        <p:spPr bwMode="auto">
          <a:xfrm>
            <a:off x="609600" y="3581400"/>
            <a:ext cx="2438400" cy="381000"/>
          </a:xfrm>
          <a:prstGeom prst="rect">
            <a:avLst/>
          </a:prstGeom>
          <a:solidFill>
            <a:schemeClr val="accent1"/>
          </a:solidFill>
          <a:ln w="9525">
            <a:solidFill>
              <a:schemeClr val="tx1"/>
            </a:solidFill>
            <a:miter lim="800000"/>
            <a:headEnd/>
            <a:tailEnd/>
          </a:ln>
        </p:spPr>
        <p:txBody>
          <a:bodyPr wrap="none" anchor="ctr"/>
          <a:lstStyle/>
          <a:p>
            <a:pPr algn="ctr"/>
            <a:r>
              <a:rPr lang="uk-UA"/>
              <a:t>Хворий на енцефаліт</a:t>
            </a:r>
            <a:endParaRPr lang="ru-RU"/>
          </a:p>
        </p:txBody>
      </p:sp>
      <p:sp>
        <p:nvSpPr>
          <p:cNvPr id="56328" name="Rectangle 8"/>
          <p:cNvSpPr>
            <a:spLocks noChangeArrowheads="1"/>
          </p:cNvSpPr>
          <p:nvPr/>
        </p:nvSpPr>
        <p:spPr bwMode="auto">
          <a:xfrm>
            <a:off x="3886200" y="3581400"/>
            <a:ext cx="2133600" cy="381000"/>
          </a:xfrm>
          <a:prstGeom prst="rect">
            <a:avLst/>
          </a:prstGeom>
          <a:solidFill>
            <a:schemeClr val="accent1"/>
          </a:solidFill>
          <a:ln w="9525">
            <a:solidFill>
              <a:schemeClr val="tx1"/>
            </a:solidFill>
            <a:miter lim="800000"/>
            <a:headEnd/>
            <a:tailEnd/>
          </a:ln>
        </p:spPr>
        <p:txBody>
          <a:bodyPr wrap="none" anchor="ctr"/>
          <a:lstStyle/>
          <a:p>
            <a:pPr algn="ctr"/>
            <a:r>
              <a:rPr lang="uk-UA"/>
              <a:t>Людина-кактус</a:t>
            </a:r>
            <a:endParaRPr lang="ru-RU"/>
          </a:p>
        </p:txBody>
      </p:sp>
      <p:sp>
        <p:nvSpPr>
          <p:cNvPr id="56330" name="Rectangle 10"/>
          <p:cNvSpPr>
            <a:spLocks noChangeArrowheads="1"/>
          </p:cNvSpPr>
          <p:nvPr/>
        </p:nvSpPr>
        <p:spPr bwMode="auto">
          <a:xfrm>
            <a:off x="838200" y="6324600"/>
            <a:ext cx="2209800" cy="304800"/>
          </a:xfrm>
          <a:prstGeom prst="rect">
            <a:avLst/>
          </a:prstGeom>
          <a:solidFill>
            <a:schemeClr val="accent1"/>
          </a:solidFill>
          <a:ln w="9525">
            <a:solidFill>
              <a:schemeClr val="tx1"/>
            </a:solidFill>
            <a:miter lim="800000"/>
            <a:headEnd/>
            <a:tailEnd/>
          </a:ln>
        </p:spPr>
        <p:txBody>
          <a:bodyPr wrap="none" anchor="ctr"/>
          <a:lstStyle/>
          <a:p>
            <a:pPr algn="ctr"/>
            <a:r>
              <a:rPr lang="uk-UA"/>
              <a:t>Після укусу комара</a:t>
            </a:r>
            <a:endParaRPr lang="ru-RU"/>
          </a:p>
        </p:txBody>
      </p:sp>
      <p:sp>
        <p:nvSpPr>
          <p:cNvPr id="56331" name="Rectangle 11" descr="C:\Users\Павленко\Віруси\ужас.jpg"/>
          <p:cNvSpPr>
            <a:spLocks noChangeArrowheads="1"/>
          </p:cNvSpPr>
          <p:nvPr/>
        </p:nvSpPr>
        <p:spPr bwMode="auto">
          <a:xfrm>
            <a:off x="6705600" y="1600200"/>
            <a:ext cx="2057400" cy="2133600"/>
          </a:xfrm>
          <a:prstGeom prst="rect">
            <a:avLst/>
          </a:prstGeom>
          <a:blipFill dpi="0" rotWithShape="0">
            <a:blip r:embed="rId6" cstate="print"/>
            <a:srcRect/>
            <a:stretch>
              <a:fillRect/>
            </a:stretch>
          </a:blipFill>
          <a:ln w="9525">
            <a:solidFill>
              <a:schemeClr val="tx1"/>
            </a:solidFill>
            <a:miter lim="800000"/>
            <a:headEnd/>
            <a:tailEnd/>
          </a:ln>
        </p:spPr>
        <p:txBody>
          <a:bodyPr wrap="none" anchor="ctr"/>
          <a:lstStyle/>
          <a:p>
            <a:endParaRPr lang="ru-RU"/>
          </a:p>
        </p:txBody>
      </p:sp>
      <p:sp>
        <p:nvSpPr>
          <p:cNvPr id="56332" name="Rectangle 12" descr="C:\Users\Павленко\Віруси\на пальц.jpg"/>
          <p:cNvSpPr>
            <a:spLocks noChangeArrowheads="1"/>
          </p:cNvSpPr>
          <p:nvPr/>
        </p:nvSpPr>
        <p:spPr bwMode="auto">
          <a:xfrm>
            <a:off x="3657600" y="4343400"/>
            <a:ext cx="2438400" cy="1905000"/>
          </a:xfrm>
          <a:prstGeom prst="rect">
            <a:avLst/>
          </a:prstGeom>
          <a:blipFill dpi="0" rotWithShape="0">
            <a:blip r:embed="rId7" cstate="print"/>
            <a:srcRect/>
            <a:stretch>
              <a:fillRect/>
            </a:stretch>
          </a:blipFill>
          <a:ln w="9525">
            <a:solidFill>
              <a:schemeClr val="tx1"/>
            </a:solidFill>
            <a:miter lim="800000"/>
            <a:headEnd/>
            <a:tailEnd/>
          </a:ln>
        </p:spPr>
        <p:txBody>
          <a:bodyPr wrap="none" anchor="ctr"/>
          <a:lstStyle/>
          <a:p>
            <a:endParaRPr lang="ru-RU"/>
          </a:p>
        </p:txBody>
      </p:sp>
      <p:sp>
        <p:nvSpPr>
          <p:cNvPr id="56333" name="Rectangle 13"/>
          <p:cNvSpPr>
            <a:spLocks noChangeArrowheads="1"/>
          </p:cNvSpPr>
          <p:nvPr/>
        </p:nvSpPr>
        <p:spPr bwMode="auto">
          <a:xfrm>
            <a:off x="6553200" y="3733800"/>
            <a:ext cx="2362200" cy="304800"/>
          </a:xfrm>
          <a:prstGeom prst="rect">
            <a:avLst/>
          </a:prstGeom>
          <a:solidFill>
            <a:schemeClr val="accent1"/>
          </a:solidFill>
          <a:ln w="9525">
            <a:solidFill>
              <a:schemeClr val="tx1"/>
            </a:solidFill>
            <a:miter lim="800000"/>
            <a:headEnd/>
            <a:tailEnd/>
          </a:ln>
        </p:spPr>
        <p:txBody>
          <a:bodyPr wrap="none" anchor="ctr"/>
          <a:lstStyle/>
          <a:p>
            <a:pPr algn="ctr"/>
            <a:r>
              <a:rPr lang="uk-UA"/>
              <a:t>Папіломи на обличчі</a:t>
            </a:r>
            <a:endParaRPr lang="ru-RU"/>
          </a:p>
        </p:txBody>
      </p:sp>
      <p:sp>
        <p:nvSpPr>
          <p:cNvPr id="56334" name="Rectangle 14"/>
          <p:cNvSpPr>
            <a:spLocks noChangeArrowheads="1"/>
          </p:cNvSpPr>
          <p:nvPr/>
        </p:nvSpPr>
        <p:spPr bwMode="auto">
          <a:xfrm>
            <a:off x="3810000" y="6248400"/>
            <a:ext cx="2133600" cy="304800"/>
          </a:xfrm>
          <a:prstGeom prst="rect">
            <a:avLst/>
          </a:prstGeom>
          <a:solidFill>
            <a:schemeClr val="accent1"/>
          </a:solidFill>
          <a:ln w="9525">
            <a:solidFill>
              <a:schemeClr val="tx1"/>
            </a:solidFill>
            <a:miter lim="800000"/>
            <a:headEnd/>
            <a:tailEnd/>
          </a:ln>
        </p:spPr>
        <p:txBody>
          <a:bodyPr wrap="none" anchor="ctr"/>
          <a:lstStyle/>
          <a:p>
            <a:pPr algn="ctr"/>
            <a:r>
              <a:rPr lang="uk-UA"/>
              <a:t>Папіломи на пальці</a:t>
            </a:r>
            <a:endParaRPr lang="ru-RU"/>
          </a:p>
        </p:txBody>
      </p:sp>
      <p:sp>
        <p:nvSpPr>
          <p:cNvPr id="56335" name="Rectangle 15"/>
          <p:cNvSpPr>
            <a:spLocks noChangeArrowheads="1"/>
          </p:cNvSpPr>
          <p:nvPr/>
        </p:nvSpPr>
        <p:spPr bwMode="auto">
          <a:xfrm>
            <a:off x="6553200" y="6248400"/>
            <a:ext cx="2209800" cy="381000"/>
          </a:xfrm>
          <a:prstGeom prst="rect">
            <a:avLst/>
          </a:prstGeom>
          <a:solidFill>
            <a:schemeClr val="accent1"/>
          </a:solidFill>
          <a:ln w="9525">
            <a:solidFill>
              <a:schemeClr val="tx1"/>
            </a:solidFill>
            <a:miter lim="800000"/>
            <a:headEnd/>
            <a:tailEnd/>
          </a:ln>
        </p:spPr>
        <p:txBody>
          <a:bodyPr wrap="none" anchor="ctr"/>
          <a:lstStyle/>
          <a:p>
            <a:pPr algn="ctr"/>
            <a:r>
              <a:rPr lang="uk-UA"/>
              <a:t>Вірусні висипи</a:t>
            </a:r>
            <a:endParaRPr lang="ru-R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6335"/>
                                        </p:tgtEl>
                                        <p:attrNameLst>
                                          <p:attrName>style.visibility</p:attrName>
                                        </p:attrNameLst>
                                      </p:cBhvr>
                                      <p:to>
                                        <p:strVal val="visible"/>
                                      </p:to>
                                    </p:set>
                                    <p:anim calcmode="lin" valueType="num">
                                      <p:cBhvr>
                                        <p:cTn id="7" dur="1000" fill="hold"/>
                                        <p:tgtEl>
                                          <p:spTgt spid="56335"/>
                                        </p:tgtEl>
                                        <p:attrNameLst>
                                          <p:attrName>ppt_w</p:attrName>
                                        </p:attrNameLst>
                                      </p:cBhvr>
                                      <p:tavLst>
                                        <p:tav tm="0">
                                          <p:val>
                                            <p:fltVal val="0"/>
                                          </p:val>
                                        </p:tav>
                                        <p:tav tm="100000">
                                          <p:val>
                                            <p:strVal val="#ppt_w"/>
                                          </p:val>
                                        </p:tav>
                                      </p:tavLst>
                                    </p:anim>
                                    <p:anim calcmode="lin" valueType="num">
                                      <p:cBhvr>
                                        <p:cTn id="8" dur="1000" fill="hold"/>
                                        <p:tgtEl>
                                          <p:spTgt spid="56335"/>
                                        </p:tgtEl>
                                        <p:attrNameLst>
                                          <p:attrName>ppt_h</p:attrName>
                                        </p:attrNameLst>
                                      </p:cBhvr>
                                      <p:tavLst>
                                        <p:tav tm="0">
                                          <p:val>
                                            <p:fltVal val="0"/>
                                          </p:val>
                                        </p:tav>
                                        <p:tav tm="100000">
                                          <p:val>
                                            <p:strVal val="#ppt_h"/>
                                          </p:val>
                                        </p:tav>
                                      </p:tavLst>
                                    </p:anim>
                                    <p:anim calcmode="lin" valueType="num">
                                      <p:cBhvr>
                                        <p:cTn id="9" dur="1000" fill="hold"/>
                                        <p:tgtEl>
                                          <p:spTgt spid="5633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633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56332"/>
                                        </p:tgtEl>
                                        <p:attrNameLst>
                                          <p:attrName>style.visibility</p:attrName>
                                        </p:attrNameLst>
                                      </p:cBhvr>
                                      <p:to>
                                        <p:strVal val="visible"/>
                                      </p:to>
                                    </p:set>
                                    <p:animEffect transition="in" filter="dissolve">
                                      <p:cBhvr>
                                        <p:cTn id="14" dur="500"/>
                                        <p:tgtEl>
                                          <p:spTgt spid="56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2" grpId="0" animBg="1"/>
      <p:bldP spid="56335"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04800" y="0"/>
            <a:ext cx="8534400" cy="2286000"/>
          </a:xfrm>
        </p:spPr>
        <p:txBody>
          <a:bodyPr/>
          <a:lstStyle/>
          <a:p>
            <a:pPr algn="ctr" eaLnBrk="1" hangingPunct="1"/>
            <a:r>
              <a:rPr lang="uk-UA" sz="4000" b="1" i="1" dirty="0" smtClean="0">
                <a:solidFill>
                  <a:srgbClr val="FF0000"/>
                </a:solidFill>
              </a:rPr>
              <a:t>Вірусні хвороби людей </a:t>
            </a:r>
            <a:br>
              <a:rPr lang="uk-UA" sz="4000" b="1" i="1" dirty="0" smtClean="0">
                <a:solidFill>
                  <a:srgbClr val="FF0000"/>
                </a:solidFill>
              </a:rPr>
            </a:br>
            <a:r>
              <a:rPr lang="uk-UA" sz="2000" b="1" i="1" dirty="0" smtClean="0">
                <a:solidFill>
                  <a:srgbClr val="660066"/>
                </a:solidFill>
              </a:rPr>
              <a:t/>
            </a:r>
            <a:br>
              <a:rPr lang="uk-UA" sz="2000" b="1" i="1" dirty="0" smtClean="0">
                <a:solidFill>
                  <a:srgbClr val="660066"/>
                </a:solidFill>
              </a:rPr>
            </a:br>
            <a:r>
              <a:rPr lang="uk-UA" sz="2800" b="1" i="1" dirty="0" smtClean="0">
                <a:solidFill>
                  <a:srgbClr val="660033"/>
                </a:solidFill>
              </a:rPr>
              <a:t>Вірус перетворив індонезійця</a:t>
            </a:r>
            <a:br>
              <a:rPr lang="uk-UA" sz="2800" b="1" i="1" dirty="0" smtClean="0">
                <a:solidFill>
                  <a:srgbClr val="660033"/>
                </a:solidFill>
              </a:rPr>
            </a:br>
            <a:r>
              <a:rPr lang="uk-UA" sz="2800" b="1" i="1" dirty="0" smtClean="0">
                <a:solidFill>
                  <a:srgbClr val="660033"/>
                </a:solidFill>
              </a:rPr>
              <a:t>в людину - дерево</a:t>
            </a:r>
            <a:endParaRPr lang="ru-RU" sz="2800" b="1" i="1" dirty="0" smtClean="0">
              <a:solidFill>
                <a:srgbClr val="660033"/>
              </a:solidFill>
            </a:endParaRPr>
          </a:p>
        </p:txBody>
      </p:sp>
      <p:sp>
        <p:nvSpPr>
          <p:cNvPr id="55299" name="Rectangle 3" descr="C:\Users\Павленко\Віруси\человек-дерево.gif"/>
          <p:cNvSpPr>
            <a:spLocks noChangeArrowheads="1"/>
          </p:cNvSpPr>
          <p:nvPr/>
        </p:nvSpPr>
        <p:spPr bwMode="auto">
          <a:xfrm>
            <a:off x="5562600" y="2209800"/>
            <a:ext cx="2514600" cy="2362200"/>
          </a:xfrm>
          <a:prstGeom prst="rect">
            <a:avLst/>
          </a:prstGeom>
          <a:blipFill dpi="0" rotWithShape="0">
            <a:blip r:embed="rId2" cstate="print"/>
            <a:srcRect/>
            <a:stretch>
              <a:fillRect/>
            </a:stretch>
          </a:blipFill>
          <a:ln w="9525">
            <a:solidFill>
              <a:schemeClr val="tx1"/>
            </a:solidFill>
            <a:miter lim="800000"/>
            <a:headEnd/>
            <a:tailEnd/>
          </a:ln>
        </p:spPr>
        <p:txBody>
          <a:bodyPr wrap="none" anchor="ctr"/>
          <a:lstStyle/>
          <a:p>
            <a:endParaRPr lang="ru-RU"/>
          </a:p>
        </p:txBody>
      </p:sp>
      <p:sp>
        <p:nvSpPr>
          <p:cNvPr id="55300" name="Rectangle 4" descr="C:\Users\Павленко\Віруси\руки-дерева.jpg"/>
          <p:cNvSpPr>
            <a:spLocks noChangeArrowheads="1"/>
          </p:cNvSpPr>
          <p:nvPr/>
        </p:nvSpPr>
        <p:spPr bwMode="auto">
          <a:xfrm>
            <a:off x="1905000" y="4495800"/>
            <a:ext cx="2514600" cy="2133600"/>
          </a:xfrm>
          <a:prstGeom prst="rect">
            <a:avLst/>
          </a:prstGeom>
          <a:blipFill dpi="0" rotWithShape="0">
            <a:blip r:embed="rId3" cstate="print"/>
            <a:srcRect/>
            <a:stretch>
              <a:fillRect/>
            </a:stretch>
          </a:blipFill>
          <a:ln w="9525">
            <a:solidFill>
              <a:schemeClr val="tx1"/>
            </a:solidFill>
            <a:miter lim="800000"/>
            <a:headEnd/>
            <a:tailEnd/>
          </a:ln>
        </p:spPr>
        <p:txBody>
          <a:bodyPr wrap="none" anchor="ctr"/>
          <a:lstStyle/>
          <a:p>
            <a:endParaRPr lang="ru-RU"/>
          </a:p>
        </p:txBody>
      </p:sp>
      <p:sp>
        <p:nvSpPr>
          <p:cNvPr id="55301" name="Rectangle 5" descr="C:\Users\Павленко\Віруси\Вирус превратил индонезийца в человека-дерево.jpg"/>
          <p:cNvSpPr>
            <a:spLocks noChangeArrowheads="1"/>
          </p:cNvSpPr>
          <p:nvPr/>
        </p:nvSpPr>
        <p:spPr bwMode="auto">
          <a:xfrm>
            <a:off x="914400" y="2133600"/>
            <a:ext cx="2514600" cy="2133600"/>
          </a:xfrm>
          <a:prstGeom prst="rect">
            <a:avLst/>
          </a:prstGeom>
          <a:blipFill dpi="0" rotWithShape="0">
            <a:blip r:embed="rId4" cstate="print"/>
            <a:srcRect/>
            <a:stretch>
              <a:fillRect/>
            </a:stretch>
          </a:blipFill>
          <a:ln w="9525">
            <a:solidFill>
              <a:schemeClr val="tx1"/>
            </a:solidFill>
            <a:miter lim="800000"/>
            <a:headEnd/>
            <a:tailEnd/>
          </a:ln>
        </p:spPr>
        <p:txBody>
          <a:bodyPr wrap="none" anchor="ctr"/>
          <a:lstStyle/>
          <a:p>
            <a:endParaRPr lang="ru-RU"/>
          </a:p>
        </p:txBody>
      </p:sp>
      <p:sp>
        <p:nvSpPr>
          <p:cNvPr id="55302" name="Rectangle 6" descr="C:\Users\Павленко\Віруси\ноги-дерево.jpg"/>
          <p:cNvSpPr>
            <a:spLocks noChangeArrowheads="1"/>
          </p:cNvSpPr>
          <p:nvPr/>
        </p:nvSpPr>
        <p:spPr bwMode="auto">
          <a:xfrm>
            <a:off x="4648200" y="4495800"/>
            <a:ext cx="2438400" cy="2133600"/>
          </a:xfrm>
          <a:prstGeom prst="rect">
            <a:avLst/>
          </a:prstGeom>
          <a:blipFill dpi="0" rotWithShape="0">
            <a:blip r:embed="rId5" cstate="print"/>
            <a:srcRect/>
            <a:stretch>
              <a:fillRect/>
            </a:stretch>
          </a:blipFill>
          <a:ln w="9525">
            <a:solidFill>
              <a:schemeClr val="tx1"/>
            </a:solidFill>
            <a:miter lim="800000"/>
            <a:headEnd/>
            <a:tailEnd/>
          </a:ln>
        </p:spPr>
        <p:txBody>
          <a:bodyPr wrap="none" anchor="ctr"/>
          <a:lstStyle/>
          <a:p>
            <a:endParaRPr lang="ru-RU"/>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229600" cy="715962"/>
          </a:xfrm>
        </p:spPr>
        <p:txBody>
          <a:bodyPr>
            <a:normAutofit/>
          </a:bodyPr>
          <a:lstStyle/>
          <a:p>
            <a:pPr algn="ctr" eaLnBrk="1" hangingPunct="1"/>
            <a:r>
              <a:rPr lang="uk-UA" b="1" i="1" dirty="0" smtClean="0">
                <a:solidFill>
                  <a:srgbClr val="FF0000"/>
                </a:solidFill>
              </a:rPr>
              <a:t>Пташиний грип</a:t>
            </a:r>
            <a:endParaRPr lang="ru-RU" b="1" i="1" dirty="0" smtClean="0">
              <a:solidFill>
                <a:srgbClr val="FF0000"/>
              </a:solidFill>
            </a:endParaRPr>
          </a:p>
        </p:txBody>
      </p:sp>
      <p:sp>
        <p:nvSpPr>
          <p:cNvPr id="59395" name="Rectangle 3" descr="C:\Users\Павленко\Віруси\birdgripp.jpg"/>
          <p:cNvSpPr>
            <a:spLocks noChangeArrowheads="1"/>
          </p:cNvSpPr>
          <p:nvPr/>
        </p:nvSpPr>
        <p:spPr bwMode="auto">
          <a:xfrm>
            <a:off x="304800" y="1371600"/>
            <a:ext cx="2819400" cy="2362200"/>
          </a:xfrm>
          <a:prstGeom prst="rect">
            <a:avLst/>
          </a:prstGeom>
          <a:blipFill dpi="0" rotWithShape="0">
            <a:blip r:embed="rId2" cstate="print"/>
            <a:srcRect/>
            <a:stretch>
              <a:fillRect/>
            </a:stretch>
          </a:blipFill>
          <a:ln w="9525">
            <a:solidFill>
              <a:schemeClr val="tx1"/>
            </a:solidFill>
            <a:miter lim="800000"/>
            <a:headEnd/>
            <a:tailEnd/>
          </a:ln>
        </p:spPr>
        <p:txBody>
          <a:bodyPr wrap="none" anchor="ctr"/>
          <a:lstStyle/>
          <a:p>
            <a:endParaRPr lang="ru-RU"/>
          </a:p>
        </p:txBody>
      </p:sp>
      <p:sp>
        <p:nvSpPr>
          <p:cNvPr id="59396" name="Rectangle 4" descr="C:\Users\Павленко\Віруси\дядя.jpg"/>
          <p:cNvSpPr>
            <a:spLocks noChangeArrowheads="1"/>
          </p:cNvSpPr>
          <p:nvPr/>
        </p:nvSpPr>
        <p:spPr bwMode="auto">
          <a:xfrm>
            <a:off x="6400800" y="1295400"/>
            <a:ext cx="2590800" cy="2362200"/>
          </a:xfrm>
          <a:prstGeom prst="rect">
            <a:avLst/>
          </a:prstGeom>
          <a:blipFill dpi="0" rotWithShape="0">
            <a:blip r:embed="rId3" cstate="print"/>
            <a:srcRect/>
            <a:stretch>
              <a:fillRect/>
            </a:stretch>
          </a:blipFill>
          <a:ln w="9525">
            <a:solidFill>
              <a:schemeClr val="tx1"/>
            </a:solidFill>
            <a:miter lim="800000"/>
            <a:headEnd/>
            <a:tailEnd/>
          </a:ln>
        </p:spPr>
        <p:txBody>
          <a:bodyPr wrap="none" anchor="ctr"/>
          <a:lstStyle/>
          <a:p>
            <a:endParaRPr lang="ru-RU"/>
          </a:p>
        </p:txBody>
      </p:sp>
      <p:sp>
        <p:nvSpPr>
          <p:cNvPr id="59397" name="Rectangle 5" descr="C:\Users\Павленко\Віруси\ПТИЧИЙ.jpg"/>
          <p:cNvSpPr>
            <a:spLocks noChangeArrowheads="1"/>
          </p:cNvSpPr>
          <p:nvPr/>
        </p:nvSpPr>
        <p:spPr bwMode="auto">
          <a:xfrm>
            <a:off x="838200" y="4267200"/>
            <a:ext cx="3505200" cy="2362200"/>
          </a:xfrm>
          <a:prstGeom prst="rect">
            <a:avLst/>
          </a:prstGeom>
          <a:blipFill dpi="0" rotWithShape="0">
            <a:blip r:embed="rId4" cstate="print"/>
            <a:srcRect/>
            <a:stretch>
              <a:fillRect/>
            </a:stretch>
          </a:blipFill>
          <a:ln w="9525">
            <a:solidFill>
              <a:schemeClr val="tx1"/>
            </a:solidFill>
            <a:miter lim="800000"/>
            <a:headEnd/>
            <a:tailEnd/>
          </a:ln>
        </p:spPr>
        <p:txBody>
          <a:bodyPr wrap="none" anchor="ctr"/>
          <a:lstStyle/>
          <a:p>
            <a:endParaRPr lang="ru-RU"/>
          </a:p>
        </p:txBody>
      </p:sp>
      <p:sp>
        <p:nvSpPr>
          <p:cNvPr id="59398" name="Rectangle 6" descr="C:\Users\Павленко\Віруси\кур.jpg"/>
          <p:cNvSpPr>
            <a:spLocks noChangeArrowheads="1"/>
          </p:cNvSpPr>
          <p:nvPr/>
        </p:nvSpPr>
        <p:spPr bwMode="auto">
          <a:xfrm>
            <a:off x="3505200" y="1524000"/>
            <a:ext cx="2667000" cy="2362200"/>
          </a:xfrm>
          <a:prstGeom prst="rect">
            <a:avLst/>
          </a:prstGeom>
          <a:blipFill dpi="0" rotWithShape="0">
            <a:blip r:embed="rId5" cstate="print"/>
            <a:srcRect/>
            <a:stretch>
              <a:fillRect/>
            </a:stretch>
          </a:blipFill>
          <a:ln w="9525">
            <a:solidFill>
              <a:schemeClr val="tx1"/>
            </a:solidFill>
            <a:miter lim="800000"/>
            <a:headEnd/>
            <a:tailEnd/>
          </a:ln>
        </p:spPr>
        <p:txBody>
          <a:bodyPr wrap="none" anchor="ctr"/>
          <a:lstStyle/>
          <a:p>
            <a:endParaRPr lang="ru-RU"/>
          </a:p>
        </p:txBody>
      </p:sp>
      <p:sp>
        <p:nvSpPr>
          <p:cNvPr id="59399" name="Rectangle 7" descr="C:\Users\Павленко\Віруси\курочки.jpg"/>
          <p:cNvSpPr>
            <a:spLocks noChangeArrowheads="1"/>
          </p:cNvSpPr>
          <p:nvPr/>
        </p:nvSpPr>
        <p:spPr bwMode="auto">
          <a:xfrm>
            <a:off x="5257800" y="4267200"/>
            <a:ext cx="3352800" cy="2362200"/>
          </a:xfrm>
          <a:prstGeom prst="rect">
            <a:avLst/>
          </a:prstGeom>
          <a:blipFill dpi="0" rotWithShape="0">
            <a:blip r:embed="rId6" cstate="print"/>
            <a:srcRect/>
            <a:stretch>
              <a:fillRect/>
            </a:stretch>
          </a:blipFill>
          <a:ln w="9525">
            <a:solidFill>
              <a:schemeClr val="tx1"/>
            </a:solidFill>
            <a:miter lim="800000"/>
            <a:headEnd/>
            <a:tailEnd/>
          </a:ln>
        </p:spPr>
        <p:txBody>
          <a:bodyPr wrap="none" anchor="ctr"/>
          <a:lstStyle/>
          <a:p>
            <a:endParaRPr lang="ru-R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500" fill="hold"/>
                                        <p:tgtEl>
                                          <p:spTgt spid="59394"/>
                                        </p:tgtEl>
                                        <p:attrNameLst>
                                          <p:attrName>ppt_x</p:attrName>
                                        </p:attrNameLst>
                                      </p:cBhvr>
                                      <p:tavLst>
                                        <p:tav tm="0">
                                          <p:val>
                                            <p:strVal val="#ppt_x"/>
                                          </p:val>
                                        </p:tav>
                                        <p:tav tm="100000">
                                          <p:val>
                                            <p:strVal val="#ppt_x"/>
                                          </p:val>
                                        </p:tav>
                                      </p:tavLst>
                                    </p:anim>
                                    <p:anim calcmode="lin" valueType="num">
                                      <p:cBhvr>
                                        <p:cTn id="8" dur="500" fill="hold"/>
                                        <p:tgtEl>
                                          <p:spTgt spid="59394"/>
                                        </p:tgtEl>
                                        <p:attrNameLst>
                                          <p:attrName>ppt_y</p:attrName>
                                        </p:attrNameLst>
                                      </p:cBhvr>
                                      <p:tavLst>
                                        <p:tav tm="0">
                                          <p:val>
                                            <p:strVal val="#ppt_y-#ppt_h/2"/>
                                          </p:val>
                                        </p:tav>
                                        <p:tav tm="100000">
                                          <p:val>
                                            <p:strVal val="#ppt_y"/>
                                          </p:val>
                                        </p:tav>
                                      </p:tavLst>
                                    </p:anim>
                                    <p:anim calcmode="lin" valueType="num">
                                      <p:cBhvr>
                                        <p:cTn id="9" dur="500" fill="hold"/>
                                        <p:tgtEl>
                                          <p:spTgt spid="59394"/>
                                        </p:tgtEl>
                                        <p:attrNameLst>
                                          <p:attrName>ppt_w</p:attrName>
                                        </p:attrNameLst>
                                      </p:cBhvr>
                                      <p:tavLst>
                                        <p:tav tm="0">
                                          <p:val>
                                            <p:strVal val="#ppt_w"/>
                                          </p:val>
                                        </p:tav>
                                        <p:tav tm="100000">
                                          <p:val>
                                            <p:strVal val="#ppt_w"/>
                                          </p:val>
                                        </p:tav>
                                      </p:tavLst>
                                    </p:anim>
                                    <p:anim calcmode="lin" valueType="num">
                                      <p:cBhvr>
                                        <p:cTn id="10" dur="500" fill="hold"/>
                                        <p:tgtEl>
                                          <p:spTgt spid="59394"/>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59395"/>
                                        </p:tgtEl>
                                        <p:attrNameLst>
                                          <p:attrName>style.visibility</p:attrName>
                                        </p:attrNameLst>
                                      </p:cBhvr>
                                      <p:to>
                                        <p:strVal val="visible"/>
                                      </p:to>
                                    </p:set>
                                    <p:animEffect transition="in" filter="dissolve">
                                      <p:cBhvr>
                                        <p:cTn id="14" dur="500"/>
                                        <p:tgtEl>
                                          <p:spTgt spid="5939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9396"/>
                                        </p:tgtEl>
                                        <p:attrNameLst>
                                          <p:attrName>style.visibility</p:attrName>
                                        </p:attrNameLst>
                                      </p:cBhvr>
                                      <p:to>
                                        <p:strVal val="visible"/>
                                      </p:to>
                                    </p:set>
                                    <p:animEffect transition="in" filter="dissolve">
                                      <p:cBhvr>
                                        <p:cTn id="18" dur="500"/>
                                        <p:tgtEl>
                                          <p:spTgt spid="59396"/>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9398"/>
                                        </p:tgtEl>
                                        <p:attrNameLst>
                                          <p:attrName>style.visibility</p:attrName>
                                        </p:attrNameLst>
                                      </p:cBhvr>
                                      <p:to>
                                        <p:strVal val="visible"/>
                                      </p:to>
                                    </p:set>
                                    <p:animEffect transition="in" filter="dissolve">
                                      <p:cBhvr>
                                        <p:cTn id="22" dur="500"/>
                                        <p:tgtEl>
                                          <p:spTgt spid="59398"/>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59397"/>
                                        </p:tgtEl>
                                        <p:attrNameLst>
                                          <p:attrName>style.visibility</p:attrName>
                                        </p:attrNameLst>
                                      </p:cBhvr>
                                      <p:to>
                                        <p:strVal val="visible"/>
                                      </p:to>
                                    </p:set>
                                    <p:animEffect transition="in" filter="dissolve">
                                      <p:cBhvr>
                                        <p:cTn id="26" dur="500"/>
                                        <p:tgtEl>
                                          <p:spTgt spid="59397"/>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59399"/>
                                        </p:tgtEl>
                                        <p:attrNameLst>
                                          <p:attrName>style.visibility</p:attrName>
                                        </p:attrNameLst>
                                      </p:cBhvr>
                                      <p:to>
                                        <p:strVal val="visible"/>
                                      </p:to>
                                    </p:set>
                                    <p:animEffect transition="in" filter="dissolve">
                                      <p:cBhvr>
                                        <p:cTn id="30" dur="500"/>
                                        <p:tgtEl>
                                          <p:spTgt spid="5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5" grpId="0" animBg="1"/>
      <p:bldP spid="59396" grpId="0" animBg="1"/>
      <p:bldP spid="59397" grpId="0" animBg="1"/>
      <p:bldP spid="59398" grpId="0" animBg="1"/>
      <p:bldP spid="5939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Содержимое 2"/>
          <p:cNvSpPr>
            <a:spLocks noGrp="1"/>
          </p:cNvSpPr>
          <p:nvPr>
            <p:ph idx="1"/>
          </p:nvPr>
        </p:nvSpPr>
        <p:spPr>
          <a:xfrm>
            <a:off x="0" y="692696"/>
            <a:ext cx="8892480" cy="1872208"/>
          </a:xfrm>
        </p:spPr>
        <p:txBody>
          <a:bodyPr/>
          <a:lstStyle/>
          <a:p>
            <a:pPr algn="just" eaLnBrk="1" hangingPunct="1">
              <a:buFontTx/>
              <a:buNone/>
            </a:pPr>
            <a:r>
              <a:rPr lang="uk-UA" dirty="0" smtClean="0"/>
              <a:t>		</a:t>
            </a:r>
            <a:r>
              <a:rPr lang="uk-UA" b="1" dirty="0" smtClean="0">
                <a:solidFill>
                  <a:srgbClr val="FF0000"/>
                </a:solidFill>
              </a:rPr>
              <a:t>Віруси є збудниками небезпечних захворювань культурних рослин – мозаїчність, плямистість, відмирання органів, пухлини.</a:t>
            </a:r>
            <a:endParaRPr lang="ru-RU" b="1" dirty="0" smtClean="0">
              <a:solidFill>
                <a:srgbClr val="FF0000"/>
              </a:solidFill>
            </a:endParaRPr>
          </a:p>
        </p:txBody>
      </p:sp>
      <p:pic>
        <p:nvPicPr>
          <p:cNvPr id="8195" name="Picture 3" descr="D:\Танюша, школа\ПРЕДМЕТЫ\Биология\10 класс\Копия 16.bmp"/>
          <p:cNvPicPr>
            <a:picLocks noChangeAspect="1" noChangeArrowheads="1"/>
          </p:cNvPicPr>
          <p:nvPr/>
        </p:nvPicPr>
        <p:blipFill>
          <a:blip r:embed="rId2" cstate="print"/>
          <a:srcRect/>
          <a:stretch>
            <a:fillRect/>
          </a:stretch>
        </p:blipFill>
        <p:spPr bwMode="auto">
          <a:xfrm>
            <a:off x="0" y="2420888"/>
            <a:ext cx="4549203" cy="3657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196" name="Picture 4" descr="D:\Танюша, школа\ПРЕДМЕТЫ\Биология\10 класс\Копия 17.bmp"/>
          <p:cNvPicPr>
            <a:picLocks noChangeAspect="1" noChangeArrowheads="1"/>
          </p:cNvPicPr>
          <p:nvPr/>
        </p:nvPicPr>
        <p:blipFill>
          <a:blip r:embed="rId3" cstate="print"/>
          <a:srcRect/>
          <a:stretch>
            <a:fillRect/>
          </a:stretch>
        </p:blipFill>
        <p:spPr bwMode="auto">
          <a:xfrm>
            <a:off x="4554071" y="2971800"/>
            <a:ext cx="4589929" cy="3657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838200"/>
          </a:xfrm>
        </p:spPr>
        <p:txBody>
          <a:bodyPr/>
          <a:lstStyle/>
          <a:p>
            <a:pPr eaLnBrk="1" hangingPunct="1"/>
            <a:r>
              <a:rPr lang="uk-UA" b="1" i="1" dirty="0" smtClean="0">
                <a:solidFill>
                  <a:srgbClr val="FF0000"/>
                </a:solidFill>
              </a:rPr>
              <a:t>Вірусні хвороби рослин</a:t>
            </a:r>
            <a:endParaRPr lang="ru-RU" b="1" i="1" dirty="0" smtClean="0">
              <a:solidFill>
                <a:srgbClr val="FF0000"/>
              </a:solidFill>
            </a:endParaRPr>
          </a:p>
        </p:txBody>
      </p:sp>
      <p:sp>
        <p:nvSpPr>
          <p:cNvPr id="61443" name="Rectangle 3" descr="C:\Users\Павленко\Віруси\вирус малины.jpg"/>
          <p:cNvSpPr>
            <a:spLocks noChangeArrowheads="1"/>
          </p:cNvSpPr>
          <p:nvPr/>
        </p:nvSpPr>
        <p:spPr bwMode="auto">
          <a:xfrm>
            <a:off x="6934200" y="990600"/>
            <a:ext cx="1981200" cy="2362200"/>
          </a:xfrm>
          <a:prstGeom prst="rect">
            <a:avLst/>
          </a:prstGeom>
          <a:blipFill dpi="0" rotWithShape="0">
            <a:blip r:embed="rId2" cstate="print"/>
            <a:srcRect/>
            <a:stretch>
              <a:fillRect/>
            </a:stretch>
          </a:blipFill>
          <a:ln w="9525">
            <a:solidFill>
              <a:schemeClr val="tx1"/>
            </a:solidFill>
            <a:miter lim="800000"/>
            <a:headEnd/>
            <a:tailEnd/>
          </a:ln>
        </p:spPr>
        <p:txBody>
          <a:bodyPr wrap="none" anchor="ctr"/>
          <a:lstStyle/>
          <a:p>
            <a:endParaRPr lang="ru-RU"/>
          </a:p>
        </p:txBody>
      </p:sp>
      <p:sp>
        <p:nvSpPr>
          <p:cNvPr id="61444" name="Rectangle 4" descr="C:\Users\Павленко\Віруси\всы росл.jpg"/>
          <p:cNvSpPr>
            <a:spLocks noChangeArrowheads="1"/>
          </p:cNvSpPr>
          <p:nvPr/>
        </p:nvSpPr>
        <p:spPr bwMode="auto">
          <a:xfrm>
            <a:off x="7162800" y="4114800"/>
            <a:ext cx="1828800" cy="2362200"/>
          </a:xfrm>
          <a:prstGeom prst="rect">
            <a:avLst/>
          </a:prstGeom>
          <a:blipFill dpi="0" rotWithShape="0">
            <a:blip r:embed="rId3" cstate="print"/>
            <a:srcRect/>
            <a:stretch>
              <a:fillRect/>
            </a:stretch>
          </a:blipFill>
          <a:ln w="9525">
            <a:solidFill>
              <a:schemeClr val="tx1"/>
            </a:solidFill>
            <a:miter lim="800000"/>
            <a:headEnd/>
            <a:tailEnd/>
          </a:ln>
        </p:spPr>
        <p:txBody>
          <a:bodyPr wrap="none" anchor="ctr"/>
          <a:lstStyle/>
          <a:p>
            <a:endParaRPr lang="ru-RU"/>
          </a:p>
        </p:txBody>
      </p:sp>
      <p:sp>
        <p:nvSpPr>
          <p:cNvPr id="61446" name="Rectangle 6" descr="C:\Users\Павленко\Віруси\лист мозаика.jpg"/>
          <p:cNvSpPr>
            <a:spLocks noChangeArrowheads="1"/>
          </p:cNvSpPr>
          <p:nvPr/>
        </p:nvSpPr>
        <p:spPr bwMode="auto">
          <a:xfrm>
            <a:off x="228600" y="4191000"/>
            <a:ext cx="2286000" cy="2362200"/>
          </a:xfrm>
          <a:prstGeom prst="rect">
            <a:avLst/>
          </a:prstGeom>
          <a:blipFill dpi="0" rotWithShape="0">
            <a:blip r:embed="rId4" cstate="print"/>
            <a:srcRect/>
            <a:stretch>
              <a:fillRect/>
            </a:stretch>
          </a:blipFill>
          <a:ln w="9525">
            <a:solidFill>
              <a:schemeClr val="tx1"/>
            </a:solidFill>
            <a:miter lim="800000"/>
            <a:headEnd/>
            <a:tailEnd/>
          </a:ln>
        </p:spPr>
        <p:txBody>
          <a:bodyPr wrap="none" anchor="ctr"/>
          <a:lstStyle/>
          <a:p>
            <a:endParaRPr lang="ru-RU"/>
          </a:p>
        </p:txBody>
      </p:sp>
      <p:sp>
        <p:nvSpPr>
          <p:cNvPr id="61447" name="Rectangle 7" descr="C:\Users\Павленко\Віруси\на городы.jpg"/>
          <p:cNvSpPr>
            <a:spLocks noChangeArrowheads="1"/>
          </p:cNvSpPr>
          <p:nvPr/>
        </p:nvSpPr>
        <p:spPr bwMode="auto">
          <a:xfrm>
            <a:off x="2286000" y="1295400"/>
            <a:ext cx="1981200" cy="2209800"/>
          </a:xfrm>
          <a:prstGeom prst="rect">
            <a:avLst/>
          </a:prstGeom>
          <a:blipFill dpi="0" rotWithShape="0">
            <a:blip r:embed="rId5" cstate="print"/>
            <a:srcRect/>
            <a:stretch>
              <a:fillRect/>
            </a:stretch>
          </a:blipFill>
          <a:ln w="9525">
            <a:solidFill>
              <a:schemeClr val="tx1"/>
            </a:solidFill>
            <a:miter lim="800000"/>
            <a:headEnd/>
            <a:tailEnd/>
          </a:ln>
        </p:spPr>
        <p:txBody>
          <a:bodyPr wrap="none" anchor="ctr"/>
          <a:lstStyle/>
          <a:p>
            <a:endParaRPr lang="ru-RU"/>
          </a:p>
        </p:txBody>
      </p:sp>
      <p:sp>
        <p:nvSpPr>
          <p:cNvPr id="61448" name="Rectangle 8" descr="C:\Users\Павленко\Віруси\плоди.jpg"/>
          <p:cNvSpPr>
            <a:spLocks noChangeArrowheads="1"/>
          </p:cNvSpPr>
          <p:nvPr/>
        </p:nvSpPr>
        <p:spPr bwMode="auto">
          <a:xfrm>
            <a:off x="4572000" y="1143000"/>
            <a:ext cx="2057400" cy="2209800"/>
          </a:xfrm>
          <a:prstGeom prst="rect">
            <a:avLst/>
          </a:prstGeom>
          <a:blipFill dpi="0" rotWithShape="0">
            <a:blip r:embed="rId6" cstate="print"/>
            <a:srcRect/>
            <a:stretch>
              <a:fillRect/>
            </a:stretch>
          </a:blipFill>
          <a:ln w="9525">
            <a:solidFill>
              <a:schemeClr val="tx1"/>
            </a:solidFill>
            <a:miter lim="800000"/>
            <a:headEnd/>
            <a:tailEnd/>
          </a:ln>
        </p:spPr>
        <p:txBody>
          <a:bodyPr wrap="none" anchor="ctr"/>
          <a:lstStyle/>
          <a:p>
            <a:endParaRPr lang="ru-RU"/>
          </a:p>
        </p:txBody>
      </p:sp>
      <p:sp>
        <p:nvSpPr>
          <p:cNvPr id="61449" name="Rectangle 9" descr="C:\Users\Павленко\Віруси\росл свыт.jpg"/>
          <p:cNvSpPr>
            <a:spLocks noChangeArrowheads="1"/>
          </p:cNvSpPr>
          <p:nvPr/>
        </p:nvSpPr>
        <p:spPr bwMode="auto">
          <a:xfrm>
            <a:off x="5029200" y="3733800"/>
            <a:ext cx="1981200" cy="2514600"/>
          </a:xfrm>
          <a:prstGeom prst="rect">
            <a:avLst/>
          </a:prstGeom>
          <a:blipFill dpi="0" rotWithShape="0">
            <a:blip r:embed="rId7" cstate="print"/>
            <a:srcRect/>
            <a:stretch>
              <a:fillRect/>
            </a:stretch>
          </a:blipFill>
          <a:ln w="9525">
            <a:solidFill>
              <a:schemeClr val="tx1"/>
            </a:solidFill>
            <a:miter lim="800000"/>
            <a:headEnd/>
            <a:tailEnd/>
          </a:ln>
        </p:spPr>
        <p:txBody>
          <a:bodyPr wrap="none" anchor="ctr"/>
          <a:lstStyle/>
          <a:p>
            <a:endParaRPr lang="ru-RU"/>
          </a:p>
        </p:txBody>
      </p:sp>
      <p:sp>
        <p:nvSpPr>
          <p:cNvPr id="61450" name="Rectangle 10" descr="C:\Users\Павленко\Віруси\салат.jpg"/>
          <p:cNvSpPr>
            <a:spLocks noChangeArrowheads="1"/>
          </p:cNvSpPr>
          <p:nvPr/>
        </p:nvSpPr>
        <p:spPr bwMode="auto">
          <a:xfrm>
            <a:off x="2743200" y="3962400"/>
            <a:ext cx="2133600" cy="2514600"/>
          </a:xfrm>
          <a:prstGeom prst="rect">
            <a:avLst/>
          </a:prstGeom>
          <a:blipFill dpi="0" rotWithShape="0">
            <a:blip r:embed="rId8" cstate="print"/>
            <a:srcRect/>
            <a:stretch>
              <a:fillRect/>
            </a:stretch>
          </a:blipFill>
          <a:ln w="9525">
            <a:solidFill>
              <a:schemeClr val="tx1"/>
            </a:solidFill>
            <a:miter lim="800000"/>
            <a:headEnd/>
            <a:tailEnd/>
          </a:ln>
        </p:spPr>
        <p:txBody>
          <a:bodyPr wrap="none" anchor="ctr"/>
          <a:lstStyle/>
          <a:p>
            <a:endParaRPr lang="ru-RU"/>
          </a:p>
        </p:txBody>
      </p:sp>
      <p:sp>
        <p:nvSpPr>
          <p:cNvPr id="61451" name="Rectangle 11" descr="C:\Users\Павленко\Віруси\хвороба рос.jpg"/>
          <p:cNvSpPr>
            <a:spLocks noChangeArrowheads="1"/>
          </p:cNvSpPr>
          <p:nvPr/>
        </p:nvSpPr>
        <p:spPr bwMode="auto">
          <a:xfrm>
            <a:off x="228600" y="914400"/>
            <a:ext cx="1905000" cy="2362200"/>
          </a:xfrm>
          <a:prstGeom prst="rect">
            <a:avLst/>
          </a:prstGeom>
          <a:blipFill dpi="0" rotWithShape="0">
            <a:blip r:embed="rId9" cstate="print"/>
            <a:srcRect/>
            <a:stretch>
              <a:fillRect/>
            </a:stretch>
          </a:blipFill>
          <a:ln w="9525">
            <a:solidFill>
              <a:schemeClr val="tx1"/>
            </a:solidFill>
            <a:miter lim="800000"/>
            <a:headEnd/>
            <a:tailEnd/>
          </a:ln>
        </p:spPr>
        <p:txBody>
          <a:bodyPr wrap="none" anchor="ctr"/>
          <a:lstStyle/>
          <a:p>
            <a:endParaRPr lang="ru-RU"/>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4294967295"/>
          </p:nvPr>
        </p:nvSpPr>
        <p:spPr>
          <a:xfrm>
            <a:off x="0" y="3068638"/>
            <a:ext cx="8713788" cy="1338262"/>
          </a:xfrm>
        </p:spPr>
        <p:txBody>
          <a:bodyPr/>
          <a:lstStyle/>
          <a:p>
            <a:pPr>
              <a:buNone/>
            </a:pPr>
            <a:r>
              <a:rPr lang="uk-UA" sz="7200" b="1" dirty="0" smtClean="0">
                <a:solidFill>
                  <a:srgbClr val="FF0000"/>
                </a:solidFill>
              </a:rPr>
              <a:t> Станція 2.Віроїди</a:t>
            </a:r>
            <a:endParaRPr lang="ru-RU" sz="7200" b="1" dirty="0">
              <a:solidFill>
                <a:srgbClr val="FF0000"/>
              </a:solidFill>
            </a:endParaRPr>
          </a:p>
        </p:txBody>
      </p:sp>
      <p:pic>
        <p:nvPicPr>
          <p:cNvPr id="5" name="Picture 2" descr="image2"/>
          <p:cNvPicPr>
            <a:picLocks noChangeAspect="1" noChangeArrowheads="1"/>
          </p:cNvPicPr>
          <p:nvPr/>
        </p:nvPicPr>
        <p:blipFill>
          <a:blip r:embed="rId2" cstate="print">
            <a:lum contrast="30000"/>
          </a:blip>
          <a:srcRect l="2269" t="6250" r="2403" b="12499"/>
          <a:stretch>
            <a:fillRect/>
          </a:stretch>
        </p:blipFill>
        <p:spPr bwMode="auto">
          <a:xfrm>
            <a:off x="395536" y="5373216"/>
            <a:ext cx="8501122" cy="928694"/>
          </a:xfrm>
          <a:prstGeom prst="rect">
            <a:avLst/>
          </a:prstGeom>
          <a:noFill/>
          <a:ln w="38100">
            <a:solidFill>
              <a:schemeClr val="bg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3284984"/>
            <a:ext cx="8676456" cy="2664296"/>
          </a:xfrm>
        </p:spPr>
        <p:txBody>
          <a:bodyPr/>
          <a:lstStyle/>
          <a:p>
            <a:pPr>
              <a:buNone/>
            </a:pPr>
            <a:r>
              <a:rPr lang="uk-UA" sz="7200" b="1" dirty="0" smtClean="0">
                <a:solidFill>
                  <a:srgbClr val="FF0000"/>
                </a:solidFill>
              </a:rPr>
              <a:t>  Станція 1. Віруси</a:t>
            </a:r>
            <a:endParaRPr lang="ru-RU" sz="7200" b="1" dirty="0">
              <a:solidFill>
                <a:srgbClr val="FF0000"/>
              </a:solidFill>
            </a:endParaRPr>
          </a:p>
        </p:txBody>
      </p:sp>
      <p:pic>
        <p:nvPicPr>
          <p:cNvPr id="4" name="Рисунок 3" descr="Віріон_ВІЛу.jpg"/>
          <p:cNvPicPr>
            <a:picLocks noChangeAspect="1"/>
          </p:cNvPicPr>
          <p:nvPr/>
        </p:nvPicPr>
        <p:blipFill>
          <a:blip r:embed="rId2" cstate="print"/>
          <a:srcRect/>
          <a:stretch>
            <a:fillRect/>
          </a:stretch>
        </p:blipFill>
        <p:spPr bwMode="auto">
          <a:xfrm>
            <a:off x="2627784" y="261546"/>
            <a:ext cx="3888431" cy="3095445"/>
          </a:xfrm>
          <a:prstGeom prst="rect">
            <a:avLst/>
          </a:prstGeom>
          <a:noFill/>
          <a:ln w="9525">
            <a:noFill/>
            <a:miter lim="800000"/>
            <a:headEnd/>
            <a:tailEnd/>
          </a:ln>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060848"/>
            <a:ext cx="7416824" cy="2387434"/>
          </a:xfrm>
        </p:spPr>
        <p:txBody>
          <a:bodyPr>
            <a:normAutofit fontScale="90000"/>
          </a:bodyPr>
          <a:lstStyle/>
          <a:p>
            <a:pPr algn="ctr"/>
            <a:r>
              <a:rPr lang="uk-UA" sz="5400" dirty="0" smtClean="0">
                <a:solidFill>
                  <a:srgbClr val="FF0000"/>
                </a:solidFill>
              </a:rPr>
              <a:t>Віроїди – збудники хвороб рослин</a:t>
            </a:r>
            <a:endParaRPr lang="ru-RU" sz="5400" dirty="0">
              <a:solidFill>
                <a:srgbClr val="FF0000"/>
              </a:solidFill>
            </a:endParaRPr>
          </a:p>
        </p:txBody>
      </p:sp>
    </p:spTree>
    <p:extLst>
      <p:ext uri="{BB962C8B-B14F-4D97-AF65-F5344CB8AC3E}">
        <p14:creationId xmlns:p14="http://schemas.microsoft.com/office/powerpoint/2010/main" val="1464961564"/>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251520" y="-315416"/>
            <a:ext cx="8640960" cy="1728192"/>
          </a:xfrm>
        </p:spPr>
        <p:txBody>
          <a:bodyPr>
            <a:normAutofit/>
          </a:bodyPr>
          <a:lstStyle/>
          <a:p>
            <a:pPr algn="ctr"/>
            <a:r>
              <a:rPr lang="uk-UA"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історичні відомості</a:t>
            </a:r>
            <a:endParaRPr lang="ru-RU"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2915816" y="980728"/>
            <a:ext cx="5976664" cy="3591280"/>
          </a:xfrm>
        </p:spPr>
        <p:txBody>
          <a:bodyPr>
            <a:normAutofit/>
          </a:bodyPr>
          <a:lstStyle/>
          <a:p>
            <a:pPr algn="just"/>
            <a:r>
              <a:rPr lang="uk-UA" sz="1800" dirty="0" err="1" smtClean="0">
                <a:cs typeface="Times New Roman" pitchFamily="18" charset="0"/>
              </a:rPr>
              <a:t>Віроїди</a:t>
            </a:r>
            <a:r>
              <a:rPr lang="uk-UA" sz="1800" dirty="0" smtClean="0">
                <a:cs typeface="Times New Roman" pitchFamily="18" charset="0"/>
              </a:rPr>
              <a:t> відкрив 1971 році Теодор </a:t>
            </a:r>
            <a:r>
              <a:rPr lang="uk-UA" sz="1800" dirty="0" err="1" smtClean="0">
                <a:cs typeface="Times New Roman" pitchFamily="18" charset="0"/>
              </a:rPr>
              <a:t>Дінер</a:t>
            </a:r>
            <a:r>
              <a:rPr lang="uk-UA" sz="1800" dirty="0" smtClean="0">
                <a:cs typeface="Times New Roman" pitchFamily="18" charset="0"/>
              </a:rPr>
              <a:t>, який вивчав інфекційне захворювання картоплі, відоме під назвою «веретеноподібність бульб». На превеликий подив дослідника під час біохімічного аналізу очищеного збудника не виявили жодних ознак білка. </a:t>
            </a:r>
          </a:p>
          <a:p>
            <a:pPr algn="just"/>
            <a:r>
              <a:rPr lang="ru-RU" sz="1800" dirty="0" err="1" smtClean="0">
                <a:cs typeface="Times New Roman" pitchFamily="18" charset="0"/>
              </a:rPr>
              <a:t>З’ясувалося</a:t>
            </a:r>
            <a:r>
              <a:rPr lang="ru-RU" sz="1800" dirty="0" smtClean="0">
                <a:cs typeface="Times New Roman" pitchFamily="18" charset="0"/>
              </a:rPr>
              <a:t>, </a:t>
            </a:r>
            <a:r>
              <a:rPr lang="ru-RU" sz="1800" dirty="0" err="1" smtClean="0">
                <a:cs typeface="Times New Roman" pitchFamily="18" charset="0"/>
              </a:rPr>
              <a:t>що</a:t>
            </a:r>
            <a:r>
              <a:rPr lang="ru-RU" sz="1800" dirty="0" smtClean="0">
                <a:cs typeface="Times New Roman" pitchFamily="18" charset="0"/>
              </a:rPr>
              <a:t> </a:t>
            </a:r>
            <a:r>
              <a:rPr lang="ru-RU" sz="1800" dirty="0" err="1" smtClean="0">
                <a:cs typeface="Times New Roman" pitchFamily="18" charset="0"/>
              </a:rPr>
              <a:t>інфекцію</a:t>
            </a:r>
            <a:r>
              <a:rPr lang="ru-RU" sz="1800" dirty="0" smtClean="0">
                <a:cs typeface="Times New Roman" pitchFamily="18" charset="0"/>
              </a:rPr>
              <a:t> </a:t>
            </a:r>
            <a:r>
              <a:rPr lang="ru-RU" sz="1800" dirty="0" err="1" smtClean="0">
                <a:cs typeface="Times New Roman" pitchFamily="18" charset="0"/>
              </a:rPr>
              <a:t>спричиняла</a:t>
            </a:r>
            <a:r>
              <a:rPr lang="ru-RU" sz="1800" dirty="0" smtClean="0">
                <a:cs typeface="Times New Roman" pitchFamily="18" charset="0"/>
              </a:rPr>
              <a:t> </a:t>
            </a:r>
            <a:r>
              <a:rPr lang="ru-RU" sz="1800" dirty="0" err="1" smtClean="0">
                <a:cs typeface="Times New Roman" pitchFamily="18" charset="0"/>
              </a:rPr>
              <a:t>одноланцюгова</a:t>
            </a:r>
            <a:r>
              <a:rPr lang="ru-RU" sz="1800" dirty="0" smtClean="0">
                <a:cs typeface="Times New Roman" pitchFamily="18" charset="0"/>
              </a:rPr>
              <a:t> молекула РНК. </a:t>
            </a:r>
            <a:r>
              <a:rPr lang="ru-RU" sz="1800" dirty="0" err="1" smtClean="0">
                <a:cs typeface="Times New Roman" pitchFamily="18" charset="0"/>
              </a:rPr>
              <a:t>Подальші</a:t>
            </a:r>
            <a:r>
              <a:rPr lang="ru-RU" sz="1800" dirty="0" smtClean="0">
                <a:cs typeface="Times New Roman" pitchFamily="18" charset="0"/>
              </a:rPr>
              <a:t> </a:t>
            </a:r>
            <a:r>
              <a:rPr lang="ru-RU" sz="1800" dirty="0" err="1" smtClean="0">
                <a:cs typeface="Times New Roman" pitchFamily="18" charset="0"/>
              </a:rPr>
              <a:t>детальні</a:t>
            </a:r>
            <a:r>
              <a:rPr lang="ru-RU" sz="1800" dirty="0" smtClean="0">
                <a:cs typeface="Times New Roman" pitchFamily="18" charset="0"/>
              </a:rPr>
              <a:t> </a:t>
            </a:r>
            <a:r>
              <a:rPr lang="ru-RU" sz="1800" dirty="0" err="1" smtClean="0">
                <a:cs typeface="Times New Roman" pitchFamily="18" charset="0"/>
              </a:rPr>
              <a:t>дослідження</a:t>
            </a:r>
            <a:r>
              <a:rPr lang="ru-RU" sz="1800" dirty="0" smtClean="0">
                <a:cs typeface="Times New Roman" pitchFamily="18" charset="0"/>
              </a:rPr>
              <a:t> дали </a:t>
            </a:r>
            <a:r>
              <a:rPr lang="ru-RU" sz="1800" dirty="0" err="1" smtClean="0">
                <a:cs typeface="Times New Roman" pitchFamily="18" charset="0"/>
              </a:rPr>
              <a:t>змогу</a:t>
            </a:r>
            <a:r>
              <a:rPr lang="ru-RU" sz="1800" dirty="0" smtClean="0">
                <a:cs typeface="Times New Roman" pitchFamily="18" charset="0"/>
              </a:rPr>
              <a:t> </a:t>
            </a:r>
            <a:r>
              <a:rPr lang="ru-RU" sz="1800" dirty="0" err="1" smtClean="0">
                <a:cs typeface="Times New Roman" pitchFamily="18" charset="0"/>
              </a:rPr>
              <a:t>встановити</a:t>
            </a:r>
            <a:r>
              <a:rPr lang="ru-RU" sz="1800" dirty="0" smtClean="0">
                <a:cs typeface="Times New Roman" pitchFamily="18" charset="0"/>
              </a:rPr>
              <a:t>, </a:t>
            </a:r>
            <a:r>
              <a:rPr lang="ru-RU" sz="1800" dirty="0" err="1" smtClean="0">
                <a:cs typeface="Times New Roman" pitchFamily="18" charset="0"/>
              </a:rPr>
              <a:t>що</a:t>
            </a:r>
            <a:r>
              <a:rPr lang="ru-RU" sz="1800" dirty="0" smtClean="0">
                <a:cs typeface="Times New Roman" pitchFamily="18" charset="0"/>
              </a:rPr>
              <a:t> вона </a:t>
            </a:r>
            <a:r>
              <a:rPr lang="ru-RU" sz="1800" dirty="0" err="1" smtClean="0">
                <a:cs typeface="Times New Roman" pitchFamily="18" charset="0"/>
              </a:rPr>
              <a:t>має</a:t>
            </a:r>
            <a:r>
              <a:rPr lang="ru-RU" sz="1800" dirty="0" smtClean="0">
                <a:cs typeface="Times New Roman" pitchFamily="18" charset="0"/>
              </a:rPr>
              <a:t> форму </a:t>
            </a:r>
            <a:r>
              <a:rPr lang="ru-RU" sz="1800" dirty="0" err="1" smtClean="0">
                <a:cs typeface="Times New Roman" pitchFamily="18" charset="0"/>
              </a:rPr>
              <a:t>замкненого</a:t>
            </a:r>
            <a:r>
              <a:rPr lang="ru-RU" sz="1800" dirty="0" smtClean="0">
                <a:cs typeface="Times New Roman" pitchFamily="18" charset="0"/>
              </a:rPr>
              <a:t> </a:t>
            </a:r>
            <a:r>
              <a:rPr lang="ru-RU" sz="1800" dirty="0" err="1" smtClean="0">
                <a:cs typeface="Times New Roman" pitchFamily="18" charset="0"/>
              </a:rPr>
              <a:t>ланцюга</a:t>
            </a:r>
            <a:r>
              <a:rPr lang="ru-RU" sz="1800" dirty="0" smtClean="0">
                <a:cs typeface="Times New Roman" pitchFamily="18" charset="0"/>
              </a:rPr>
              <a:t> </a:t>
            </a:r>
            <a:r>
              <a:rPr lang="ru-RU" sz="1800" dirty="0" err="1" smtClean="0">
                <a:cs typeface="Times New Roman" pitchFamily="18" charset="0"/>
              </a:rPr>
              <a:t>і</a:t>
            </a:r>
            <a:r>
              <a:rPr lang="ru-RU" sz="1800" dirty="0" smtClean="0">
                <a:cs typeface="Times New Roman" pitchFamily="18" charset="0"/>
              </a:rPr>
              <a:t> </a:t>
            </a:r>
            <a:r>
              <a:rPr lang="ru-RU" sz="1800" dirty="0" err="1" smtClean="0">
                <a:cs typeface="Times New Roman" pitchFamily="18" charset="0"/>
              </a:rPr>
              <a:t>складається</a:t>
            </a:r>
            <a:r>
              <a:rPr lang="ru-RU" sz="1800" dirty="0" smtClean="0">
                <a:cs typeface="Times New Roman" pitchFamily="18" charset="0"/>
              </a:rPr>
              <a:t> </a:t>
            </a:r>
            <a:r>
              <a:rPr lang="ru-RU" sz="1800" dirty="0" err="1" smtClean="0">
                <a:cs typeface="Times New Roman" pitchFamily="18" charset="0"/>
              </a:rPr>
              <a:t>всього</a:t>
            </a:r>
            <a:r>
              <a:rPr lang="ru-RU" sz="1800" dirty="0" smtClean="0">
                <a:cs typeface="Times New Roman" pitchFamily="18" charset="0"/>
              </a:rPr>
              <a:t> </a:t>
            </a:r>
            <a:r>
              <a:rPr lang="ru-RU" sz="1800" dirty="0" err="1" smtClean="0">
                <a:cs typeface="Times New Roman" pitchFamily="18" charset="0"/>
              </a:rPr>
              <a:t>з</a:t>
            </a:r>
            <a:r>
              <a:rPr lang="ru-RU" sz="1800" dirty="0" smtClean="0">
                <a:cs typeface="Times New Roman" pitchFamily="18" charset="0"/>
              </a:rPr>
              <a:t> 375 </a:t>
            </a:r>
            <a:r>
              <a:rPr lang="ru-RU" sz="1800" dirty="0" err="1" smtClean="0">
                <a:cs typeface="Times New Roman" pitchFamily="18" charset="0"/>
              </a:rPr>
              <a:t>нуклеотидів</a:t>
            </a:r>
            <a:r>
              <a:rPr lang="ru-RU" sz="1800" dirty="0" smtClean="0">
                <a:cs typeface="Times New Roman" pitchFamily="18" charset="0"/>
              </a:rPr>
              <a:t>. </a:t>
            </a:r>
            <a:r>
              <a:rPr lang="ru-RU" sz="1800" dirty="0" err="1" smtClean="0">
                <a:cs typeface="Times New Roman" pitchFamily="18" charset="0"/>
              </a:rPr>
              <a:t>Ця</a:t>
            </a:r>
            <a:r>
              <a:rPr lang="ru-RU" sz="1800" dirty="0" smtClean="0">
                <a:cs typeface="Times New Roman" pitchFamily="18" charset="0"/>
              </a:rPr>
              <a:t> РНК не </a:t>
            </a:r>
            <a:r>
              <a:rPr lang="ru-RU" sz="1800" dirty="0" err="1" smtClean="0">
                <a:cs typeface="Times New Roman" pitchFamily="18" charset="0"/>
              </a:rPr>
              <a:t>кодує</a:t>
            </a:r>
            <a:r>
              <a:rPr lang="ru-RU" sz="1800" dirty="0" smtClean="0">
                <a:cs typeface="Times New Roman" pitchFamily="18" charset="0"/>
              </a:rPr>
              <a:t> </a:t>
            </a:r>
            <a:r>
              <a:rPr lang="ru-RU" sz="1800" dirty="0" err="1" smtClean="0">
                <a:cs typeface="Times New Roman" pitchFamily="18" charset="0"/>
              </a:rPr>
              <a:t>жодного</a:t>
            </a:r>
            <a:r>
              <a:rPr lang="ru-RU" sz="1800" dirty="0" smtClean="0">
                <a:cs typeface="Times New Roman" pitchFamily="18" charset="0"/>
              </a:rPr>
              <a:t> </a:t>
            </a:r>
            <a:r>
              <a:rPr lang="ru-RU" sz="1800" dirty="0" err="1" smtClean="0">
                <a:cs typeface="Times New Roman" pitchFamily="18" charset="0"/>
              </a:rPr>
              <a:t>білка</a:t>
            </a:r>
            <a:r>
              <a:rPr lang="ru-RU" sz="1800" dirty="0" smtClean="0">
                <a:cs typeface="Times New Roman" pitchFamily="18" charset="0"/>
              </a:rPr>
              <a:t>, </a:t>
            </a:r>
            <a:r>
              <a:rPr lang="ru-RU" sz="1800" dirty="0" err="1" smtClean="0">
                <a:cs typeface="Times New Roman" pitchFamily="18" charset="0"/>
              </a:rPr>
              <a:t>оскільки</a:t>
            </a:r>
            <a:r>
              <a:rPr lang="ru-RU" sz="1800" dirty="0" smtClean="0">
                <a:cs typeface="Times New Roman" pitchFamily="18" charset="0"/>
              </a:rPr>
              <a:t> </a:t>
            </a:r>
            <a:r>
              <a:rPr lang="ru-RU" sz="1800" dirty="0" err="1" smtClean="0">
                <a:cs typeface="Times New Roman" pitchFamily="18" charset="0"/>
              </a:rPr>
              <a:t>самовідтворюється</a:t>
            </a:r>
            <a:r>
              <a:rPr lang="ru-RU" sz="1800" dirty="0" smtClean="0">
                <a:cs typeface="Times New Roman" pitchFamily="18" charset="0"/>
              </a:rPr>
              <a:t> в </a:t>
            </a:r>
            <a:r>
              <a:rPr lang="ru-RU" sz="1800" dirty="0" err="1" smtClean="0">
                <a:cs typeface="Times New Roman" pitchFamily="18" charset="0"/>
              </a:rPr>
              <a:t>клітині</a:t>
            </a:r>
            <a:r>
              <a:rPr lang="ru-RU" sz="1800" dirty="0" smtClean="0">
                <a:cs typeface="Times New Roman" pitchFamily="18" charset="0"/>
              </a:rPr>
              <a:t> </a:t>
            </a:r>
            <a:r>
              <a:rPr lang="ru-RU" sz="1800" dirty="0" err="1" smtClean="0">
                <a:cs typeface="Times New Roman" pitchFamily="18" charset="0"/>
              </a:rPr>
              <a:t>хазяїна</a:t>
            </a:r>
            <a:r>
              <a:rPr lang="ru-RU" sz="1800" dirty="0" smtClean="0">
                <a:cs typeface="Times New Roman" pitchFamily="18" charset="0"/>
              </a:rPr>
              <a:t>. </a:t>
            </a:r>
          </a:p>
          <a:p>
            <a:pPr algn="just"/>
            <a:endParaRPr lang="ru-RU" sz="1800" dirty="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395536" y="1556792"/>
            <a:ext cx="2782501" cy="4104189"/>
          </a:xfrm>
          <a:prstGeom prst="rect">
            <a:avLst/>
          </a:prstGeom>
          <a:noFill/>
          <a:ln w="38100">
            <a:solidFill>
              <a:schemeClr val="bg1"/>
            </a:solidFill>
            <a:miter lim="800000"/>
            <a:headEnd/>
            <a:tailEnd/>
          </a:ln>
          <a:effectLst/>
        </p:spPr>
      </p:pic>
      <p:sp>
        <p:nvSpPr>
          <p:cNvPr id="6" name="Прямоугольник 5"/>
          <p:cNvSpPr/>
          <p:nvPr/>
        </p:nvSpPr>
        <p:spPr>
          <a:xfrm>
            <a:off x="285720" y="5786454"/>
            <a:ext cx="3000396" cy="1015663"/>
          </a:xfrm>
          <a:prstGeom prst="rect">
            <a:avLst/>
          </a:prstGeom>
        </p:spPr>
        <p:txBody>
          <a:bodyPr wrap="square">
            <a:spAutoFit/>
          </a:bodyPr>
          <a:lstStyle/>
          <a:p>
            <a:pPr algn="ctr"/>
            <a:r>
              <a:rPr lang="uk-UA" sz="2000" b="1" dirty="0" smtClean="0">
                <a:latin typeface="Times New Roman" pitchFamily="18" charset="0"/>
                <a:cs typeface="Times New Roman" pitchFamily="18" charset="0"/>
              </a:rPr>
              <a:t>Теодор Отто </a:t>
            </a:r>
            <a:r>
              <a:rPr lang="uk-UA" sz="2000" b="1" dirty="0" err="1" smtClean="0">
                <a:latin typeface="Times New Roman" pitchFamily="18" charset="0"/>
                <a:cs typeface="Times New Roman" pitchFamily="18" charset="0"/>
              </a:rPr>
              <a:t>Дінер</a:t>
            </a:r>
            <a:endParaRPr lang="uk-UA" sz="2000" b="1" dirty="0" smtClean="0">
              <a:latin typeface="Times New Roman" pitchFamily="18" charset="0"/>
              <a:cs typeface="Times New Roman" pitchFamily="18" charset="0"/>
            </a:endParaRPr>
          </a:p>
          <a:p>
            <a:pPr algn="ctr"/>
            <a:r>
              <a:rPr lang="ru-RU" sz="2000" b="1" dirty="0" err="1" smtClean="0">
                <a:latin typeface="Times New Roman" pitchFamily="18" charset="0"/>
                <a:cs typeface="Times New Roman" pitchFamily="18" charset="0"/>
              </a:rPr>
              <a:t>американський</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дослідник</a:t>
            </a:r>
            <a:endParaRPr lang="ru-RU" sz="2000" b="1" dirty="0">
              <a:latin typeface="Times New Roman" pitchFamily="18" charset="0"/>
              <a:cs typeface="Times New Roman" pitchFamily="18" charset="0"/>
            </a:endParaRPr>
          </a:p>
        </p:txBody>
      </p:sp>
      <p:pic>
        <p:nvPicPr>
          <p:cNvPr id="5" name="Picture 2" descr="image1"/>
          <p:cNvPicPr>
            <a:picLocks noChangeAspect="1" noChangeArrowheads="1"/>
          </p:cNvPicPr>
          <p:nvPr/>
        </p:nvPicPr>
        <p:blipFill>
          <a:blip r:embed="rId3" cstate="print">
            <a:lum bright="-20000" contrast="40000"/>
          </a:blip>
          <a:srcRect l="4805" t="16106" r="52864" b="17239"/>
          <a:stretch>
            <a:fillRect/>
          </a:stretch>
        </p:blipFill>
        <p:spPr bwMode="auto">
          <a:xfrm>
            <a:off x="4067944" y="4581128"/>
            <a:ext cx="3522075" cy="2063152"/>
          </a:xfrm>
          <a:prstGeom prst="rect">
            <a:avLst/>
          </a:prstGeom>
          <a:noFill/>
          <a:ln w="38100">
            <a:solidFill>
              <a:schemeClr val="bg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28596" y="142852"/>
            <a:ext cx="8358246" cy="1000132"/>
          </a:xfrm>
        </p:spPr>
        <p:txBody>
          <a:bodyPr>
            <a:normAutofit/>
          </a:bodyPr>
          <a:lstStyle/>
          <a:p>
            <a:pPr algn="ctr"/>
            <a:r>
              <a:rPr lang="uk-UA"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ВІРоїди</a:t>
            </a:r>
            <a:endParaRPr lang="ru-RU"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214282" y="1142984"/>
            <a:ext cx="8643998" cy="2000263"/>
          </a:xfrm>
        </p:spPr>
        <p:txBody>
          <a:bodyPr>
            <a:noAutofit/>
          </a:bodyPr>
          <a:lstStyle/>
          <a:p>
            <a:pPr algn="just"/>
            <a:r>
              <a:rPr lang="ru-RU" b="1" dirty="0" err="1" smtClean="0">
                <a:latin typeface="Times New Roman" pitchFamily="18" charset="0"/>
                <a:cs typeface="Times New Roman" pitchFamily="18" charset="0"/>
              </a:rPr>
              <a:t>Віроїди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від</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віруси</a:t>
            </a:r>
            <a:r>
              <a:rPr lang="ru-RU" b="1" dirty="0" smtClean="0">
                <a:latin typeface="Times New Roman" pitchFamily="18" charset="0"/>
                <a:cs typeface="Times New Roman" pitchFamily="18" charset="0"/>
              </a:rPr>
              <a:t>" та </a:t>
            </a:r>
            <a:r>
              <a:rPr lang="ru-RU" b="1" dirty="0" err="1" smtClean="0">
                <a:latin typeface="Times New Roman" pitchFamily="18" charset="0"/>
                <a:cs typeface="Times New Roman" pitchFamily="18" charset="0"/>
              </a:rPr>
              <a:t>грец</a:t>
            </a:r>
            <a:r>
              <a:rPr lang="ru-RU" b="1" dirty="0" smtClean="0">
                <a:latin typeface="Times New Roman" pitchFamily="18" charset="0"/>
                <a:cs typeface="Times New Roman" pitchFamily="18" charset="0"/>
              </a:rPr>
              <a:t>. </a:t>
            </a:r>
            <a:r>
              <a:rPr lang="el-GR" b="1" dirty="0" smtClean="0">
                <a:latin typeface="Times New Roman" pitchFamily="18" charset="0"/>
                <a:cs typeface="Times New Roman" pitchFamily="18" charset="0"/>
              </a:rPr>
              <a:t>εἶδος — </a:t>
            </a:r>
            <a:r>
              <a:rPr lang="ru-RU" b="1" dirty="0" smtClean="0">
                <a:latin typeface="Times New Roman" pitchFamily="18" charset="0"/>
                <a:cs typeface="Times New Roman" pitchFamily="18" charset="0"/>
              </a:rPr>
              <a:t>форма, вид) — </a:t>
            </a:r>
            <a:r>
              <a:rPr lang="ru-RU" b="1" dirty="0" err="1" smtClean="0">
                <a:latin typeface="Times New Roman" pitchFamily="18" charset="0"/>
                <a:cs typeface="Times New Roman" pitchFamily="18" charset="0"/>
              </a:rPr>
              <a:t>інфекційні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агенти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які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являють</a:t>
            </a:r>
            <a:r>
              <a:rPr lang="ru-RU" b="1" dirty="0" smtClean="0">
                <a:latin typeface="Times New Roman" pitchFamily="18" charset="0"/>
                <a:cs typeface="Times New Roman" pitchFamily="18" charset="0"/>
              </a:rPr>
              <a:t> собою </a:t>
            </a:r>
            <a:r>
              <a:rPr lang="ru-RU" b="1" dirty="0" err="1" smtClean="0">
                <a:latin typeface="Times New Roman" pitchFamily="18" charset="0"/>
                <a:cs typeface="Times New Roman" pitchFamily="18" charset="0"/>
              </a:rPr>
              <a:t>низькомолекулярні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одноланцюгові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молекули</a:t>
            </a:r>
            <a:r>
              <a:rPr lang="ru-RU" b="1" dirty="0" smtClean="0">
                <a:latin typeface="Times New Roman" pitchFamily="18" charset="0"/>
                <a:cs typeface="Times New Roman" pitchFamily="18" charset="0"/>
              </a:rPr>
              <a:t> РНК, </a:t>
            </a:r>
            <a:r>
              <a:rPr lang="ru-RU" b="1" dirty="0" err="1" smtClean="0">
                <a:latin typeface="Times New Roman" pitchFamily="18" charset="0"/>
                <a:cs typeface="Times New Roman" pitchFamily="18" charset="0"/>
              </a:rPr>
              <a:t>які</a:t>
            </a:r>
            <a:r>
              <a:rPr lang="ru-RU" b="1" dirty="0" smtClean="0">
                <a:latin typeface="Times New Roman" pitchFamily="18" charset="0"/>
                <a:cs typeface="Times New Roman" pitchFamily="18" charset="0"/>
              </a:rPr>
              <a:t> не </a:t>
            </a:r>
            <a:r>
              <a:rPr lang="ru-RU" b="1" dirty="0" err="1" smtClean="0">
                <a:latin typeface="Times New Roman" pitchFamily="18" charset="0"/>
                <a:cs typeface="Times New Roman" pitchFamily="18" charset="0"/>
              </a:rPr>
              <a:t>кодують</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власних</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білків</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відміну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вірусів</a:t>
            </a:r>
            <a:r>
              <a:rPr lang="ru-RU" dirty="0" smtClean="0">
                <a:latin typeface="Times New Roman" pitchFamily="18" charset="0"/>
                <a:cs typeface="Times New Roman" pitchFamily="18" charset="0"/>
              </a:rPr>
              <a:t> не </a:t>
            </a:r>
            <a:r>
              <a:rPr lang="ru-RU" dirty="0" err="1" smtClean="0">
                <a:latin typeface="Times New Roman" pitchFamily="18" charset="0"/>
                <a:cs typeface="Times New Roman" pitchFamily="18" charset="0"/>
              </a:rPr>
              <a:t>мають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білкової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оболонки</a:t>
            </a:r>
            <a:r>
              <a:rPr lang="ru-RU" dirty="0" smtClean="0">
                <a:latin typeface="Times New Roman" pitchFamily="18" charset="0"/>
                <a:cs typeface="Times New Roman" pitchFamily="18" charset="0"/>
              </a:rPr>
              <a:t>. </a:t>
            </a:r>
          </a:p>
          <a:p>
            <a:pPr algn="just"/>
            <a:r>
              <a:rPr lang="ru-RU" dirty="0" err="1" smtClean="0">
                <a:latin typeface="Times New Roman" pitchFamily="18" charset="0"/>
                <a:cs typeface="Times New Roman" pitchFamily="18" charset="0"/>
              </a:rPr>
              <a:t>Послідовності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нуклеотидів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віроїдів</a:t>
            </a:r>
            <a:r>
              <a:rPr lang="ru-RU" dirty="0" smtClean="0">
                <a:latin typeface="Times New Roman" pitchFamily="18" charset="0"/>
                <a:cs typeface="Times New Roman" pitchFamily="18" charset="0"/>
              </a:rPr>
              <a:t> не </a:t>
            </a:r>
            <a:r>
              <a:rPr lang="ru-RU" dirty="0" err="1" smtClean="0">
                <a:latin typeface="Times New Roman" pitchFamily="18" charset="0"/>
                <a:cs typeface="Times New Roman" pitchFamily="18" charset="0"/>
              </a:rPr>
              <a:t>кодують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власних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білків</a:t>
            </a:r>
            <a:r>
              <a:rPr lang="ru-RU" dirty="0" smtClean="0">
                <a:latin typeface="Times New Roman" pitchFamily="18" charset="0"/>
                <a:cs typeface="Times New Roman" pitchFamily="18" charset="0"/>
              </a:rPr>
              <a:t>.</a:t>
            </a:r>
          </a:p>
          <a:p>
            <a:pPr algn="just"/>
            <a:r>
              <a:rPr lang="ru-RU" dirty="0" err="1" smtClean="0">
                <a:latin typeface="Times New Roman" pitchFamily="18" charset="0"/>
                <a:cs typeface="Times New Roman" pitchFamily="18" charset="0"/>
              </a:rPr>
              <a:t>Віроїди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викликають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хвороби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рослин</a:t>
            </a:r>
            <a:r>
              <a:rPr lang="ru-RU" dirty="0" smtClean="0">
                <a:latin typeface="Times New Roman" pitchFamily="18" charset="0"/>
                <a:cs typeface="Times New Roman" pitchFamily="18" charset="0"/>
              </a:rPr>
              <a:t>. </a:t>
            </a:r>
          </a:p>
        </p:txBody>
      </p:sp>
      <p:pic>
        <p:nvPicPr>
          <p:cNvPr id="2050" name="Picture 2" descr="image2"/>
          <p:cNvPicPr>
            <a:picLocks noChangeAspect="1" noChangeArrowheads="1"/>
          </p:cNvPicPr>
          <p:nvPr/>
        </p:nvPicPr>
        <p:blipFill>
          <a:blip r:embed="rId2" cstate="print">
            <a:lum contrast="30000"/>
          </a:blip>
          <a:srcRect l="2269" t="6250" r="2403" b="12499"/>
          <a:stretch>
            <a:fillRect/>
          </a:stretch>
        </p:blipFill>
        <p:spPr bwMode="auto">
          <a:xfrm>
            <a:off x="323528" y="4149080"/>
            <a:ext cx="8501122" cy="928694"/>
          </a:xfrm>
          <a:prstGeom prst="rect">
            <a:avLst/>
          </a:prstGeom>
          <a:noFill/>
          <a:ln w="38100">
            <a:solidFill>
              <a:schemeClr val="bg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051" name="Rectangle 3"/>
          <p:cNvSpPr>
            <a:spLocks noChangeArrowheads="1"/>
          </p:cNvSpPr>
          <p:nvPr/>
        </p:nvSpPr>
        <p:spPr bwMode="auto">
          <a:xfrm>
            <a:off x="539552" y="5102977"/>
            <a:ext cx="824729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Courier New" pitchFamily="49" charset="0"/>
                <a:cs typeface="Times New Roman" pitchFamily="18" charset="0"/>
              </a:rPr>
              <a:t>Мал.  Схема будови молекули </a:t>
            </a:r>
            <a:r>
              <a:rPr kumimoji="0" lang="uk-UA" sz="2000" b="0" i="0" u="none" strike="noStrike" cap="none" normalizeH="0" baseline="0" dirty="0" err="1" smtClean="0">
                <a:ln>
                  <a:noFill/>
                </a:ln>
                <a:solidFill>
                  <a:srgbClr val="000000"/>
                </a:solidFill>
                <a:effectLst/>
                <a:latin typeface="Times New Roman" pitchFamily="18" charset="0"/>
                <a:ea typeface="Courier New" pitchFamily="49" charset="0"/>
                <a:cs typeface="Times New Roman" pitchFamily="18" charset="0"/>
              </a:rPr>
              <a:t>віроїду</a:t>
            </a:r>
            <a:r>
              <a:rPr kumimoji="0" lang="uk-UA" sz="2000" b="0" i="0" u="none" strike="noStrike" cap="none" normalizeH="0" baseline="0" dirty="0" smtClean="0">
                <a:ln>
                  <a:noFill/>
                </a:ln>
                <a:solidFill>
                  <a:srgbClr val="000000"/>
                </a:solidFill>
                <a:effectLst/>
                <a:latin typeface="Times New Roman" pitchFamily="18" charset="0"/>
                <a:ea typeface="Courier New" pitchFamily="49" charset="0"/>
                <a:cs typeface="Times New Roman" pitchFamily="18" charset="0"/>
              </a:rPr>
              <a:t>: 1 - комплементарні ділянки </a:t>
            </a:r>
            <a:r>
              <a:rPr kumimoji="0" lang="uk-UA" sz="2000" b="0" i="0" u="none" strike="noStrike" cap="none" normalizeH="0" baseline="0" dirty="0" err="1" smtClean="0">
                <a:ln>
                  <a:noFill/>
                </a:ln>
                <a:solidFill>
                  <a:srgbClr val="000000"/>
                </a:solidFill>
                <a:effectLst/>
                <a:latin typeface="Times New Roman" pitchFamily="18" charset="0"/>
                <a:ea typeface="Courier New" pitchFamily="49" charset="0"/>
                <a:cs typeface="Times New Roman" pitchFamily="18" charset="0"/>
              </a:rPr>
              <a:t>одноланцюговоі</a:t>
            </a:r>
            <a:r>
              <a:rPr kumimoji="0" lang="uk-UA" sz="2000" b="0" i="0" u="none" strike="noStrike" cap="none" normalizeH="0" baseline="0" dirty="0" smtClean="0">
                <a:ln>
                  <a:noFill/>
                </a:ln>
                <a:solidFill>
                  <a:srgbClr val="000000"/>
                </a:solidFill>
                <a:effectLst/>
                <a:latin typeface="Times New Roman" pitchFamily="18" charset="0"/>
                <a:ea typeface="Courier New" pitchFamily="49" charset="0"/>
                <a:cs typeface="Times New Roman" pitchFamily="18" charset="0"/>
              </a:rPr>
              <a:t> РНК;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Courier New" pitchFamily="49" charset="0"/>
                <a:cs typeface="Times New Roman" pitchFamily="18" charset="0"/>
              </a:rPr>
              <a:t>2 - </a:t>
            </a:r>
            <a:r>
              <a:rPr kumimoji="0" lang="uk-UA" sz="2000" b="0" i="0" u="none" strike="noStrike" cap="none" normalizeH="0" baseline="0" dirty="0" err="1" smtClean="0">
                <a:ln>
                  <a:noFill/>
                </a:ln>
                <a:solidFill>
                  <a:srgbClr val="000000"/>
                </a:solidFill>
                <a:effectLst/>
                <a:latin typeface="Times New Roman" pitchFamily="18" charset="0"/>
                <a:ea typeface="Courier New" pitchFamily="49" charset="0"/>
                <a:cs typeface="Times New Roman" pitchFamily="18" charset="0"/>
              </a:rPr>
              <a:t>некомплементарні</a:t>
            </a:r>
            <a:r>
              <a:rPr kumimoji="0" lang="uk-UA" sz="2000" b="0" i="0" u="none" strike="noStrike" cap="none" normalizeH="0" baseline="0" dirty="0" smtClean="0">
                <a:ln>
                  <a:noFill/>
                </a:ln>
                <a:solidFill>
                  <a:srgbClr val="000000"/>
                </a:solidFill>
                <a:effectLst/>
                <a:latin typeface="Times New Roman" pitchFamily="18" charset="0"/>
                <a:ea typeface="Courier New" pitchFamily="49" charset="0"/>
                <a:cs typeface="Times New Roman" pitchFamily="18" charset="0"/>
              </a:rPr>
              <a:t> ділянки </a:t>
            </a:r>
            <a:r>
              <a:rPr kumimoji="0" lang="uk-UA" sz="2000" b="0" i="0" u="none" strike="noStrike" cap="none" normalizeH="0" baseline="0" dirty="0" err="1" smtClean="0">
                <a:ln>
                  <a:noFill/>
                </a:ln>
                <a:solidFill>
                  <a:srgbClr val="000000"/>
                </a:solidFill>
                <a:effectLst/>
                <a:latin typeface="Times New Roman" pitchFamily="18" charset="0"/>
                <a:ea typeface="Courier New" pitchFamily="49" charset="0"/>
                <a:cs typeface="Times New Roman" pitchFamily="18" charset="0"/>
              </a:rPr>
              <a:t>одноланцюгової</a:t>
            </a:r>
            <a:r>
              <a:rPr kumimoji="0" lang="uk-UA" sz="2000" b="0" i="0" u="none" strike="noStrike" cap="none" normalizeH="0" baseline="0" dirty="0" smtClean="0">
                <a:ln>
                  <a:noFill/>
                </a:ln>
                <a:solidFill>
                  <a:srgbClr val="000000"/>
                </a:solidFill>
                <a:effectLst/>
                <a:latin typeface="Times New Roman" pitchFamily="18" charset="0"/>
                <a:ea typeface="Courier New" pitchFamily="49" charset="0"/>
                <a:cs typeface="Times New Roman" pitchFamily="18" charset="0"/>
              </a:rPr>
              <a:t> РНК</a:t>
            </a:r>
            <a:endParaRPr kumimoji="0" lang="uk-UA" sz="2000" b="0" i="0" u="none" strike="noStrike" cap="none" normalizeH="0" baseline="0" dirty="0" smtClean="0">
              <a:ln>
                <a:noFill/>
              </a:ln>
              <a:solidFill>
                <a:schemeClr val="tx1"/>
              </a:solidFill>
              <a:effectLst/>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500034" y="285728"/>
            <a:ext cx="8229600" cy="1143000"/>
          </a:xfrm>
        </p:spPr>
        <p:txBody>
          <a:bodyPr>
            <a:normAutofit/>
          </a:bodyPr>
          <a:lstStyle/>
          <a:p>
            <a:r>
              <a:rPr lang="uk-UA"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Як віроїди потрапляють у клітину рослини</a:t>
            </a:r>
            <a:endParaRPr lang="ru-RU"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0" y="4500570"/>
            <a:ext cx="6084168" cy="2357430"/>
          </a:xfrm>
        </p:spPr>
        <p:txBody>
          <a:bodyPr>
            <a:noAutofit/>
          </a:bodyPr>
          <a:lstStyle/>
          <a:p>
            <a:pPr algn="just"/>
            <a:r>
              <a:rPr lang="uk-UA" b="1" dirty="0" smtClean="0">
                <a:latin typeface="Times New Roman" pitchFamily="18" charset="0"/>
                <a:cs typeface="Times New Roman" pitchFamily="18" charset="0"/>
              </a:rPr>
              <a:t>Наразі відомо вже багато різних захворювань рослин (</a:t>
            </a:r>
            <a:r>
              <a:rPr lang="uk-UA" b="1" dirty="0" err="1" smtClean="0">
                <a:latin typeface="Times New Roman" pitchFamily="18" charset="0"/>
                <a:cs typeface="Times New Roman" pitchFamily="18" charset="0"/>
              </a:rPr>
              <a:t>екзокортіс</a:t>
            </a:r>
            <a:r>
              <a:rPr lang="uk-UA" b="1" dirty="0" smtClean="0">
                <a:latin typeface="Times New Roman" pitchFamily="18" charset="0"/>
                <a:cs typeface="Times New Roman" pitchFamily="18" charset="0"/>
              </a:rPr>
              <a:t> цитрусових, «</a:t>
            </a:r>
            <a:r>
              <a:rPr lang="uk-UA" b="1" dirty="0" err="1" smtClean="0">
                <a:latin typeface="Times New Roman" pitchFamily="18" charset="0"/>
                <a:cs typeface="Times New Roman" pitchFamily="18" charset="0"/>
              </a:rPr>
              <a:t>каданг-каданг</a:t>
            </a:r>
            <a:r>
              <a:rPr lang="uk-UA" b="1" dirty="0" smtClean="0">
                <a:latin typeface="Times New Roman" pitchFamily="18" charset="0"/>
                <a:cs typeface="Times New Roman" pitchFamily="18" charset="0"/>
              </a:rPr>
              <a:t>» кокосових пальм, сонячного опіку авокадо та ін.). </a:t>
            </a:r>
          </a:p>
        </p:txBody>
      </p:sp>
      <p:sp>
        <p:nvSpPr>
          <p:cNvPr id="17" name="Прямоугольник 16"/>
          <p:cNvSpPr/>
          <p:nvPr/>
        </p:nvSpPr>
        <p:spPr>
          <a:xfrm>
            <a:off x="5940152" y="4437112"/>
            <a:ext cx="3203848"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cap="none" spc="50" dirty="0" smtClean="0">
                <a:ln w="11430"/>
                <a:solidFill>
                  <a:srgbClr val="FF0000"/>
                </a:solidFill>
                <a:effectLst>
                  <a:outerShdw blurRad="76200" dist="50800" dir="5400000" algn="tl" rotWithShape="0">
                    <a:srgbClr val="000000">
                      <a:alpha val="65000"/>
                    </a:srgbClr>
                  </a:outerShdw>
                </a:effectLst>
              </a:rPr>
              <a:t>ВІРОЇДИ ЗНАЙДЕНО ВИКЛЮЧНО У РОСЛИН</a:t>
            </a:r>
            <a:r>
              <a:rPr lang="ru-RU"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
        <p:nvSpPr>
          <p:cNvPr id="18" name="Выгнутая влево стрелка 17"/>
          <p:cNvSpPr/>
          <p:nvPr/>
        </p:nvSpPr>
        <p:spPr>
          <a:xfrm rot="1278378">
            <a:off x="265999" y="1714487"/>
            <a:ext cx="571504" cy="1571636"/>
          </a:xfrm>
          <a:prstGeom prst="curvedRightArrow">
            <a:avLst>
              <a:gd name="adj1" fmla="val 6095"/>
              <a:gd name="adj2" fmla="val 40623"/>
              <a:gd name="adj3" fmla="val 25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4" name="Группа 24"/>
          <p:cNvGrpSpPr/>
          <p:nvPr/>
        </p:nvGrpSpPr>
        <p:grpSpPr>
          <a:xfrm>
            <a:off x="642910" y="1268760"/>
            <a:ext cx="8121643" cy="2946731"/>
            <a:chOff x="357158" y="1197322"/>
            <a:chExt cx="8121643" cy="2946731"/>
          </a:xfrm>
        </p:grpSpPr>
        <p:pic>
          <p:nvPicPr>
            <p:cNvPr id="21" name="Рисунок 20" descr="C:\Documents and Settings\Admin\Мои документы\Картошка\весна2009 166.jpg"/>
            <p:cNvPicPr/>
            <p:nvPr/>
          </p:nvPicPr>
          <p:blipFill>
            <a:blip r:embed="rId2" cstate="print"/>
            <a:srcRect l="30772" t="25926" r="36768" b="7349"/>
            <a:stretch>
              <a:fillRect/>
            </a:stretch>
          </p:blipFill>
          <p:spPr bwMode="auto">
            <a:xfrm rot="16200000">
              <a:off x="6239648" y="1904228"/>
              <a:ext cx="1928827" cy="2549479"/>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0" name="Равнобедренный треугольник 19"/>
            <p:cNvSpPr/>
            <p:nvPr/>
          </p:nvSpPr>
          <p:spPr>
            <a:xfrm rot="9884138">
              <a:off x="7021690" y="1945514"/>
              <a:ext cx="224890" cy="73082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AutoShape 2"/>
            <p:cNvSpPr>
              <a:spLocks noChangeArrowheads="1"/>
            </p:cNvSpPr>
            <p:nvPr/>
          </p:nvSpPr>
          <p:spPr bwMode="auto">
            <a:xfrm>
              <a:off x="5726408" y="1269330"/>
              <a:ext cx="2232248" cy="1016662"/>
            </a:xfrm>
            <a:prstGeom prst="roundRect">
              <a:avLst>
                <a:gd name="adj" fmla="val 16667"/>
              </a:avLst>
            </a:prstGeom>
            <a:solidFill>
              <a:srgbClr val="FFFFFF"/>
            </a:solidFill>
            <a:ln w="12700">
              <a:solidFill>
                <a:srgbClr val="002060"/>
              </a:solidFill>
              <a:round/>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pPr>
              <a:r>
                <a:rPr lang="ru-RU" sz="2000" b="1" dirty="0" smtClean="0">
                  <a:solidFill>
                    <a:srgbClr val="002060"/>
                  </a:solidFill>
                  <a:latin typeface="Times New Roman" pitchFamily="18" charset="0"/>
                  <a:cs typeface="Times New Roman" pitchFamily="18" charset="0"/>
                </a:rPr>
                <a:t>за </a:t>
              </a:r>
              <a:r>
                <a:rPr lang="ru-RU" sz="2000" b="1" dirty="0" err="1" smtClean="0">
                  <a:solidFill>
                    <a:srgbClr val="002060"/>
                  </a:solidFill>
                  <a:latin typeface="Times New Roman" pitchFamily="18" charset="0"/>
                  <a:cs typeface="Times New Roman" pitchFamily="18" charset="0"/>
                </a:rPr>
                <a:t>допомогою</a:t>
              </a:r>
              <a:r>
                <a:rPr lang="ru-RU" sz="2000" b="1" dirty="0" smtClean="0">
                  <a:solidFill>
                    <a:srgbClr val="002060"/>
                  </a:solidFill>
                  <a:latin typeface="Times New Roman" pitchFamily="18" charset="0"/>
                  <a:cs typeface="Times New Roman" pitchFamily="18" charset="0"/>
                </a:rPr>
                <a:t> комах </a:t>
              </a:r>
              <a:endParaRPr kumimoji="0" lang="ru-RU" sz="2000" b="1"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22" name="Рисунок 21" descr="C:\Documents and Settings\Admin\Мои документы\Картошка\DSCN0964.jpg"/>
            <p:cNvPicPr/>
            <p:nvPr/>
          </p:nvPicPr>
          <p:blipFill>
            <a:blip r:embed="rId3" cstate="print"/>
            <a:srcRect r="16667" b="26650"/>
            <a:stretch>
              <a:fillRect/>
            </a:stretch>
          </p:blipFill>
          <p:spPr bwMode="auto">
            <a:xfrm>
              <a:off x="3214678" y="2428868"/>
              <a:ext cx="2500329" cy="169069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9" name="Равнобедренный треугольник 18"/>
            <p:cNvSpPr/>
            <p:nvPr/>
          </p:nvSpPr>
          <p:spPr>
            <a:xfrm rot="10800000">
              <a:off x="4643438" y="2285992"/>
              <a:ext cx="142876" cy="35719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AutoShape 2"/>
            <p:cNvSpPr>
              <a:spLocks noChangeArrowheads="1"/>
            </p:cNvSpPr>
            <p:nvPr/>
          </p:nvSpPr>
          <p:spPr bwMode="auto">
            <a:xfrm>
              <a:off x="3350144" y="1197322"/>
              <a:ext cx="2078542" cy="1080120"/>
            </a:xfrm>
            <a:prstGeom prst="roundRect">
              <a:avLst>
                <a:gd name="adj" fmla="val 16667"/>
              </a:avLst>
            </a:prstGeom>
            <a:solidFill>
              <a:srgbClr val="FFFFFF"/>
            </a:solidFill>
            <a:ln w="12700">
              <a:solidFill>
                <a:srgbClr val="002060"/>
              </a:solidFill>
              <a:round/>
              <a:headEnd/>
              <a:tailEnd/>
            </a:ln>
            <a:effectLst/>
          </p:spPr>
          <p:txBody>
            <a:bodyPr vert="horz" wrap="square" lIns="91440" tIns="45720" rIns="91440" bIns="45720" numCol="1" anchor="t" anchorCtr="0" compatLnSpc="1">
              <a:prstTxWarp prst="textNoShape">
                <a:avLst/>
              </a:prstTxWarp>
            </a:bodyPr>
            <a:lstStyle/>
            <a:p>
              <a:pPr algn="ctr" fontAlgn="base"/>
              <a:r>
                <a:rPr lang="ru-RU" b="1" dirty="0" smtClean="0">
                  <a:solidFill>
                    <a:srgbClr val="002060"/>
                  </a:solidFill>
                  <a:latin typeface="Times New Roman" pitchFamily="18" charset="0"/>
                  <a:cs typeface="Times New Roman" pitchFamily="18" charset="0"/>
                </a:rPr>
                <a:t>при вегетативному </a:t>
              </a:r>
              <a:r>
                <a:rPr lang="ru-RU" b="1" dirty="0" err="1" smtClean="0">
                  <a:solidFill>
                    <a:srgbClr val="002060"/>
                  </a:solidFill>
                  <a:latin typeface="Times New Roman" pitchFamily="18" charset="0"/>
                  <a:cs typeface="Times New Roman" pitchFamily="18" charset="0"/>
                </a:rPr>
                <a:t>розмноженні</a:t>
              </a:r>
              <a:endParaRPr kumimoji="0" lang="ru-RU" b="1"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23" name="Рисунок 22" descr="C:\Documents and Settings\Admin\Мои документы\Картошка\DSCN0968.jpg"/>
            <p:cNvPicPr/>
            <p:nvPr/>
          </p:nvPicPr>
          <p:blipFill>
            <a:blip r:embed="rId4" cstate="print"/>
            <a:srcRect l="26266" t="18582" r="19174" b="33251"/>
            <a:stretch>
              <a:fillRect/>
            </a:stretch>
          </p:blipFill>
          <p:spPr bwMode="auto">
            <a:xfrm>
              <a:off x="357158" y="2428868"/>
              <a:ext cx="2643206" cy="1715185"/>
            </a:xfrm>
            <a:prstGeom prst="rect">
              <a:avLst/>
            </a:prstGeom>
            <a:noFill/>
            <a:ln w="9525">
              <a:noFill/>
              <a:miter lim="800000"/>
              <a:headEnd/>
              <a:tailEnd/>
            </a:ln>
          </p:spPr>
        </p:pic>
        <p:sp>
          <p:nvSpPr>
            <p:cNvPr id="24" name="Равнобедренный треугольник 23"/>
            <p:cNvSpPr/>
            <p:nvPr/>
          </p:nvSpPr>
          <p:spPr>
            <a:xfrm rot="10800000">
              <a:off x="1643042" y="2285992"/>
              <a:ext cx="142876" cy="107157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AutoShape 2"/>
            <p:cNvSpPr>
              <a:spLocks noChangeArrowheads="1"/>
            </p:cNvSpPr>
            <p:nvPr/>
          </p:nvSpPr>
          <p:spPr bwMode="auto">
            <a:xfrm>
              <a:off x="1000100" y="1341338"/>
              <a:ext cx="2062012" cy="944654"/>
            </a:xfrm>
            <a:prstGeom prst="roundRect">
              <a:avLst>
                <a:gd name="adj" fmla="val 0"/>
              </a:avLst>
            </a:prstGeom>
            <a:solidFill>
              <a:srgbClr val="FFFFFF"/>
            </a:solidFill>
            <a:ln w="12700">
              <a:solidFill>
                <a:srgbClr val="002060"/>
              </a:solidFill>
              <a:round/>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pPr>
              <a:r>
                <a:rPr lang="ru-RU" sz="2000" b="1" dirty="0" err="1" smtClean="0">
                  <a:solidFill>
                    <a:srgbClr val="002060"/>
                  </a:solidFill>
                  <a:latin typeface="Times New Roman" pitchFamily="18" charset="0"/>
                  <a:cs typeface="Times New Roman" pitchFamily="18" charset="0"/>
                </a:rPr>
                <a:t>під</a:t>
              </a:r>
              <a:r>
                <a:rPr lang="ru-RU" sz="2000" b="1" dirty="0" smtClean="0">
                  <a:solidFill>
                    <a:srgbClr val="002060"/>
                  </a:solidFill>
                  <a:latin typeface="Times New Roman" pitchFamily="18" charset="0"/>
                  <a:cs typeface="Times New Roman" pitchFamily="18" charset="0"/>
                </a:rPr>
                <a:t> час </a:t>
              </a:r>
              <a:r>
                <a:rPr lang="ru-RU" sz="2000" b="1" dirty="0" err="1" smtClean="0">
                  <a:solidFill>
                    <a:srgbClr val="002060"/>
                  </a:solidFill>
                  <a:latin typeface="Times New Roman" pitchFamily="18" charset="0"/>
                  <a:cs typeface="Times New Roman" pitchFamily="18" charset="0"/>
                </a:rPr>
                <a:t>механічного</a:t>
              </a:r>
              <a:r>
                <a:rPr lang="ru-RU" sz="2000" b="1" dirty="0" smtClean="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ушкодження</a:t>
              </a:r>
              <a:r>
                <a:rPr lang="en-US" sz="2000" b="1" dirty="0" smtClean="0">
                  <a:solidFill>
                    <a:srgbClr val="002060"/>
                  </a:solidFill>
                  <a:latin typeface="Times New Roman" pitchFamily="18" charset="0"/>
                  <a:cs typeface="Times New Roman" pitchFamily="18" charset="0"/>
                </a:rPr>
                <a:t> </a:t>
              </a:r>
              <a:r>
                <a:rPr lang="uk-UA" sz="2000" b="1" dirty="0" smtClean="0">
                  <a:solidFill>
                    <a:srgbClr val="002060"/>
                  </a:solidFill>
                  <a:latin typeface="Times New Roman" pitchFamily="18" charset="0"/>
                  <a:cs typeface="Times New Roman" pitchFamily="18" charset="0"/>
                </a:rPr>
                <a:t>тканин</a:t>
              </a:r>
              <a:endParaRPr kumimoji="0" lang="ru-RU" sz="2000" b="1" i="0" u="none" strike="noStrike" cap="none" normalizeH="0" baseline="0" dirty="0" smtClean="0">
                <a:ln>
                  <a:noFill/>
                </a:ln>
                <a:solidFill>
                  <a:srgbClr val="002060"/>
                </a:solidFill>
                <a:effectLst/>
                <a:latin typeface="Times New Roman" pitchFamily="18" charset="0"/>
                <a:cs typeface="Times New Roman"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p:txBody>
          <a:bodyPr>
            <a:normAutofit/>
          </a:bodyPr>
          <a:lstStyle/>
          <a:p>
            <a:pPr algn="ctr"/>
            <a:r>
              <a:rPr lang="uk-UA"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ЖИТТЄВИЙ ЦИКЛ</a:t>
            </a:r>
            <a:endParaRPr lang="ru-RU"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0" y="476672"/>
            <a:ext cx="8964488" cy="4176464"/>
          </a:xfrm>
        </p:spPr>
        <p:txBody>
          <a:bodyPr>
            <a:normAutofit/>
          </a:bodyPr>
          <a:lstStyle/>
          <a:p>
            <a:pPr algn="just"/>
            <a:r>
              <a:rPr lang="uk-UA" sz="2000" dirty="0" smtClean="0">
                <a:cs typeface="Times New Roman" pitchFamily="18" charset="0"/>
              </a:rPr>
              <a:t>В інфікованій клітині ця частинка потрапляє до ядра або хлоропласта, де використовує клітинний фермент </a:t>
            </a:r>
            <a:r>
              <a:rPr lang="uk-UA" sz="2000" dirty="0" err="1" smtClean="0">
                <a:cs typeface="Times New Roman" pitchFamily="18" charset="0"/>
              </a:rPr>
              <a:t>РНК-полімеразу</a:t>
            </a:r>
            <a:r>
              <a:rPr lang="uk-UA" sz="2000" dirty="0" smtClean="0">
                <a:cs typeface="Times New Roman" pitchFamily="18" charset="0"/>
              </a:rPr>
              <a:t> для відтворення власних молекул. Симптоми захворювання виникають унаслідок активного відтворення молекул РНК </a:t>
            </a:r>
            <a:r>
              <a:rPr lang="uk-UA" sz="2000" dirty="0" err="1" smtClean="0">
                <a:cs typeface="Times New Roman" pitchFamily="18" charset="0"/>
              </a:rPr>
              <a:t>віроїду</a:t>
            </a:r>
            <a:r>
              <a:rPr lang="uk-UA" sz="2000" dirty="0" smtClean="0">
                <a:cs typeface="Times New Roman" pitchFamily="18" charset="0"/>
              </a:rPr>
              <a:t>, що спричиняє патологічний процес в інфікованій клітині.</a:t>
            </a:r>
          </a:p>
          <a:p>
            <a:pPr algn="just"/>
            <a:r>
              <a:rPr lang="ru-RU" sz="2000" dirty="0" err="1" smtClean="0">
                <a:cs typeface="Times New Roman" pitchFamily="18" charset="0"/>
              </a:rPr>
              <a:t>Розмноження</a:t>
            </a:r>
            <a:r>
              <a:rPr lang="ru-RU" sz="2000" dirty="0" smtClean="0">
                <a:cs typeface="Times New Roman" pitchFamily="18" charset="0"/>
              </a:rPr>
              <a:t> (</a:t>
            </a:r>
            <a:r>
              <a:rPr lang="ru-RU" sz="2000" dirty="0" err="1" smtClean="0">
                <a:cs typeface="Times New Roman" pitchFamily="18" charset="0"/>
              </a:rPr>
              <a:t>реплікація</a:t>
            </a:r>
            <a:r>
              <a:rPr lang="ru-RU" sz="2000" dirty="0" smtClean="0">
                <a:cs typeface="Times New Roman" pitchFamily="18" charset="0"/>
              </a:rPr>
              <a:t>) проходить за </a:t>
            </a:r>
            <a:r>
              <a:rPr lang="ru-RU" sz="2000" dirty="0" err="1" smtClean="0">
                <a:cs typeface="Times New Roman" pitchFamily="18" charset="0"/>
              </a:rPr>
              <a:t>допомогою</a:t>
            </a:r>
            <a:r>
              <a:rPr lang="ru-RU" sz="2000" dirty="0" smtClean="0">
                <a:cs typeface="Times New Roman" pitchFamily="18" charset="0"/>
              </a:rPr>
              <a:t> </a:t>
            </a:r>
            <a:r>
              <a:rPr lang="ru-RU" sz="2000" dirty="0" err="1" smtClean="0">
                <a:cs typeface="Times New Roman" pitchFamily="18" charset="0"/>
              </a:rPr>
              <a:t>ферментів</a:t>
            </a:r>
            <a:r>
              <a:rPr lang="ru-RU" sz="2000" dirty="0" smtClean="0">
                <a:cs typeface="Times New Roman" pitchFamily="18" charset="0"/>
              </a:rPr>
              <a:t> </a:t>
            </a:r>
            <a:r>
              <a:rPr lang="ru-RU" sz="2000" dirty="0" err="1" smtClean="0">
                <a:cs typeface="Times New Roman" pitchFamily="18" charset="0"/>
              </a:rPr>
              <a:t>РНК-полімераз</a:t>
            </a:r>
            <a:r>
              <a:rPr lang="ru-RU" sz="2000" dirty="0" smtClean="0">
                <a:cs typeface="Times New Roman" pitchFamily="18" charset="0"/>
              </a:rPr>
              <a:t> </a:t>
            </a:r>
            <a:r>
              <a:rPr lang="ru-RU" sz="2000" dirty="0" err="1" smtClean="0">
                <a:cs typeface="Times New Roman" pitchFamily="18" charset="0"/>
              </a:rPr>
              <a:t>хазяїна</a:t>
            </a:r>
            <a:r>
              <a:rPr lang="ru-RU" sz="2000" dirty="0" smtClean="0">
                <a:cs typeface="Times New Roman" pitchFamily="18" charset="0"/>
              </a:rPr>
              <a:t>. При </a:t>
            </a:r>
            <a:r>
              <a:rPr lang="ru-RU" sz="2000" dirty="0" err="1" smtClean="0">
                <a:cs typeface="Times New Roman" pitchFamily="18" charset="0"/>
              </a:rPr>
              <a:t>цьому</a:t>
            </a:r>
            <a:r>
              <a:rPr lang="ru-RU" sz="2000" dirty="0" smtClean="0">
                <a:cs typeface="Times New Roman" pitchFamily="18" charset="0"/>
              </a:rPr>
              <a:t> </a:t>
            </a:r>
            <a:r>
              <a:rPr lang="ru-RU" sz="2000" dirty="0" err="1" smtClean="0">
                <a:cs typeface="Times New Roman" pitchFamily="18" charset="0"/>
              </a:rPr>
              <a:t>реплікація</a:t>
            </a:r>
            <a:r>
              <a:rPr lang="ru-RU" sz="2000" dirty="0" smtClean="0">
                <a:cs typeface="Times New Roman" pitchFamily="18" charset="0"/>
              </a:rPr>
              <a:t> </a:t>
            </a:r>
            <a:r>
              <a:rPr lang="ru-RU" sz="2000" dirty="0" err="1" smtClean="0">
                <a:cs typeface="Times New Roman" pitchFamily="18" charset="0"/>
              </a:rPr>
              <a:t>нуклеїнових</a:t>
            </a:r>
            <a:r>
              <a:rPr lang="ru-RU" sz="2000" dirty="0" smtClean="0">
                <a:cs typeface="Times New Roman" pitchFamily="18" charset="0"/>
              </a:rPr>
              <a:t> кислот </a:t>
            </a:r>
            <a:r>
              <a:rPr lang="ru-RU" sz="2000" dirty="0" err="1" smtClean="0">
                <a:cs typeface="Times New Roman" pitchFamily="18" charset="0"/>
              </a:rPr>
              <a:t>самої</a:t>
            </a:r>
            <a:r>
              <a:rPr lang="ru-RU" sz="2000" dirty="0" smtClean="0">
                <a:cs typeface="Times New Roman" pitchFamily="18" charset="0"/>
              </a:rPr>
              <a:t> </a:t>
            </a:r>
            <a:r>
              <a:rPr lang="ru-RU" sz="2000" dirty="0" err="1" smtClean="0">
                <a:cs typeface="Times New Roman" pitchFamily="18" charset="0"/>
              </a:rPr>
              <a:t>клітини-хазяїна</a:t>
            </a:r>
            <a:r>
              <a:rPr lang="ru-RU" sz="2000" dirty="0" smtClean="0">
                <a:cs typeface="Times New Roman" pitchFamily="18" charset="0"/>
              </a:rPr>
              <a:t> </a:t>
            </a:r>
            <a:r>
              <a:rPr lang="ru-RU" sz="2000" dirty="0" err="1" smtClean="0">
                <a:cs typeface="Times New Roman" pitchFamily="18" charset="0"/>
              </a:rPr>
              <a:t>пригнічується</a:t>
            </a:r>
            <a:r>
              <a:rPr lang="ru-RU" sz="2000" dirty="0" smtClean="0">
                <a:cs typeface="Times New Roman" pitchFamily="18" charset="0"/>
              </a:rPr>
              <a:t>. </a:t>
            </a:r>
            <a:r>
              <a:rPr lang="ru-RU" sz="2000" dirty="0" err="1" smtClean="0">
                <a:cs typeface="Times New Roman" pitchFamily="18" charset="0"/>
              </a:rPr>
              <a:t>Залишається</a:t>
            </a:r>
            <a:r>
              <a:rPr lang="ru-RU" sz="2000" dirty="0" smtClean="0">
                <a:cs typeface="Times New Roman" pitchFamily="18" charset="0"/>
              </a:rPr>
              <a:t> </a:t>
            </a:r>
            <a:r>
              <a:rPr lang="ru-RU" sz="2000" dirty="0" err="1" smtClean="0">
                <a:cs typeface="Times New Roman" pitchFamily="18" charset="0"/>
              </a:rPr>
              <a:t>невідомим</a:t>
            </a:r>
            <a:r>
              <a:rPr lang="ru-RU" sz="2000" dirty="0" smtClean="0">
                <a:cs typeface="Times New Roman" pitchFamily="18" charset="0"/>
              </a:rPr>
              <a:t>, </a:t>
            </a:r>
            <a:r>
              <a:rPr lang="ru-RU" sz="2000" dirty="0" err="1" smtClean="0">
                <a:cs typeface="Times New Roman" pitchFamily="18" charset="0"/>
              </a:rPr>
              <a:t>яким</a:t>
            </a:r>
            <a:r>
              <a:rPr lang="ru-RU" sz="2000" dirty="0" smtClean="0">
                <a:cs typeface="Times New Roman" pitchFamily="18" charset="0"/>
              </a:rPr>
              <a:t> чином РНК </a:t>
            </a:r>
            <a:r>
              <a:rPr lang="ru-RU" sz="2000" dirty="0" err="1" smtClean="0">
                <a:cs typeface="Times New Roman" pitchFamily="18" charset="0"/>
              </a:rPr>
              <a:t>віроїда</a:t>
            </a:r>
            <a:r>
              <a:rPr lang="ru-RU" sz="2000" dirty="0" smtClean="0">
                <a:cs typeface="Times New Roman" pitchFamily="18" charset="0"/>
              </a:rPr>
              <a:t>, не </a:t>
            </a:r>
            <a:r>
              <a:rPr lang="ru-RU" sz="2000" dirty="0" err="1" smtClean="0">
                <a:cs typeface="Times New Roman" pitchFamily="18" charset="0"/>
              </a:rPr>
              <a:t>кодуючи</a:t>
            </a:r>
            <a:r>
              <a:rPr lang="ru-RU" sz="2000" dirty="0" smtClean="0">
                <a:cs typeface="Times New Roman" pitchFamily="18" charset="0"/>
              </a:rPr>
              <a:t> </a:t>
            </a:r>
            <a:r>
              <a:rPr lang="ru-RU" sz="2000" dirty="0" err="1" smtClean="0">
                <a:cs typeface="Times New Roman" pitchFamily="18" charset="0"/>
              </a:rPr>
              <a:t>ніяких</a:t>
            </a:r>
            <a:r>
              <a:rPr lang="ru-RU" sz="2000" dirty="0" smtClean="0">
                <a:cs typeface="Times New Roman" pitchFamily="18" charset="0"/>
              </a:rPr>
              <a:t> </a:t>
            </a:r>
            <a:r>
              <a:rPr lang="ru-RU" sz="2000" dirty="0" err="1" smtClean="0">
                <a:cs typeface="Times New Roman" pitchFamily="18" charset="0"/>
              </a:rPr>
              <a:t>білків</a:t>
            </a:r>
            <a:r>
              <a:rPr lang="ru-RU" sz="2000" dirty="0" smtClean="0">
                <a:cs typeface="Times New Roman" pitchFamily="18" charset="0"/>
              </a:rPr>
              <a:t>, </a:t>
            </a:r>
            <a:r>
              <a:rPr lang="ru-RU" sz="2000" dirty="0" err="1" smtClean="0">
                <a:cs typeface="Times New Roman" pitchFamily="18" charset="0"/>
              </a:rPr>
              <a:t>може</a:t>
            </a:r>
            <a:r>
              <a:rPr lang="ru-RU" sz="2000" dirty="0" smtClean="0">
                <a:cs typeface="Times New Roman" pitchFamily="18" charset="0"/>
              </a:rPr>
              <a:t> </a:t>
            </a:r>
            <a:r>
              <a:rPr lang="ru-RU" sz="2000" dirty="0" err="1" smtClean="0">
                <a:cs typeface="Times New Roman" pitchFamily="18" charset="0"/>
              </a:rPr>
              <a:t>пригнічувати</a:t>
            </a:r>
            <a:r>
              <a:rPr lang="ru-RU" sz="2000" dirty="0" smtClean="0">
                <a:cs typeface="Times New Roman" pitchFamily="18" charset="0"/>
              </a:rPr>
              <a:t> </a:t>
            </a:r>
            <a:r>
              <a:rPr lang="ru-RU" sz="2000" dirty="0" err="1" smtClean="0">
                <a:cs typeface="Times New Roman" pitchFamily="18" charset="0"/>
              </a:rPr>
              <a:t>біохімічні</a:t>
            </a:r>
            <a:r>
              <a:rPr lang="ru-RU" sz="2000" dirty="0" smtClean="0">
                <a:cs typeface="Times New Roman" pitchFamily="18" charset="0"/>
              </a:rPr>
              <a:t> </a:t>
            </a:r>
            <a:r>
              <a:rPr lang="ru-RU" sz="2000" dirty="0" err="1" smtClean="0">
                <a:cs typeface="Times New Roman" pitchFamily="18" charset="0"/>
              </a:rPr>
              <a:t>процеси</a:t>
            </a:r>
            <a:r>
              <a:rPr lang="ru-RU" sz="2000" dirty="0" smtClean="0">
                <a:cs typeface="Times New Roman" pitchFamily="18" charset="0"/>
              </a:rPr>
              <a:t> </a:t>
            </a:r>
            <a:r>
              <a:rPr lang="ru-RU" sz="2000" dirty="0" err="1" smtClean="0">
                <a:cs typeface="Times New Roman" pitchFamily="18" charset="0"/>
              </a:rPr>
              <a:t>рослини</a:t>
            </a:r>
            <a:r>
              <a:rPr lang="ru-RU" sz="2000" dirty="0" smtClean="0">
                <a:cs typeface="Times New Roman" pitchFamily="18" charset="0"/>
              </a:rPr>
              <a:t>, та </a:t>
            </a:r>
            <a:r>
              <a:rPr lang="ru-RU" sz="2000" dirty="0" err="1" smtClean="0">
                <a:cs typeface="Times New Roman" pitchFamily="18" charset="0"/>
              </a:rPr>
              <a:t>яким</a:t>
            </a:r>
            <a:r>
              <a:rPr lang="ru-RU" sz="2000" dirty="0" smtClean="0">
                <a:cs typeface="Times New Roman" pitchFamily="18" charset="0"/>
              </a:rPr>
              <a:t> чином при </a:t>
            </a:r>
            <a:r>
              <a:rPr lang="ru-RU" sz="2000" dirty="0" err="1" smtClean="0">
                <a:cs typeface="Times New Roman" pitchFamily="18" charset="0"/>
              </a:rPr>
              <a:t>реплікації</a:t>
            </a:r>
            <a:r>
              <a:rPr lang="ru-RU" sz="2000" dirty="0" smtClean="0">
                <a:cs typeface="Times New Roman" pitchFamily="18" charset="0"/>
              </a:rPr>
              <a:t> </a:t>
            </a:r>
            <a:r>
              <a:rPr lang="ru-RU" sz="2000" dirty="0" err="1" smtClean="0">
                <a:cs typeface="Times New Roman" pitchFamily="18" charset="0"/>
              </a:rPr>
              <a:t>працює</a:t>
            </a:r>
            <a:r>
              <a:rPr lang="ru-RU" sz="2000" dirty="0" smtClean="0">
                <a:cs typeface="Times New Roman" pitchFamily="18" charset="0"/>
              </a:rPr>
              <a:t> </a:t>
            </a:r>
            <a:r>
              <a:rPr lang="ru-RU" sz="2000" dirty="0" err="1" smtClean="0">
                <a:cs typeface="Times New Roman" pitchFamily="18" charset="0"/>
              </a:rPr>
              <a:t>РНК-полімераза</a:t>
            </a:r>
            <a:r>
              <a:rPr lang="ru-RU" sz="2000" dirty="0" smtClean="0">
                <a:cs typeface="Times New Roman" pitchFamily="18" charset="0"/>
              </a:rPr>
              <a:t>, яка за </a:t>
            </a:r>
            <a:r>
              <a:rPr lang="ru-RU" sz="2000" dirty="0" err="1" smtClean="0">
                <a:cs typeface="Times New Roman" pitchFamily="18" charset="0"/>
              </a:rPr>
              <a:t>звичайних</a:t>
            </a:r>
            <a:r>
              <a:rPr lang="ru-RU" sz="2000" dirty="0" smtClean="0">
                <a:cs typeface="Times New Roman" pitchFamily="18" charset="0"/>
              </a:rPr>
              <a:t> умов в </a:t>
            </a:r>
            <a:r>
              <a:rPr lang="ru-RU" sz="2000" dirty="0" err="1" smtClean="0">
                <a:cs typeface="Times New Roman" pitchFamily="18" charset="0"/>
              </a:rPr>
              <a:t>якості</a:t>
            </a:r>
            <a:r>
              <a:rPr lang="ru-RU" sz="2000" dirty="0" smtClean="0">
                <a:cs typeface="Times New Roman" pitchFamily="18" charset="0"/>
              </a:rPr>
              <a:t> </a:t>
            </a:r>
            <a:r>
              <a:rPr lang="ru-RU" sz="2000" dirty="0" err="1" smtClean="0">
                <a:cs typeface="Times New Roman" pitchFamily="18" charset="0"/>
              </a:rPr>
              <a:t>матриці</a:t>
            </a:r>
            <a:r>
              <a:rPr lang="ru-RU" sz="2000" dirty="0" smtClean="0">
                <a:cs typeface="Times New Roman" pitchFamily="18" charset="0"/>
              </a:rPr>
              <a:t> </a:t>
            </a:r>
            <a:r>
              <a:rPr lang="ru-RU" sz="2000" dirty="0" err="1" smtClean="0">
                <a:cs typeface="Times New Roman" pitchFamily="18" charset="0"/>
              </a:rPr>
              <a:t>потрібна</a:t>
            </a:r>
            <a:r>
              <a:rPr lang="ru-RU" sz="2000" dirty="0" smtClean="0">
                <a:cs typeface="Times New Roman" pitchFamily="18" charset="0"/>
              </a:rPr>
              <a:t> ДНК.</a:t>
            </a:r>
          </a:p>
          <a:p>
            <a:pPr>
              <a:buNone/>
            </a:pPr>
            <a:endParaRPr lang="ru-RU" dirty="0" smtClean="0"/>
          </a:p>
        </p:txBody>
      </p:sp>
      <p:grpSp>
        <p:nvGrpSpPr>
          <p:cNvPr id="2" name="Группа 7"/>
          <p:cNvGrpSpPr/>
          <p:nvPr/>
        </p:nvGrpSpPr>
        <p:grpSpPr>
          <a:xfrm>
            <a:off x="467544" y="4077072"/>
            <a:ext cx="8104414" cy="2509203"/>
            <a:chOff x="500034" y="3609977"/>
            <a:chExt cx="8072210" cy="2157429"/>
          </a:xfrm>
        </p:grpSpPr>
        <p:sp>
          <p:nvSpPr>
            <p:cNvPr id="7" name="AutoShape 2"/>
            <p:cNvSpPr>
              <a:spLocks noChangeArrowheads="1"/>
            </p:cNvSpPr>
            <p:nvPr/>
          </p:nvSpPr>
          <p:spPr bwMode="auto">
            <a:xfrm>
              <a:off x="1073809" y="3609977"/>
              <a:ext cx="7498435" cy="2157429"/>
            </a:xfrm>
            <a:prstGeom prst="roundRect">
              <a:avLst>
                <a:gd name="adj" fmla="val 16667"/>
              </a:avLst>
            </a:prstGeom>
            <a:solidFill>
              <a:srgbClr val="FFFFFF"/>
            </a:solidFill>
            <a:ln w="12700">
              <a:solidFill>
                <a:srgbClr val="002060"/>
              </a:solidFill>
              <a:round/>
              <a:headEnd/>
              <a:tailEnd/>
            </a:ln>
            <a:effectLst/>
          </p:spPr>
          <p:txBody>
            <a:bodyPr vert="horz" wrap="square" lIns="91440" tIns="45720" rIns="91440" bIns="45720" numCol="1" anchor="t" anchorCtr="0" compatLnSpc="1">
              <a:prstTxWarp prst="textNoShape">
                <a:avLst/>
              </a:prstTxWarp>
            </a:bodyPr>
            <a:lstStyle/>
            <a:p>
              <a:pPr algn="just" fontAlgn="base">
                <a:spcBef>
                  <a:spcPct val="0"/>
                </a:spcBef>
              </a:pPr>
              <a:r>
                <a:rPr lang="ru-RU" dirty="0" err="1" smtClean="0">
                  <a:solidFill>
                    <a:srgbClr val="FF0000"/>
                  </a:solidFill>
                  <a:latin typeface="+mn-lt"/>
                  <a:cs typeface="Times New Roman" pitchFamily="18" charset="0"/>
                </a:rPr>
                <a:t>Походження</a:t>
              </a:r>
              <a:r>
                <a:rPr lang="ru-RU" dirty="0" smtClean="0">
                  <a:solidFill>
                    <a:srgbClr val="FF0000"/>
                  </a:solidFill>
                  <a:latin typeface="+mn-lt"/>
                  <a:cs typeface="Times New Roman" pitchFamily="18" charset="0"/>
                </a:rPr>
                <a:t> </a:t>
              </a:r>
              <a:r>
                <a:rPr lang="ru-RU" dirty="0" err="1" smtClean="0">
                  <a:solidFill>
                    <a:srgbClr val="FF0000"/>
                  </a:solidFill>
                  <a:latin typeface="+mn-lt"/>
                  <a:cs typeface="Times New Roman" pitchFamily="18" charset="0"/>
                </a:rPr>
                <a:t>віроїдів</a:t>
              </a:r>
              <a:r>
                <a:rPr lang="ru-RU" dirty="0" smtClean="0">
                  <a:solidFill>
                    <a:srgbClr val="FF0000"/>
                  </a:solidFill>
                  <a:latin typeface="+mn-lt"/>
                  <a:cs typeface="Times New Roman" pitchFamily="18" charset="0"/>
                </a:rPr>
                <a:t> </a:t>
              </a:r>
              <a:r>
                <a:rPr lang="ru-RU" dirty="0" err="1" smtClean="0">
                  <a:solidFill>
                    <a:srgbClr val="FF0000"/>
                  </a:solidFill>
                  <a:latin typeface="+mn-lt"/>
                  <a:cs typeface="Times New Roman" pitchFamily="18" charset="0"/>
                </a:rPr>
                <a:t>невідоме</a:t>
              </a:r>
              <a:r>
                <a:rPr lang="ru-RU" dirty="0" smtClean="0">
                  <a:solidFill>
                    <a:srgbClr val="FF0000"/>
                  </a:solidFill>
                  <a:latin typeface="+mn-lt"/>
                  <a:cs typeface="Times New Roman" pitchFamily="18" charset="0"/>
                </a:rPr>
                <a:t>. </a:t>
              </a:r>
              <a:r>
                <a:rPr lang="ru-RU" dirty="0" err="1" smtClean="0">
                  <a:solidFill>
                    <a:srgbClr val="FF0000"/>
                  </a:solidFill>
                  <a:latin typeface="+mn-lt"/>
                  <a:cs typeface="Times New Roman" pitchFamily="18" charset="0"/>
                </a:rPr>
                <a:t>Деякі</a:t>
              </a:r>
              <a:r>
                <a:rPr lang="ru-RU" dirty="0" smtClean="0">
                  <a:solidFill>
                    <a:srgbClr val="FF0000"/>
                  </a:solidFill>
                  <a:latin typeface="+mn-lt"/>
                  <a:cs typeface="Times New Roman" pitchFamily="18" charset="0"/>
                </a:rPr>
                <a:t> </a:t>
              </a:r>
              <a:r>
                <a:rPr lang="ru-RU" dirty="0" err="1" smtClean="0">
                  <a:solidFill>
                    <a:srgbClr val="FF0000"/>
                  </a:solidFill>
                  <a:latin typeface="+mn-lt"/>
                  <a:cs typeface="Times New Roman" pitchFamily="18" charset="0"/>
                </a:rPr>
                <a:t>дослідники</a:t>
              </a:r>
              <a:r>
                <a:rPr lang="ru-RU" dirty="0" smtClean="0">
                  <a:solidFill>
                    <a:srgbClr val="FF0000"/>
                  </a:solidFill>
                  <a:latin typeface="+mn-lt"/>
                  <a:cs typeface="Times New Roman" pitchFamily="18" charset="0"/>
                </a:rPr>
                <a:t> </a:t>
              </a:r>
              <a:r>
                <a:rPr lang="ru-RU" dirty="0" err="1" smtClean="0">
                  <a:solidFill>
                    <a:srgbClr val="FF0000"/>
                  </a:solidFill>
                  <a:latin typeface="+mn-lt"/>
                  <a:cs typeface="Times New Roman" pitchFamily="18" charset="0"/>
                </a:rPr>
                <a:t>вважають</a:t>
              </a:r>
              <a:r>
                <a:rPr lang="ru-RU" dirty="0" smtClean="0">
                  <a:solidFill>
                    <a:srgbClr val="FF0000"/>
                  </a:solidFill>
                  <a:latin typeface="+mn-lt"/>
                  <a:cs typeface="Times New Roman" pitchFamily="18" charset="0"/>
                </a:rPr>
                <a:t> </a:t>
              </a:r>
              <a:r>
                <a:rPr lang="ru-RU" dirty="0" err="1" smtClean="0">
                  <a:solidFill>
                    <a:srgbClr val="FF0000"/>
                  </a:solidFill>
                  <a:latin typeface="+mn-lt"/>
                  <a:cs typeface="Times New Roman" pitchFamily="18" charset="0"/>
                </a:rPr>
                <a:t>їх</a:t>
              </a:r>
              <a:r>
                <a:rPr lang="ru-RU" dirty="0" smtClean="0">
                  <a:solidFill>
                    <a:srgbClr val="FF0000"/>
                  </a:solidFill>
                  <a:latin typeface="+mn-lt"/>
                  <a:cs typeface="Times New Roman" pitchFamily="18" charset="0"/>
                </a:rPr>
                <a:t> </a:t>
              </a:r>
              <a:r>
                <a:rPr lang="ru-RU" dirty="0" err="1" smtClean="0">
                  <a:solidFill>
                    <a:srgbClr val="FF0000"/>
                  </a:solidFill>
                  <a:latin typeface="+mn-lt"/>
                  <a:cs typeface="Times New Roman" pitchFamily="18" charset="0"/>
                </a:rPr>
                <a:t>представниками</a:t>
              </a:r>
              <a:r>
                <a:rPr lang="ru-RU" dirty="0" smtClean="0">
                  <a:solidFill>
                    <a:srgbClr val="FF0000"/>
                  </a:solidFill>
                  <a:latin typeface="+mn-lt"/>
                  <a:cs typeface="Times New Roman" pitchFamily="18" charset="0"/>
                </a:rPr>
                <a:t> </a:t>
              </a:r>
              <a:r>
                <a:rPr lang="ru-RU" dirty="0" err="1" smtClean="0">
                  <a:solidFill>
                    <a:srgbClr val="FF0000"/>
                  </a:solidFill>
                  <a:latin typeface="+mn-lt"/>
                  <a:cs typeface="Times New Roman" pitchFamily="18" charset="0"/>
                </a:rPr>
                <a:t>доклітинного</a:t>
              </a:r>
              <a:r>
                <a:rPr lang="ru-RU" dirty="0" smtClean="0">
                  <a:solidFill>
                    <a:srgbClr val="FF0000"/>
                  </a:solidFill>
                  <a:latin typeface="+mn-lt"/>
                  <a:cs typeface="Times New Roman" pitchFamily="18" charset="0"/>
                </a:rPr>
                <a:t> "</a:t>
              </a:r>
              <a:r>
                <a:rPr lang="ru-RU" dirty="0" err="1" smtClean="0">
                  <a:solidFill>
                    <a:srgbClr val="FF0000"/>
                  </a:solidFill>
                  <a:latin typeface="+mn-lt"/>
                  <a:cs typeface="Times New Roman" pitchFamily="18" charset="0"/>
                </a:rPr>
                <a:t>світу</a:t>
              </a:r>
              <a:r>
                <a:rPr lang="ru-RU" dirty="0" smtClean="0">
                  <a:solidFill>
                    <a:srgbClr val="FF0000"/>
                  </a:solidFill>
                  <a:latin typeface="+mn-lt"/>
                  <a:cs typeface="Times New Roman" pitchFamily="18" charset="0"/>
                </a:rPr>
                <a:t> РНК", </a:t>
              </a:r>
              <a:r>
                <a:rPr lang="ru-RU" dirty="0" err="1" smtClean="0">
                  <a:solidFill>
                    <a:srgbClr val="FF0000"/>
                  </a:solidFill>
                  <a:latin typeface="+mn-lt"/>
                  <a:cs typeface="Times New Roman" pitchFamily="18" charset="0"/>
                </a:rPr>
                <a:t>еволюційними</a:t>
              </a:r>
              <a:r>
                <a:rPr lang="ru-RU" dirty="0" smtClean="0">
                  <a:solidFill>
                    <a:srgbClr val="FF0000"/>
                  </a:solidFill>
                  <a:latin typeface="+mn-lt"/>
                  <a:cs typeface="Times New Roman" pitchFamily="18" charset="0"/>
                </a:rPr>
                <a:t> </a:t>
              </a:r>
              <a:r>
                <a:rPr lang="ru-RU" dirty="0" err="1" smtClean="0">
                  <a:solidFill>
                    <a:srgbClr val="FF0000"/>
                  </a:solidFill>
                  <a:latin typeface="+mn-lt"/>
                  <a:cs typeface="Times New Roman" pitchFamily="18" charset="0"/>
                </a:rPr>
                <a:t>реліктами</a:t>
              </a:r>
              <a:r>
                <a:rPr lang="ru-RU" dirty="0" smtClean="0">
                  <a:solidFill>
                    <a:srgbClr val="FF0000"/>
                  </a:solidFill>
                  <a:latin typeface="+mn-lt"/>
                  <a:cs typeface="Times New Roman" pitchFamily="18" charset="0"/>
                </a:rPr>
                <a:t>. Але </a:t>
              </a:r>
              <a:r>
                <a:rPr lang="ru-RU" dirty="0" err="1" smtClean="0">
                  <a:solidFill>
                    <a:srgbClr val="FF0000"/>
                  </a:solidFill>
                  <a:latin typeface="+mn-lt"/>
                  <a:cs typeface="Times New Roman" pitchFamily="18" charset="0"/>
                </a:rPr>
                <a:t>більшість</a:t>
              </a:r>
              <a:r>
                <a:rPr lang="ru-RU" dirty="0" smtClean="0">
                  <a:solidFill>
                    <a:srgbClr val="FF0000"/>
                  </a:solidFill>
                  <a:latin typeface="+mn-lt"/>
                  <a:cs typeface="Times New Roman" pitchFamily="18" charset="0"/>
                </a:rPr>
                <a:t> </a:t>
              </a:r>
              <a:r>
                <a:rPr lang="ru-RU" dirty="0" err="1" smtClean="0">
                  <a:solidFill>
                    <a:srgbClr val="FF0000"/>
                  </a:solidFill>
                  <a:latin typeface="+mn-lt"/>
                  <a:cs typeface="Times New Roman" pitchFamily="18" charset="0"/>
                </a:rPr>
                <a:t>сходяться</a:t>
              </a:r>
              <a:r>
                <a:rPr lang="ru-RU" dirty="0" smtClean="0">
                  <a:solidFill>
                    <a:srgbClr val="FF0000"/>
                  </a:solidFill>
                  <a:latin typeface="+mn-lt"/>
                  <a:cs typeface="Times New Roman" pitchFamily="18" charset="0"/>
                </a:rPr>
                <a:t> на </a:t>
              </a:r>
              <a:r>
                <a:rPr lang="ru-RU" dirty="0" err="1" smtClean="0">
                  <a:solidFill>
                    <a:srgbClr val="FF0000"/>
                  </a:solidFill>
                  <a:latin typeface="+mn-lt"/>
                  <a:cs typeface="Times New Roman" pitchFamily="18" charset="0"/>
                </a:rPr>
                <a:t>думці</a:t>
              </a:r>
              <a:r>
                <a:rPr lang="ru-RU" dirty="0" smtClean="0">
                  <a:solidFill>
                    <a:srgbClr val="FF0000"/>
                  </a:solidFill>
                  <a:latin typeface="+mn-lt"/>
                  <a:cs typeface="Times New Roman" pitchFamily="18" charset="0"/>
                </a:rPr>
                <a:t>, </a:t>
              </a:r>
              <a:r>
                <a:rPr lang="ru-RU" dirty="0" err="1" smtClean="0">
                  <a:solidFill>
                    <a:srgbClr val="FF0000"/>
                  </a:solidFill>
                  <a:latin typeface="+mn-lt"/>
                  <a:cs typeface="Times New Roman" pitchFamily="18" charset="0"/>
                </a:rPr>
                <a:t>що</a:t>
              </a:r>
              <a:r>
                <a:rPr lang="ru-RU" dirty="0" smtClean="0">
                  <a:solidFill>
                    <a:srgbClr val="FF0000"/>
                  </a:solidFill>
                  <a:latin typeface="+mn-lt"/>
                  <a:cs typeface="Times New Roman" pitchFamily="18" charset="0"/>
                </a:rPr>
                <a:t> вони </a:t>
              </a:r>
              <a:r>
                <a:rPr lang="ru-RU" dirty="0" err="1" smtClean="0">
                  <a:solidFill>
                    <a:srgbClr val="FF0000"/>
                  </a:solidFill>
                  <a:latin typeface="+mn-lt"/>
                  <a:cs typeface="Times New Roman" pitchFamily="18" charset="0"/>
                </a:rPr>
                <a:t>походять</a:t>
              </a:r>
              <a:r>
                <a:rPr lang="ru-RU" dirty="0" smtClean="0">
                  <a:solidFill>
                    <a:srgbClr val="FF0000"/>
                  </a:solidFill>
                  <a:latin typeface="+mn-lt"/>
                  <a:cs typeface="Times New Roman" pitchFamily="18" charset="0"/>
                </a:rPr>
                <a:t> </a:t>
              </a:r>
              <a:r>
                <a:rPr lang="ru-RU" dirty="0" err="1" smtClean="0">
                  <a:solidFill>
                    <a:srgbClr val="FF0000"/>
                  </a:solidFill>
                  <a:latin typeface="+mn-lt"/>
                  <a:cs typeface="Times New Roman" pitchFamily="18" charset="0"/>
                </a:rPr>
                <a:t>від</a:t>
              </a:r>
              <a:r>
                <a:rPr lang="ru-RU" dirty="0" smtClean="0">
                  <a:solidFill>
                    <a:srgbClr val="FF0000"/>
                  </a:solidFill>
                  <a:latin typeface="+mn-lt"/>
                  <a:cs typeface="Times New Roman" pitchFamily="18" charset="0"/>
                </a:rPr>
                <a:t> </a:t>
              </a:r>
              <a:r>
                <a:rPr lang="ru-RU" dirty="0" err="1" smtClean="0">
                  <a:solidFill>
                    <a:srgbClr val="FF0000"/>
                  </a:solidFill>
                  <a:latin typeface="+mn-lt"/>
                  <a:cs typeface="Times New Roman" pitchFamily="18" charset="0"/>
                </a:rPr>
                <a:t>вирізаних</a:t>
              </a:r>
              <a:r>
                <a:rPr lang="ru-RU" dirty="0" smtClean="0">
                  <a:solidFill>
                    <a:srgbClr val="FF0000"/>
                  </a:solidFill>
                  <a:latin typeface="+mn-lt"/>
                  <a:cs typeface="Times New Roman" pitchFamily="18" charset="0"/>
                </a:rPr>
                <a:t> та </a:t>
              </a:r>
              <a:r>
                <a:rPr lang="ru-RU" dirty="0" err="1" smtClean="0">
                  <a:solidFill>
                    <a:srgbClr val="FF0000"/>
                  </a:solidFill>
                  <a:latin typeface="+mn-lt"/>
                  <a:cs typeface="Times New Roman" pitchFamily="18" charset="0"/>
                </a:rPr>
                <a:t>замкнених</a:t>
              </a:r>
              <a:r>
                <a:rPr lang="ru-RU" dirty="0" smtClean="0">
                  <a:solidFill>
                    <a:srgbClr val="FF0000"/>
                  </a:solidFill>
                  <a:latin typeface="+mn-lt"/>
                  <a:cs typeface="Times New Roman" pitchFamily="18" charset="0"/>
                </a:rPr>
                <a:t> в </a:t>
              </a:r>
              <a:r>
                <a:rPr lang="ru-RU" dirty="0" err="1" smtClean="0">
                  <a:solidFill>
                    <a:srgbClr val="FF0000"/>
                  </a:solidFill>
                  <a:latin typeface="+mn-lt"/>
                  <a:cs typeface="Times New Roman" pitchFamily="18" charset="0"/>
                </a:rPr>
                <a:t>кільце</a:t>
              </a:r>
              <a:r>
                <a:rPr lang="ru-RU" dirty="0" smtClean="0">
                  <a:solidFill>
                    <a:srgbClr val="FF0000"/>
                  </a:solidFill>
                  <a:latin typeface="+mn-lt"/>
                  <a:cs typeface="Times New Roman" pitchFamily="18" charset="0"/>
                </a:rPr>
                <a:t> </a:t>
              </a:r>
              <a:r>
                <a:rPr lang="ru-RU" dirty="0" err="1" smtClean="0">
                  <a:solidFill>
                    <a:srgbClr val="FF0000"/>
                  </a:solidFill>
                  <a:latin typeface="+mn-lt"/>
                  <a:cs typeface="Times New Roman" pitchFamily="18" charset="0"/>
                </a:rPr>
                <a:t>інтронів</a:t>
              </a:r>
              <a:r>
                <a:rPr lang="ru-RU" dirty="0" smtClean="0">
                  <a:solidFill>
                    <a:srgbClr val="FF0000"/>
                  </a:solidFill>
                  <a:latin typeface="+mn-lt"/>
                  <a:cs typeface="Times New Roman" pitchFamily="18" charset="0"/>
                </a:rPr>
                <a:t>, </a:t>
              </a:r>
              <a:r>
                <a:rPr lang="ru-RU" dirty="0" err="1" smtClean="0">
                  <a:solidFill>
                    <a:srgbClr val="FF0000"/>
                  </a:solidFill>
                  <a:latin typeface="+mn-lt"/>
                  <a:cs typeface="Times New Roman" pitchFamily="18" charset="0"/>
                </a:rPr>
                <a:t>які</a:t>
              </a:r>
              <a:r>
                <a:rPr lang="ru-RU" dirty="0" smtClean="0">
                  <a:solidFill>
                    <a:srgbClr val="FF0000"/>
                  </a:solidFill>
                  <a:latin typeface="+mn-lt"/>
                  <a:cs typeface="Times New Roman" pitchFamily="18" charset="0"/>
                </a:rPr>
                <a:t> </a:t>
              </a:r>
              <a:r>
                <a:rPr lang="ru-RU" dirty="0" err="1" smtClean="0">
                  <a:solidFill>
                    <a:srgbClr val="FF0000"/>
                  </a:solidFill>
                  <a:latin typeface="+mn-lt"/>
                  <a:cs typeface="Times New Roman" pitchFamily="18" charset="0"/>
                </a:rPr>
                <a:t>втратили</a:t>
              </a:r>
              <a:r>
                <a:rPr lang="ru-RU" dirty="0" smtClean="0">
                  <a:solidFill>
                    <a:srgbClr val="FF0000"/>
                  </a:solidFill>
                  <a:latin typeface="+mn-lt"/>
                  <a:cs typeface="Times New Roman" pitchFamily="18" charset="0"/>
                </a:rPr>
                <a:t> </a:t>
              </a:r>
              <a:r>
                <a:rPr lang="ru-RU" dirty="0" err="1" smtClean="0">
                  <a:solidFill>
                    <a:srgbClr val="FF0000"/>
                  </a:solidFill>
                  <a:latin typeface="+mn-lt"/>
                  <a:cs typeface="Times New Roman" pitchFamily="18" charset="0"/>
                </a:rPr>
                <a:t>кодуючі</a:t>
              </a:r>
              <a:r>
                <a:rPr lang="ru-RU" dirty="0" smtClean="0">
                  <a:solidFill>
                    <a:srgbClr val="FF0000"/>
                  </a:solidFill>
                  <a:latin typeface="+mn-lt"/>
                  <a:cs typeface="Times New Roman" pitchFamily="18" charset="0"/>
                </a:rPr>
                <a:t> </a:t>
              </a:r>
              <a:r>
                <a:rPr lang="ru-RU" dirty="0" err="1" smtClean="0">
                  <a:solidFill>
                    <a:srgbClr val="FF0000"/>
                  </a:solidFill>
                  <a:latin typeface="+mn-lt"/>
                  <a:cs typeface="Times New Roman" pitchFamily="18" charset="0"/>
                </a:rPr>
                <a:t>послідовності</a:t>
              </a:r>
              <a:r>
                <a:rPr lang="ru-RU" dirty="0" smtClean="0">
                  <a:solidFill>
                    <a:srgbClr val="FF0000"/>
                  </a:solidFill>
                  <a:latin typeface="+mn-lt"/>
                  <a:cs typeface="Times New Roman" pitchFamily="18" charset="0"/>
                </a:rPr>
                <a:t>. Доведено, </a:t>
              </a:r>
              <a:r>
                <a:rPr lang="ru-RU" dirty="0" err="1" smtClean="0">
                  <a:solidFill>
                    <a:srgbClr val="FF0000"/>
                  </a:solidFill>
                  <a:latin typeface="+mn-lt"/>
                  <a:cs typeface="Times New Roman" pitchFamily="18" charset="0"/>
                </a:rPr>
                <a:t>що</a:t>
              </a:r>
              <a:r>
                <a:rPr lang="ru-RU" dirty="0" smtClean="0">
                  <a:solidFill>
                    <a:srgbClr val="FF0000"/>
                  </a:solidFill>
                  <a:latin typeface="+mn-lt"/>
                  <a:cs typeface="Times New Roman" pitchFamily="18" charset="0"/>
                </a:rPr>
                <a:t> </a:t>
              </a:r>
              <a:r>
                <a:rPr lang="ru-RU" dirty="0" err="1" smtClean="0">
                  <a:solidFill>
                    <a:srgbClr val="FF0000"/>
                  </a:solidFill>
                  <a:latin typeface="+mn-lt"/>
                  <a:cs typeface="Times New Roman" pitchFamily="18" charset="0"/>
                </a:rPr>
                <a:t>нові</a:t>
              </a:r>
              <a:r>
                <a:rPr lang="ru-RU" dirty="0" smtClean="0">
                  <a:solidFill>
                    <a:srgbClr val="FF0000"/>
                  </a:solidFill>
                  <a:latin typeface="+mn-lt"/>
                  <a:cs typeface="Times New Roman" pitchFamily="18" charset="0"/>
                </a:rPr>
                <a:t> </a:t>
              </a:r>
              <a:r>
                <a:rPr lang="ru-RU" dirty="0" err="1" smtClean="0">
                  <a:solidFill>
                    <a:srgbClr val="FF0000"/>
                  </a:solidFill>
                  <a:latin typeface="+mn-lt"/>
                  <a:cs typeface="Times New Roman" pitchFamily="18" charset="0"/>
                </a:rPr>
                <a:t>віроїди</a:t>
              </a:r>
              <a:r>
                <a:rPr lang="ru-RU" dirty="0" smtClean="0">
                  <a:solidFill>
                    <a:srgbClr val="FF0000"/>
                  </a:solidFill>
                  <a:latin typeface="+mn-lt"/>
                  <a:cs typeface="Times New Roman" pitchFamily="18" charset="0"/>
                </a:rPr>
                <a:t> </a:t>
              </a:r>
              <a:r>
                <a:rPr lang="ru-RU" dirty="0" err="1" smtClean="0">
                  <a:solidFill>
                    <a:srgbClr val="FF0000"/>
                  </a:solidFill>
                  <a:latin typeface="+mn-lt"/>
                  <a:cs typeface="Times New Roman" pitchFamily="18" charset="0"/>
                </a:rPr>
                <a:t>можуть</a:t>
              </a:r>
              <a:r>
                <a:rPr lang="ru-RU" dirty="0" smtClean="0">
                  <a:solidFill>
                    <a:srgbClr val="FF0000"/>
                  </a:solidFill>
                  <a:latin typeface="+mn-lt"/>
                  <a:cs typeface="Times New Roman" pitchFamily="18" charset="0"/>
                </a:rPr>
                <a:t> </a:t>
              </a:r>
              <a:r>
                <a:rPr lang="ru-RU" dirty="0" err="1" smtClean="0">
                  <a:solidFill>
                    <a:srgbClr val="FF0000"/>
                  </a:solidFill>
                  <a:latin typeface="+mn-lt"/>
                  <a:cs typeface="Times New Roman" pitchFamily="18" charset="0"/>
                </a:rPr>
                <a:t>утворюватись</a:t>
              </a:r>
              <a:r>
                <a:rPr lang="ru-RU" dirty="0" smtClean="0">
                  <a:solidFill>
                    <a:srgbClr val="FF0000"/>
                  </a:solidFill>
                  <a:latin typeface="+mn-lt"/>
                  <a:cs typeface="Times New Roman" pitchFamily="18" charset="0"/>
                </a:rPr>
                <a:t> при </a:t>
              </a:r>
              <a:r>
                <a:rPr lang="ru-RU" dirty="0" err="1" smtClean="0">
                  <a:solidFill>
                    <a:srgbClr val="FF0000"/>
                  </a:solidFill>
                  <a:latin typeface="+mn-lt"/>
                  <a:cs typeface="Times New Roman" pitchFamily="18" charset="0"/>
                </a:rPr>
                <a:t>рекомбінації</a:t>
              </a:r>
              <a:r>
                <a:rPr lang="ru-RU" dirty="0" smtClean="0">
                  <a:solidFill>
                    <a:srgbClr val="FF0000"/>
                  </a:solidFill>
                  <a:latin typeface="+mn-lt"/>
                  <a:cs typeface="Times New Roman" pitchFamily="18" charset="0"/>
                </a:rPr>
                <a:t>.</a:t>
              </a:r>
              <a:endParaRPr lang="uk-UA" dirty="0" smtClean="0">
                <a:solidFill>
                  <a:srgbClr val="FF0000"/>
                </a:solidFill>
                <a:latin typeface="+mn-lt"/>
              </a:endParaRPr>
            </a:p>
            <a:p>
              <a:pPr algn="just" fontAlgn="base">
                <a:spcBef>
                  <a:spcPct val="0"/>
                </a:spcBef>
              </a:pPr>
              <a:endParaRPr kumimoji="0" lang="ru-RU" sz="1600" i="0" u="none" strike="noStrike" cap="none" normalizeH="0" baseline="0" dirty="0" smtClean="0">
                <a:ln>
                  <a:noFill/>
                </a:ln>
                <a:solidFill>
                  <a:srgbClr val="FF0000"/>
                </a:solidFill>
                <a:effectLst/>
                <a:latin typeface="+mn-lt"/>
                <a:cs typeface="Times New Roman" pitchFamily="18" charset="0"/>
              </a:endParaRPr>
            </a:p>
          </p:txBody>
        </p:sp>
        <p:sp>
          <p:nvSpPr>
            <p:cNvPr id="6" name="AutoShape 40"/>
            <p:cNvSpPr>
              <a:spLocks noChangeArrowheads="1"/>
            </p:cNvSpPr>
            <p:nvPr/>
          </p:nvSpPr>
          <p:spPr bwMode="gray">
            <a:xfrm rot="16200000">
              <a:off x="-107189" y="4464851"/>
              <a:ext cx="1857388" cy="642942"/>
            </a:xfrm>
            <a:prstGeom prst="downArrow">
              <a:avLst>
                <a:gd name="adj1" fmla="val 67093"/>
                <a:gd name="adj2" fmla="val 64051"/>
              </a:avLst>
            </a:prstGeom>
            <a:gradFill rotWithShape="1">
              <a:gsLst>
                <a:gs pos="0">
                  <a:srgbClr val="3333CC">
                    <a:gamma/>
                    <a:tint val="63529"/>
                    <a:invGamma/>
                    <a:alpha val="12000"/>
                  </a:srgbClr>
                </a:gs>
                <a:gs pos="100000">
                  <a:srgbClr val="FF0000"/>
                </a:gs>
              </a:gsLst>
              <a:lin ang="5400000" scaled="1"/>
            </a:gradFill>
            <a:ln w="9525">
              <a:no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1800" b="0" i="0" u="none" strike="noStrike" kern="0" cap="none" spc="0" normalizeH="0" baseline="0" noProof="0" dirty="0" smtClean="0">
                  <a:ln>
                    <a:noFill/>
                  </a:ln>
                  <a:solidFill>
                    <a:sysClr val="windowText" lastClr="000000"/>
                  </a:solidFill>
                  <a:effectLst/>
                  <a:uLnTx/>
                  <a:uFillTx/>
                </a:rPr>
                <a:t>ЦІКАВО</a:t>
              </a:r>
            </a:p>
            <a:p>
              <a:pPr marL="0" marR="0" lvl="0" indent="0" algn="ctr" defTabSz="914400" eaLnBrk="1" fontAlgn="auto" latinLnBrk="0" hangingPunct="1">
                <a:lnSpc>
                  <a:spcPct val="100000"/>
                </a:lnSpc>
                <a:spcBef>
                  <a:spcPts val="0"/>
                </a:spcBef>
                <a:spcAft>
                  <a:spcPts val="0"/>
                </a:spcAft>
                <a:buClrTx/>
                <a:buSzTx/>
                <a:buFontTx/>
                <a:buNone/>
                <a:tabLst/>
                <a:defRPr/>
              </a:pPr>
              <a:r>
                <a:rPr lang="uk-UA" kern="0" dirty="0" smtClean="0">
                  <a:solidFill>
                    <a:sysClr val="windowText" lastClr="000000"/>
                  </a:solidFill>
                </a:rPr>
                <a:t>ЗНАТИ</a:t>
              </a:r>
              <a:endParaRPr kumimoji="0" lang="ru-RU" sz="1800" b="0" i="0" u="none" strike="noStrike" kern="0" cap="none" spc="0" normalizeH="0" baseline="0" noProof="0" dirty="0" smtClean="0">
                <a:ln>
                  <a:noFill/>
                </a:ln>
                <a:solidFill>
                  <a:sysClr val="windowText" lastClr="000000"/>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4294967295"/>
          </p:nvPr>
        </p:nvSpPr>
        <p:spPr>
          <a:xfrm>
            <a:off x="-324544" y="548681"/>
            <a:ext cx="9073257" cy="2088158"/>
          </a:xfrm>
        </p:spPr>
        <p:txBody>
          <a:bodyPr/>
          <a:lstStyle/>
          <a:p>
            <a:pPr>
              <a:buNone/>
            </a:pPr>
            <a:r>
              <a:rPr lang="uk-UA" sz="8000" b="1" dirty="0" smtClean="0">
                <a:solidFill>
                  <a:srgbClr val="FF0000"/>
                </a:solidFill>
              </a:rPr>
              <a:t>  Станція3.Пріони</a:t>
            </a:r>
            <a:endParaRPr lang="ru-RU" sz="8000" b="1" dirty="0">
              <a:solidFill>
                <a:srgbClr val="FF0000"/>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2924944"/>
            <a:ext cx="5257800" cy="3762375"/>
          </a:xfrm>
          <a:prstGeom prst="rect">
            <a:avLst/>
          </a:prstGeom>
          <a:ln>
            <a:noFill/>
          </a:ln>
          <a:effectLst>
            <a:softEdge rad="112500"/>
          </a:effectLst>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p:cNvPicPr>
            <a:picLocks noChangeAspect="1" noChangeArrowheads="1"/>
          </p:cNvPicPr>
          <p:nvPr>
            <p:custDataLst>
              <p:tags r:id="rId1"/>
            </p:custDataLst>
          </p:nvPr>
        </p:nvPicPr>
        <p:blipFill>
          <a:blip r:embed="rId3" cstate="print"/>
          <a:srcRect/>
          <a:stretch>
            <a:fillRect/>
          </a:stretch>
        </p:blipFill>
        <p:spPr bwMode="auto">
          <a:xfrm>
            <a:off x="2051720" y="2420888"/>
            <a:ext cx="4786312" cy="3846513"/>
          </a:xfrm>
          <a:prstGeom prst="rect">
            <a:avLst/>
          </a:prstGeom>
          <a:noFill/>
          <a:ln w="9525">
            <a:noFill/>
            <a:miter lim="800000"/>
            <a:headEnd/>
            <a:tailEnd/>
          </a:ln>
        </p:spPr>
      </p:pic>
      <p:sp>
        <p:nvSpPr>
          <p:cNvPr id="2051" name="Заголовок 1"/>
          <p:cNvSpPr>
            <a:spLocks noGrp="1"/>
          </p:cNvSpPr>
          <p:nvPr>
            <p:ph type="title"/>
          </p:nvPr>
        </p:nvSpPr>
        <p:spPr>
          <a:xfrm>
            <a:off x="251520" y="115888"/>
            <a:ext cx="8779768" cy="1584920"/>
          </a:xfrm>
        </p:spPr>
        <p:txBody>
          <a:bodyPr/>
          <a:lstStyle/>
          <a:p>
            <a:pPr algn="ctr" eaLnBrk="1" hangingPunct="1"/>
            <a:r>
              <a:rPr lang="uk-UA" sz="5400" dirty="0" err="1" smtClean="0">
                <a:solidFill>
                  <a:srgbClr val="FF0000"/>
                </a:solidFill>
                <a:latin typeface="Arial Black" pitchFamily="34" charset="0"/>
              </a:rPr>
              <a:t>Пріони</a:t>
            </a:r>
            <a:r>
              <a:rPr lang="uk-UA" sz="5400" dirty="0" smtClean="0">
                <a:solidFill>
                  <a:srgbClr val="FF0000"/>
                </a:solidFill>
                <a:latin typeface="Arial Black" pitchFamily="34" charset="0"/>
              </a:rPr>
              <a:t>, </a:t>
            </a:r>
            <a:br>
              <a:rPr lang="uk-UA" sz="5400" dirty="0" smtClean="0">
                <a:solidFill>
                  <a:srgbClr val="FF0000"/>
                </a:solidFill>
                <a:latin typeface="Arial Black" pitchFamily="34" charset="0"/>
              </a:rPr>
            </a:br>
            <a:r>
              <a:rPr lang="uk-UA" sz="5400" dirty="0" smtClean="0">
                <a:solidFill>
                  <a:srgbClr val="FF0000"/>
                </a:solidFill>
                <a:latin typeface="Arial Black" pitchFamily="34" charset="0"/>
              </a:rPr>
              <a:t>їх будова, поширення</a:t>
            </a:r>
            <a:endParaRPr lang="uk-UA" sz="5400" dirty="0" smtClean="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628800"/>
            <a:ext cx="7955280" cy="2801935"/>
          </a:xfrm>
        </p:spPr>
        <p:txBody>
          <a:bodyPr>
            <a:normAutofit/>
          </a:bodyPr>
          <a:lstStyle/>
          <a:p>
            <a:pPr algn="ctr"/>
            <a:r>
              <a:rPr lang="uk-UA" sz="5400" dirty="0" smtClean="0">
                <a:solidFill>
                  <a:srgbClr val="FF0000"/>
                </a:solidFill>
              </a:rPr>
              <a:t>Пріони – збудники захворювань людей і тварин </a:t>
            </a:r>
            <a:endParaRPr lang="ru-RU" sz="5400" dirty="0">
              <a:solidFill>
                <a:srgbClr val="FF0000"/>
              </a:solidFill>
            </a:endParaRPr>
          </a:p>
        </p:txBody>
      </p:sp>
    </p:spTree>
    <p:extLst>
      <p:ext uri="{BB962C8B-B14F-4D97-AF65-F5344CB8AC3E}">
        <p14:creationId xmlns:p14="http://schemas.microsoft.com/office/powerpoint/2010/main" val="2952263616"/>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custDataLst>
              <p:tags r:id="rId1"/>
            </p:custDataLst>
          </p:nvPr>
        </p:nvPicPr>
        <p:blipFill>
          <a:blip r:embed="rId3" cstate="print"/>
          <a:srcRect/>
          <a:stretch>
            <a:fillRect/>
          </a:stretch>
        </p:blipFill>
        <p:spPr bwMode="auto">
          <a:xfrm>
            <a:off x="2771800" y="0"/>
            <a:ext cx="3297361" cy="4357688"/>
          </a:xfrm>
          <a:prstGeom prst="rect">
            <a:avLst/>
          </a:prstGeom>
          <a:noFill/>
          <a:ln w="9525">
            <a:noFill/>
            <a:miter lim="800000"/>
            <a:headEnd/>
            <a:tailEnd/>
          </a:ln>
        </p:spPr>
      </p:pic>
      <p:sp>
        <p:nvSpPr>
          <p:cNvPr id="4099" name="Заголовок 1"/>
          <p:cNvSpPr>
            <a:spLocks noGrp="1"/>
          </p:cNvSpPr>
          <p:nvPr>
            <p:ph type="ctrTitle" idx="4294967295"/>
          </p:nvPr>
        </p:nvSpPr>
        <p:spPr>
          <a:xfrm>
            <a:off x="0" y="4143375"/>
            <a:ext cx="9144000" cy="2714625"/>
          </a:xfrm>
        </p:spPr>
        <p:txBody>
          <a:bodyPr/>
          <a:lstStyle/>
          <a:p>
            <a:pPr algn="ctr"/>
            <a:r>
              <a:rPr lang="uk-UA" sz="2800" b="1" dirty="0" smtClean="0">
                <a:solidFill>
                  <a:srgbClr val="CC0099"/>
                </a:solidFill>
              </a:rPr>
              <a:t/>
            </a:r>
            <a:br>
              <a:rPr lang="uk-UA" sz="2800" b="1" dirty="0" smtClean="0">
                <a:solidFill>
                  <a:srgbClr val="CC0099"/>
                </a:solidFill>
              </a:rPr>
            </a:br>
            <a:r>
              <a:rPr lang="uk-UA" sz="2800" b="1" dirty="0" smtClean="0">
                <a:solidFill>
                  <a:srgbClr val="CC0099"/>
                </a:solidFill>
              </a:rPr>
              <a:t>Стенлі Бен </a:t>
            </a:r>
            <a:r>
              <a:rPr lang="uk-UA" sz="2800" b="1" dirty="0" err="1" smtClean="0">
                <a:solidFill>
                  <a:srgbClr val="CC0099"/>
                </a:solidFill>
              </a:rPr>
              <a:t>Прузинер</a:t>
            </a:r>
            <a:r>
              <a:rPr lang="uk-UA" sz="2800" b="1" dirty="0" smtClean="0">
                <a:solidFill>
                  <a:srgbClr val="CC0099"/>
                </a:solidFill>
              </a:rPr>
              <a:t> </a:t>
            </a:r>
            <a:r>
              <a:rPr lang="uk-UA" sz="2400" dirty="0" smtClean="0">
                <a:solidFill>
                  <a:srgbClr val="002060"/>
                </a:solidFill>
              </a:rPr>
              <a:t/>
            </a:r>
            <a:br>
              <a:rPr lang="uk-UA" sz="2400" dirty="0" smtClean="0">
                <a:solidFill>
                  <a:srgbClr val="002060"/>
                </a:solidFill>
              </a:rPr>
            </a:br>
            <a:r>
              <a:rPr lang="uk-UA" sz="2400" dirty="0" smtClean="0">
                <a:solidFill>
                  <a:schemeClr val="tx1"/>
                </a:solidFill>
              </a:rPr>
              <a:t>американський біохімік, лауреат Нобелевської премії</a:t>
            </a:r>
            <a:br>
              <a:rPr lang="uk-UA" sz="2400" dirty="0" smtClean="0">
                <a:solidFill>
                  <a:schemeClr val="tx1"/>
                </a:solidFill>
              </a:rPr>
            </a:br>
            <a:r>
              <a:rPr lang="uk-UA" sz="2400" dirty="0" smtClean="0">
                <a:solidFill>
                  <a:schemeClr val="tx1"/>
                </a:solidFill>
              </a:rPr>
              <a:t>       з фізіології  і медицини 1997 року за видатне відкриття </a:t>
            </a:r>
            <a:r>
              <a:rPr lang="uk-UA" sz="2400" dirty="0" err="1" smtClean="0">
                <a:solidFill>
                  <a:schemeClr val="tx1"/>
                </a:solidFill>
              </a:rPr>
              <a:t>пріонів-</a:t>
            </a:r>
            <a:r>
              <a:rPr lang="uk-UA" sz="2400" dirty="0" smtClean="0">
                <a:solidFill>
                  <a:schemeClr val="tx1"/>
                </a:solidFill>
              </a:rPr>
              <a:t> біологічних джерела інфекції і за пояснення основних  принципів його дії </a:t>
            </a: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1844" y="548680"/>
            <a:ext cx="7992888" cy="2123658"/>
          </a:xfrm>
          <a:prstGeom prst="rect">
            <a:avLst/>
          </a:prstGeom>
          <a:noFill/>
        </p:spPr>
        <p:txBody>
          <a:bodyPr wrap="square" rtlCol="0">
            <a:spAutoFit/>
          </a:bodyPr>
          <a:lstStyle/>
          <a:p>
            <a:pPr algn="just">
              <a:buNone/>
            </a:pPr>
            <a:r>
              <a:rPr lang="uk-UA" sz="3200" i="1" dirty="0" smtClean="0">
                <a:solidFill>
                  <a:srgbClr val="FF0000"/>
                </a:solidFill>
              </a:rPr>
              <a:t>Пріони</a:t>
            </a:r>
            <a:r>
              <a:rPr lang="uk-UA" sz="2400" dirty="0"/>
              <a:t> </a:t>
            </a:r>
            <a:r>
              <a:rPr lang="uk-UA" dirty="0" smtClean="0">
                <a:latin typeface="Calibri" pitchFamily="34" charset="0"/>
                <a:cs typeface="Calibri" pitchFamily="34" charset="0"/>
              </a:rPr>
              <a:t>(від англ. </a:t>
            </a:r>
            <a:r>
              <a:rPr lang="en-US" dirty="0" smtClean="0">
                <a:latin typeface="Calibri" pitchFamily="34" charset="0"/>
                <a:cs typeface="Calibri" pitchFamily="34" charset="0"/>
              </a:rPr>
              <a:t>proteinaceous infectious particles — </a:t>
            </a:r>
            <a:r>
              <a:rPr lang="uk-UA" dirty="0" smtClean="0">
                <a:latin typeface="Calibri" pitchFamily="34" charset="0"/>
                <a:cs typeface="Calibri" pitchFamily="34" charset="0"/>
              </a:rPr>
              <a:t>білкові заразні частинки)</a:t>
            </a:r>
            <a:r>
              <a:rPr lang="uk-UA" sz="2800" dirty="0" smtClean="0">
                <a:latin typeface="Calibri" pitchFamily="34" charset="0"/>
                <a:cs typeface="Calibri" pitchFamily="34" charset="0"/>
              </a:rPr>
              <a:t> </a:t>
            </a:r>
            <a:r>
              <a:rPr lang="uk-UA" sz="2400" dirty="0" smtClean="0">
                <a:latin typeface="Calibri" pitchFamily="34" charset="0"/>
                <a:cs typeface="Calibri" pitchFamily="34" charset="0"/>
              </a:rPr>
              <a:t>- </a:t>
            </a:r>
            <a:r>
              <a:rPr lang="uk-UA" sz="2400" b="1" dirty="0" smtClean="0">
                <a:latin typeface="Calibri" pitchFamily="34" charset="0"/>
                <a:cs typeface="Calibri" pitchFamily="34" charset="0"/>
              </a:rPr>
              <a:t>особливий клас інфекційних агентів, чисто білкових (тобто таких, що не містять нуклеїнових кислот), що викликають важкі захворювання центральної нервової системи у людей і ряду вищих тварин.</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7696" y="2852936"/>
            <a:ext cx="5257800" cy="3762375"/>
          </a:xfrm>
          <a:prstGeom prst="rect">
            <a:avLst/>
          </a:prstGeom>
          <a:ln>
            <a:noFill/>
          </a:ln>
          <a:effectLst>
            <a:softEdge rad="112500"/>
          </a:effectLst>
        </p:spPr>
      </p:pic>
    </p:spTree>
    <p:extLst>
      <p:ext uri="{BB962C8B-B14F-4D97-AF65-F5344CB8AC3E}">
        <p14:creationId xmlns:p14="http://schemas.microsoft.com/office/powerpoint/2010/main" val="28482113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4" name="Picture 4" descr="dna t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extLst>
            <a:ext uri="{909E8E84-426E-40DD-AFC4-6F175D3DCCD1}">
              <a14:hiddenFill xmlns:a14="http://schemas.microsoft.com/office/drawing/2010/main">
                <a:solidFill>
                  <a:srgbClr val="A0B4CC"/>
                </a:solidFill>
              </a14:hiddenFill>
            </a:ext>
          </a:extLst>
        </p:spPr>
      </p:pic>
      <p:sp>
        <p:nvSpPr>
          <p:cNvPr id="5122" name="Rectangle 2"/>
          <p:cNvSpPr>
            <a:spLocks noGrp="1" noChangeArrowheads="1"/>
          </p:cNvSpPr>
          <p:nvPr>
            <p:ph type="title" idx="4294967295"/>
          </p:nvPr>
        </p:nvSpPr>
        <p:spPr>
          <a:xfrm>
            <a:off x="251520" y="0"/>
            <a:ext cx="8892480" cy="1340768"/>
          </a:xfrm>
        </p:spPr>
        <p:txBody>
          <a:bodyPr/>
          <a:lstStyle/>
          <a:p>
            <a:r>
              <a:rPr lang="uk-UA" dirty="0" smtClean="0">
                <a:solidFill>
                  <a:srgbClr val="FF0000"/>
                </a:solidFill>
              </a:rPr>
              <a:t>Віруси – це паразити прокаріотів та еукаріотів, і поза клітиною-хазяїном </a:t>
            </a:r>
            <a:r>
              <a:rPr lang="uk-UA" dirty="0" err="1" smtClean="0">
                <a:solidFill>
                  <a:srgbClr val="FF0000"/>
                </a:solidFill>
              </a:rPr>
              <a:t>віріони</a:t>
            </a:r>
            <a:r>
              <a:rPr lang="uk-UA" dirty="0" smtClean="0">
                <a:solidFill>
                  <a:srgbClr val="FF0000"/>
                </a:solidFill>
              </a:rPr>
              <a:t> не виявляють жодних ознак життя</a:t>
            </a:r>
            <a:endParaRPr lang="ru-RU" dirty="0">
              <a:solidFill>
                <a:srgbClr val="FF0000"/>
              </a:solidFill>
            </a:endParaRPr>
          </a:p>
        </p:txBody>
      </p:sp>
      <p:sp>
        <p:nvSpPr>
          <p:cNvPr id="5123" name="Rectangle 3"/>
          <p:cNvSpPr>
            <a:spLocks noGrp="1" noChangeArrowheads="1"/>
          </p:cNvSpPr>
          <p:nvPr>
            <p:ph type="body" idx="4294967295"/>
          </p:nvPr>
        </p:nvSpPr>
        <p:spPr>
          <a:xfrm>
            <a:off x="436563" y="1412875"/>
            <a:ext cx="8707437" cy="4849813"/>
          </a:xfrm>
        </p:spPr>
        <p:txBody>
          <a:bodyPr/>
          <a:lstStyle/>
          <a:p>
            <a:r>
              <a:rPr lang="uk-UA" dirty="0" smtClean="0"/>
              <a:t>Наука, яка вивчає будову і функції вірусів, їхні властивості, шляхи передачі та способи лікування і профілактики вірусних захворювань, має назву </a:t>
            </a:r>
            <a:r>
              <a:rPr lang="uk-UA" b="1" dirty="0" smtClean="0"/>
              <a:t>вірусологія</a:t>
            </a:r>
            <a:endParaRPr lang="ru-RU" b="1" dirty="0"/>
          </a:p>
        </p:txBody>
      </p:sp>
      <p:pic>
        <p:nvPicPr>
          <p:cNvPr id="1026" name="Picture 2" descr="D:\Мої документи\неклітинні форми життя\Mnogoobrazie-virusov.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86" t="23483" r="12090" b="8856"/>
          <a:stretch/>
        </p:blipFill>
        <p:spPr bwMode="auto">
          <a:xfrm>
            <a:off x="3995936" y="2996952"/>
            <a:ext cx="3735529" cy="2520000"/>
          </a:xfrm>
          <a:prstGeom prst="rect">
            <a:avLst/>
          </a:prstGeom>
          <a:noFill/>
          <a:extLst>
            <a:ext uri="{909E8E84-426E-40DD-AFC4-6F175D3DCCD1}">
              <a14:hiddenFill xmlns:a14="http://schemas.microsoft.com/office/drawing/2010/main">
                <a:solidFill>
                  <a:srgbClr val="FFFFFF"/>
                </a:solidFill>
              </a14:hiddenFill>
            </a:ext>
          </a:extLst>
        </p:spPr>
      </p:pic>
      <p:sp>
        <p:nvSpPr>
          <p:cNvPr id="3" name="Стрелка вправо 2"/>
          <p:cNvSpPr/>
          <p:nvPr/>
        </p:nvSpPr>
        <p:spPr>
          <a:xfrm>
            <a:off x="1547664" y="3429000"/>
            <a:ext cx="2395379" cy="194421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dirty="0" smtClean="0"/>
              <a:t>Різноманітність вірусів</a:t>
            </a:r>
            <a:endParaRPr lang="ru-RU"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115888"/>
            <a:ext cx="9031288" cy="1080864"/>
          </a:xfrm>
        </p:spPr>
        <p:txBody>
          <a:bodyPr/>
          <a:lstStyle/>
          <a:p>
            <a:pPr algn="ctr"/>
            <a:r>
              <a:rPr lang="uk-UA" sz="3200" b="1" dirty="0" smtClean="0">
                <a:solidFill>
                  <a:srgbClr val="FF0000"/>
                </a:solidFill>
              </a:rPr>
              <a:t>Властивості </a:t>
            </a:r>
            <a:r>
              <a:rPr lang="uk-UA" sz="3200" b="1" dirty="0" err="1" smtClean="0">
                <a:solidFill>
                  <a:srgbClr val="FF0000"/>
                </a:solidFill>
              </a:rPr>
              <a:t>пріонів</a:t>
            </a:r>
            <a:r>
              <a:rPr lang="uk-UA" sz="3200" b="1" dirty="0" smtClean="0">
                <a:solidFill>
                  <a:srgbClr val="FF0000"/>
                </a:solidFill>
              </a:rPr>
              <a:t>. </a:t>
            </a:r>
            <a:endParaRPr lang="ru-RU" sz="3200" b="1" dirty="0">
              <a:solidFill>
                <a:srgbClr val="FF0000"/>
              </a:solidFill>
            </a:endParaRPr>
          </a:p>
        </p:txBody>
      </p:sp>
      <p:sp>
        <p:nvSpPr>
          <p:cNvPr id="4" name="Содержимое 3"/>
          <p:cNvSpPr>
            <a:spLocks noGrp="1"/>
          </p:cNvSpPr>
          <p:nvPr>
            <p:ph idx="1"/>
          </p:nvPr>
        </p:nvSpPr>
        <p:spPr>
          <a:xfrm>
            <a:off x="467544" y="1340768"/>
            <a:ext cx="8219256" cy="4785395"/>
          </a:xfrm>
        </p:spPr>
        <p:txBody>
          <a:bodyPr/>
          <a:lstStyle/>
          <a:p>
            <a:pPr>
              <a:buNone/>
            </a:pPr>
            <a:r>
              <a:rPr lang="uk-UA" dirty="0" smtClean="0"/>
              <a:t>    - розмноження за рахунок зараження нормальних молекул; </a:t>
            </a:r>
            <a:br>
              <a:rPr lang="uk-UA" dirty="0" smtClean="0"/>
            </a:br>
            <a:r>
              <a:rPr lang="uk-UA" dirty="0" smtClean="0"/>
              <a:t>- здатність до мутацій; </a:t>
            </a:r>
            <a:br>
              <a:rPr lang="uk-UA" dirty="0" smtClean="0"/>
            </a:br>
            <a:r>
              <a:rPr lang="uk-UA" dirty="0" smtClean="0"/>
              <a:t> - стійкість до випромінювання, високих та низьких температур, засобів дезінфекції; </a:t>
            </a:r>
            <a:br>
              <a:rPr lang="uk-UA" dirty="0" smtClean="0"/>
            </a:br>
            <a:r>
              <a:rPr lang="uk-UA" dirty="0" smtClean="0"/>
              <a:t>- не розщеплюються під дією ферментів; </a:t>
            </a:r>
            <a:br>
              <a:rPr lang="uk-UA" dirty="0" smtClean="0"/>
            </a:br>
            <a:r>
              <a:rPr lang="uk-UA" dirty="0" smtClean="0"/>
              <a:t>- можуть передаватися спадково.</a:t>
            </a:r>
          </a:p>
          <a:p>
            <a:pPr marL="457200" indent="-457200">
              <a:buNone/>
            </a:pPr>
            <a:r>
              <a:rPr lang="uk-UA" dirty="0" smtClean="0">
                <a:solidFill>
                  <a:schemeClr val="tx1">
                    <a:lumMod val="65000"/>
                    <a:lumOff val="35000"/>
                  </a:schemeClr>
                </a:solidFill>
                <a:latin typeface="Calibri" pitchFamily="34" charset="0"/>
                <a:cs typeface="Calibri" pitchFamily="34" charset="0"/>
              </a:rPr>
              <a:t>    </a:t>
            </a:r>
            <a:r>
              <a:rPr lang="uk-UA" dirty="0" smtClean="0">
                <a:solidFill>
                  <a:schemeClr val="tx2"/>
                </a:solidFill>
                <a:latin typeface="Calibri" pitchFamily="34" charset="0"/>
                <a:cs typeface="Calibri" pitchFamily="34" charset="0"/>
              </a:rPr>
              <a:t>- відсутність генетичного апарату</a:t>
            </a:r>
            <a:endParaRPr lang="ru-RU" dirty="0">
              <a:solidFill>
                <a:schemeClr val="tx2"/>
              </a:solidFill>
            </a:endParaRPr>
          </a:p>
        </p:txBody>
      </p:sp>
      <p:sp>
        <p:nvSpPr>
          <p:cNvPr id="2" name="Нижний колонтитул 1"/>
          <p:cNvSpPr>
            <a:spLocks noGrp="1"/>
          </p:cNvSpPr>
          <p:nvPr>
            <p:ph type="ftr" sz="quarter" idx="11"/>
          </p:nvPr>
        </p:nvSpPr>
        <p:spPr/>
        <p:txBody>
          <a:bodyPr/>
          <a:lstStyle/>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3933056"/>
            <a:ext cx="3467484" cy="2375034"/>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548680"/>
            <a:ext cx="8608864" cy="2677656"/>
          </a:xfrm>
          <a:prstGeom prst="rect">
            <a:avLst/>
          </a:prstGeom>
        </p:spPr>
        <p:txBody>
          <a:bodyPr wrap="square">
            <a:spAutoFit/>
          </a:bodyPr>
          <a:lstStyle/>
          <a:p>
            <a:pPr algn="ctr"/>
            <a:r>
              <a:rPr lang="uk-UA" sz="2400" dirty="0" smtClean="0">
                <a:latin typeface="Calibri" pitchFamily="34" charset="0"/>
                <a:cs typeface="Calibri" pitchFamily="34" charset="0"/>
              </a:rPr>
              <a:t>Пріонний білок, що володіє аномальною тривимірною структурою, здатний спричиняти структурне перетворення гомологічного йому (тобто схожого на нього)нормального клітинного білка в собі подібний (пріонний), приєднуючись до білка-мішені і змінюючи його конфірмацію.</a:t>
            </a:r>
          </a:p>
          <a:p>
            <a:pPr algn="ctr"/>
            <a:r>
              <a:rPr lang="uk-UA" sz="2400" dirty="0" smtClean="0">
                <a:latin typeface="Calibri" pitchFamily="34" charset="0"/>
                <a:cs typeface="Calibri" pitchFamily="34" charset="0"/>
              </a:rPr>
              <a:t>  Як правило, пріонний стан білка характеризується переходом </a:t>
            </a:r>
            <a:r>
              <a:rPr lang="el-GR" sz="2400" dirty="0" smtClean="0">
                <a:latin typeface="Calibri" pitchFamily="34" charset="0"/>
                <a:cs typeface="Calibri" pitchFamily="34" charset="0"/>
              </a:rPr>
              <a:t>α-</a:t>
            </a:r>
            <a:r>
              <a:rPr lang="uk-UA" sz="2400" dirty="0" smtClean="0">
                <a:latin typeface="Calibri" pitchFamily="34" charset="0"/>
                <a:cs typeface="Calibri" pitchFamily="34" charset="0"/>
              </a:rPr>
              <a:t>спіралей білка в </a:t>
            </a:r>
            <a:r>
              <a:rPr lang="el-GR" sz="2400" dirty="0" smtClean="0">
                <a:latin typeface="Calibri" pitchFamily="34" charset="0"/>
                <a:cs typeface="Calibri" pitchFamily="34" charset="0"/>
              </a:rPr>
              <a:t>β-</a:t>
            </a:r>
            <a:r>
              <a:rPr lang="uk-UA" sz="2400" dirty="0" smtClean="0">
                <a:latin typeface="Calibri" pitchFamily="34" charset="0"/>
                <a:cs typeface="Calibri" pitchFamily="34" charset="0"/>
              </a:rPr>
              <a:t>складчастість.</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9" y="3843358"/>
            <a:ext cx="3744416" cy="26088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94847427"/>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8640"/>
            <a:ext cx="3205029" cy="64807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786857" y="1915617"/>
            <a:ext cx="3921448" cy="3046988"/>
          </a:xfrm>
          <a:prstGeom prst="rect">
            <a:avLst/>
          </a:prstGeom>
          <a:noFill/>
        </p:spPr>
        <p:txBody>
          <a:bodyPr wrap="square" rtlCol="0">
            <a:spAutoFit/>
          </a:bodyPr>
          <a:lstStyle/>
          <a:p>
            <a:pPr algn="ctr"/>
            <a:r>
              <a:rPr lang="ru-RU" sz="4800" b="1" dirty="0" smtClean="0">
                <a:solidFill>
                  <a:srgbClr val="FF0000"/>
                </a:solidFill>
                <a:latin typeface="Calibri" pitchFamily="34" charset="0"/>
                <a:cs typeface="Calibri" pitchFamily="34" charset="0"/>
              </a:rPr>
              <a:t>Пріони</a:t>
            </a:r>
          </a:p>
          <a:p>
            <a:pPr algn="ctr"/>
            <a:r>
              <a:rPr lang="ru-RU" sz="4800" b="1" dirty="0" smtClean="0">
                <a:solidFill>
                  <a:srgbClr val="FF0000"/>
                </a:solidFill>
                <a:latin typeface="Calibri" pitchFamily="34" charset="0"/>
                <a:cs typeface="Calibri" pitchFamily="34" charset="0"/>
              </a:rPr>
              <a:t>під електронним мікроскопом</a:t>
            </a:r>
            <a:endParaRPr lang="ru-RU" sz="48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2633225262"/>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50405"/>
            <a:ext cx="8172400" cy="3046988"/>
          </a:xfrm>
          <a:prstGeom prst="rect">
            <a:avLst/>
          </a:prstGeom>
          <a:noFill/>
        </p:spPr>
        <p:txBody>
          <a:bodyPr wrap="square" rtlCol="0">
            <a:spAutoFit/>
          </a:bodyPr>
          <a:lstStyle/>
          <a:p>
            <a:pPr algn="ctr">
              <a:buNone/>
            </a:pPr>
            <a:r>
              <a:rPr lang="uk-UA" sz="2400" dirty="0" smtClean="0">
                <a:latin typeface="Calibri" pitchFamily="34" charset="0"/>
                <a:cs typeface="Calibri" pitchFamily="34" charset="0"/>
              </a:rPr>
              <a:t>Життєвий цикл пріонів має свої особливості. За нормальних умов пріони – це нешкідливі клітинні білки,проте вони мають здатність перетворюватися на стійкі структури, які спричиняють деякі смертельні захворювання головного мозку в людей та тварин. Уражена ділянка мозку має характерну губчасту структуру, яка свідчить про ураження великої кількості нервових клітин, що призводить до виражених неврологічних симптомів.</a:t>
            </a:r>
            <a:endParaRPr lang="ru-RU" sz="2400" dirty="0">
              <a:latin typeface="Calibri" pitchFamily="34" charset="0"/>
              <a:cs typeface="Calibri" pitchFamily="34"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7573" y="3861048"/>
            <a:ext cx="5354707" cy="2660951"/>
          </a:xfrm>
          <a:prstGeom prst="rect">
            <a:avLst/>
          </a:prstGeom>
          <a:ln>
            <a:noFill/>
          </a:ln>
          <a:effectLst>
            <a:softEdge rad="112500"/>
          </a:effectLst>
        </p:spPr>
      </p:pic>
    </p:spTree>
    <p:extLst>
      <p:ext uri="{BB962C8B-B14F-4D97-AF65-F5344CB8AC3E}">
        <p14:creationId xmlns:p14="http://schemas.microsoft.com/office/powerpoint/2010/main" val="3429158511"/>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260648"/>
            <a:ext cx="7920880" cy="1728192"/>
          </a:xfrm>
        </p:spPr>
        <p:txBody>
          <a:bodyPr>
            <a:normAutofit/>
          </a:bodyPr>
          <a:lstStyle/>
          <a:p>
            <a:r>
              <a:rPr lang="uk-UA" dirty="0" smtClean="0">
                <a:solidFill>
                  <a:srgbClr val="FF0000"/>
                </a:solidFill>
              </a:rPr>
              <a:t>Особливості </a:t>
            </a:r>
            <a:r>
              <a:rPr lang="uk-UA" dirty="0" err="1" smtClean="0">
                <a:solidFill>
                  <a:srgbClr val="FF0000"/>
                </a:solidFill>
              </a:rPr>
              <a:t>пріонних</a:t>
            </a:r>
            <a:r>
              <a:rPr lang="uk-UA" dirty="0" smtClean="0">
                <a:solidFill>
                  <a:srgbClr val="FF0000"/>
                </a:solidFill>
              </a:rPr>
              <a:t>  хвороб </a:t>
            </a:r>
            <a:br>
              <a:rPr lang="uk-UA" dirty="0" smtClean="0">
                <a:solidFill>
                  <a:srgbClr val="FF0000"/>
                </a:solidFill>
              </a:rPr>
            </a:br>
            <a:r>
              <a:rPr lang="uk-UA" dirty="0" smtClean="0">
                <a:solidFill>
                  <a:srgbClr val="FF0000"/>
                </a:solidFill>
              </a:rPr>
              <a:t/>
            </a:r>
            <a:br>
              <a:rPr lang="uk-UA" dirty="0" smtClean="0">
                <a:solidFill>
                  <a:srgbClr val="FF0000"/>
                </a:solidFill>
              </a:rPr>
            </a:br>
            <a:endParaRPr lang="ru-RU" dirty="0">
              <a:solidFill>
                <a:srgbClr val="FF0000"/>
              </a:solidFill>
            </a:endParaRPr>
          </a:p>
        </p:txBody>
      </p:sp>
      <p:sp>
        <p:nvSpPr>
          <p:cNvPr id="4" name="Содержимое 3"/>
          <p:cNvSpPr>
            <a:spLocks noGrp="1"/>
          </p:cNvSpPr>
          <p:nvPr>
            <p:ph idx="1"/>
          </p:nvPr>
        </p:nvSpPr>
        <p:spPr>
          <a:xfrm>
            <a:off x="395536" y="1412776"/>
            <a:ext cx="8291264" cy="4713387"/>
          </a:xfrm>
        </p:spPr>
        <p:txBody>
          <a:bodyPr/>
          <a:lstStyle/>
          <a:p>
            <a:r>
              <a:rPr lang="uk-UA" dirty="0" smtClean="0"/>
              <a:t>1. тривалий інкубаційний період (іноді десятки років); </a:t>
            </a:r>
            <a:br>
              <a:rPr lang="uk-UA" dirty="0" smtClean="0"/>
            </a:br>
            <a:r>
              <a:rPr lang="uk-UA" dirty="0" smtClean="0"/>
              <a:t>2. повільний характер протікання; </a:t>
            </a:r>
            <a:br>
              <a:rPr lang="uk-UA" dirty="0" smtClean="0"/>
            </a:br>
            <a:r>
              <a:rPr lang="uk-UA" dirty="0" smtClean="0"/>
              <a:t>3. незвичність зараження тканин та органів; </a:t>
            </a:r>
            <a:br>
              <a:rPr lang="uk-UA" dirty="0" smtClean="0"/>
            </a:br>
            <a:r>
              <a:rPr lang="uk-UA" dirty="0" smtClean="0"/>
              <a:t>4. летальність у 100% випадків. </a:t>
            </a:r>
            <a:br>
              <a:rPr lang="uk-UA" dirty="0" smtClean="0"/>
            </a:br>
            <a:r>
              <a:rPr lang="uk-UA" dirty="0" smtClean="0"/>
              <a:t>На сьогоднішній день відомо чотири </a:t>
            </a:r>
            <a:r>
              <a:rPr lang="uk-UA" dirty="0" err="1" smtClean="0"/>
              <a:t>пріонні</a:t>
            </a:r>
            <a:r>
              <a:rPr lang="uk-UA" dirty="0" smtClean="0"/>
              <a:t> хвороби людини</a:t>
            </a:r>
            <a:endParaRPr lang="ru-RU" dirty="0"/>
          </a:p>
        </p:txBody>
      </p:sp>
      <p:sp>
        <p:nvSpPr>
          <p:cNvPr id="2" name="Нижний колонтитул 1"/>
          <p:cNvSpPr>
            <a:spLocks noGrp="1"/>
          </p:cNvSpPr>
          <p:nvPr>
            <p:ph type="ftr" sz="quarter" idx="11"/>
          </p:nvPr>
        </p:nvSpPr>
        <p:spPr/>
        <p:txBody>
          <a:bodyPr/>
          <a:lstStyle/>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3789040"/>
            <a:ext cx="3024336" cy="2551255"/>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467544" y="115888"/>
            <a:ext cx="8563744" cy="1368896"/>
          </a:xfrm>
        </p:spPr>
        <p:txBody>
          <a:bodyPr>
            <a:normAutofit/>
          </a:bodyPr>
          <a:lstStyle/>
          <a:p>
            <a:r>
              <a:rPr lang="uk-UA" dirty="0" smtClean="0">
                <a:solidFill>
                  <a:schemeClr val="accent1">
                    <a:lumMod val="50000"/>
                  </a:schemeClr>
                </a:solidFill>
              </a:rPr>
              <a:t> </a:t>
            </a:r>
            <a:r>
              <a:rPr lang="uk-UA" sz="4000" dirty="0" smtClean="0">
                <a:solidFill>
                  <a:srgbClr val="FF0000"/>
                </a:solidFill>
              </a:rPr>
              <a:t>Хвороби, що спричинені пріонами</a:t>
            </a:r>
            <a:endParaRPr lang="ru-RU" sz="4000" dirty="0">
              <a:solidFill>
                <a:srgbClr val="FF0000"/>
              </a:solidFill>
            </a:endParaRPr>
          </a:p>
        </p:txBody>
      </p:sp>
      <p:sp>
        <p:nvSpPr>
          <p:cNvPr id="13" name="TextBox 12"/>
          <p:cNvSpPr txBox="1"/>
          <p:nvPr/>
        </p:nvSpPr>
        <p:spPr>
          <a:xfrm>
            <a:off x="467544" y="1916832"/>
            <a:ext cx="7963609" cy="3908762"/>
          </a:xfrm>
          <a:prstGeom prst="rect">
            <a:avLst/>
          </a:prstGeom>
          <a:noFill/>
        </p:spPr>
        <p:txBody>
          <a:bodyPr wrap="square" rtlCol="0">
            <a:spAutoFit/>
          </a:bodyPr>
          <a:lstStyle/>
          <a:p>
            <a:pPr marL="285750" indent="-285750">
              <a:buFont typeface="Wingdings" pitchFamily="2" charset="2"/>
              <a:buChar char="v"/>
            </a:pPr>
            <a:r>
              <a:rPr lang="ru-RU" sz="2400" dirty="0" smtClean="0">
                <a:latin typeface="Calibri" pitchFamily="34" charset="0"/>
                <a:cs typeface="Calibri" pitchFamily="34" charset="0"/>
              </a:rPr>
              <a:t>хвороба </a:t>
            </a:r>
            <a:r>
              <a:rPr lang="ru-RU" sz="2400" dirty="0" err="1" smtClean="0">
                <a:latin typeface="Calibri" pitchFamily="34" charset="0"/>
                <a:cs typeface="Calibri" pitchFamily="34" charset="0"/>
              </a:rPr>
              <a:t>Крейтцфельдта-Якоба</a:t>
            </a:r>
            <a:r>
              <a:rPr lang="ru-RU" sz="2400" dirty="0" smtClean="0">
                <a:latin typeface="Calibri" pitchFamily="34" charset="0"/>
                <a:cs typeface="Calibri" pitchFamily="34" charset="0"/>
              </a:rPr>
              <a:t>;</a:t>
            </a:r>
          </a:p>
          <a:p>
            <a:pPr marL="285750" indent="-285750">
              <a:buFont typeface="Wingdings" pitchFamily="2" charset="2"/>
              <a:buChar char="v"/>
            </a:pPr>
            <a:r>
              <a:rPr lang="ru-RU" sz="2400" dirty="0" err="1" smtClean="0">
                <a:latin typeface="Calibri" pitchFamily="34" charset="0"/>
                <a:cs typeface="Calibri" pitchFamily="34" charset="0"/>
              </a:rPr>
              <a:t>смертельне</a:t>
            </a:r>
            <a:r>
              <a:rPr lang="ru-RU" sz="2400" dirty="0" smtClean="0">
                <a:latin typeface="Calibri" pitchFamily="34" charset="0"/>
                <a:cs typeface="Calibri" pitchFamily="34" charset="0"/>
              </a:rPr>
              <a:t> </a:t>
            </a:r>
            <a:r>
              <a:rPr lang="ru-RU" sz="2400" dirty="0" err="1" smtClean="0">
                <a:latin typeface="Calibri" pitchFamily="34" charset="0"/>
                <a:cs typeface="Calibri" pitchFamily="34" charset="0"/>
              </a:rPr>
              <a:t>сімейне</a:t>
            </a:r>
            <a:r>
              <a:rPr lang="ru-RU" sz="2400" dirty="0" smtClean="0">
                <a:latin typeface="Calibri" pitchFamily="34" charset="0"/>
                <a:cs typeface="Calibri" pitchFamily="34" charset="0"/>
              </a:rPr>
              <a:t> </a:t>
            </a:r>
            <a:r>
              <a:rPr lang="ru-RU" sz="2400" dirty="0" err="1" smtClean="0">
                <a:latin typeface="Calibri" pitchFamily="34" charset="0"/>
                <a:cs typeface="Calibri" pitchFamily="34" charset="0"/>
              </a:rPr>
              <a:t>безсоння</a:t>
            </a:r>
            <a:r>
              <a:rPr lang="ru-RU" sz="2400" dirty="0" smtClean="0">
                <a:latin typeface="Calibri" pitchFamily="34" charset="0"/>
                <a:cs typeface="Calibri" pitchFamily="34" charset="0"/>
              </a:rPr>
              <a:t>;</a:t>
            </a:r>
          </a:p>
          <a:p>
            <a:pPr marL="285750" indent="-285750">
              <a:buFont typeface="Wingdings" pitchFamily="2" charset="2"/>
              <a:buChar char="v"/>
            </a:pPr>
            <a:r>
              <a:rPr lang="ru-RU" sz="2400" dirty="0" smtClean="0">
                <a:latin typeface="Calibri" pitchFamily="34" charset="0"/>
                <a:cs typeface="Calibri" pitchFamily="34" charset="0"/>
              </a:rPr>
              <a:t>хвороба Куру;</a:t>
            </a:r>
            <a:endParaRPr lang="uk-UA" sz="2400" dirty="0">
              <a:latin typeface="Calibri" pitchFamily="34" charset="0"/>
              <a:cs typeface="Calibri" pitchFamily="34" charset="0"/>
            </a:endParaRPr>
          </a:p>
          <a:p>
            <a:pPr marL="285750" indent="-285750">
              <a:buFont typeface="Wingdings" pitchFamily="2" charset="2"/>
              <a:buChar char="v"/>
            </a:pPr>
            <a:r>
              <a:rPr lang="ru-RU" sz="2400" dirty="0" smtClean="0">
                <a:latin typeface="Calibri" pitchFamily="34" charset="0"/>
                <a:cs typeface="Calibri" pitchFamily="34" charset="0"/>
              </a:rPr>
              <a:t>синдром </a:t>
            </a:r>
            <a:r>
              <a:rPr lang="ru-RU" sz="2400" dirty="0" err="1" smtClean="0">
                <a:latin typeface="Calibri" pitchFamily="34" charset="0"/>
                <a:cs typeface="Calibri" pitchFamily="34" charset="0"/>
              </a:rPr>
              <a:t>Герстмана</a:t>
            </a:r>
            <a:r>
              <a:rPr lang="ru-RU" sz="2400" dirty="0" smtClean="0">
                <a:latin typeface="Calibri" pitchFamily="34" charset="0"/>
                <a:cs typeface="Calibri" pitchFamily="34" charset="0"/>
              </a:rPr>
              <a:t> - </a:t>
            </a:r>
            <a:r>
              <a:rPr lang="ru-RU" sz="2400" dirty="0" err="1" smtClean="0">
                <a:latin typeface="Calibri" pitchFamily="34" charset="0"/>
                <a:cs typeface="Calibri" pitchFamily="34" charset="0"/>
              </a:rPr>
              <a:t>Штрауслера</a:t>
            </a:r>
            <a:r>
              <a:rPr lang="ru-RU" sz="2400" dirty="0" smtClean="0">
                <a:latin typeface="Calibri" pitchFamily="34" charset="0"/>
                <a:cs typeface="Calibri" pitchFamily="34" charset="0"/>
              </a:rPr>
              <a:t> </a:t>
            </a:r>
          </a:p>
          <a:p>
            <a:pPr marL="285750" indent="-285750">
              <a:buFont typeface="Wingdings" pitchFamily="2" charset="2"/>
              <a:buChar char="v"/>
            </a:pPr>
            <a:endParaRPr lang="ru-RU" sz="2000" dirty="0" smtClean="0">
              <a:latin typeface="Calibri" pitchFamily="34" charset="0"/>
              <a:cs typeface="Calibri" pitchFamily="34" charset="0"/>
            </a:endParaRPr>
          </a:p>
          <a:p>
            <a:pPr algn="ctr"/>
            <a:endParaRPr lang="ru-RU" sz="2000" dirty="0" smtClean="0">
              <a:latin typeface="Calibri" pitchFamily="34" charset="0"/>
              <a:cs typeface="Calibri" pitchFamily="34" charset="0"/>
            </a:endParaRPr>
          </a:p>
          <a:p>
            <a:pPr algn="ctr"/>
            <a:r>
              <a:rPr lang="ru-RU" sz="2000" dirty="0">
                <a:latin typeface="Calibri" pitchFamily="34" charset="0"/>
                <a:cs typeface="Calibri" pitchFamily="34" charset="0"/>
              </a:rPr>
              <a:t> </a:t>
            </a:r>
            <a:r>
              <a:rPr lang="ru-RU" sz="2000" dirty="0" smtClean="0">
                <a:latin typeface="Calibri" pitchFamily="34" charset="0"/>
                <a:cs typeface="Calibri" pitchFamily="34" charset="0"/>
              </a:rPr>
              <a:t> </a:t>
            </a:r>
            <a:r>
              <a:rPr lang="ru-RU" sz="2800" dirty="0" err="1" smtClean="0">
                <a:latin typeface="Calibri" pitchFamily="34" charset="0"/>
                <a:cs typeface="Calibri" pitchFamily="34" charset="0"/>
              </a:rPr>
              <a:t>Ці</a:t>
            </a:r>
            <a:r>
              <a:rPr lang="ru-RU" sz="2800" dirty="0" smtClean="0">
                <a:latin typeface="Calibri" pitchFamily="34" charset="0"/>
                <a:cs typeface="Calibri" pitchFamily="34" charset="0"/>
              </a:rPr>
              <a:t> </a:t>
            </a:r>
            <a:r>
              <a:rPr lang="ru-RU" sz="2800" dirty="0" err="1" smtClean="0">
                <a:latin typeface="Calibri" pitchFamily="34" charset="0"/>
                <a:cs typeface="Calibri" pitchFamily="34" charset="0"/>
              </a:rPr>
              <a:t>хвороби</a:t>
            </a:r>
            <a:r>
              <a:rPr lang="ru-RU" sz="2800" dirty="0" smtClean="0">
                <a:latin typeface="Calibri" pitchFamily="34" charset="0"/>
                <a:cs typeface="Calibri" pitchFamily="34" charset="0"/>
              </a:rPr>
              <a:t> є </a:t>
            </a:r>
            <a:r>
              <a:rPr lang="ru-RU" sz="2800" dirty="0" err="1" smtClean="0">
                <a:latin typeface="Calibri" pitchFamily="34" charset="0"/>
                <a:cs typeface="Calibri" pitchFamily="34" charset="0"/>
              </a:rPr>
              <a:t>повільними</a:t>
            </a:r>
            <a:r>
              <a:rPr lang="ru-RU" sz="2800" dirty="0" smtClean="0">
                <a:latin typeface="Calibri" pitchFamily="34" charset="0"/>
                <a:cs typeface="Calibri" pitchFamily="34" charset="0"/>
              </a:rPr>
              <a:t> </a:t>
            </a:r>
            <a:r>
              <a:rPr lang="ru-RU" sz="2800" dirty="0" err="1" smtClean="0">
                <a:latin typeface="Calibri" pitchFamily="34" charset="0"/>
                <a:cs typeface="Calibri" pitchFamily="34" charset="0"/>
              </a:rPr>
              <a:t>інфекціями</a:t>
            </a:r>
            <a:r>
              <a:rPr lang="ru-RU" sz="2800" dirty="0" smtClean="0">
                <a:latin typeface="Calibri" pitchFamily="34" charset="0"/>
                <a:cs typeface="Calibri" pitchFamily="34" charset="0"/>
              </a:rPr>
              <a:t>, </a:t>
            </a:r>
            <a:r>
              <a:rPr lang="ru-RU" sz="2800" dirty="0" err="1" smtClean="0">
                <a:latin typeface="Calibri" pitchFamily="34" charset="0"/>
                <a:cs typeface="Calibri" pitchFamily="34" charset="0"/>
              </a:rPr>
              <a:t>що</a:t>
            </a:r>
            <a:r>
              <a:rPr lang="ru-RU" sz="2800" dirty="0" smtClean="0">
                <a:latin typeface="Calibri" pitchFamily="34" charset="0"/>
                <a:cs typeface="Calibri" pitchFamily="34" charset="0"/>
              </a:rPr>
              <a:t> </a:t>
            </a:r>
            <a:r>
              <a:rPr lang="ru-RU" sz="2800" dirty="0" err="1" smtClean="0">
                <a:latin typeface="Calibri" pitchFamily="34" charset="0"/>
                <a:cs typeface="Calibri" pitchFamily="34" charset="0"/>
              </a:rPr>
              <a:t>спричиняють</a:t>
            </a:r>
            <a:r>
              <a:rPr lang="ru-RU" sz="2800" dirty="0" smtClean="0">
                <a:latin typeface="Calibri" pitchFamily="34" charset="0"/>
                <a:cs typeface="Calibri" pitchFamily="34" charset="0"/>
              </a:rPr>
              <a:t> </a:t>
            </a:r>
            <a:r>
              <a:rPr lang="ru-RU" sz="2800" dirty="0" err="1" smtClean="0">
                <a:latin typeface="Calibri" pitchFamily="34" charset="0"/>
                <a:cs typeface="Calibri" pitchFamily="34" charset="0"/>
              </a:rPr>
              <a:t>ураження</a:t>
            </a:r>
            <a:r>
              <a:rPr lang="ru-RU" sz="2800" dirty="0" smtClean="0">
                <a:latin typeface="Calibri" pitchFamily="34" charset="0"/>
                <a:cs typeface="Calibri" pitchFamily="34" charset="0"/>
              </a:rPr>
              <a:t> </a:t>
            </a:r>
            <a:r>
              <a:rPr lang="ru-RU" sz="2800" dirty="0" err="1" smtClean="0">
                <a:latin typeface="Calibri" pitchFamily="34" charset="0"/>
                <a:cs typeface="Calibri" pitchFamily="34" charset="0"/>
              </a:rPr>
              <a:t>сірої</a:t>
            </a:r>
            <a:r>
              <a:rPr lang="ru-RU" sz="2800" dirty="0" smtClean="0">
                <a:latin typeface="Calibri" pitchFamily="34" charset="0"/>
                <a:cs typeface="Calibri" pitchFamily="34" charset="0"/>
              </a:rPr>
              <a:t> </a:t>
            </a:r>
            <a:r>
              <a:rPr lang="ru-RU" sz="2800" dirty="0" err="1" smtClean="0">
                <a:latin typeface="Calibri" pitchFamily="34" charset="0"/>
                <a:cs typeface="Calibri" pitchFamily="34" charset="0"/>
              </a:rPr>
              <a:t>речовини</a:t>
            </a:r>
            <a:r>
              <a:rPr lang="ru-RU" sz="2800" dirty="0" smtClean="0">
                <a:latin typeface="Calibri" pitchFamily="34" charset="0"/>
                <a:cs typeface="Calibri" pitchFamily="34" charset="0"/>
              </a:rPr>
              <a:t> головного </a:t>
            </a:r>
            <a:r>
              <a:rPr lang="ru-RU" sz="2800" dirty="0" err="1" smtClean="0">
                <a:latin typeface="Calibri" pitchFamily="34" charset="0"/>
                <a:cs typeface="Calibri" pitchFamily="34" charset="0"/>
              </a:rPr>
              <a:t>мозку</a:t>
            </a:r>
            <a:r>
              <a:rPr lang="ru-RU" sz="2800" dirty="0" smtClean="0">
                <a:latin typeface="Calibri" pitchFamily="34" charset="0"/>
                <a:cs typeface="Calibri" pitchFamily="34" charset="0"/>
              </a:rPr>
              <a:t> і </a:t>
            </a:r>
            <a:r>
              <a:rPr lang="ru-RU" sz="2800" dirty="0" err="1" smtClean="0">
                <a:latin typeface="Calibri" pitchFamily="34" charset="0"/>
                <a:cs typeface="Calibri" pitchFamily="34" charset="0"/>
              </a:rPr>
              <a:t>призводять</a:t>
            </a:r>
            <a:r>
              <a:rPr lang="ru-RU" sz="2800" dirty="0" smtClean="0">
                <a:latin typeface="Calibri" pitchFamily="34" charset="0"/>
                <a:cs typeface="Calibri" pitchFamily="34" charset="0"/>
              </a:rPr>
              <a:t>  до </a:t>
            </a:r>
            <a:r>
              <a:rPr lang="ru-RU" sz="2800" dirty="0" err="1" smtClean="0">
                <a:latin typeface="Calibri" pitchFamily="34" charset="0"/>
                <a:cs typeface="Calibri" pitchFamily="34" charset="0"/>
              </a:rPr>
              <a:t>знаження</a:t>
            </a:r>
            <a:r>
              <a:rPr lang="ru-RU" sz="2800" dirty="0" smtClean="0">
                <a:latin typeface="Calibri" pitchFamily="34" charset="0"/>
                <a:cs typeface="Calibri" pitchFamily="34" charset="0"/>
              </a:rPr>
              <a:t> тонусу м</a:t>
            </a:r>
            <a:r>
              <a:rPr lang="en-US" sz="2800" dirty="0" smtClean="0">
                <a:latin typeface="Calibri" pitchFamily="34" charset="0"/>
                <a:cs typeface="Calibri" pitchFamily="34" charset="0"/>
              </a:rPr>
              <a:t>’</a:t>
            </a:r>
            <a:r>
              <a:rPr lang="ru-RU" sz="2800" dirty="0" smtClean="0">
                <a:latin typeface="Calibri" pitchFamily="34" charset="0"/>
                <a:cs typeface="Calibri" pitchFamily="34" charset="0"/>
              </a:rPr>
              <a:t>я</a:t>
            </a:r>
            <a:r>
              <a:rPr lang="uk-UA" sz="2800" dirty="0" smtClean="0">
                <a:latin typeface="Calibri" pitchFamily="34" charset="0"/>
                <a:cs typeface="Calibri" pitchFamily="34" charset="0"/>
              </a:rPr>
              <a:t>зів</a:t>
            </a:r>
            <a:r>
              <a:rPr lang="ru-RU" sz="2800" dirty="0" smtClean="0">
                <a:latin typeface="Calibri" pitchFamily="34" charset="0"/>
                <a:cs typeface="Calibri" pitchFamily="34" charset="0"/>
              </a:rPr>
              <a:t>, </a:t>
            </a:r>
            <a:r>
              <a:rPr lang="ru-RU" sz="2800" dirty="0" err="1" smtClean="0">
                <a:latin typeface="Calibri" pitchFamily="34" charset="0"/>
                <a:cs typeface="Calibri" pitchFamily="34" charset="0"/>
              </a:rPr>
              <a:t>психічних</a:t>
            </a:r>
            <a:r>
              <a:rPr lang="ru-RU" sz="2800" dirty="0" smtClean="0">
                <a:latin typeface="Calibri" pitchFamily="34" charset="0"/>
                <a:cs typeface="Calibri" pitchFamily="34" charset="0"/>
              </a:rPr>
              <a:t> </a:t>
            </a:r>
            <a:r>
              <a:rPr lang="ru-RU" sz="2800" dirty="0" err="1" smtClean="0">
                <a:latin typeface="Calibri" pitchFamily="34" charset="0"/>
                <a:cs typeface="Calibri" pitchFamily="34" charset="0"/>
              </a:rPr>
              <a:t>розладів</a:t>
            </a:r>
            <a:r>
              <a:rPr lang="ru-RU" sz="2800" dirty="0" smtClean="0">
                <a:latin typeface="Calibri" pitchFamily="34" charset="0"/>
                <a:cs typeface="Calibri" pitchFamily="34" charset="0"/>
              </a:rPr>
              <a:t>, </a:t>
            </a:r>
            <a:r>
              <a:rPr lang="ru-RU" sz="2800" dirty="0" err="1" smtClean="0">
                <a:latin typeface="Calibri" pitchFamily="34" charset="0"/>
                <a:cs typeface="Calibri" pitchFamily="34" charset="0"/>
              </a:rPr>
              <a:t>недоумства</a:t>
            </a:r>
            <a:r>
              <a:rPr lang="ru-RU" sz="2800" dirty="0" smtClean="0">
                <a:latin typeface="Calibri" pitchFamily="34" charset="0"/>
                <a:cs typeface="Calibri" pitchFamily="34" charset="0"/>
              </a:rPr>
              <a:t>, </a:t>
            </a:r>
            <a:r>
              <a:rPr lang="ru-RU" sz="2800" dirty="0" err="1" smtClean="0">
                <a:latin typeface="Calibri" pitchFamily="34" charset="0"/>
                <a:cs typeface="Calibri" pitchFamily="34" charset="0"/>
              </a:rPr>
              <a:t>смерті</a:t>
            </a:r>
            <a:r>
              <a:rPr lang="ru-RU" sz="2800" dirty="0" smtClean="0">
                <a:latin typeface="Calibri" pitchFamily="34" charset="0"/>
                <a:cs typeface="Calibri" pitchFamily="34" charset="0"/>
              </a:rPr>
              <a:t>.</a:t>
            </a:r>
            <a:endParaRPr lang="ru-RU" sz="2800" dirty="0">
              <a:latin typeface="Calibri" pitchFamily="34" charset="0"/>
              <a:cs typeface="Calibri" pitchFamily="34" charset="0"/>
            </a:endParaRPr>
          </a:p>
        </p:txBody>
      </p:sp>
    </p:spTree>
    <p:extLst>
      <p:ext uri="{BB962C8B-B14F-4D97-AF65-F5344CB8AC3E}">
        <p14:creationId xmlns:p14="http://schemas.microsoft.com/office/powerpoint/2010/main" val="3920797523"/>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1930226"/>
          </a:xfrm>
        </p:spPr>
        <p:txBody>
          <a:bodyPr>
            <a:normAutofit fontScale="90000"/>
          </a:bodyPr>
          <a:lstStyle/>
          <a:p>
            <a:r>
              <a:rPr lang="ru-RU" sz="4000" dirty="0">
                <a:solidFill>
                  <a:srgbClr val="FF0000"/>
                </a:solidFill>
              </a:rPr>
              <a:t>Хвороба </a:t>
            </a:r>
            <a:r>
              <a:rPr lang="ru-RU" sz="4000" dirty="0" err="1" smtClean="0">
                <a:solidFill>
                  <a:srgbClr val="FF0000"/>
                </a:solidFill>
              </a:rPr>
              <a:t>Крейтцфельдта-Якоба</a:t>
            </a:r>
            <a:r>
              <a:rPr lang="ru-RU" sz="4000" dirty="0" smtClean="0">
                <a:solidFill>
                  <a:srgbClr val="FF0000"/>
                </a:solidFill>
              </a:rPr>
              <a:t/>
            </a:r>
            <a:br>
              <a:rPr lang="ru-RU" sz="4000" dirty="0" smtClean="0">
                <a:solidFill>
                  <a:srgbClr val="FF0000"/>
                </a:solidFill>
              </a:rPr>
            </a:br>
            <a:r>
              <a:rPr lang="ru-RU" sz="4000" dirty="0" smtClean="0">
                <a:solidFill>
                  <a:srgbClr val="FF0000"/>
                </a:solidFill>
              </a:rPr>
              <a:t>(</a:t>
            </a:r>
            <a:r>
              <a:rPr lang="uk-UA" sz="4000" dirty="0" smtClean="0">
                <a:solidFill>
                  <a:srgbClr val="FF0000"/>
                </a:solidFill>
              </a:rPr>
              <a:t>несправжній склероз)</a:t>
            </a:r>
            <a:r>
              <a:rPr lang="en-GB" dirty="0" smtClean="0">
                <a:solidFill>
                  <a:srgbClr val="FF0000"/>
                </a:solidFill>
              </a:rPr>
              <a:t/>
            </a:r>
            <a:br>
              <a:rPr lang="en-GB" dirty="0" smtClean="0">
                <a:solidFill>
                  <a:srgbClr val="FF0000"/>
                </a:solidFill>
              </a:rPr>
            </a:br>
            <a:r>
              <a:rPr lang="uk-UA" dirty="0" smtClean="0">
                <a:solidFill>
                  <a:schemeClr val="tx1"/>
                </a:solidFill>
              </a:rPr>
              <a:t>Це прогресуюче захворювання кори великих півкуль. </a:t>
            </a:r>
            <a:br>
              <a:rPr lang="uk-UA" dirty="0" smtClean="0">
                <a:solidFill>
                  <a:schemeClr val="tx1"/>
                </a:solidFill>
              </a:rPr>
            </a:br>
            <a:endParaRPr lang="ru-RU" dirty="0">
              <a:solidFill>
                <a:schemeClr val="tx1"/>
              </a:solidFill>
            </a:endParaRPr>
          </a:p>
        </p:txBody>
      </p:sp>
      <p:sp>
        <p:nvSpPr>
          <p:cNvPr id="4" name="TextBox 3"/>
          <p:cNvSpPr txBox="1"/>
          <p:nvPr/>
        </p:nvSpPr>
        <p:spPr>
          <a:xfrm>
            <a:off x="611560" y="1768107"/>
            <a:ext cx="7602840" cy="923330"/>
          </a:xfrm>
          <a:prstGeom prst="rect">
            <a:avLst/>
          </a:prstGeom>
          <a:noFill/>
        </p:spPr>
        <p:txBody>
          <a:bodyPr wrap="square" rtlCol="0">
            <a:spAutoFit/>
          </a:bodyPr>
          <a:lstStyle/>
          <a:p>
            <a:pPr algn="ctr"/>
            <a:r>
              <a:rPr lang="ru-RU" dirty="0" err="1" smtClean="0">
                <a:latin typeface="+mn-lt"/>
                <a:cs typeface="Calibri" pitchFamily="34" charset="0"/>
              </a:rPr>
              <a:t>Ймовірними</a:t>
            </a:r>
            <a:r>
              <a:rPr lang="ru-RU" dirty="0" smtClean="0">
                <a:latin typeface="+mn-lt"/>
                <a:cs typeface="Calibri" pitchFamily="34" charset="0"/>
              </a:rPr>
              <a:t> причинами захворювання може стати </a:t>
            </a:r>
            <a:r>
              <a:rPr lang="ru-RU" dirty="0" err="1" smtClean="0">
                <a:latin typeface="+mn-lt"/>
                <a:cs typeface="Calibri" pitchFamily="34" charset="0"/>
              </a:rPr>
              <a:t>споживання</a:t>
            </a:r>
            <a:r>
              <a:rPr lang="ru-RU" dirty="0" smtClean="0">
                <a:latin typeface="+mn-lt"/>
                <a:cs typeface="Calibri" pitchFamily="34" charset="0"/>
              </a:rPr>
              <a:t> </a:t>
            </a:r>
            <a:r>
              <a:rPr lang="ru-RU" dirty="0" err="1" smtClean="0">
                <a:latin typeface="+mn-lt"/>
                <a:cs typeface="Calibri" pitchFamily="34" charset="0"/>
              </a:rPr>
              <a:t>ураженого</a:t>
            </a:r>
            <a:r>
              <a:rPr lang="ru-RU" dirty="0" smtClean="0">
                <a:latin typeface="+mn-lt"/>
                <a:cs typeface="Calibri" pitchFamily="34" charset="0"/>
              </a:rPr>
              <a:t> </a:t>
            </a:r>
            <a:r>
              <a:rPr lang="ru-RU" dirty="0" err="1" smtClean="0">
                <a:latin typeface="+mn-lt"/>
                <a:cs typeface="Calibri" pitchFamily="34" charset="0"/>
              </a:rPr>
              <a:t>м'яса</a:t>
            </a:r>
            <a:r>
              <a:rPr lang="ru-RU" dirty="0" smtClean="0">
                <a:latin typeface="+mn-lt"/>
                <a:cs typeface="Calibri" pitchFamily="34" charset="0"/>
              </a:rPr>
              <a:t> </a:t>
            </a:r>
            <a:r>
              <a:rPr lang="ru-RU" dirty="0" err="1" smtClean="0">
                <a:latin typeface="+mn-lt"/>
                <a:cs typeface="Calibri" pitchFamily="34" charset="0"/>
              </a:rPr>
              <a:t>хворих</a:t>
            </a:r>
            <a:r>
              <a:rPr lang="ru-RU" dirty="0" smtClean="0">
                <a:latin typeface="+mn-lt"/>
                <a:cs typeface="Calibri" pitchFamily="34" charset="0"/>
              </a:rPr>
              <a:t> </a:t>
            </a:r>
            <a:r>
              <a:rPr lang="ru-RU" dirty="0" err="1" smtClean="0">
                <a:latin typeface="+mn-lt"/>
                <a:cs typeface="Calibri" pitchFamily="34" charset="0"/>
              </a:rPr>
              <a:t>тварин</a:t>
            </a:r>
            <a:r>
              <a:rPr lang="ru-RU" dirty="0" smtClean="0">
                <a:latin typeface="+mn-lt"/>
                <a:cs typeface="Calibri" pitchFamily="34" charset="0"/>
              </a:rPr>
              <a:t> </a:t>
            </a:r>
            <a:r>
              <a:rPr lang="ru-RU" dirty="0" err="1" smtClean="0">
                <a:latin typeface="+mn-lt"/>
                <a:cs typeface="Calibri" pitchFamily="34" charset="0"/>
              </a:rPr>
              <a:t>або</a:t>
            </a:r>
            <a:r>
              <a:rPr lang="ru-RU" dirty="0" smtClean="0">
                <a:latin typeface="+mn-lt"/>
                <a:cs typeface="Calibri" pitchFamily="34" charset="0"/>
              </a:rPr>
              <a:t> </a:t>
            </a:r>
            <a:r>
              <a:rPr lang="ru-RU" dirty="0" err="1" smtClean="0">
                <a:latin typeface="+mn-lt"/>
                <a:cs typeface="Calibri" pitchFamily="34" charset="0"/>
              </a:rPr>
              <a:t>навіть</a:t>
            </a:r>
            <a:r>
              <a:rPr lang="ru-RU" dirty="0" smtClean="0">
                <a:latin typeface="+mn-lt"/>
                <a:cs typeface="Calibri" pitchFamily="34" charset="0"/>
              </a:rPr>
              <a:t> </a:t>
            </a:r>
            <a:r>
              <a:rPr lang="ru-RU" dirty="0" err="1" smtClean="0">
                <a:latin typeface="+mn-lt"/>
                <a:cs typeface="Calibri" pitchFamily="34" charset="0"/>
              </a:rPr>
              <a:t>коров'ячого</a:t>
            </a:r>
            <a:r>
              <a:rPr lang="ru-RU" dirty="0" smtClean="0">
                <a:latin typeface="+mn-lt"/>
                <a:cs typeface="Calibri" pitchFamily="34" charset="0"/>
              </a:rPr>
              <a:t> молока чи </a:t>
            </a:r>
            <a:r>
              <a:rPr lang="ru-RU" dirty="0" err="1" smtClean="0">
                <a:latin typeface="+mn-lt"/>
                <a:cs typeface="Calibri" pitchFamily="34" charset="0"/>
              </a:rPr>
              <a:t>виробів</a:t>
            </a:r>
            <a:r>
              <a:rPr lang="ru-RU" dirty="0" smtClean="0">
                <a:latin typeface="+mn-lt"/>
                <a:cs typeface="Calibri" pitchFamily="34" charset="0"/>
              </a:rPr>
              <a:t> з </a:t>
            </a:r>
            <a:r>
              <a:rPr lang="ru-RU" dirty="0" err="1" smtClean="0">
                <a:latin typeface="+mn-lt"/>
                <a:cs typeface="Calibri" pitchFamily="34" charset="0"/>
              </a:rPr>
              <a:t>нього</a:t>
            </a:r>
            <a:r>
              <a:rPr lang="ru-RU" dirty="0">
                <a:latin typeface="+mn-lt"/>
                <a:cs typeface="Calibri" pitchFamily="34" charset="0"/>
              </a:rPr>
              <a:t>.</a:t>
            </a:r>
          </a:p>
        </p:txBody>
      </p:sp>
      <p:sp>
        <p:nvSpPr>
          <p:cNvPr id="5" name="TextBox 4"/>
          <p:cNvSpPr txBox="1"/>
          <p:nvPr/>
        </p:nvSpPr>
        <p:spPr>
          <a:xfrm>
            <a:off x="395536" y="2708920"/>
            <a:ext cx="7128792" cy="1477328"/>
          </a:xfrm>
          <a:prstGeom prst="rect">
            <a:avLst/>
          </a:prstGeom>
          <a:noFill/>
        </p:spPr>
        <p:txBody>
          <a:bodyPr wrap="square" rtlCol="0">
            <a:spAutoFit/>
          </a:bodyPr>
          <a:lstStyle/>
          <a:p>
            <a:r>
              <a:rPr lang="ru-RU" i="1" dirty="0" smtClean="0">
                <a:latin typeface="+mn-lt"/>
                <a:cs typeface="Calibri" pitchFamily="34" charset="0"/>
              </a:rPr>
              <a:t>На початку </a:t>
            </a:r>
            <a:r>
              <a:rPr lang="ru-RU" i="1" dirty="0" err="1" smtClean="0">
                <a:latin typeface="+mn-lt"/>
                <a:cs typeface="Calibri" pitchFamily="34" charset="0"/>
              </a:rPr>
              <a:t>хвороби</a:t>
            </a:r>
            <a:r>
              <a:rPr lang="ru-RU" i="1" dirty="0" smtClean="0">
                <a:latin typeface="+mn-lt"/>
                <a:cs typeface="Calibri" pitchFamily="34" charset="0"/>
              </a:rPr>
              <a:t> </a:t>
            </a:r>
            <a:r>
              <a:rPr lang="ru-RU" i="1" dirty="0" err="1" smtClean="0">
                <a:latin typeface="+mn-lt"/>
                <a:cs typeface="Calibri" pitchFamily="34" charset="0"/>
              </a:rPr>
              <a:t>характерними</a:t>
            </a:r>
            <a:r>
              <a:rPr lang="ru-RU" i="1" dirty="0" smtClean="0">
                <a:latin typeface="+mn-lt"/>
                <a:cs typeface="Calibri" pitchFamily="34" charset="0"/>
              </a:rPr>
              <a:t> симптомами є:</a:t>
            </a:r>
          </a:p>
          <a:p>
            <a:pPr marL="285750" indent="-285750">
              <a:buFont typeface="Wingdings" pitchFamily="2" charset="2"/>
              <a:buChar char="v"/>
            </a:pPr>
            <a:r>
              <a:rPr lang="ru-RU" dirty="0" smtClean="0">
                <a:latin typeface="+mn-lt"/>
                <a:cs typeface="Calibri" pitchFamily="34" charset="0"/>
              </a:rPr>
              <a:t>перепади настрою,</a:t>
            </a:r>
          </a:p>
          <a:p>
            <a:pPr marL="285750" indent="-285750">
              <a:buFont typeface="Wingdings" pitchFamily="2" charset="2"/>
              <a:buChar char="v"/>
            </a:pPr>
            <a:r>
              <a:rPr lang="ru-RU" dirty="0" err="1" smtClean="0">
                <a:latin typeface="+mn-lt"/>
                <a:cs typeface="Calibri" pitchFamily="34" charset="0"/>
              </a:rPr>
              <a:t>легке</a:t>
            </a:r>
            <a:r>
              <a:rPr lang="ru-RU" dirty="0" smtClean="0">
                <a:latin typeface="+mn-lt"/>
                <a:cs typeface="Calibri" pitchFamily="34" charset="0"/>
              </a:rPr>
              <a:t> </a:t>
            </a:r>
            <a:r>
              <a:rPr lang="ru-RU" dirty="0" err="1" smtClean="0">
                <a:latin typeface="+mn-lt"/>
                <a:cs typeface="Calibri" pitchFamily="34" charset="0"/>
              </a:rPr>
              <a:t>похитування</a:t>
            </a:r>
            <a:r>
              <a:rPr lang="ru-RU" dirty="0" smtClean="0">
                <a:latin typeface="+mn-lt"/>
                <a:cs typeface="Calibri" pitchFamily="34" charset="0"/>
              </a:rPr>
              <a:t>,</a:t>
            </a:r>
          </a:p>
          <a:p>
            <a:pPr marL="285750" indent="-285750">
              <a:buFont typeface="Wingdings" pitchFamily="2" charset="2"/>
              <a:buChar char="v"/>
            </a:pPr>
            <a:r>
              <a:rPr lang="ru-RU" dirty="0" err="1" smtClean="0">
                <a:latin typeface="+mn-lt"/>
                <a:cs typeface="Calibri" pitchFamily="34" charset="0"/>
              </a:rPr>
              <a:t>погіршення</a:t>
            </a:r>
            <a:r>
              <a:rPr lang="ru-RU" dirty="0" smtClean="0">
                <a:latin typeface="+mn-lt"/>
                <a:cs typeface="Calibri" pitchFamily="34" charset="0"/>
              </a:rPr>
              <a:t> </a:t>
            </a:r>
            <a:r>
              <a:rPr lang="ru-RU" dirty="0" err="1" smtClean="0">
                <a:latin typeface="+mn-lt"/>
                <a:cs typeface="Calibri" pitchFamily="34" charset="0"/>
              </a:rPr>
              <a:t>пам'яті</a:t>
            </a:r>
            <a:r>
              <a:rPr lang="ru-RU" dirty="0" smtClean="0">
                <a:latin typeface="+mn-lt"/>
                <a:cs typeface="Calibri" pitchFamily="34" charset="0"/>
              </a:rPr>
              <a:t>,</a:t>
            </a:r>
          </a:p>
          <a:p>
            <a:pPr marL="285750" indent="-285750">
              <a:buFont typeface="Wingdings" pitchFamily="2" charset="2"/>
              <a:buChar char="v"/>
            </a:pPr>
            <a:r>
              <a:rPr lang="ru-RU" dirty="0" err="1" smtClean="0">
                <a:latin typeface="+mn-lt"/>
                <a:cs typeface="Calibri" pitchFamily="34" charset="0"/>
              </a:rPr>
              <a:t>посмикування</a:t>
            </a:r>
            <a:r>
              <a:rPr lang="ru-RU" dirty="0" smtClean="0">
                <a:latin typeface="+mn-lt"/>
                <a:cs typeface="Calibri" pitchFamily="34" charset="0"/>
              </a:rPr>
              <a:t> </a:t>
            </a:r>
            <a:r>
              <a:rPr lang="ru-RU" dirty="0" err="1" smtClean="0">
                <a:latin typeface="+mn-lt"/>
                <a:cs typeface="Calibri" pitchFamily="34" charset="0"/>
              </a:rPr>
              <a:t>м'язів</a:t>
            </a:r>
            <a:r>
              <a:rPr lang="ru-RU" dirty="0" smtClean="0">
                <a:latin typeface="+mn-lt"/>
                <a:cs typeface="Calibri" pitchFamily="34" charset="0"/>
              </a:rPr>
              <a:t> та </a:t>
            </a:r>
            <a:r>
              <a:rPr lang="ru-RU" dirty="0" err="1" smtClean="0">
                <a:latin typeface="+mn-lt"/>
                <a:cs typeface="Calibri" pitchFamily="34" charset="0"/>
              </a:rPr>
              <a:t>їх</a:t>
            </a:r>
            <a:r>
              <a:rPr lang="ru-RU" dirty="0" smtClean="0">
                <a:latin typeface="+mn-lt"/>
                <a:cs typeface="Calibri" pitchFamily="34" charset="0"/>
              </a:rPr>
              <a:t> </a:t>
            </a:r>
            <a:r>
              <a:rPr lang="ru-RU" dirty="0" err="1" smtClean="0">
                <a:latin typeface="+mn-lt"/>
                <a:cs typeface="Calibri" pitchFamily="34" charset="0"/>
              </a:rPr>
              <a:t>атрофія</a:t>
            </a:r>
            <a:r>
              <a:rPr lang="ru-RU" dirty="0" smtClean="0">
                <a:latin typeface="+mn-lt"/>
                <a:cs typeface="Calibri" pitchFamily="34" charset="0"/>
              </a:rPr>
              <a:t>.</a:t>
            </a:r>
          </a:p>
        </p:txBody>
      </p:sp>
      <p:sp>
        <p:nvSpPr>
          <p:cNvPr id="6" name="TextBox 5"/>
          <p:cNvSpPr txBox="1"/>
          <p:nvPr/>
        </p:nvSpPr>
        <p:spPr>
          <a:xfrm>
            <a:off x="395536" y="4149080"/>
            <a:ext cx="5256584" cy="2708434"/>
          </a:xfrm>
          <a:prstGeom prst="rect">
            <a:avLst/>
          </a:prstGeom>
          <a:noFill/>
        </p:spPr>
        <p:txBody>
          <a:bodyPr wrap="square" rtlCol="0">
            <a:spAutoFit/>
          </a:bodyPr>
          <a:lstStyle/>
          <a:p>
            <a:r>
              <a:rPr lang="ru-RU" dirty="0" smtClean="0">
                <a:solidFill>
                  <a:schemeClr val="tx1">
                    <a:lumMod val="65000"/>
                    <a:lumOff val="35000"/>
                  </a:schemeClr>
                </a:solidFill>
                <a:latin typeface="Calibri" pitchFamily="34" charset="0"/>
                <a:cs typeface="Calibri" pitchFamily="34" charset="0"/>
              </a:rPr>
              <a:t> </a:t>
            </a:r>
            <a:r>
              <a:rPr lang="ru-RU" dirty="0" err="1" smtClean="0">
                <a:latin typeface="+mn-lt"/>
                <a:cs typeface="Calibri" pitchFamily="34" charset="0"/>
              </a:rPr>
              <a:t>Згодом</a:t>
            </a:r>
            <a:r>
              <a:rPr lang="ru-RU" dirty="0" smtClean="0">
                <a:latin typeface="+mn-lt"/>
                <a:cs typeface="Calibri" pitchFamily="34" charset="0"/>
              </a:rPr>
              <a:t> </a:t>
            </a:r>
            <a:r>
              <a:rPr lang="ru-RU" dirty="0" err="1" smtClean="0">
                <a:latin typeface="+mn-lt"/>
                <a:cs typeface="Calibri" pitchFamily="34" charset="0"/>
              </a:rPr>
              <a:t>виникає</a:t>
            </a:r>
            <a:r>
              <a:rPr lang="ru-RU" dirty="0" smtClean="0">
                <a:latin typeface="+mn-lt"/>
                <a:cs typeface="Calibri" pitchFamily="34" charset="0"/>
              </a:rPr>
              <a:t> </a:t>
            </a:r>
            <a:r>
              <a:rPr lang="ru-RU" dirty="0" err="1" smtClean="0">
                <a:latin typeface="+mn-lt"/>
                <a:cs typeface="Calibri" pitchFamily="34" charset="0"/>
              </a:rPr>
              <a:t>глибоке</a:t>
            </a:r>
            <a:r>
              <a:rPr lang="ru-RU" dirty="0" smtClean="0">
                <a:latin typeface="+mn-lt"/>
                <a:cs typeface="Calibri" pitchFamily="34" charset="0"/>
              </a:rPr>
              <a:t> </a:t>
            </a:r>
            <a:r>
              <a:rPr lang="ru-RU" dirty="0" err="1" smtClean="0">
                <a:latin typeface="+mn-lt"/>
                <a:cs typeface="Calibri" pitchFamily="34" charset="0"/>
              </a:rPr>
              <a:t>недоумство</a:t>
            </a:r>
            <a:r>
              <a:rPr lang="ru-RU" dirty="0" smtClean="0">
                <a:latin typeface="+mn-lt"/>
                <a:cs typeface="Calibri" pitchFamily="34" charset="0"/>
              </a:rPr>
              <a:t>, </a:t>
            </a:r>
            <a:r>
              <a:rPr lang="ru-RU" dirty="0" err="1" smtClean="0">
                <a:latin typeface="+mn-lt"/>
                <a:cs typeface="Calibri" pitchFamily="34" charset="0"/>
              </a:rPr>
              <a:t>порушується</a:t>
            </a:r>
            <a:r>
              <a:rPr lang="ru-RU" dirty="0" smtClean="0">
                <a:latin typeface="+mn-lt"/>
                <a:cs typeface="Calibri" pitchFamily="34" charset="0"/>
              </a:rPr>
              <a:t> </a:t>
            </a:r>
            <a:r>
              <a:rPr lang="ru-RU" dirty="0" err="1" smtClean="0">
                <a:latin typeface="+mn-lt"/>
                <a:cs typeface="Calibri" pitchFamily="34" charset="0"/>
              </a:rPr>
              <a:t>мова</a:t>
            </a:r>
            <a:r>
              <a:rPr lang="ru-RU" dirty="0" smtClean="0">
                <a:latin typeface="+mn-lt"/>
                <a:cs typeface="Calibri" pitchFamily="34" charset="0"/>
              </a:rPr>
              <a:t>, </a:t>
            </a:r>
            <a:r>
              <a:rPr lang="ru-RU" dirty="0" err="1" smtClean="0">
                <a:latin typeface="+mn-lt"/>
                <a:cs typeface="Calibri" pitchFamily="34" charset="0"/>
              </a:rPr>
              <a:t>хворі</a:t>
            </a:r>
            <a:r>
              <a:rPr lang="ru-RU" dirty="0" smtClean="0">
                <a:latin typeface="+mn-lt"/>
                <a:cs typeface="Calibri" pitchFamily="34" charset="0"/>
              </a:rPr>
              <a:t> </a:t>
            </a:r>
            <a:r>
              <a:rPr lang="ru-RU" dirty="0" err="1" smtClean="0">
                <a:latin typeface="+mn-lt"/>
                <a:cs typeface="Calibri" pitchFamily="34" charset="0"/>
              </a:rPr>
              <a:t>перестають</a:t>
            </a:r>
            <a:r>
              <a:rPr lang="ru-RU" dirty="0" smtClean="0">
                <a:latin typeface="+mn-lt"/>
                <a:cs typeface="Calibri" pitchFamily="34" charset="0"/>
              </a:rPr>
              <a:t> </a:t>
            </a:r>
            <a:r>
              <a:rPr lang="ru-RU" dirty="0" err="1" smtClean="0">
                <a:latin typeface="+mn-lt"/>
                <a:cs typeface="Calibri" pitchFamily="34" charset="0"/>
              </a:rPr>
              <a:t>реагувати</a:t>
            </a:r>
            <a:r>
              <a:rPr lang="ru-RU" dirty="0" smtClean="0">
                <a:latin typeface="+mn-lt"/>
                <a:cs typeface="Calibri" pitchFamily="34" charset="0"/>
              </a:rPr>
              <a:t> на </a:t>
            </a:r>
            <a:r>
              <a:rPr lang="ru-RU" dirty="0" err="1" smtClean="0">
                <a:latin typeface="+mn-lt"/>
                <a:cs typeface="Calibri" pitchFamily="34" charset="0"/>
              </a:rPr>
              <a:t>оточуючих</a:t>
            </a:r>
            <a:r>
              <a:rPr lang="ru-RU" dirty="0" smtClean="0">
                <a:latin typeface="+mn-lt"/>
                <a:cs typeface="Calibri" pitchFamily="34" charset="0"/>
              </a:rPr>
              <a:t>, </a:t>
            </a:r>
            <a:r>
              <a:rPr lang="ru-RU" dirty="0" err="1" smtClean="0">
                <a:latin typeface="+mn-lt"/>
                <a:cs typeface="Calibri" pitchFamily="34" charset="0"/>
              </a:rPr>
              <a:t>стають</a:t>
            </a:r>
            <a:r>
              <a:rPr lang="ru-RU" dirty="0" smtClean="0">
                <a:latin typeface="+mn-lt"/>
                <a:cs typeface="Calibri" pitchFamily="34" charset="0"/>
              </a:rPr>
              <a:t> </a:t>
            </a:r>
            <a:r>
              <a:rPr lang="ru-RU" dirty="0" err="1" smtClean="0">
                <a:latin typeface="+mn-lt"/>
                <a:cs typeface="Calibri" pitchFamily="34" charset="0"/>
              </a:rPr>
              <a:t>дезорієнтованими</a:t>
            </a:r>
            <a:r>
              <a:rPr lang="ru-RU" dirty="0" smtClean="0">
                <a:latin typeface="+mn-lt"/>
                <a:cs typeface="Calibri" pitchFamily="34" charset="0"/>
              </a:rPr>
              <a:t>. Смерть </a:t>
            </a:r>
            <a:r>
              <a:rPr lang="ru-RU" dirty="0" err="1" smtClean="0">
                <a:latin typeface="+mn-lt"/>
                <a:cs typeface="Calibri" pitchFamily="34" charset="0"/>
              </a:rPr>
              <a:t>настає</a:t>
            </a:r>
            <a:r>
              <a:rPr lang="ru-RU" dirty="0" smtClean="0">
                <a:latin typeface="+mn-lt"/>
                <a:cs typeface="Calibri" pitchFamily="34" charset="0"/>
              </a:rPr>
              <a:t> при </a:t>
            </a:r>
            <a:r>
              <a:rPr lang="ru-RU" dirty="0" err="1" smtClean="0">
                <a:latin typeface="+mn-lt"/>
                <a:cs typeface="Calibri" pitchFamily="34" charset="0"/>
              </a:rPr>
              <a:t>наростанні</a:t>
            </a:r>
            <a:r>
              <a:rPr lang="ru-RU" dirty="0" smtClean="0">
                <a:latin typeface="+mn-lt"/>
                <a:cs typeface="Calibri" pitchFamily="34" charset="0"/>
              </a:rPr>
              <a:t> </a:t>
            </a:r>
            <a:r>
              <a:rPr lang="ru-RU" dirty="0" err="1" smtClean="0">
                <a:latin typeface="+mn-lt"/>
                <a:cs typeface="Calibri" pitchFamily="34" charset="0"/>
              </a:rPr>
              <a:t>паралічів</a:t>
            </a:r>
            <a:r>
              <a:rPr lang="ru-RU" dirty="0" smtClean="0">
                <a:latin typeface="+mn-lt"/>
                <a:cs typeface="Calibri" pitchFamily="34" charset="0"/>
              </a:rPr>
              <a:t>, </a:t>
            </a:r>
            <a:r>
              <a:rPr lang="ru-RU" dirty="0" err="1" smtClean="0">
                <a:latin typeface="+mn-lt"/>
                <a:cs typeface="Calibri" pitchFamily="34" charset="0"/>
              </a:rPr>
              <a:t>недоумкуватості</a:t>
            </a:r>
            <a:r>
              <a:rPr lang="ru-RU" dirty="0" smtClean="0">
                <a:latin typeface="+mn-lt"/>
                <a:cs typeface="Calibri" pitchFamily="34" charset="0"/>
              </a:rPr>
              <a:t> і коматозному </a:t>
            </a:r>
            <a:r>
              <a:rPr lang="ru-RU" dirty="0" err="1" smtClean="0">
                <a:latin typeface="+mn-lt"/>
                <a:cs typeface="Calibri" pitchFamily="34" charset="0"/>
              </a:rPr>
              <a:t>стані</a:t>
            </a:r>
            <a:r>
              <a:rPr lang="ru-RU" dirty="0" smtClean="0">
                <a:latin typeface="+mn-lt"/>
                <a:cs typeface="Calibri" pitchFamily="34" charset="0"/>
              </a:rPr>
              <a:t>.</a:t>
            </a:r>
          </a:p>
          <a:p>
            <a:pPr algn="ctr"/>
            <a:endParaRPr lang="ru-RU" sz="2000" i="1" dirty="0" smtClean="0">
              <a:latin typeface="Calibri" pitchFamily="34" charset="0"/>
              <a:cs typeface="Calibri" pitchFamily="34" charset="0"/>
            </a:endParaRPr>
          </a:p>
          <a:p>
            <a:pPr algn="ctr"/>
            <a:r>
              <a:rPr lang="ru-RU" sz="2000" b="1" i="1" dirty="0" err="1" smtClean="0">
                <a:latin typeface="+mn-lt"/>
                <a:cs typeface="Calibri" pitchFamily="34" charset="0"/>
              </a:rPr>
              <a:t>Відомих</a:t>
            </a:r>
            <a:r>
              <a:rPr lang="ru-RU" sz="2000" b="1" i="1" dirty="0" smtClean="0">
                <a:latin typeface="+mn-lt"/>
                <a:cs typeface="Calibri" pitchFamily="34" charset="0"/>
              </a:rPr>
              <a:t> та </a:t>
            </a:r>
            <a:r>
              <a:rPr lang="ru-RU" sz="2000" b="1" i="1" dirty="0" err="1" smtClean="0">
                <a:latin typeface="+mn-lt"/>
                <a:cs typeface="Calibri" pitchFamily="34" charset="0"/>
              </a:rPr>
              <a:t>ефективних</a:t>
            </a:r>
            <a:r>
              <a:rPr lang="ru-RU" sz="2000" b="1" i="1" dirty="0" smtClean="0">
                <a:latin typeface="+mn-lt"/>
                <a:cs typeface="Calibri" pitchFamily="34" charset="0"/>
              </a:rPr>
              <a:t> </a:t>
            </a:r>
            <a:r>
              <a:rPr lang="ru-RU" sz="2000" b="1" i="1" dirty="0" err="1" smtClean="0">
                <a:latin typeface="+mn-lt"/>
                <a:cs typeface="Calibri" pitchFamily="34" charset="0"/>
              </a:rPr>
              <a:t>методів</a:t>
            </a:r>
            <a:r>
              <a:rPr lang="ru-RU" sz="2000" b="1" i="1" dirty="0" smtClean="0">
                <a:latin typeface="+mn-lt"/>
                <a:cs typeface="Calibri" pitchFamily="34" charset="0"/>
              </a:rPr>
              <a:t> </a:t>
            </a:r>
            <a:r>
              <a:rPr lang="ru-RU" sz="2000" b="1" i="1" dirty="0" err="1" smtClean="0">
                <a:latin typeface="+mn-lt"/>
                <a:cs typeface="Calibri" pitchFamily="34" charset="0"/>
              </a:rPr>
              <a:t>лікування</a:t>
            </a:r>
            <a:r>
              <a:rPr lang="ru-RU" sz="2000" b="1" i="1" dirty="0" smtClean="0">
                <a:latin typeface="+mn-lt"/>
                <a:cs typeface="Calibri" pitchFamily="34" charset="0"/>
              </a:rPr>
              <a:t> </a:t>
            </a:r>
            <a:r>
              <a:rPr lang="ru-RU" sz="2000" b="1" i="1" dirty="0" err="1" smtClean="0">
                <a:latin typeface="+mn-lt"/>
                <a:cs typeface="Calibri" pitchFamily="34" charset="0"/>
              </a:rPr>
              <a:t>хвороби</a:t>
            </a:r>
            <a:r>
              <a:rPr lang="ru-RU" sz="2000" b="1" i="1" dirty="0" smtClean="0">
                <a:latin typeface="+mn-lt"/>
                <a:cs typeface="Calibri" pitchFamily="34" charset="0"/>
              </a:rPr>
              <a:t> на </a:t>
            </a:r>
            <a:r>
              <a:rPr lang="ru-RU" sz="2000" b="1" i="1" dirty="0" err="1" smtClean="0">
                <a:latin typeface="+mn-lt"/>
                <a:cs typeface="Calibri" pitchFamily="34" charset="0"/>
              </a:rPr>
              <a:t>сьогодні</a:t>
            </a:r>
            <a:r>
              <a:rPr lang="ru-RU" sz="2000" b="1" i="1" dirty="0" smtClean="0">
                <a:latin typeface="+mn-lt"/>
                <a:cs typeface="Calibri" pitchFamily="34" charset="0"/>
              </a:rPr>
              <a:t> не </a:t>
            </a:r>
            <a:r>
              <a:rPr lang="ru-RU" sz="2000" b="1" i="1" dirty="0" err="1" smtClean="0">
                <a:latin typeface="+mn-lt"/>
                <a:cs typeface="Calibri" pitchFamily="34" charset="0"/>
              </a:rPr>
              <a:t>існує</a:t>
            </a:r>
            <a:r>
              <a:rPr lang="ru-RU" sz="2000" b="1" i="1" dirty="0" smtClean="0">
                <a:latin typeface="Calibri" pitchFamily="34" charset="0"/>
                <a:cs typeface="Calibri" pitchFamily="34" charset="0"/>
              </a:rPr>
              <a:t>.</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157" y="3789040"/>
            <a:ext cx="3604843" cy="2703632"/>
          </a:xfrm>
          <a:prstGeom prst="rect">
            <a:avLst/>
          </a:prstGeom>
          <a:ln>
            <a:noFill/>
          </a:ln>
          <a:effectLst>
            <a:softEdge rad="112500"/>
          </a:effectLst>
        </p:spPr>
      </p:pic>
    </p:spTree>
    <p:extLst>
      <p:ext uri="{BB962C8B-B14F-4D97-AF65-F5344CB8AC3E}">
        <p14:creationId xmlns:p14="http://schemas.microsoft.com/office/powerpoint/2010/main" val="1097691810"/>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1930226"/>
          </a:xfrm>
        </p:spPr>
        <p:txBody>
          <a:bodyPr>
            <a:normAutofit/>
          </a:bodyPr>
          <a:lstStyle/>
          <a:p>
            <a:pPr algn="ctr"/>
            <a:r>
              <a:rPr lang="uk-UA" b="1" dirty="0" smtClean="0">
                <a:solidFill>
                  <a:srgbClr val="FF0000"/>
                </a:solidFill>
              </a:rPr>
              <a:t>Хвороба Куру</a:t>
            </a:r>
            <a:r>
              <a:rPr lang="uk-UA" dirty="0" smtClean="0">
                <a:solidFill>
                  <a:schemeClr val="accent1">
                    <a:lumMod val="50000"/>
                  </a:schemeClr>
                </a:solidFill>
              </a:rPr>
              <a:t/>
            </a:r>
            <a:br>
              <a:rPr lang="uk-UA" dirty="0" smtClean="0">
                <a:solidFill>
                  <a:schemeClr val="accent1">
                    <a:lumMod val="50000"/>
                  </a:schemeClr>
                </a:solidFill>
              </a:rPr>
            </a:br>
            <a:r>
              <a:rPr lang="uk-UA" sz="2400" dirty="0" smtClean="0">
                <a:solidFill>
                  <a:schemeClr val="tx1"/>
                </a:solidFill>
              </a:rPr>
              <a:t>В 1957 р. американський вчений </a:t>
            </a:r>
            <a:r>
              <a:rPr lang="uk-UA" sz="2400" dirty="0" err="1" smtClean="0">
                <a:solidFill>
                  <a:schemeClr val="tx1"/>
                </a:solidFill>
              </a:rPr>
              <a:t>Карлтон</a:t>
            </a:r>
            <a:r>
              <a:rPr lang="uk-UA" sz="2400" dirty="0" smtClean="0">
                <a:solidFill>
                  <a:schemeClr val="tx1"/>
                </a:solidFill>
              </a:rPr>
              <a:t> </a:t>
            </a:r>
            <a:r>
              <a:rPr lang="uk-UA" sz="2400" dirty="0" err="1" smtClean="0">
                <a:solidFill>
                  <a:schemeClr val="tx1"/>
                </a:solidFill>
              </a:rPr>
              <a:t>Гайдушек</a:t>
            </a:r>
            <a:r>
              <a:rPr lang="uk-UA" sz="2400" dirty="0" smtClean="0">
                <a:solidFill>
                  <a:schemeClr val="tx1"/>
                </a:solidFill>
              </a:rPr>
              <a:t> описав нове захворювання, яке було виявлене в жителів Нової Гвінеї, </a:t>
            </a:r>
            <a:r>
              <a:rPr lang="uk-UA" sz="2400" dirty="0" err="1" smtClean="0">
                <a:solidFill>
                  <a:schemeClr val="tx1"/>
                </a:solidFill>
              </a:rPr>
              <a:t>папуасів­канібалів</a:t>
            </a:r>
            <a:endParaRPr lang="ru-RU" sz="2400" dirty="0">
              <a:solidFill>
                <a:schemeClr val="tx1"/>
              </a:solidFill>
            </a:endParaRPr>
          </a:p>
        </p:txBody>
      </p:sp>
      <p:sp>
        <p:nvSpPr>
          <p:cNvPr id="3" name="TextBox 2"/>
          <p:cNvSpPr txBox="1"/>
          <p:nvPr/>
        </p:nvSpPr>
        <p:spPr>
          <a:xfrm>
            <a:off x="323528" y="1988840"/>
            <a:ext cx="8101408" cy="2677656"/>
          </a:xfrm>
          <a:prstGeom prst="rect">
            <a:avLst/>
          </a:prstGeom>
          <a:noFill/>
        </p:spPr>
        <p:txBody>
          <a:bodyPr wrap="square" rtlCol="0">
            <a:spAutoFit/>
          </a:bodyPr>
          <a:lstStyle/>
          <a:p>
            <a:r>
              <a:rPr lang="ru-RU" sz="2400" dirty="0" smtClean="0">
                <a:solidFill>
                  <a:schemeClr val="tx1">
                    <a:lumMod val="65000"/>
                    <a:lumOff val="35000"/>
                  </a:schemeClr>
                </a:solidFill>
                <a:latin typeface="Calibri" pitchFamily="34" charset="0"/>
                <a:cs typeface="Calibri" pitchFamily="34" charset="0"/>
              </a:rPr>
              <a:t>  </a:t>
            </a:r>
            <a:r>
              <a:rPr lang="ru-RU" sz="2400" dirty="0" smtClean="0">
                <a:latin typeface="Calibri" pitchFamily="34" charset="0"/>
                <a:cs typeface="Calibri" pitchFamily="34" charset="0"/>
              </a:rPr>
              <a:t>Хвороба, </a:t>
            </a:r>
            <a:r>
              <a:rPr lang="ru-RU" sz="2400" dirty="0" err="1" smtClean="0">
                <a:latin typeface="Calibri" pitchFamily="34" charset="0"/>
                <a:cs typeface="Calibri" pitchFamily="34" charset="0"/>
              </a:rPr>
              <a:t>що</a:t>
            </a:r>
            <a:r>
              <a:rPr lang="ru-RU" sz="2400" dirty="0" smtClean="0">
                <a:latin typeface="Calibri" pitchFamily="34" charset="0"/>
                <a:cs typeface="Calibri" pitchFamily="34" charset="0"/>
              </a:rPr>
              <a:t> </a:t>
            </a:r>
            <a:r>
              <a:rPr lang="ru-RU" sz="2400" dirty="0" err="1" smtClean="0">
                <a:latin typeface="Calibri" pitchFamily="34" charset="0"/>
                <a:cs typeface="Calibri" pitchFamily="34" charset="0"/>
              </a:rPr>
              <a:t>трапляється</a:t>
            </a:r>
            <a:r>
              <a:rPr lang="ru-RU" sz="2400" dirty="0" smtClean="0">
                <a:latin typeface="Calibri" pitchFamily="34" charset="0"/>
                <a:cs typeface="Calibri" pitchFamily="34" charset="0"/>
              </a:rPr>
              <a:t> </a:t>
            </a:r>
            <a:r>
              <a:rPr lang="ru-RU" sz="2400" dirty="0" err="1" smtClean="0">
                <a:latin typeface="Calibri" pitchFamily="34" charset="0"/>
                <a:cs typeface="Calibri" pitchFamily="34" charset="0"/>
              </a:rPr>
              <a:t>майже</a:t>
            </a:r>
            <a:r>
              <a:rPr lang="ru-RU" sz="2400" dirty="0" smtClean="0">
                <a:latin typeface="Calibri" pitchFamily="34" charset="0"/>
                <a:cs typeface="Calibri" pitchFamily="34" charset="0"/>
              </a:rPr>
              <a:t> </a:t>
            </a:r>
            <a:r>
              <a:rPr lang="ru-RU" sz="2400" dirty="0" err="1" smtClean="0">
                <a:latin typeface="Calibri" pitchFamily="34" charset="0"/>
                <a:cs typeface="Calibri" pitchFamily="34" charset="0"/>
              </a:rPr>
              <a:t>виключно</a:t>
            </a:r>
            <a:r>
              <a:rPr lang="ru-RU" sz="2400" dirty="0" smtClean="0">
                <a:latin typeface="Calibri" pitchFamily="34" charset="0"/>
                <a:cs typeface="Calibri" pitchFamily="34" charset="0"/>
              </a:rPr>
              <a:t> у </a:t>
            </a:r>
            <a:r>
              <a:rPr lang="ru-RU" sz="2400" dirty="0" err="1" smtClean="0">
                <a:latin typeface="Calibri" pitchFamily="34" charset="0"/>
                <a:cs typeface="Calibri" pitchFamily="34" charset="0"/>
              </a:rPr>
              <a:t>високогірних</a:t>
            </a:r>
            <a:r>
              <a:rPr lang="ru-RU" sz="2400" dirty="0" smtClean="0">
                <a:latin typeface="Calibri" pitchFamily="34" charset="0"/>
                <a:cs typeface="Calibri" pitchFamily="34" charset="0"/>
              </a:rPr>
              <a:t> районах </a:t>
            </a:r>
            <a:r>
              <a:rPr lang="ru-RU" sz="2400" dirty="0" err="1" smtClean="0">
                <a:latin typeface="Calibri" pitchFamily="34" charset="0"/>
                <a:cs typeface="Calibri" pitchFamily="34" charset="0"/>
              </a:rPr>
              <a:t>Нової</a:t>
            </a:r>
            <a:r>
              <a:rPr lang="ru-RU" sz="2400" dirty="0" smtClean="0">
                <a:latin typeface="Calibri" pitchFamily="34" charset="0"/>
                <a:cs typeface="Calibri" pitchFamily="34" charset="0"/>
              </a:rPr>
              <a:t> </a:t>
            </a:r>
            <a:r>
              <a:rPr lang="ru-RU" sz="2400" dirty="0" err="1" smtClean="0">
                <a:latin typeface="Calibri" pitchFamily="34" charset="0"/>
                <a:cs typeface="Calibri" pitchFamily="34" charset="0"/>
              </a:rPr>
              <a:t>Гвінеї</a:t>
            </a:r>
            <a:r>
              <a:rPr lang="ru-RU" sz="2400" dirty="0" smtClean="0">
                <a:latin typeface="Calibri" pitchFamily="34" charset="0"/>
                <a:cs typeface="Calibri" pitchFamily="34" charset="0"/>
              </a:rPr>
              <a:t> .</a:t>
            </a:r>
            <a:r>
              <a:rPr lang="ru-RU" sz="2400" b="1" dirty="0" err="1" smtClean="0">
                <a:latin typeface="Calibri" pitchFamily="34" charset="0"/>
                <a:cs typeface="Calibri" pitchFamily="34" charset="0"/>
              </a:rPr>
              <a:t>Поширювалася</a:t>
            </a:r>
            <a:r>
              <a:rPr lang="ru-RU" sz="2400" b="1" dirty="0" smtClean="0">
                <a:latin typeface="Calibri" pitchFamily="34" charset="0"/>
                <a:cs typeface="Calibri" pitchFamily="34" charset="0"/>
              </a:rPr>
              <a:t> через </a:t>
            </a:r>
            <a:r>
              <a:rPr lang="ru-RU" sz="2400" b="1" dirty="0" err="1" smtClean="0">
                <a:latin typeface="Calibri" pitchFamily="34" charset="0"/>
                <a:cs typeface="Calibri" pitchFamily="34" charset="0"/>
              </a:rPr>
              <a:t>ритуальний</a:t>
            </a:r>
            <a:r>
              <a:rPr lang="ru-RU" sz="2400" b="1" dirty="0" smtClean="0">
                <a:latin typeface="Calibri" pitchFamily="34" charset="0"/>
                <a:cs typeface="Calibri" pitchFamily="34" charset="0"/>
              </a:rPr>
              <a:t> </a:t>
            </a:r>
            <a:r>
              <a:rPr lang="ru-RU" sz="2400" b="1" dirty="0" err="1" smtClean="0">
                <a:latin typeface="Calibri" pitchFamily="34" charset="0"/>
                <a:cs typeface="Calibri" pitchFamily="34" charset="0"/>
              </a:rPr>
              <a:t>канібалізм</a:t>
            </a:r>
            <a:r>
              <a:rPr lang="ru-RU" sz="2400" b="1" dirty="0" smtClean="0">
                <a:latin typeface="Calibri" pitchFamily="34" charset="0"/>
                <a:cs typeface="Calibri" pitchFamily="34" charset="0"/>
              </a:rPr>
              <a:t>. </a:t>
            </a:r>
            <a:r>
              <a:rPr lang="ru-RU" sz="2400" dirty="0" err="1" smtClean="0">
                <a:latin typeface="Calibri" pitchFamily="34" charset="0"/>
                <a:cs typeface="Calibri" pitchFamily="34" charset="0"/>
              </a:rPr>
              <a:t>Головними</a:t>
            </a:r>
            <a:r>
              <a:rPr lang="ru-RU" sz="2400" dirty="0" smtClean="0">
                <a:latin typeface="Calibri" pitchFamily="34" charset="0"/>
                <a:cs typeface="Calibri" pitchFamily="34" charset="0"/>
              </a:rPr>
              <a:t> </a:t>
            </a:r>
            <a:r>
              <a:rPr lang="ru-RU" sz="2400" dirty="0" err="1" smtClean="0">
                <a:latin typeface="Calibri" pitchFamily="34" charset="0"/>
                <a:cs typeface="Calibri" pitchFamily="34" charset="0"/>
              </a:rPr>
              <a:t>ознаками</a:t>
            </a:r>
            <a:r>
              <a:rPr lang="ru-RU" sz="2400" dirty="0" smtClean="0">
                <a:latin typeface="Calibri" pitchFamily="34" charset="0"/>
                <a:cs typeface="Calibri" pitchFamily="34" charset="0"/>
              </a:rPr>
              <a:t> захворювання є </a:t>
            </a:r>
            <a:r>
              <a:rPr lang="ru-RU" sz="2400" dirty="0" err="1" smtClean="0">
                <a:latin typeface="Calibri" pitchFamily="34" charset="0"/>
                <a:cs typeface="Calibri" pitchFamily="34" charset="0"/>
              </a:rPr>
              <a:t>сильне</a:t>
            </a:r>
            <a:r>
              <a:rPr lang="ru-RU" sz="2400" dirty="0" smtClean="0">
                <a:latin typeface="Calibri" pitchFamily="34" charset="0"/>
                <a:cs typeface="Calibri" pitchFamily="34" charset="0"/>
              </a:rPr>
              <a:t> </a:t>
            </a:r>
            <a:r>
              <a:rPr lang="ru-RU" sz="2400" dirty="0" err="1" smtClean="0">
                <a:latin typeface="Calibri" pitchFamily="34" charset="0"/>
                <a:cs typeface="Calibri" pitchFamily="34" charset="0"/>
              </a:rPr>
              <a:t>тремтіння</a:t>
            </a:r>
            <a:r>
              <a:rPr lang="ru-RU" sz="2400" dirty="0" smtClean="0">
                <a:latin typeface="Calibri" pitchFamily="34" charset="0"/>
                <a:cs typeface="Calibri" pitchFamily="34" charset="0"/>
              </a:rPr>
              <a:t> і </a:t>
            </a:r>
            <a:r>
              <a:rPr lang="ru-RU" sz="2400" dirty="0" err="1" smtClean="0">
                <a:latin typeface="Calibri" pitchFamily="34" charset="0"/>
                <a:cs typeface="Calibri" pitchFamily="34" charset="0"/>
              </a:rPr>
              <a:t>рвучкі</a:t>
            </a:r>
            <a:r>
              <a:rPr lang="ru-RU" sz="2400" dirty="0" smtClean="0">
                <a:latin typeface="Calibri" pitchFamily="34" charset="0"/>
                <a:cs typeface="Calibri" pitchFamily="34" charset="0"/>
              </a:rPr>
              <a:t> </a:t>
            </a:r>
            <a:r>
              <a:rPr lang="ru-RU" sz="2400" dirty="0" err="1" smtClean="0">
                <a:latin typeface="Calibri" pitchFamily="34" charset="0"/>
                <a:cs typeface="Calibri" pitchFamily="34" charset="0"/>
              </a:rPr>
              <a:t>рухи</a:t>
            </a:r>
            <a:r>
              <a:rPr lang="ru-RU" sz="2400" dirty="0" smtClean="0">
                <a:latin typeface="Calibri" pitchFamily="34" charset="0"/>
                <a:cs typeface="Calibri" pitchFamily="34" charset="0"/>
              </a:rPr>
              <a:t> головою, </a:t>
            </a:r>
            <a:r>
              <a:rPr lang="ru-RU" sz="2400" dirty="0" err="1" smtClean="0">
                <a:latin typeface="Calibri" pitchFamily="34" charset="0"/>
                <a:cs typeface="Calibri" pitchFamily="34" charset="0"/>
              </a:rPr>
              <a:t>іноді</a:t>
            </a:r>
            <a:r>
              <a:rPr lang="ru-RU" sz="2400" dirty="0" smtClean="0">
                <a:latin typeface="Calibri" pitchFamily="34" charset="0"/>
                <a:cs typeface="Calibri" pitchFamily="34" charset="0"/>
              </a:rPr>
              <a:t> </a:t>
            </a:r>
            <a:r>
              <a:rPr lang="ru-RU" sz="2400" dirty="0" err="1" smtClean="0">
                <a:latin typeface="Calibri" pitchFamily="34" charset="0"/>
                <a:cs typeface="Calibri" pitchFamily="34" charset="0"/>
              </a:rPr>
              <a:t>супроводжуються</a:t>
            </a:r>
            <a:r>
              <a:rPr lang="ru-RU" sz="2400" dirty="0" smtClean="0">
                <a:latin typeface="Calibri" pitchFamily="34" charset="0"/>
                <a:cs typeface="Calibri" pitchFamily="34" charset="0"/>
              </a:rPr>
              <a:t> </a:t>
            </a:r>
            <a:r>
              <a:rPr lang="ru-RU" sz="2400" dirty="0" err="1" smtClean="0">
                <a:latin typeface="Calibri" pitchFamily="34" charset="0"/>
                <a:cs typeface="Calibri" pitchFamily="34" charset="0"/>
              </a:rPr>
              <a:t>посмішкою</a:t>
            </a:r>
            <a:r>
              <a:rPr lang="ru-RU" sz="2400" dirty="0" smtClean="0">
                <a:latin typeface="Calibri" pitchFamily="34" charset="0"/>
                <a:cs typeface="Calibri" pitchFamily="34" charset="0"/>
              </a:rPr>
              <a:t>. </a:t>
            </a:r>
            <a:r>
              <a:rPr lang="ru-RU" sz="2400" dirty="0" err="1" smtClean="0">
                <a:latin typeface="Calibri" pitchFamily="34" charset="0"/>
                <a:cs typeface="Calibri" pitchFamily="34" charset="0"/>
              </a:rPr>
              <a:t>Недарма</a:t>
            </a:r>
            <a:r>
              <a:rPr lang="ru-RU" sz="2400" dirty="0" smtClean="0">
                <a:latin typeface="Calibri" pitchFamily="34" charset="0"/>
                <a:cs typeface="Calibri" pitchFamily="34" charset="0"/>
              </a:rPr>
              <a:t> </a:t>
            </a:r>
            <a:r>
              <a:rPr lang="ru-RU" sz="2400" dirty="0" err="1" smtClean="0">
                <a:latin typeface="Calibri" pitchFamily="34" charset="0"/>
                <a:cs typeface="Calibri" pitchFamily="34" charset="0"/>
              </a:rPr>
              <a:t>її</a:t>
            </a:r>
            <a:r>
              <a:rPr lang="ru-RU" sz="2400" dirty="0" smtClean="0">
                <a:latin typeface="Calibri" pitchFamily="34" charset="0"/>
                <a:cs typeface="Calibri" pitchFamily="34" charset="0"/>
              </a:rPr>
              <a:t> </a:t>
            </a:r>
            <a:r>
              <a:rPr lang="ru-RU" sz="2400" dirty="0" err="1" smtClean="0">
                <a:latin typeface="Calibri" pitchFamily="34" charset="0"/>
                <a:cs typeface="Calibri" pitchFamily="34" charset="0"/>
              </a:rPr>
              <a:t>називають</a:t>
            </a:r>
            <a:r>
              <a:rPr lang="ru-RU" sz="2400" dirty="0" smtClean="0">
                <a:latin typeface="Calibri" pitchFamily="34" charset="0"/>
                <a:cs typeface="Calibri" pitchFamily="34" charset="0"/>
              </a:rPr>
              <a:t> «смерть, </a:t>
            </a:r>
            <a:r>
              <a:rPr lang="ru-RU" sz="2400" dirty="0" err="1" smtClean="0">
                <a:latin typeface="Calibri" pitchFamily="34" charset="0"/>
                <a:cs typeface="Calibri" pitchFamily="34" charset="0"/>
              </a:rPr>
              <a:t>що</a:t>
            </a:r>
            <a:r>
              <a:rPr lang="ru-RU" sz="2400" dirty="0" smtClean="0">
                <a:latin typeface="Calibri" pitchFamily="34" charset="0"/>
                <a:cs typeface="Calibri" pitchFamily="34" charset="0"/>
              </a:rPr>
              <a:t> </a:t>
            </a:r>
            <a:r>
              <a:rPr lang="ru-RU" sz="2400" dirty="0" err="1" smtClean="0">
                <a:latin typeface="Calibri" pitchFamily="34" charset="0"/>
                <a:cs typeface="Calibri" pitchFamily="34" charset="0"/>
              </a:rPr>
              <a:t>сміється</a:t>
            </a:r>
            <a:r>
              <a:rPr lang="ru-RU" sz="2400" dirty="0" smtClean="0">
                <a:latin typeface="Calibri" pitchFamily="34" charset="0"/>
                <a:cs typeface="Calibri" pitchFamily="34" charset="0"/>
              </a:rPr>
              <a:t>». Хворобу </a:t>
            </a:r>
            <a:r>
              <a:rPr lang="ru-RU" sz="2400" dirty="0" err="1" smtClean="0">
                <a:latin typeface="Calibri" pitchFamily="34" charset="0"/>
                <a:cs typeface="Calibri" pitchFamily="34" charset="0"/>
              </a:rPr>
              <a:t>вважають</a:t>
            </a:r>
            <a:r>
              <a:rPr lang="ru-RU" sz="2400" dirty="0" smtClean="0">
                <a:latin typeface="Calibri" pitchFamily="34" charset="0"/>
                <a:cs typeface="Calibri" pitchFamily="34" charset="0"/>
              </a:rPr>
              <a:t> </a:t>
            </a:r>
            <a:r>
              <a:rPr lang="ru-RU" sz="2400" dirty="0" err="1" smtClean="0">
                <a:latin typeface="Calibri" pitchFamily="34" charset="0"/>
                <a:cs typeface="Calibri" pitchFamily="34" charset="0"/>
              </a:rPr>
              <a:t>невиліковною</a:t>
            </a:r>
            <a:r>
              <a:rPr lang="ru-RU" sz="2400" dirty="0" smtClean="0">
                <a:latin typeface="Calibri" pitchFamily="34" charset="0"/>
                <a:cs typeface="Calibri" pitchFamily="34" charset="0"/>
              </a:rPr>
              <a:t> — через 9-12 </a:t>
            </a:r>
            <a:r>
              <a:rPr lang="ru-RU" sz="2400" dirty="0" err="1" smtClean="0">
                <a:latin typeface="Calibri" pitchFamily="34" charset="0"/>
                <a:cs typeface="Calibri" pitchFamily="34" charset="0"/>
              </a:rPr>
              <a:t>місяців</a:t>
            </a:r>
            <a:r>
              <a:rPr lang="ru-RU" sz="2400" dirty="0" smtClean="0">
                <a:latin typeface="Calibri" pitchFamily="34" charset="0"/>
                <a:cs typeface="Calibri" pitchFamily="34" charset="0"/>
              </a:rPr>
              <a:t> вона </a:t>
            </a:r>
            <a:r>
              <a:rPr lang="ru-RU" sz="2400" dirty="0" err="1" smtClean="0">
                <a:latin typeface="Calibri" pitchFamily="34" charset="0"/>
                <a:cs typeface="Calibri" pitchFamily="34" charset="0"/>
              </a:rPr>
              <a:t>призводить</a:t>
            </a:r>
            <a:r>
              <a:rPr lang="ru-RU" sz="2400" dirty="0" smtClean="0">
                <a:latin typeface="Calibri" pitchFamily="34" charset="0"/>
                <a:cs typeface="Calibri" pitchFamily="34" charset="0"/>
              </a:rPr>
              <a:t> до </a:t>
            </a:r>
            <a:r>
              <a:rPr lang="ru-RU" sz="2400" dirty="0" err="1" smtClean="0">
                <a:latin typeface="Calibri" pitchFamily="34" charset="0"/>
                <a:cs typeface="Calibri" pitchFamily="34" charset="0"/>
              </a:rPr>
              <a:t>смерті</a:t>
            </a:r>
            <a:r>
              <a:rPr lang="ru-RU" sz="2400" dirty="0" smtClean="0">
                <a:latin typeface="Calibri" pitchFamily="34" charset="0"/>
                <a:cs typeface="Calibri" pitchFamily="34" charset="0"/>
              </a:rPr>
              <a:t>.</a:t>
            </a:r>
            <a:endParaRPr lang="ru-RU" sz="2400" dirty="0">
              <a:latin typeface="Calibri" pitchFamily="34" charset="0"/>
              <a:cs typeface="Calibri"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4554639"/>
            <a:ext cx="4752527" cy="2303361"/>
          </a:xfrm>
          <a:prstGeom prst="rect">
            <a:avLst/>
          </a:prstGeom>
          <a:ln>
            <a:noFill/>
          </a:ln>
          <a:effectLst>
            <a:softEdge rad="112500"/>
          </a:effectLst>
        </p:spPr>
      </p:pic>
    </p:spTree>
    <p:extLst>
      <p:ext uri="{BB962C8B-B14F-4D97-AF65-F5344CB8AC3E}">
        <p14:creationId xmlns:p14="http://schemas.microsoft.com/office/powerpoint/2010/main" val="1336515953"/>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274638"/>
            <a:ext cx="8147248" cy="994122"/>
          </a:xfrm>
        </p:spPr>
        <p:txBody>
          <a:bodyPr>
            <a:normAutofit/>
          </a:bodyPr>
          <a:lstStyle/>
          <a:p>
            <a:pPr algn="ctr"/>
            <a:r>
              <a:rPr lang="uk-UA" dirty="0" smtClean="0">
                <a:solidFill>
                  <a:srgbClr val="FF0000"/>
                </a:solidFill>
              </a:rPr>
              <a:t>Синдром </a:t>
            </a:r>
            <a:r>
              <a:rPr lang="uk-UA" dirty="0" err="1" smtClean="0">
                <a:solidFill>
                  <a:srgbClr val="FF0000"/>
                </a:solidFill>
              </a:rPr>
              <a:t>Герстмана-Штрауслера</a:t>
            </a:r>
            <a:r>
              <a:rPr lang="uk-UA" dirty="0" smtClean="0">
                <a:solidFill>
                  <a:srgbClr val="FF0000"/>
                </a:solidFill>
              </a:rPr>
              <a:t> </a:t>
            </a:r>
            <a:endParaRPr lang="ru-RU" dirty="0">
              <a:solidFill>
                <a:srgbClr val="FF0000"/>
              </a:solidFill>
            </a:endParaRPr>
          </a:p>
        </p:txBody>
      </p:sp>
      <p:sp>
        <p:nvSpPr>
          <p:cNvPr id="5" name="Содержимое 4"/>
          <p:cNvSpPr>
            <a:spLocks noGrp="1"/>
          </p:cNvSpPr>
          <p:nvPr>
            <p:ph idx="1"/>
          </p:nvPr>
        </p:nvSpPr>
        <p:spPr>
          <a:xfrm>
            <a:off x="323528" y="1268760"/>
            <a:ext cx="8373616" cy="4886003"/>
          </a:xfrm>
        </p:spPr>
        <p:txBody>
          <a:bodyPr/>
          <a:lstStyle/>
          <a:p>
            <a:r>
              <a:rPr lang="uk-UA" dirty="0" smtClean="0"/>
              <a:t>   Таке захворювання виникає із частотою один випадок на </a:t>
            </a:r>
          </a:p>
          <a:p>
            <a:r>
              <a:rPr lang="uk-UA" dirty="0" smtClean="0"/>
              <a:t>10 мільйонів населення. Захворювання починається в 30–40 років і триває в середньому 5 років. Інкубаційний період становить від 5 до 30 років. У пацієнтів спостерігаються порушення координації руху, часто розвивається важке слабоумство. </a:t>
            </a:r>
            <a:br>
              <a:rPr lang="uk-UA" dirty="0" smtClean="0"/>
            </a:br>
            <a:r>
              <a:rPr lang="uk-UA" dirty="0" smtClean="0"/>
              <a:t>Початковими симптомами є параліч зору, глухота й сліпота. Характерна відсутність рефлексів на нижніх кінцівках. </a:t>
            </a:r>
            <a:br>
              <a:rPr lang="uk-UA" dirty="0" smtClean="0"/>
            </a:br>
            <a:endParaRPr lang="ru-RU" dirty="0"/>
          </a:p>
        </p:txBody>
      </p:sp>
      <p:sp>
        <p:nvSpPr>
          <p:cNvPr id="3" name="Нижний колонтитул 2"/>
          <p:cNvSpPr>
            <a:spLocks noGrp="1"/>
          </p:cNvSpPr>
          <p:nvPr>
            <p:ph type="ftr" sz="quarter" idx="11"/>
          </p:nvPr>
        </p:nvSpPr>
        <p:spPr/>
        <p:txBody>
          <a:bodyPr/>
          <a:lstStyle/>
          <a:p>
            <a:endParaRPr lang="ru-RU" dirty="0"/>
          </a:p>
        </p:txBody>
      </p:sp>
      <p:pic>
        <p:nvPicPr>
          <p:cNvPr id="1026" name="Picture 2" descr="C:\Users\Олег\Desktop\mintrud-rf-sozdaet-federalnyy-reestr-invalidov_1.jpeg"/>
          <p:cNvPicPr>
            <a:picLocks noChangeAspect="1" noChangeArrowheads="1"/>
          </p:cNvPicPr>
          <p:nvPr/>
        </p:nvPicPr>
        <p:blipFill>
          <a:blip r:embed="rId2" cstate="print"/>
          <a:srcRect/>
          <a:stretch>
            <a:fillRect/>
          </a:stretch>
        </p:blipFill>
        <p:spPr bwMode="auto">
          <a:xfrm>
            <a:off x="3419872" y="5188038"/>
            <a:ext cx="2630786" cy="166996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solidFill>
                  <a:srgbClr val="FF0000"/>
                </a:solidFill>
              </a:rPr>
              <a:t>Смертельне сімейне безсоння</a:t>
            </a:r>
            <a:endParaRPr lang="ru-RU" dirty="0">
              <a:solidFill>
                <a:srgbClr val="FF0000"/>
              </a:solidFill>
            </a:endParaRPr>
          </a:p>
        </p:txBody>
      </p:sp>
      <p:sp>
        <p:nvSpPr>
          <p:cNvPr id="4" name="Нижний колонтитул 3"/>
          <p:cNvSpPr>
            <a:spLocks noGrp="1"/>
          </p:cNvSpPr>
          <p:nvPr>
            <p:ph type="ftr" sz="quarter" idx="11"/>
          </p:nvPr>
        </p:nvSpPr>
        <p:spPr/>
        <p:txBody>
          <a:bodyPr/>
          <a:lstStyle/>
          <a:p>
            <a:endParaRPr lang="ru-RU" dirty="0"/>
          </a:p>
        </p:txBody>
      </p:sp>
      <p:sp>
        <p:nvSpPr>
          <p:cNvPr id="3" name="Содержимое 2"/>
          <p:cNvSpPr>
            <a:spLocks noGrp="1"/>
          </p:cNvSpPr>
          <p:nvPr>
            <p:ph idx="4294967295"/>
          </p:nvPr>
        </p:nvSpPr>
        <p:spPr>
          <a:xfrm>
            <a:off x="233363" y="862013"/>
            <a:ext cx="8910637" cy="5400675"/>
          </a:xfrm>
        </p:spPr>
        <p:txBody>
          <a:bodyPr/>
          <a:lstStyle/>
          <a:p>
            <a:r>
              <a:rPr lang="uk-UA" dirty="0" smtClean="0"/>
              <a:t> Дуже рідкісна невиліковна спадкова хвороба. Була відкрита італійським лікарем </a:t>
            </a:r>
            <a:r>
              <a:rPr lang="uk-UA" dirty="0" err="1" smtClean="0"/>
              <a:t>Ігнаціо</a:t>
            </a:r>
            <a:r>
              <a:rPr lang="uk-UA" dirty="0" smtClean="0"/>
              <a:t> </a:t>
            </a:r>
            <a:r>
              <a:rPr lang="uk-UA" dirty="0" err="1" smtClean="0"/>
              <a:t>Ройтером</a:t>
            </a:r>
            <a:r>
              <a:rPr lang="uk-UA" dirty="0" smtClean="0"/>
              <a:t> в 1979 році. </a:t>
            </a:r>
            <a:br>
              <a:rPr lang="uk-UA" dirty="0" smtClean="0"/>
            </a:br>
            <a:r>
              <a:rPr lang="uk-UA" dirty="0" smtClean="0"/>
              <a:t>Захворювання розпочинається в середньому в 50 років, триває від семи місяців до трьох років. Спочатку у хворого важке безсоння та безпричинна паніка. Потім до них додаються галюцинації, швидка втрата ваги. На останній стадії хворий перестає розмовляти та ні на що не реагує. Так триває до шести місяців, після чого настає смерть. </a:t>
            </a:r>
            <a:br>
              <a:rPr lang="uk-UA" dirty="0" smtClean="0"/>
            </a:br>
            <a:r>
              <a:rPr lang="uk-UA" dirty="0" smtClean="0"/>
              <a:t>Хвороба на сьогодні описана у представників 26 сімей з різних країн. </a:t>
            </a:r>
            <a:br>
              <a:rPr lang="uk-UA" dirty="0" smtClean="0"/>
            </a:br>
            <a:r>
              <a:rPr lang="uk-UA" dirty="0" smtClean="0"/>
              <a:t/>
            </a:r>
            <a:br>
              <a:rPr lang="uk-UA" dirty="0" smtClean="0"/>
            </a:br>
            <a:endParaRPr lang="ru-RU" dirty="0"/>
          </a:p>
        </p:txBody>
      </p:sp>
      <p:pic>
        <p:nvPicPr>
          <p:cNvPr id="2050" name="Picture 2" descr="C:\Users\Олег\Desktop\12764468.jpg"/>
          <p:cNvPicPr>
            <a:picLocks noChangeAspect="1" noChangeArrowheads="1"/>
          </p:cNvPicPr>
          <p:nvPr/>
        </p:nvPicPr>
        <p:blipFill>
          <a:blip r:embed="rId2" cstate="print"/>
          <a:srcRect/>
          <a:stretch>
            <a:fillRect/>
          </a:stretch>
        </p:blipFill>
        <p:spPr bwMode="auto">
          <a:xfrm>
            <a:off x="3347864" y="4869161"/>
            <a:ext cx="3312368" cy="198884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5888"/>
            <a:ext cx="9031288" cy="720824"/>
          </a:xfrm>
        </p:spPr>
        <p:txBody>
          <a:bodyPr/>
          <a:lstStyle/>
          <a:p>
            <a:pPr algn="ctr"/>
            <a:r>
              <a:rPr lang="uk-UA" b="1" dirty="0" smtClean="0">
                <a:solidFill>
                  <a:srgbClr val="FF0000"/>
                </a:solidFill>
              </a:rPr>
              <a:t>Загальне поняття про віруси</a:t>
            </a:r>
            <a:endParaRPr lang="ru-RU" b="1" dirty="0">
              <a:solidFill>
                <a:srgbClr val="FF0000"/>
              </a:solidFill>
            </a:endParaRPr>
          </a:p>
        </p:txBody>
      </p:sp>
      <p:sp>
        <p:nvSpPr>
          <p:cNvPr id="3" name="Содержимое 2"/>
          <p:cNvSpPr>
            <a:spLocks noGrp="1"/>
          </p:cNvSpPr>
          <p:nvPr>
            <p:ph idx="1"/>
          </p:nvPr>
        </p:nvSpPr>
        <p:spPr/>
        <p:txBody>
          <a:bodyPr/>
          <a:lstStyle/>
          <a:p>
            <a:r>
              <a:rPr lang="ru-RU" b="1" dirty="0" err="1" smtClean="0"/>
              <a:t>Віруси</a:t>
            </a:r>
            <a:r>
              <a:rPr lang="ru-RU" dirty="0" smtClean="0"/>
              <a:t>  — </a:t>
            </a:r>
            <a:r>
              <a:rPr lang="ru-RU" dirty="0" err="1" smtClean="0"/>
              <a:t>неклітинні</a:t>
            </a:r>
            <a:r>
              <a:rPr lang="ru-RU" dirty="0" smtClean="0"/>
              <a:t> </a:t>
            </a:r>
            <a:r>
              <a:rPr lang="ru-RU" dirty="0" err="1" smtClean="0"/>
              <a:t>форми</a:t>
            </a:r>
            <a:r>
              <a:rPr lang="ru-RU" dirty="0" smtClean="0"/>
              <a:t> </a:t>
            </a:r>
            <a:r>
              <a:rPr lang="ru-RU" dirty="0" err="1" smtClean="0"/>
              <a:t>живих</a:t>
            </a:r>
            <a:r>
              <a:rPr lang="ru-RU" dirty="0" smtClean="0"/>
              <a:t> </a:t>
            </a:r>
            <a:r>
              <a:rPr lang="ru-RU" dirty="0" err="1" smtClean="0"/>
              <a:t>організмів</a:t>
            </a:r>
            <a:r>
              <a:rPr lang="ru-RU" dirty="0" smtClean="0"/>
              <a:t> , </a:t>
            </a:r>
            <a:r>
              <a:rPr lang="ru-RU" dirty="0" err="1" smtClean="0"/>
              <a:t>які</a:t>
            </a:r>
            <a:r>
              <a:rPr lang="ru-RU" dirty="0" smtClean="0"/>
              <a:t> </a:t>
            </a:r>
            <a:r>
              <a:rPr lang="ru-RU" dirty="0" err="1" smtClean="0"/>
              <a:t>складаються</a:t>
            </a:r>
            <a:r>
              <a:rPr lang="ru-RU" dirty="0" smtClean="0"/>
              <a:t> </a:t>
            </a:r>
            <a:r>
              <a:rPr lang="ru-RU" dirty="0" err="1" smtClean="0"/>
              <a:t>з</a:t>
            </a:r>
            <a:r>
              <a:rPr lang="ru-RU" dirty="0" smtClean="0"/>
              <a:t> </a:t>
            </a:r>
            <a:r>
              <a:rPr lang="ru-RU" dirty="0" err="1" smtClean="0"/>
              <a:t>нуклеїнової</a:t>
            </a:r>
            <a:r>
              <a:rPr lang="ru-RU" dirty="0" smtClean="0"/>
              <a:t> </a:t>
            </a:r>
            <a:r>
              <a:rPr lang="ru-RU" dirty="0" err="1" smtClean="0"/>
              <a:t>кислоти</a:t>
            </a:r>
            <a:r>
              <a:rPr lang="ru-RU" dirty="0" smtClean="0"/>
              <a:t> (ДНК </a:t>
            </a:r>
            <a:r>
              <a:rPr lang="ru-RU" dirty="0" err="1" smtClean="0"/>
              <a:t>або</a:t>
            </a:r>
            <a:r>
              <a:rPr lang="ru-RU" dirty="0" smtClean="0"/>
              <a:t> РНК) </a:t>
            </a:r>
            <a:r>
              <a:rPr lang="ru-RU" dirty="0" err="1" smtClean="0"/>
              <a:t>і</a:t>
            </a:r>
            <a:r>
              <a:rPr lang="ru-RU" dirty="0" smtClean="0"/>
              <a:t> </a:t>
            </a:r>
            <a:r>
              <a:rPr lang="ru-RU" dirty="0" err="1" smtClean="0"/>
              <a:t>білкової</a:t>
            </a:r>
            <a:r>
              <a:rPr lang="ru-RU" dirty="0" smtClean="0"/>
              <a:t> </a:t>
            </a:r>
            <a:r>
              <a:rPr lang="ru-RU" dirty="0" err="1" smtClean="0"/>
              <a:t>оболонки</a:t>
            </a:r>
            <a:r>
              <a:rPr lang="ru-RU" dirty="0" smtClean="0"/>
              <a:t>, </a:t>
            </a:r>
            <a:r>
              <a:rPr lang="ru-RU" dirty="0" err="1" smtClean="0"/>
              <a:t>зрідка</a:t>
            </a:r>
            <a:r>
              <a:rPr lang="ru-RU" dirty="0" smtClean="0"/>
              <a:t> </a:t>
            </a:r>
            <a:r>
              <a:rPr lang="ru-RU" dirty="0" err="1" smtClean="0"/>
              <a:t>включаючи</a:t>
            </a:r>
            <a:r>
              <a:rPr lang="ru-RU" dirty="0" smtClean="0"/>
              <a:t> </a:t>
            </a:r>
            <a:r>
              <a:rPr lang="ru-RU" dirty="0" err="1" smtClean="0"/>
              <a:t>інші</a:t>
            </a:r>
            <a:r>
              <a:rPr lang="ru-RU" dirty="0" smtClean="0"/>
              <a:t> </a:t>
            </a:r>
            <a:r>
              <a:rPr lang="ru-RU" dirty="0" err="1" smtClean="0"/>
              <a:t>компоненти</a:t>
            </a:r>
            <a:r>
              <a:rPr lang="ru-RU" dirty="0" smtClean="0"/>
              <a:t> (</a:t>
            </a:r>
            <a:r>
              <a:rPr lang="ru-RU" dirty="0" err="1" smtClean="0"/>
              <a:t>ферменти</a:t>
            </a:r>
            <a:r>
              <a:rPr lang="ru-RU" dirty="0" smtClean="0"/>
              <a:t>, </a:t>
            </a:r>
            <a:r>
              <a:rPr lang="ru-RU" dirty="0" err="1" smtClean="0"/>
              <a:t>ліпідні</a:t>
            </a:r>
            <a:r>
              <a:rPr lang="ru-RU" dirty="0" smtClean="0"/>
              <a:t> </a:t>
            </a:r>
            <a:r>
              <a:rPr lang="ru-RU" dirty="0" err="1" smtClean="0"/>
              <a:t>оболонки</a:t>
            </a:r>
            <a:r>
              <a:rPr lang="ru-RU" dirty="0" smtClean="0"/>
              <a:t> </a:t>
            </a:r>
            <a:r>
              <a:rPr lang="ru-RU" dirty="0" err="1" smtClean="0"/>
              <a:t>тощо</a:t>
            </a:r>
            <a:endParaRPr lang="ru-RU" dirty="0"/>
          </a:p>
        </p:txBody>
      </p:sp>
      <p:pic>
        <p:nvPicPr>
          <p:cNvPr id="4" name="Рисунок 3" descr="Віріон_ВІЛу.jpg"/>
          <p:cNvPicPr>
            <a:picLocks noChangeAspect="1"/>
          </p:cNvPicPr>
          <p:nvPr/>
        </p:nvPicPr>
        <p:blipFill>
          <a:blip r:embed="rId2" cstate="print"/>
          <a:srcRect/>
          <a:stretch>
            <a:fillRect/>
          </a:stretch>
        </p:blipFill>
        <p:spPr bwMode="auto">
          <a:xfrm>
            <a:off x="4572000" y="2714625"/>
            <a:ext cx="4240213" cy="39639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4638"/>
            <a:ext cx="8147248" cy="1066130"/>
          </a:xfrm>
        </p:spPr>
        <p:txBody>
          <a:bodyPr/>
          <a:lstStyle/>
          <a:p>
            <a:pPr algn="ctr"/>
            <a:r>
              <a:rPr lang="uk-UA" sz="4800" b="1" dirty="0" err="1" smtClean="0">
                <a:solidFill>
                  <a:srgbClr val="FF0000"/>
                </a:solidFill>
              </a:rPr>
              <a:t>Скрейпі</a:t>
            </a:r>
            <a:endParaRPr lang="ru-RU" sz="4800" b="1" dirty="0">
              <a:solidFill>
                <a:srgbClr val="FF0000"/>
              </a:solidFill>
            </a:endParaRPr>
          </a:p>
        </p:txBody>
      </p:sp>
      <p:sp>
        <p:nvSpPr>
          <p:cNvPr id="3" name="Содержимое 2"/>
          <p:cNvSpPr>
            <a:spLocks noGrp="1"/>
          </p:cNvSpPr>
          <p:nvPr>
            <p:ph idx="1"/>
          </p:nvPr>
        </p:nvSpPr>
        <p:spPr>
          <a:xfrm>
            <a:off x="251520" y="1340768"/>
            <a:ext cx="8435280" cy="4785395"/>
          </a:xfrm>
        </p:spPr>
        <p:txBody>
          <a:bodyPr/>
          <a:lstStyle/>
          <a:p>
            <a:r>
              <a:rPr lang="uk-UA" dirty="0" smtClean="0"/>
              <a:t>Неврологічне захворювання овець. У одних хворих воно проявляється в порушенні координації рухів, слабкості та сонливості. В інших – в агресивності, сильному тремтінні. Шерсть швидко відпадає. Пізніше тварина гине. </a:t>
            </a:r>
            <a:endParaRPr lang="ru-RU" dirty="0"/>
          </a:p>
        </p:txBody>
      </p:sp>
      <p:sp>
        <p:nvSpPr>
          <p:cNvPr id="4" name="Нижний колонтитул 3"/>
          <p:cNvSpPr>
            <a:spLocks noGrp="1"/>
          </p:cNvSpPr>
          <p:nvPr>
            <p:ph type="ftr" sz="quarter" idx="11"/>
          </p:nvPr>
        </p:nvSpPr>
        <p:spPr/>
        <p:txBody>
          <a:bodyPr/>
          <a:lstStyle/>
          <a:p>
            <a:endParaRPr lang="ru-RU" dirty="0"/>
          </a:p>
        </p:txBody>
      </p:sp>
      <p:pic>
        <p:nvPicPr>
          <p:cNvPr id="5" name="Picture 6" descr="vivtsi"/>
          <p:cNvPicPr>
            <a:picLocks noChangeAspect="1" noChangeArrowheads="1"/>
          </p:cNvPicPr>
          <p:nvPr/>
        </p:nvPicPr>
        <p:blipFill>
          <a:blip r:embed="rId2" cstate="print"/>
          <a:srcRect/>
          <a:stretch>
            <a:fillRect/>
          </a:stretch>
        </p:blipFill>
        <p:spPr bwMode="auto">
          <a:xfrm>
            <a:off x="2987824" y="2924944"/>
            <a:ext cx="3960440" cy="332823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5888"/>
            <a:ext cx="9031288" cy="792832"/>
          </a:xfrm>
        </p:spPr>
        <p:txBody>
          <a:bodyPr>
            <a:normAutofit/>
          </a:bodyPr>
          <a:lstStyle/>
          <a:p>
            <a:pPr algn="ctr"/>
            <a:r>
              <a:rPr lang="uk-UA" sz="2800" b="1" dirty="0" smtClean="0">
                <a:solidFill>
                  <a:srgbClr val="FF0000"/>
                </a:solidFill>
              </a:rPr>
              <a:t>Коров’ячий сказ (губчаста </a:t>
            </a:r>
            <a:r>
              <a:rPr lang="uk-UA" sz="2800" b="1" dirty="0" err="1" smtClean="0">
                <a:solidFill>
                  <a:srgbClr val="FF0000"/>
                </a:solidFill>
              </a:rPr>
              <a:t>енцефалопатія</a:t>
            </a:r>
            <a:r>
              <a:rPr lang="uk-UA" sz="2800" b="1" dirty="0" smtClean="0">
                <a:solidFill>
                  <a:srgbClr val="FF0000"/>
                </a:solidFill>
              </a:rPr>
              <a:t> корів)</a:t>
            </a:r>
            <a:endParaRPr lang="ru-RU" sz="2800" b="1" dirty="0">
              <a:solidFill>
                <a:srgbClr val="FF0000"/>
              </a:solidFill>
            </a:endParaRPr>
          </a:p>
        </p:txBody>
      </p:sp>
      <p:sp>
        <p:nvSpPr>
          <p:cNvPr id="6" name="Содержимое 5"/>
          <p:cNvSpPr>
            <a:spLocks noGrp="1"/>
          </p:cNvSpPr>
          <p:nvPr>
            <p:ph idx="1"/>
          </p:nvPr>
        </p:nvSpPr>
        <p:spPr/>
        <p:txBody>
          <a:bodyPr/>
          <a:lstStyle/>
          <a:p>
            <a:r>
              <a:rPr lang="uk-UA" dirty="0" smtClean="0"/>
              <a:t>Хвороба не лише корів, а й котів, курей та інших тварин. </a:t>
            </a:r>
            <a:br>
              <a:rPr lang="uk-UA" dirty="0" smtClean="0"/>
            </a:br>
            <a:r>
              <a:rPr lang="uk-UA" dirty="0" smtClean="0"/>
              <a:t>Інкубаційний період становить від двох до восьми років, завжди закінчується смертю. </a:t>
            </a:r>
            <a:br>
              <a:rPr lang="uk-UA" dirty="0" smtClean="0"/>
            </a:br>
            <a:r>
              <a:rPr lang="uk-UA" dirty="0" smtClean="0"/>
              <a:t>У корів знижуються надої, порушується координація рухів, іноді тварина падає. У багатьох проявляється агресія. </a:t>
            </a:r>
            <a:br>
              <a:rPr lang="uk-UA" dirty="0" smtClean="0"/>
            </a:br>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Прямоугольник 4"/>
          <p:cNvSpPr/>
          <p:nvPr/>
        </p:nvSpPr>
        <p:spPr>
          <a:xfrm>
            <a:off x="2286000" y="3105835"/>
            <a:ext cx="4572000" cy="369332"/>
          </a:xfrm>
          <a:prstGeom prst="rect">
            <a:avLst/>
          </a:prstGeom>
        </p:spPr>
        <p:txBody>
          <a:bodyPr>
            <a:spAutoFit/>
          </a:bodyPr>
          <a:lstStyle/>
          <a:p>
            <a:endParaRPr lang="ru-RU" dirty="0"/>
          </a:p>
        </p:txBody>
      </p:sp>
      <p:pic>
        <p:nvPicPr>
          <p:cNvPr id="7" name="Picture 2" descr="C:\Users\Олег\Desktop\загружено.png"/>
          <p:cNvPicPr>
            <a:picLocks noChangeAspect="1" noChangeArrowheads="1"/>
          </p:cNvPicPr>
          <p:nvPr/>
        </p:nvPicPr>
        <p:blipFill>
          <a:blip r:embed="rId2" cstate="print"/>
          <a:srcRect/>
          <a:stretch>
            <a:fillRect/>
          </a:stretch>
        </p:blipFill>
        <p:spPr bwMode="auto">
          <a:xfrm>
            <a:off x="1907704" y="3356992"/>
            <a:ext cx="4968552" cy="319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Текст 4"/>
          <p:cNvSpPr>
            <a:spLocks noGrp="1"/>
          </p:cNvSpPr>
          <p:nvPr>
            <p:ph type="body" idx="1"/>
          </p:nvPr>
        </p:nvSpPr>
        <p:spPr/>
        <p:txBody>
          <a:bodyPr/>
          <a:lstStyle/>
          <a:p>
            <a:r>
              <a:rPr lang="uk-UA" sz="7200" dirty="0" smtClean="0">
                <a:solidFill>
                  <a:srgbClr val="FF0000"/>
                </a:solidFill>
              </a:rPr>
              <a:t>     </a:t>
            </a:r>
            <a:r>
              <a:rPr lang="uk-UA" sz="7200" b="1" dirty="0" smtClean="0">
                <a:solidFill>
                  <a:srgbClr val="FF0000"/>
                </a:solidFill>
              </a:rPr>
              <a:t>Станція 4.</a:t>
            </a:r>
          </a:p>
          <a:p>
            <a:r>
              <a:rPr lang="uk-UA" sz="7200" b="1" dirty="0" smtClean="0">
                <a:solidFill>
                  <a:srgbClr val="FF0000"/>
                </a:solidFill>
              </a:rPr>
              <a:t>  Порівняльна</a:t>
            </a:r>
            <a:endParaRPr lang="ru-RU" sz="7200" b="1" dirty="0">
              <a:solidFill>
                <a:srgbClr val="FF0000"/>
              </a:solidFill>
            </a:endParaRP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uk-UA" b="1" dirty="0" smtClean="0">
                <a:solidFill>
                  <a:srgbClr val="FF0000"/>
                </a:solidFill>
              </a:rPr>
              <a:t>Порівняльна характеристика </a:t>
            </a:r>
            <a:r>
              <a:rPr lang="uk-UA" b="1" dirty="0" err="1" smtClean="0">
                <a:solidFill>
                  <a:srgbClr val="FF0000"/>
                </a:solidFill>
              </a:rPr>
              <a:t>вірусів,віроїдів,пріонів</a:t>
            </a:r>
            <a:endParaRPr lang="ru-RU" b="1" dirty="0">
              <a:solidFill>
                <a:srgbClr val="FF0000"/>
              </a:solidFill>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2795806365"/>
              </p:ext>
            </p:extLst>
          </p:nvPr>
        </p:nvGraphicFramePr>
        <p:xfrm>
          <a:off x="120650" y="980728"/>
          <a:ext cx="8910636" cy="6430671"/>
        </p:xfrm>
        <a:graphic>
          <a:graphicData uri="http://schemas.openxmlformats.org/drawingml/2006/table">
            <a:tbl>
              <a:tblPr firstRow="1" firstCol="1" bandRow="1"/>
              <a:tblGrid>
                <a:gridCol w="1986578">
                  <a:extLst>
                    <a:ext uri="{9D8B030D-6E8A-4147-A177-3AD203B41FA5}">
                      <a16:colId xmlns:a16="http://schemas.microsoft.com/office/drawing/2014/main" val="2380270801"/>
                    </a:ext>
                  </a:extLst>
                </a:gridCol>
                <a:gridCol w="2358226">
                  <a:extLst>
                    <a:ext uri="{9D8B030D-6E8A-4147-A177-3AD203B41FA5}">
                      <a16:colId xmlns:a16="http://schemas.microsoft.com/office/drawing/2014/main" val="1833154869"/>
                    </a:ext>
                  </a:extLst>
                </a:gridCol>
                <a:gridCol w="2358226">
                  <a:extLst>
                    <a:ext uri="{9D8B030D-6E8A-4147-A177-3AD203B41FA5}">
                      <a16:colId xmlns:a16="http://schemas.microsoft.com/office/drawing/2014/main" val="3086778796"/>
                    </a:ext>
                  </a:extLst>
                </a:gridCol>
                <a:gridCol w="2207606">
                  <a:extLst>
                    <a:ext uri="{9D8B030D-6E8A-4147-A177-3AD203B41FA5}">
                      <a16:colId xmlns:a16="http://schemas.microsoft.com/office/drawing/2014/main" val="1067222000"/>
                    </a:ext>
                  </a:extLst>
                </a:gridCol>
              </a:tblGrid>
              <a:tr h="443053">
                <a:tc>
                  <a:txBody>
                    <a:bodyPr/>
                    <a:lstStyle/>
                    <a:p>
                      <a:pPr>
                        <a:lnSpc>
                          <a:spcPct val="115000"/>
                        </a:lnSpc>
                        <a:spcAft>
                          <a:spcPts val="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ВІДМІННІ ОЗНАКИ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3674" marR="13674" marT="34186" marB="34186" anchor="ctr">
                    <a:lnL w="12700" cap="flat" cmpd="sng" algn="ctr">
                      <a:solidFill>
                        <a:srgbClr val="FFFFD9"/>
                      </a:solidFill>
                      <a:prstDash val="solid"/>
                      <a:round/>
                      <a:headEnd type="none" w="med" len="med"/>
                      <a:tailEnd type="none" w="med" len="med"/>
                    </a:lnL>
                    <a:lnR w="12700" cap="flat" cmpd="sng" algn="ctr">
                      <a:solidFill>
                        <a:srgbClr val="FFFFD9"/>
                      </a:solidFill>
                      <a:prstDash val="solid"/>
                      <a:round/>
                      <a:headEnd type="none" w="med" len="med"/>
                      <a:tailEnd type="none" w="med" len="med"/>
                    </a:lnR>
                    <a:lnT w="12700" cap="flat" cmpd="sng" algn="ctr">
                      <a:solidFill>
                        <a:srgbClr val="FFFFD9"/>
                      </a:solidFill>
                      <a:prstDash val="solid"/>
                      <a:round/>
                      <a:headEnd type="none" w="med" len="med"/>
                      <a:tailEnd type="none" w="med" len="med"/>
                    </a:lnT>
                    <a:lnB w="38100" cap="flat" cmpd="sng" algn="ctr">
                      <a:solidFill>
                        <a:srgbClr val="FFFFD9"/>
                      </a:solidFill>
                      <a:prstDash val="solid"/>
                      <a:round/>
                      <a:headEnd type="none" w="med" len="med"/>
                      <a:tailEnd type="none" w="med" len="med"/>
                    </a:lnB>
                    <a:solidFill>
                      <a:srgbClr val="33CCCC"/>
                    </a:solidFill>
                  </a:tcPr>
                </a:tc>
                <a:tc>
                  <a:txBody>
                    <a:bodyPr/>
                    <a:lstStyle/>
                    <a:p>
                      <a:pPr>
                        <a:lnSpc>
                          <a:spcPct val="115000"/>
                        </a:lnSpc>
                        <a:spcAft>
                          <a:spcPts val="0"/>
                        </a:spcAft>
                      </a:pPr>
                      <a:r>
                        <a:rPr lang="ru-RU" sz="1600" b="1">
                          <a:effectLst/>
                          <a:latin typeface="Times New Roman" panose="02020603050405020304" pitchFamily="18" charset="0"/>
                          <a:ea typeface="Calibri" panose="020F0502020204030204" pitchFamily="34" charset="0"/>
                          <a:cs typeface="Times New Roman" panose="02020603050405020304" pitchFamily="18" charset="0"/>
                        </a:rPr>
                        <a:t> </a:t>
                      </a:r>
                      <a:r>
                        <a:rPr lang="uk-UA" sz="1600" b="1">
                          <a:effectLst/>
                          <a:latin typeface="Times New Roman" panose="02020603050405020304" pitchFamily="18" charset="0"/>
                          <a:ea typeface="Calibri" panose="020F0502020204030204" pitchFamily="34" charset="0"/>
                          <a:cs typeface="Times New Roman" panose="02020603050405020304" pitchFamily="18" charset="0"/>
                        </a:rPr>
                        <a:t>ВІРУСИ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13674" marR="13674" marT="34186" marB="34186" anchor="ctr">
                    <a:lnL w="12700" cap="flat" cmpd="sng" algn="ctr">
                      <a:solidFill>
                        <a:srgbClr val="FFFFD9"/>
                      </a:solidFill>
                      <a:prstDash val="solid"/>
                      <a:round/>
                      <a:headEnd type="none" w="med" len="med"/>
                      <a:tailEnd type="none" w="med" len="med"/>
                    </a:lnL>
                    <a:lnR w="12700" cap="flat" cmpd="sng" algn="ctr">
                      <a:solidFill>
                        <a:srgbClr val="FFFFD9"/>
                      </a:solidFill>
                      <a:prstDash val="solid"/>
                      <a:round/>
                      <a:headEnd type="none" w="med" len="med"/>
                      <a:tailEnd type="none" w="med" len="med"/>
                    </a:lnR>
                    <a:lnT w="12700" cap="flat" cmpd="sng" algn="ctr">
                      <a:solidFill>
                        <a:srgbClr val="FFFFD9"/>
                      </a:solidFill>
                      <a:prstDash val="solid"/>
                      <a:round/>
                      <a:headEnd type="none" w="med" len="med"/>
                      <a:tailEnd type="none" w="med" len="med"/>
                    </a:lnT>
                    <a:lnB w="38100" cap="flat" cmpd="sng" algn="ctr">
                      <a:solidFill>
                        <a:srgbClr val="FFFFD9"/>
                      </a:solidFill>
                      <a:prstDash val="solid"/>
                      <a:round/>
                      <a:headEnd type="none" w="med" len="med"/>
                      <a:tailEnd type="none" w="med" len="med"/>
                    </a:lnB>
                    <a:solidFill>
                      <a:srgbClr val="33CCCC"/>
                    </a:solidFill>
                  </a:tcPr>
                </a:tc>
                <a:tc>
                  <a:txBody>
                    <a:bodyPr/>
                    <a:lstStyle/>
                    <a:p>
                      <a:pPr>
                        <a:lnSpc>
                          <a:spcPct val="115000"/>
                        </a:lnSpc>
                        <a:spcAft>
                          <a:spcPts val="0"/>
                        </a:spcAft>
                      </a:pPr>
                      <a:r>
                        <a:rPr lang="ru-RU" sz="1600" b="1">
                          <a:effectLst/>
                          <a:latin typeface="Times New Roman" panose="02020603050405020304" pitchFamily="18" charset="0"/>
                          <a:ea typeface="Calibri" panose="020F0502020204030204" pitchFamily="34" charset="0"/>
                          <a:cs typeface="Times New Roman" panose="02020603050405020304" pitchFamily="18" charset="0"/>
                        </a:rPr>
                        <a:t>ВІРОЇДИ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13674" marR="13674" marT="34186" marB="34186" anchor="ctr">
                    <a:lnL w="12700" cap="flat" cmpd="sng" algn="ctr">
                      <a:solidFill>
                        <a:srgbClr val="FFFFD9"/>
                      </a:solidFill>
                      <a:prstDash val="solid"/>
                      <a:round/>
                      <a:headEnd type="none" w="med" len="med"/>
                      <a:tailEnd type="none" w="med" len="med"/>
                    </a:lnL>
                    <a:lnR w="12700" cap="flat" cmpd="sng" algn="ctr">
                      <a:solidFill>
                        <a:srgbClr val="FFFFD9"/>
                      </a:solidFill>
                      <a:prstDash val="solid"/>
                      <a:round/>
                      <a:headEnd type="none" w="med" len="med"/>
                      <a:tailEnd type="none" w="med" len="med"/>
                    </a:lnR>
                    <a:lnT w="12700" cap="flat" cmpd="sng" algn="ctr">
                      <a:solidFill>
                        <a:srgbClr val="FFFFD9"/>
                      </a:solidFill>
                      <a:prstDash val="solid"/>
                      <a:round/>
                      <a:headEnd type="none" w="med" len="med"/>
                      <a:tailEnd type="none" w="med" len="med"/>
                    </a:lnT>
                    <a:lnB w="38100" cap="flat" cmpd="sng" algn="ctr">
                      <a:solidFill>
                        <a:srgbClr val="FFFFD9"/>
                      </a:solidFill>
                      <a:prstDash val="solid"/>
                      <a:round/>
                      <a:headEnd type="none" w="med" len="med"/>
                      <a:tailEnd type="none" w="med" len="med"/>
                    </a:lnB>
                    <a:solidFill>
                      <a:srgbClr val="33CCCC"/>
                    </a:solidFill>
                  </a:tcPr>
                </a:tc>
                <a:tc>
                  <a:txBody>
                    <a:bodyPr/>
                    <a:lstStyle/>
                    <a:p>
                      <a:pPr>
                        <a:lnSpc>
                          <a:spcPct val="115000"/>
                        </a:lnSpc>
                        <a:spcAft>
                          <a:spcPts val="0"/>
                        </a:spcAft>
                      </a:pPr>
                      <a:r>
                        <a:rPr lang="ru-RU" sz="1600" b="1">
                          <a:effectLst/>
                          <a:latin typeface="Times New Roman" panose="02020603050405020304" pitchFamily="18" charset="0"/>
                          <a:ea typeface="Calibri" panose="020F0502020204030204" pitchFamily="34" charset="0"/>
                          <a:cs typeface="Times New Roman" panose="02020603050405020304" pitchFamily="18" charset="0"/>
                        </a:rPr>
                        <a:t>ПРІОНИ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13674" marR="13674" marT="34186" marB="34186" anchor="ctr">
                    <a:lnL w="12700" cap="flat" cmpd="sng" algn="ctr">
                      <a:solidFill>
                        <a:srgbClr val="FFFFD9"/>
                      </a:solidFill>
                      <a:prstDash val="solid"/>
                      <a:round/>
                      <a:headEnd type="none" w="med" len="med"/>
                      <a:tailEnd type="none" w="med" len="med"/>
                    </a:lnL>
                    <a:lnR w="12700" cap="flat" cmpd="sng" algn="ctr">
                      <a:solidFill>
                        <a:srgbClr val="FFFFD9"/>
                      </a:solidFill>
                      <a:prstDash val="solid"/>
                      <a:round/>
                      <a:headEnd type="none" w="med" len="med"/>
                      <a:tailEnd type="none" w="med" len="med"/>
                    </a:lnR>
                    <a:lnT w="12700" cap="flat" cmpd="sng" algn="ctr">
                      <a:solidFill>
                        <a:srgbClr val="FFFFD9"/>
                      </a:solidFill>
                      <a:prstDash val="solid"/>
                      <a:round/>
                      <a:headEnd type="none" w="med" len="med"/>
                      <a:tailEnd type="none" w="med" len="med"/>
                    </a:lnT>
                    <a:lnB w="38100" cap="flat" cmpd="sng" algn="ctr">
                      <a:solidFill>
                        <a:srgbClr val="FFFFD9"/>
                      </a:solidFill>
                      <a:prstDash val="solid"/>
                      <a:round/>
                      <a:headEnd type="none" w="med" len="med"/>
                      <a:tailEnd type="none" w="med" len="med"/>
                    </a:lnB>
                    <a:solidFill>
                      <a:srgbClr val="33CCCC"/>
                    </a:solidFill>
                  </a:tcPr>
                </a:tc>
                <a:extLst>
                  <a:ext uri="{0D108BD9-81ED-4DB2-BD59-A6C34878D82A}">
                    <a16:rowId xmlns:a16="http://schemas.microsoft.com/office/drawing/2014/main" val="1919530127"/>
                  </a:ext>
                </a:extLst>
              </a:tr>
              <a:tr h="788354">
                <a:tc>
                  <a:txBody>
                    <a:bodyPr/>
                    <a:lstStyle/>
                    <a:p>
                      <a:pPr>
                        <a:lnSpc>
                          <a:spcPct val="115000"/>
                        </a:lnSpc>
                        <a:spcAft>
                          <a:spcPts val="0"/>
                        </a:spcAft>
                      </a:pP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1. Нуклеїнові кислоти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698" marR="54698" marT="34186" marB="34186" anchor="ctr">
                    <a:lnL w="12700" cap="flat" cmpd="sng" algn="ctr">
                      <a:solidFill>
                        <a:srgbClr val="FFFFD9"/>
                      </a:solidFill>
                      <a:prstDash val="solid"/>
                      <a:round/>
                      <a:headEnd type="none" w="med" len="med"/>
                      <a:tailEnd type="none" w="med" len="med"/>
                    </a:lnL>
                    <a:lnR w="12700" cap="flat" cmpd="sng" algn="ctr">
                      <a:solidFill>
                        <a:srgbClr val="FFFFD9"/>
                      </a:solidFill>
                      <a:prstDash val="solid"/>
                      <a:round/>
                      <a:headEnd type="none" w="med" len="med"/>
                      <a:tailEnd type="none" w="med" len="med"/>
                    </a:lnR>
                    <a:lnT w="38100" cap="flat" cmpd="sng" algn="ctr">
                      <a:solidFill>
                        <a:srgbClr val="FFFFD9"/>
                      </a:solidFill>
                      <a:prstDash val="solid"/>
                      <a:round/>
                      <a:headEnd type="none" w="med" len="med"/>
                      <a:tailEnd type="none" w="med" len="med"/>
                    </a:lnT>
                    <a:lnB w="12700" cap="flat" cmpd="sng" algn="ctr">
                      <a:solidFill>
                        <a:srgbClr val="FFFFD9"/>
                      </a:solidFill>
                      <a:prstDash val="solid"/>
                      <a:round/>
                      <a:headEnd type="none" w="med" len="med"/>
                      <a:tailEnd type="none" w="med" len="med"/>
                    </a:lnB>
                    <a:solidFill>
                      <a:srgbClr val="33CCCC"/>
                    </a:solidFill>
                  </a:tcPr>
                </a:tc>
                <a:tc>
                  <a:txBody>
                    <a:bodyPr/>
                    <a:lstStyle/>
                    <a:p>
                      <a:pPr>
                        <a:lnSpc>
                          <a:spcPct val="115000"/>
                        </a:lnSpc>
                        <a:spcAft>
                          <a:spcPts val="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ДНК або РНК</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1600" dirty="0" err="1">
                          <a:effectLst/>
                          <a:latin typeface="Times New Roman" panose="02020603050405020304" pitchFamily="18" charset="0"/>
                          <a:ea typeface="Calibri" panose="020F0502020204030204" pitchFamily="34" charset="0"/>
                          <a:cs typeface="Times New Roman" panose="02020603050405020304" pitchFamily="18" charset="0"/>
                        </a:rPr>
                        <a:t>одноланцюгова</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 або </a:t>
                      </a:r>
                      <a:r>
                        <a:rPr lang="uk-UA" sz="1600" dirty="0" err="1">
                          <a:effectLst/>
                          <a:latin typeface="Times New Roman" panose="02020603050405020304" pitchFamily="18" charset="0"/>
                          <a:ea typeface="Calibri" panose="020F0502020204030204" pitchFamily="34" charset="0"/>
                          <a:cs typeface="Times New Roman" panose="02020603050405020304" pitchFamily="18" charset="0"/>
                        </a:rPr>
                        <a:t>дволанцюгова</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698" marR="54698" marT="34186" marB="34186" anchor="ctr">
                    <a:lnL w="12700" cap="flat" cmpd="sng" algn="ctr">
                      <a:solidFill>
                        <a:srgbClr val="FFFFD9"/>
                      </a:solidFill>
                      <a:prstDash val="solid"/>
                      <a:round/>
                      <a:headEnd type="none" w="med" len="med"/>
                      <a:tailEnd type="none" w="med" len="med"/>
                    </a:lnL>
                    <a:lnR w="12700" cap="flat" cmpd="sng" algn="ctr">
                      <a:solidFill>
                        <a:srgbClr val="FFFFD9"/>
                      </a:solidFill>
                      <a:prstDash val="solid"/>
                      <a:round/>
                      <a:headEnd type="none" w="med" len="med"/>
                      <a:tailEnd type="none" w="med" len="med"/>
                    </a:lnR>
                    <a:lnT w="38100" cap="flat" cmpd="sng" algn="ctr">
                      <a:solidFill>
                        <a:srgbClr val="FFFFD9"/>
                      </a:solidFill>
                      <a:prstDash val="solid"/>
                      <a:round/>
                      <a:headEnd type="none" w="med" len="med"/>
                      <a:tailEnd type="none" w="med" len="med"/>
                    </a:lnT>
                    <a:lnB w="12700" cap="flat" cmpd="sng" algn="ctr">
                      <a:solidFill>
                        <a:srgbClr val="FFFFD9"/>
                      </a:solidFill>
                      <a:prstDash val="solid"/>
                      <a:round/>
                      <a:headEnd type="none" w="med" len="med"/>
                      <a:tailEnd type="none" w="med" len="med"/>
                    </a:lnB>
                    <a:solidFill>
                      <a:srgbClr val="CDECEC"/>
                    </a:solidFill>
                  </a:tcPr>
                </a:tc>
                <a:tc>
                  <a:txBody>
                    <a:bodyPr/>
                    <a:lstStyle/>
                    <a:p>
                      <a:pPr>
                        <a:lnSpc>
                          <a:spcPct val="115000"/>
                        </a:lnSpc>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Коротка, одноланцюгова РНК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4698" marR="54698" marT="34186" marB="34186" anchor="ctr">
                    <a:lnL w="12700" cap="flat" cmpd="sng" algn="ctr">
                      <a:solidFill>
                        <a:srgbClr val="FFFFD9"/>
                      </a:solidFill>
                      <a:prstDash val="solid"/>
                      <a:round/>
                      <a:headEnd type="none" w="med" len="med"/>
                      <a:tailEnd type="none" w="med" len="med"/>
                    </a:lnL>
                    <a:lnR w="12700" cap="flat" cmpd="sng" algn="ctr">
                      <a:solidFill>
                        <a:srgbClr val="FFFFD9"/>
                      </a:solidFill>
                      <a:prstDash val="solid"/>
                      <a:round/>
                      <a:headEnd type="none" w="med" len="med"/>
                      <a:tailEnd type="none" w="med" len="med"/>
                    </a:lnR>
                    <a:lnT w="38100" cap="flat" cmpd="sng" algn="ctr">
                      <a:solidFill>
                        <a:srgbClr val="FFFFD9"/>
                      </a:solidFill>
                      <a:prstDash val="solid"/>
                      <a:round/>
                      <a:headEnd type="none" w="med" len="med"/>
                      <a:tailEnd type="none" w="med" len="med"/>
                    </a:lnT>
                    <a:lnB w="12700" cap="flat" cmpd="sng" algn="ctr">
                      <a:solidFill>
                        <a:srgbClr val="FFFFD9"/>
                      </a:solidFill>
                      <a:prstDash val="solid"/>
                      <a:round/>
                      <a:headEnd type="none" w="med" len="med"/>
                      <a:tailEnd type="none" w="med" len="med"/>
                    </a:lnB>
                    <a:solidFill>
                      <a:srgbClr val="CDECEC"/>
                    </a:solidFill>
                  </a:tcPr>
                </a:tc>
                <a:tc>
                  <a:txBody>
                    <a:bodyPr/>
                    <a:lstStyle/>
                    <a:p>
                      <a:pPr>
                        <a:lnSpc>
                          <a:spcPct val="115000"/>
                        </a:lnSpc>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Не містять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4698" marR="54698" marT="34186" marB="34186" anchor="ctr">
                    <a:lnL w="12700" cap="flat" cmpd="sng" algn="ctr">
                      <a:solidFill>
                        <a:srgbClr val="FFFFD9"/>
                      </a:solidFill>
                      <a:prstDash val="solid"/>
                      <a:round/>
                      <a:headEnd type="none" w="med" len="med"/>
                      <a:tailEnd type="none" w="med" len="med"/>
                    </a:lnL>
                    <a:lnR w="12700" cap="flat" cmpd="sng" algn="ctr">
                      <a:solidFill>
                        <a:srgbClr val="FFFFD9"/>
                      </a:solidFill>
                      <a:prstDash val="solid"/>
                      <a:round/>
                      <a:headEnd type="none" w="med" len="med"/>
                      <a:tailEnd type="none" w="med" len="med"/>
                    </a:lnR>
                    <a:lnT w="38100" cap="flat" cmpd="sng" algn="ctr">
                      <a:solidFill>
                        <a:srgbClr val="FFFFD9"/>
                      </a:solidFill>
                      <a:prstDash val="solid"/>
                      <a:round/>
                      <a:headEnd type="none" w="med" len="med"/>
                      <a:tailEnd type="none" w="med" len="med"/>
                    </a:lnT>
                    <a:lnB w="12700" cap="flat" cmpd="sng" algn="ctr">
                      <a:solidFill>
                        <a:srgbClr val="FFFFD9"/>
                      </a:solidFill>
                      <a:prstDash val="solid"/>
                      <a:round/>
                      <a:headEnd type="none" w="med" len="med"/>
                      <a:tailEnd type="none" w="med" len="med"/>
                    </a:lnB>
                    <a:solidFill>
                      <a:srgbClr val="CDECEC"/>
                    </a:solidFill>
                  </a:tcPr>
                </a:tc>
                <a:extLst>
                  <a:ext uri="{0D108BD9-81ED-4DB2-BD59-A6C34878D82A}">
                    <a16:rowId xmlns:a16="http://schemas.microsoft.com/office/drawing/2014/main" val="3711569217"/>
                  </a:ext>
                </a:extLst>
              </a:tr>
              <a:tr h="999605">
                <a:tc>
                  <a:txBody>
                    <a:bodyPr/>
                    <a:lstStyle/>
                    <a:p>
                      <a:pPr>
                        <a:lnSpc>
                          <a:spcPct val="115000"/>
                        </a:lnSpc>
                        <a:spcAft>
                          <a:spcPts val="0"/>
                        </a:spcAft>
                      </a:pPr>
                      <a:r>
                        <a:rPr lang="uk-UA" sz="1600" b="1">
                          <a:effectLst/>
                          <a:latin typeface="Times New Roman" panose="02020603050405020304" pitchFamily="18" charset="0"/>
                          <a:ea typeface="Calibri" panose="020F0502020204030204" pitchFamily="34" charset="0"/>
                          <a:cs typeface="Times New Roman" panose="02020603050405020304" pitchFamily="18" charset="0"/>
                        </a:rPr>
                        <a:t>2. Білки</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4698" marR="54698" marT="34186" marB="34186" anchor="ctr">
                    <a:lnL w="12700" cap="flat" cmpd="sng" algn="ctr">
                      <a:solidFill>
                        <a:srgbClr val="FFFFD9"/>
                      </a:solidFill>
                      <a:prstDash val="solid"/>
                      <a:round/>
                      <a:headEnd type="none" w="med" len="med"/>
                      <a:tailEnd type="none" w="med" len="med"/>
                    </a:lnL>
                    <a:lnR w="12700" cap="flat" cmpd="sng" algn="ctr">
                      <a:solidFill>
                        <a:srgbClr val="FFFFD9"/>
                      </a:solidFill>
                      <a:prstDash val="solid"/>
                      <a:round/>
                      <a:headEnd type="none" w="med" len="med"/>
                      <a:tailEnd type="none" w="med" len="med"/>
                    </a:lnR>
                    <a:lnT w="12700" cap="flat" cmpd="sng" algn="ctr">
                      <a:solidFill>
                        <a:srgbClr val="FFFFD9"/>
                      </a:solidFill>
                      <a:prstDash val="solid"/>
                      <a:round/>
                      <a:headEnd type="none" w="med" len="med"/>
                      <a:tailEnd type="none" w="med" len="med"/>
                    </a:lnT>
                    <a:lnB w="12700" cap="flat" cmpd="sng" algn="ctr">
                      <a:solidFill>
                        <a:srgbClr val="FFFFD9"/>
                      </a:solidFill>
                      <a:prstDash val="solid"/>
                      <a:round/>
                      <a:headEnd type="none" w="med" len="med"/>
                      <a:tailEnd type="none" w="med" len="med"/>
                    </a:lnB>
                    <a:solidFill>
                      <a:srgbClr val="33CCCC"/>
                    </a:solidFill>
                  </a:tcPr>
                </a:tc>
                <a:tc>
                  <a:txBody>
                    <a:bodyPr/>
                    <a:lstStyle/>
                    <a:p>
                      <a:pPr>
                        <a:lnSpc>
                          <a:spcPct val="115000"/>
                        </a:lnSpc>
                        <a:spcAft>
                          <a:spcPts val="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Містять в складі </a:t>
                      </a:r>
                      <a:r>
                        <a:rPr lang="uk-UA" sz="1600" dirty="0" err="1">
                          <a:effectLst/>
                          <a:latin typeface="Times New Roman" panose="02020603050405020304" pitchFamily="18" charset="0"/>
                          <a:ea typeface="Calibri" panose="020F0502020204030204" pitchFamily="34" charset="0"/>
                          <a:cs typeface="Times New Roman" panose="02020603050405020304" pitchFamily="18" charset="0"/>
                        </a:rPr>
                        <a:t>капсиду</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698" marR="54698" marT="34186" marB="34186" anchor="ctr">
                    <a:lnL w="12700" cap="flat" cmpd="sng" algn="ctr">
                      <a:solidFill>
                        <a:srgbClr val="FFFFD9"/>
                      </a:solidFill>
                      <a:prstDash val="solid"/>
                      <a:round/>
                      <a:headEnd type="none" w="med" len="med"/>
                      <a:tailEnd type="none" w="med" len="med"/>
                    </a:lnL>
                    <a:lnR w="12700" cap="flat" cmpd="sng" algn="ctr">
                      <a:solidFill>
                        <a:srgbClr val="FFFFD9"/>
                      </a:solidFill>
                      <a:prstDash val="solid"/>
                      <a:round/>
                      <a:headEnd type="none" w="med" len="med"/>
                      <a:tailEnd type="none" w="med" len="med"/>
                    </a:lnR>
                    <a:lnT w="12700" cap="flat" cmpd="sng" algn="ctr">
                      <a:solidFill>
                        <a:srgbClr val="FFFFD9"/>
                      </a:solidFill>
                      <a:prstDash val="solid"/>
                      <a:round/>
                      <a:headEnd type="none" w="med" len="med"/>
                      <a:tailEnd type="none" w="med" len="med"/>
                    </a:lnT>
                    <a:lnB w="12700" cap="flat" cmpd="sng" algn="ctr">
                      <a:solidFill>
                        <a:srgbClr val="FFFFD9"/>
                      </a:solidFill>
                      <a:prstDash val="solid"/>
                      <a:round/>
                      <a:headEnd type="none" w="med" len="med"/>
                      <a:tailEnd type="none" w="med" len="med"/>
                    </a:lnB>
                    <a:solidFill>
                      <a:srgbClr val="E8F6F6"/>
                    </a:solidFill>
                  </a:tcPr>
                </a:tc>
                <a:tc>
                  <a:txBody>
                    <a:bodyPr/>
                    <a:lstStyle/>
                    <a:p>
                      <a:pPr>
                        <a:lnSpc>
                          <a:spcPct val="115000"/>
                        </a:lnSpc>
                        <a:spcAft>
                          <a:spcPts val="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Не </a:t>
                      </a:r>
                      <a:r>
                        <a:rPr lang="uk-UA" sz="1600" dirty="0" err="1">
                          <a:effectLst/>
                          <a:latin typeface="Times New Roman" panose="02020603050405020304" pitchFamily="18" charset="0"/>
                          <a:ea typeface="Calibri" panose="020F0502020204030204" pitchFamily="34" charset="0"/>
                          <a:cs typeface="Times New Roman" panose="02020603050405020304" pitchFamily="18" charset="0"/>
                        </a:rPr>
                        <a:t>містят</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ь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698" marR="54698" marT="34186" marB="34186" anchor="ctr">
                    <a:lnL w="12700" cap="flat" cmpd="sng" algn="ctr">
                      <a:solidFill>
                        <a:srgbClr val="FFFFD9"/>
                      </a:solidFill>
                      <a:prstDash val="solid"/>
                      <a:round/>
                      <a:headEnd type="none" w="med" len="med"/>
                      <a:tailEnd type="none" w="med" len="med"/>
                    </a:lnL>
                    <a:lnR w="12700" cap="flat" cmpd="sng" algn="ctr">
                      <a:solidFill>
                        <a:srgbClr val="FFFFD9"/>
                      </a:solidFill>
                      <a:prstDash val="solid"/>
                      <a:round/>
                      <a:headEnd type="none" w="med" len="med"/>
                      <a:tailEnd type="none" w="med" len="med"/>
                    </a:lnR>
                    <a:lnT w="12700" cap="flat" cmpd="sng" algn="ctr">
                      <a:solidFill>
                        <a:srgbClr val="FFFFD9"/>
                      </a:solidFill>
                      <a:prstDash val="solid"/>
                      <a:round/>
                      <a:headEnd type="none" w="med" len="med"/>
                      <a:tailEnd type="none" w="med" len="med"/>
                    </a:lnT>
                    <a:lnB w="12700" cap="flat" cmpd="sng" algn="ctr">
                      <a:solidFill>
                        <a:srgbClr val="FFFFD9"/>
                      </a:solidFill>
                      <a:prstDash val="solid"/>
                      <a:round/>
                      <a:headEnd type="none" w="med" len="med"/>
                      <a:tailEnd type="none" w="med" len="med"/>
                    </a:lnB>
                    <a:solidFill>
                      <a:srgbClr val="E8F6F6"/>
                    </a:solidFill>
                  </a:tcPr>
                </a:tc>
                <a:tc>
                  <a:txBody>
                    <a:bodyPr/>
                    <a:lstStyle/>
                    <a:p>
                      <a:pPr>
                        <a:lnSpc>
                          <a:spcPct val="115000"/>
                        </a:lnSpc>
                        <a:spcAft>
                          <a:spcPts val="0"/>
                        </a:spcAft>
                      </a:pPr>
                      <a:r>
                        <a:rPr lang="ru-RU" sz="1600">
                          <a:effectLst/>
                          <a:latin typeface="Times New Roman" panose="02020603050405020304" pitchFamily="18" charset="0"/>
                          <a:ea typeface="Calibri" panose="020F0502020204030204" pitchFamily="34" charset="0"/>
                          <a:cs typeface="Times New Roman" panose="02020603050405020304" pitchFamily="18" charset="0"/>
                        </a:rPr>
                        <a:t>Глікопротеїнові частинки (містять близько 250 амінокислотних залишків)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4698" marR="54698" marT="34186" marB="34186" anchor="ctr">
                    <a:lnL w="12700" cap="flat" cmpd="sng" algn="ctr">
                      <a:solidFill>
                        <a:srgbClr val="FFFFD9"/>
                      </a:solidFill>
                      <a:prstDash val="solid"/>
                      <a:round/>
                      <a:headEnd type="none" w="med" len="med"/>
                      <a:tailEnd type="none" w="med" len="med"/>
                    </a:lnL>
                    <a:lnR w="12700" cap="flat" cmpd="sng" algn="ctr">
                      <a:solidFill>
                        <a:srgbClr val="FFFFD9"/>
                      </a:solidFill>
                      <a:prstDash val="solid"/>
                      <a:round/>
                      <a:headEnd type="none" w="med" len="med"/>
                      <a:tailEnd type="none" w="med" len="med"/>
                    </a:lnR>
                    <a:lnT w="12700" cap="flat" cmpd="sng" algn="ctr">
                      <a:solidFill>
                        <a:srgbClr val="FFFFD9"/>
                      </a:solidFill>
                      <a:prstDash val="solid"/>
                      <a:round/>
                      <a:headEnd type="none" w="med" len="med"/>
                      <a:tailEnd type="none" w="med" len="med"/>
                    </a:lnT>
                    <a:lnB w="12700" cap="flat" cmpd="sng" algn="ctr">
                      <a:solidFill>
                        <a:srgbClr val="FFFFD9"/>
                      </a:solidFill>
                      <a:prstDash val="solid"/>
                      <a:round/>
                      <a:headEnd type="none" w="med" len="med"/>
                      <a:tailEnd type="none" w="med" len="med"/>
                    </a:lnB>
                    <a:solidFill>
                      <a:srgbClr val="E8F6F6"/>
                    </a:solidFill>
                  </a:tcPr>
                </a:tc>
                <a:extLst>
                  <a:ext uri="{0D108BD9-81ED-4DB2-BD59-A6C34878D82A}">
                    <a16:rowId xmlns:a16="http://schemas.microsoft.com/office/drawing/2014/main" val="671015604"/>
                  </a:ext>
                </a:extLst>
              </a:tr>
              <a:tr h="788354">
                <a:tc>
                  <a:txBody>
                    <a:bodyPr/>
                    <a:lstStyle/>
                    <a:p>
                      <a:pPr>
                        <a:lnSpc>
                          <a:spcPct val="115000"/>
                        </a:lnSpc>
                        <a:spcAft>
                          <a:spcPts val="0"/>
                        </a:spcAft>
                      </a:pPr>
                      <a:r>
                        <a:rPr lang="uk-UA" sz="1600" b="1">
                          <a:effectLst/>
                          <a:latin typeface="Times New Roman" panose="02020603050405020304" pitchFamily="18" charset="0"/>
                          <a:ea typeface="Calibri" panose="020F0502020204030204" pitchFamily="34" charset="0"/>
                          <a:cs typeface="Times New Roman" panose="02020603050405020304" pitchFamily="18" charset="0"/>
                        </a:rPr>
                        <a:t>3. Викликають хвороби</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4698" marR="54698" marT="34186" marB="34186" anchor="ctr">
                    <a:lnL w="12700" cap="flat" cmpd="sng" algn="ctr">
                      <a:solidFill>
                        <a:srgbClr val="FFFFD9"/>
                      </a:solidFill>
                      <a:prstDash val="solid"/>
                      <a:round/>
                      <a:headEnd type="none" w="med" len="med"/>
                      <a:tailEnd type="none" w="med" len="med"/>
                    </a:lnL>
                    <a:lnR w="12700" cap="flat" cmpd="sng" algn="ctr">
                      <a:solidFill>
                        <a:srgbClr val="FFFFD9"/>
                      </a:solidFill>
                      <a:prstDash val="solid"/>
                      <a:round/>
                      <a:headEnd type="none" w="med" len="med"/>
                      <a:tailEnd type="none" w="med" len="med"/>
                    </a:lnR>
                    <a:lnT w="12700" cap="flat" cmpd="sng" algn="ctr">
                      <a:solidFill>
                        <a:srgbClr val="FFFFD9"/>
                      </a:solidFill>
                      <a:prstDash val="solid"/>
                      <a:round/>
                      <a:headEnd type="none" w="med" len="med"/>
                      <a:tailEnd type="none" w="med" len="med"/>
                    </a:lnT>
                    <a:lnB w="12700" cap="flat" cmpd="sng" algn="ctr">
                      <a:solidFill>
                        <a:srgbClr val="FFFFD9"/>
                      </a:solidFill>
                      <a:prstDash val="solid"/>
                      <a:round/>
                      <a:headEnd type="none" w="med" len="med"/>
                      <a:tailEnd type="none" w="med" len="med"/>
                    </a:lnB>
                    <a:solidFill>
                      <a:srgbClr val="33CCCC"/>
                    </a:solidFill>
                  </a:tcPr>
                </a:tc>
                <a:tc>
                  <a:txBody>
                    <a:bodyPr/>
                    <a:lstStyle/>
                    <a:p>
                      <a:pPr>
                        <a:lnSpc>
                          <a:spcPct val="115000"/>
                        </a:lnSpc>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Рослин,тварин,</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людей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4698" marR="54698" marT="34186" marB="34186" anchor="ctr">
                    <a:lnL w="12700" cap="flat" cmpd="sng" algn="ctr">
                      <a:solidFill>
                        <a:srgbClr val="FFFFD9"/>
                      </a:solidFill>
                      <a:prstDash val="solid"/>
                      <a:round/>
                      <a:headEnd type="none" w="med" len="med"/>
                      <a:tailEnd type="none" w="med" len="med"/>
                    </a:lnL>
                    <a:lnR w="12700" cap="flat" cmpd="sng" algn="ctr">
                      <a:solidFill>
                        <a:srgbClr val="FFFFD9"/>
                      </a:solidFill>
                      <a:prstDash val="solid"/>
                      <a:round/>
                      <a:headEnd type="none" w="med" len="med"/>
                      <a:tailEnd type="none" w="med" len="med"/>
                    </a:lnR>
                    <a:lnT w="12700" cap="flat" cmpd="sng" algn="ctr">
                      <a:solidFill>
                        <a:srgbClr val="FFFFD9"/>
                      </a:solidFill>
                      <a:prstDash val="solid"/>
                      <a:round/>
                      <a:headEnd type="none" w="med" len="med"/>
                      <a:tailEnd type="none" w="med" len="med"/>
                    </a:lnT>
                    <a:lnB w="12700" cap="flat" cmpd="sng" algn="ctr">
                      <a:solidFill>
                        <a:srgbClr val="FFFFD9"/>
                      </a:solidFill>
                      <a:prstDash val="solid"/>
                      <a:round/>
                      <a:headEnd type="none" w="med" len="med"/>
                      <a:tailEnd type="none" w="med" len="med"/>
                    </a:lnB>
                    <a:solidFill>
                      <a:srgbClr val="CDECEC"/>
                    </a:solidFill>
                  </a:tcPr>
                </a:tc>
                <a:tc>
                  <a:txBody>
                    <a:bodyPr/>
                    <a:lstStyle/>
                    <a:p>
                      <a:pPr>
                        <a:lnSpc>
                          <a:spcPct val="115000"/>
                        </a:lnSpc>
                        <a:spcAft>
                          <a:spcPts val="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Рослин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698" marR="54698" marT="34186" marB="34186" anchor="ctr">
                    <a:lnL w="12700" cap="flat" cmpd="sng" algn="ctr">
                      <a:solidFill>
                        <a:srgbClr val="FFFFD9"/>
                      </a:solidFill>
                      <a:prstDash val="solid"/>
                      <a:round/>
                      <a:headEnd type="none" w="med" len="med"/>
                      <a:tailEnd type="none" w="med" len="med"/>
                    </a:lnL>
                    <a:lnR w="12700" cap="flat" cmpd="sng" algn="ctr">
                      <a:solidFill>
                        <a:srgbClr val="FFFFD9"/>
                      </a:solidFill>
                      <a:prstDash val="solid"/>
                      <a:round/>
                      <a:headEnd type="none" w="med" len="med"/>
                      <a:tailEnd type="none" w="med" len="med"/>
                    </a:lnR>
                    <a:lnT w="12700" cap="flat" cmpd="sng" algn="ctr">
                      <a:solidFill>
                        <a:srgbClr val="FFFFD9"/>
                      </a:solidFill>
                      <a:prstDash val="solid"/>
                      <a:round/>
                      <a:headEnd type="none" w="med" len="med"/>
                      <a:tailEnd type="none" w="med" len="med"/>
                    </a:lnT>
                    <a:lnB w="12700" cap="flat" cmpd="sng" algn="ctr">
                      <a:solidFill>
                        <a:srgbClr val="FFFFD9"/>
                      </a:solidFill>
                      <a:prstDash val="solid"/>
                      <a:round/>
                      <a:headEnd type="none" w="med" len="med"/>
                      <a:tailEnd type="none" w="med" len="med"/>
                    </a:lnB>
                    <a:solidFill>
                      <a:srgbClr val="CDECEC"/>
                    </a:solidFill>
                  </a:tcPr>
                </a:tc>
                <a:tc>
                  <a:txBody>
                    <a:bodyPr/>
                    <a:lstStyle/>
                    <a:p>
                      <a:pPr>
                        <a:lnSpc>
                          <a:spcPct val="115000"/>
                        </a:lnSpc>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Тварин і людини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4698" marR="54698" marT="34186" marB="34186" anchor="ctr">
                    <a:lnL w="12700" cap="flat" cmpd="sng" algn="ctr">
                      <a:solidFill>
                        <a:srgbClr val="FFFFD9"/>
                      </a:solidFill>
                      <a:prstDash val="solid"/>
                      <a:round/>
                      <a:headEnd type="none" w="med" len="med"/>
                      <a:tailEnd type="none" w="med" len="med"/>
                    </a:lnL>
                    <a:lnR w="12700" cap="flat" cmpd="sng" algn="ctr">
                      <a:solidFill>
                        <a:srgbClr val="FFFFD9"/>
                      </a:solidFill>
                      <a:prstDash val="solid"/>
                      <a:round/>
                      <a:headEnd type="none" w="med" len="med"/>
                      <a:tailEnd type="none" w="med" len="med"/>
                    </a:lnR>
                    <a:lnT w="12700" cap="flat" cmpd="sng" algn="ctr">
                      <a:solidFill>
                        <a:srgbClr val="FFFFD9"/>
                      </a:solidFill>
                      <a:prstDash val="solid"/>
                      <a:round/>
                      <a:headEnd type="none" w="med" len="med"/>
                      <a:tailEnd type="none" w="med" len="med"/>
                    </a:lnT>
                    <a:lnB w="12700" cap="flat" cmpd="sng" algn="ctr">
                      <a:solidFill>
                        <a:srgbClr val="FFFFD9"/>
                      </a:solidFill>
                      <a:prstDash val="solid"/>
                      <a:round/>
                      <a:headEnd type="none" w="med" len="med"/>
                      <a:tailEnd type="none" w="med" len="med"/>
                    </a:lnB>
                    <a:solidFill>
                      <a:srgbClr val="CDECEC"/>
                    </a:solidFill>
                  </a:tcPr>
                </a:tc>
                <a:extLst>
                  <a:ext uri="{0D108BD9-81ED-4DB2-BD59-A6C34878D82A}">
                    <a16:rowId xmlns:a16="http://schemas.microsoft.com/office/drawing/2014/main" val="1349902844"/>
                  </a:ext>
                </a:extLst>
              </a:tr>
              <a:tr h="2669265">
                <a:tc>
                  <a:txBody>
                    <a:bodyPr/>
                    <a:lstStyle/>
                    <a:p>
                      <a:pPr>
                        <a:lnSpc>
                          <a:spcPct val="115000"/>
                        </a:lnSpc>
                        <a:spcAft>
                          <a:spcPts val="0"/>
                        </a:spcAft>
                      </a:pPr>
                      <a:r>
                        <a:rPr lang="uk-UA" sz="1600" b="1">
                          <a:effectLst/>
                          <a:latin typeface="Times New Roman" panose="02020603050405020304" pitchFamily="18" charset="0"/>
                          <a:ea typeface="Calibri" panose="020F0502020204030204" pitchFamily="34" charset="0"/>
                          <a:cs typeface="Times New Roman" panose="02020603050405020304" pitchFamily="18" charset="0"/>
                        </a:rPr>
                        <a:t>4. Викликають хвороби</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4698" marR="54698" marT="34186" marB="34186" anchor="ctr">
                    <a:lnL w="12700" cap="flat" cmpd="sng" algn="ctr">
                      <a:solidFill>
                        <a:srgbClr val="FFFFD9"/>
                      </a:solidFill>
                      <a:prstDash val="solid"/>
                      <a:round/>
                      <a:headEnd type="none" w="med" len="med"/>
                      <a:tailEnd type="none" w="med" len="med"/>
                    </a:lnL>
                    <a:lnR w="12700" cap="flat" cmpd="sng" algn="ctr">
                      <a:solidFill>
                        <a:srgbClr val="FFFFD9"/>
                      </a:solidFill>
                      <a:prstDash val="solid"/>
                      <a:round/>
                      <a:headEnd type="none" w="med" len="med"/>
                      <a:tailEnd type="none" w="med" len="med"/>
                    </a:lnR>
                    <a:lnT w="12700" cap="flat" cmpd="sng" algn="ctr">
                      <a:solidFill>
                        <a:srgbClr val="FFFFD9"/>
                      </a:solidFill>
                      <a:prstDash val="solid"/>
                      <a:round/>
                      <a:headEnd type="none" w="med" len="med"/>
                      <a:tailEnd type="none" w="med" len="med"/>
                    </a:lnT>
                    <a:lnB w="12700" cap="flat" cmpd="sng" algn="ctr">
                      <a:solidFill>
                        <a:srgbClr val="FFFFD9"/>
                      </a:solidFill>
                      <a:prstDash val="solid"/>
                      <a:round/>
                      <a:headEnd type="none" w="med" len="med"/>
                      <a:tailEnd type="none" w="med" len="med"/>
                    </a:lnB>
                    <a:solidFill>
                      <a:srgbClr val="33CCCC"/>
                    </a:solidFill>
                  </a:tcPr>
                </a:tc>
                <a:tc>
                  <a:txBody>
                    <a:bodyPr/>
                    <a:lstStyle/>
                    <a:p>
                      <a:pPr>
                        <a:lnSpc>
                          <a:spcPct val="115000"/>
                        </a:lnSpc>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Тютюнова мозаїка,мозаїка картоплі,</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uk-UA" sz="1600">
                          <a:effectLst/>
                          <a:latin typeface="Times New Roman" panose="02020603050405020304" pitchFamily="18" charset="0"/>
                          <a:ea typeface="Calibri" panose="020F0502020204030204" pitchFamily="34" charset="0"/>
                          <a:cs typeface="Times New Roman" panose="02020603050405020304" pitchFamily="18" charset="0"/>
                        </a:rPr>
                        <a:t>карликовості пшениці,вiспа, полiомiєлiт, сказ, вiрусний гепатит,</a:t>
                      </a:r>
                      <a:r>
                        <a:rPr lang="uk-UA" sz="1600">
                          <a:solidFill>
                            <a:srgbClr val="584619"/>
                          </a:solidFill>
                          <a:effectLst/>
                          <a:latin typeface="Courier New" panose="02070309020205020404" pitchFamily="49" charset="0"/>
                          <a:ea typeface="Calibri" panose="020F0502020204030204" pitchFamily="34" charset="0"/>
                          <a:cs typeface="Times New Roman" panose="02020603050405020304" pitchFamily="18" charset="0"/>
                        </a:rPr>
                        <a:t> </a:t>
                      </a:r>
                      <a:r>
                        <a:rPr lang="uk-UA" sz="1600">
                          <a:effectLst/>
                          <a:latin typeface="Times New Roman" panose="02020603050405020304" pitchFamily="18" charset="0"/>
                          <a:ea typeface="Calibri" panose="020F0502020204030204" pitchFamily="34" charset="0"/>
                          <a:cs typeface="Times New Roman" panose="02020603050405020304" pitchFamily="18" charset="0"/>
                        </a:rPr>
                        <a:t>грип, СНIД,поліомієліт</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54698" marR="54698" marT="34186" marB="34186" anchor="ctr">
                    <a:lnL w="12700" cap="flat" cmpd="sng" algn="ctr">
                      <a:solidFill>
                        <a:srgbClr val="FFFFD9"/>
                      </a:solidFill>
                      <a:prstDash val="solid"/>
                      <a:round/>
                      <a:headEnd type="none" w="med" len="med"/>
                      <a:tailEnd type="none" w="med" len="med"/>
                    </a:lnL>
                    <a:lnR w="12700" cap="flat" cmpd="sng" algn="ctr">
                      <a:solidFill>
                        <a:srgbClr val="FFFFD9"/>
                      </a:solidFill>
                      <a:prstDash val="solid"/>
                      <a:round/>
                      <a:headEnd type="none" w="med" len="med"/>
                      <a:tailEnd type="none" w="med" len="med"/>
                    </a:lnR>
                    <a:lnT w="12700" cap="flat" cmpd="sng" algn="ctr">
                      <a:solidFill>
                        <a:srgbClr val="FFFFD9"/>
                      </a:solidFill>
                      <a:prstDash val="solid"/>
                      <a:round/>
                      <a:headEnd type="none" w="med" len="med"/>
                      <a:tailEnd type="none" w="med" len="med"/>
                    </a:lnT>
                    <a:lnB w="12700" cap="flat" cmpd="sng" algn="ctr">
                      <a:solidFill>
                        <a:srgbClr val="FFFFD9"/>
                      </a:solidFill>
                      <a:prstDash val="solid"/>
                      <a:round/>
                      <a:headEnd type="none" w="med" len="med"/>
                      <a:tailEnd type="none" w="med" len="med"/>
                    </a:lnB>
                    <a:solidFill>
                      <a:srgbClr val="E8F6F6"/>
                    </a:solidFill>
                  </a:tcPr>
                </a:tc>
                <a:tc>
                  <a:txBody>
                    <a:bodyPr/>
                    <a:lstStyle/>
                    <a:p>
                      <a:pPr>
                        <a:lnSpc>
                          <a:spcPct val="115000"/>
                        </a:lnSpc>
                        <a:spcAft>
                          <a:spcPts val="0"/>
                        </a:spcAft>
                      </a:pP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Картоплі</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кокосової</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пальми</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хризантем і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цитрусових</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698" marR="54698" marT="34186" marB="34186" anchor="ctr">
                    <a:lnL w="12700" cap="flat" cmpd="sng" algn="ctr">
                      <a:solidFill>
                        <a:srgbClr val="FFFFD9"/>
                      </a:solidFill>
                      <a:prstDash val="solid"/>
                      <a:round/>
                      <a:headEnd type="none" w="med" len="med"/>
                      <a:tailEnd type="none" w="med" len="med"/>
                    </a:lnL>
                    <a:lnR w="12700" cap="flat" cmpd="sng" algn="ctr">
                      <a:solidFill>
                        <a:srgbClr val="FFFFD9"/>
                      </a:solidFill>
                      <a:prstDash val="solid"/>
                      <a:round/>
                      <a:headEnd type="none" w="med" len="med"/>
                      <a:tailEnd type="none" w="med" len="med"/>
                    </a:lnR>
                    <a:lnT w="12700" cap="flat" cmpd="sng" algn="ctr">
                      <a:solidFill>
                        <a:srgbClr val="FFFFD9"/>
                      </a:solidFill>
                      <a:prstDash val="solid"/>
                      <a:round/>
                      <a:headEnd type="none" w="med" len="med"/>
                      <a:tailEnd type="none" w="med" len="med"/>
                    </a:lnT>
                    <a:lnB w="12700" cap="flat" cmpd="sng" algn="ctr">
                      <a:solidFill>
                        <a:srgbClr val="FFFFD9"/>
                      </a:solidFill>
                      <a:prstDash val="solid"/>
                      <a:round/>
                      <a:headEnd type="none" w="med" len="med"/>
                      <a:tailEnd type="none" w="med" len="med"/>
                    </a:lnB>
                    <a:solidFill>
                      <a:srgbClr val="E8F6F6"/>
                    </a:solidFill>
                  </a:tcPr>
                </a:tc>
                <a:tc>
                  <a:txBody>
                    <a:bodyPr/>
                    <a:lstStyle/>
                    <a:p>
                      <a:pP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Хвороба Куру,</a:t>
                      </a: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синдром </a:t>
                      </a:r>
                      <a:r>
                        <a:rPr lang="uk-UA" sz="1600" dirty="0" err="1">
                          <a:effectLst/>
                          <a:latin typeface="Times New Roman" panose="02020603050405020304" pitchFamily="18" charset="0"/>
                          <a:ea typeface="Calibri" panose="020F0502020204030204" pitchFamily="34" charset="0"/>
                          <a:cs typeface="Times New Roman" panose="02020603050405020304" pitchFamily="18" charset="0"/>
                        </a:rPr>
                        <a:t>Герстмана-Штрауслера</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смертельне сімейне безсоння, </a:t>
                      </a:r>
                      <a:r>
                        <a:rPr lang="uk-UA" sz="1600" dirty="0" err="1">
                          <a:effectLst/>
                          <a:latin typeface="Times New Roman" panose="02020603050405020304" pitchFamily="18" charset="0"/>
                          <a:ea typeface="Calibri" panose="020F0502020204030204" pitchFamily="34" charset="0"/>
                          <a:cs typeface="Times New Roman" panose="02020603050405020304" pitchFamily="18" charset="0"/>
                        </a:rPr>
                        <a:t>скрейпі</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 коров’ячий сказ (губчаста </a:t>
                      </a:r>
                      <a:r>
                        <a:rPr lang="uk-UA" sz="1600" dirty="0" err="1">
                          <a:effectLst/>
                          <a:latin typeface="Times New Roman" panose="02020603050405020304" pitchFamily="18" charset="0"/>
                          <a:ea typeface="Calibri" panose="020F0502020204030204" pitchFamily="34" charset="0"/>
                          <a:cs typeface="Times New Roman" panose="02020603050405020304" pitchFamily="18" charset="0"/>
                        </a:rPr>
                        <a:t>енцефалопатія</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 корів)</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uk-UA"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698" marR="54698" marT="34186" marB="34186" anchor="ctr">
                    <a:lnL w="12700" cap="flat" cmpd="sng" algn="ctr">
                      <a:solidFill>
                        <a:srgbClr val="FFFFD9"/>
                      </a:solidFill>
                      <a:prstDash val="solid"/>
                      <a:round/>
                      <a:headEnd type="none" w="med" len="med"/>
                      <a:tailEnd type="none" w="med" len="med"/>
                    </a:lnL>
                    <a:lnR w="12700" cap="flat" cmpd="sng" algn="ctr">
                      <a:solidFill>
                        <a:srgbClr val="FFFFD9"/>
                      </a:solidFill>
                      <a:prstDash val="solid"/>
                      <a:round/>
                      <a:headEnd type="none" w="med" len="med"/>
                      <a:tailEnd type="none" w="med" len="med"/>
                    </a:lnR>
                    <a:lnT w="12700" cap="flat" cmpd="sng" algn="ctr">
                      <a:solidFill>
                        <a:srgbClr val="FFFFD9"/>
                      </a:solidFill>
                      <a:prstDash val="solid"/>
                      <a:round/>
                      <a:headEnd type="none" w="med" len="med"/>
                      <a:tailEnd type="none" w="med" len="med"/>
                    </a:lnT>
                    <a:lnB w="12700" cap="flat" cmpd="sng" algn="ctr">
                      <a:solidFill>
                        <a:srgbClr val="FFFFD9"/>
                      </a:solidFill>
                      <a:prstDash val="solid"/>
                      <a:round/>
                      <a:headEnd type="none" w="med" len="med"/>
                      <a:tailEnd type="none" w="med" len="med"/>
                    </a:lnB>
                    <a:solidFill>
                      <a:srgbClr val="E8F6F6"/>
                    </a:solidFill>
                  </a:tcPr>
                </a:tc>
                <a:extLst>
                  <a:ext uri="{0D108BD9-81ED-4DB2-BD59-A6C34878D82A}">
                    <a16:rowId xmlns:a16="http://schemas.microsoft.com/office/drawing/2014/main" val="4123115456"/>
                  </a:ext>
                </a:extLst>
              </a:tr>
            </a:tbl>
          </a:graphicData>
        </a:graphic>
      </p:graphicFrame>
      <p:sp>
        <p:nvSpPr>
          <p:cNvPr id="10" name="Rectangle 1"/>
          <p:cNvSpPr>
            <a:spLocks noChangeArrowheads="1"/>
          </p:cNvSpPr>
          <p:nvPr/>
        </p:nvSpPr>
        <p:spPr bwMode="auto">
          <a:xfrm>
            <a:off x="-4098849" y="0"/>
            <a:ext cx="170370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1454491983"/>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899591" y="6525343"/>
            <a:ext cx="4680521" cy="288205"/>
          </a:xfrm>
        </p:spPr>
        <p:txBody>
          <a:bodyPr/>
          <a:lstStyle/>
          <a:p>
            <a:endParaRPr lang="ru-RU" dirty="0"/>
          </a:p>
        </p:txBody>
      </p:sp>
      <p:sp>
        <p:nvSpPr>
          <p:cNvPr id="3" name="Содержимое 2"/>
          <p:cNvSpPr>
            <a:spLocks noGrp="1"/>
          </p:cNvSpPr>
          <p:nvPr>
            <p:ph sz="half" idx="4294967295"/>
          </p:nvPr>
        </p:nvSpPr>
        <p:spPr>
          <a:xfrm>
            <a:off x="0" y="908050"/>
            <a:ext cx="4176713" cy="5218113"/>
          </a:xfrm>
        </p:spPr>
        <p:txBody>
          <a:bodyPr>
            <a:noAutofit/>
          </a:bodyPr>
          <a:lstStyle/>
          <a:p>
            <a:r>
              <a:rPr lang="uk-UA" sz="1600" dirty="0" smtClean="0"/>
              <a:t>1. Інфекційні агенти білкової природи</a:t>
            </a:r>
            <a:r>
              <a:rPr lang="en-US" sz="1600" dirty="0" smtClean="0"/>
              <a:t>:</a:t>
            </a:r>
            <a:endParaRPr lang="uk-UA" sz="1600" dirty="0" smtClean="0"/>
          </a:p>
          <a:p>
            <a:r>
              <a:rPr lang="uk-UA" sz="1600" dirty="0" smtClean="0"/>
              <a:t>А) </a:t>
            </a:r>
            <a:r>
              <a:rPr lang="uk-UA" sz="1600" dirty="0" err="1" smtClean="0"/>
              <a:t>віроїди</a:t>
            </a:r>
            <a:r>
              <a:rPr lang="uk-UA" sz="1600" dirty="0" smtClean="0"/>
              <a:t>; </a:t>
            </a:r>
            <a:br>
              <a:rPr lang="uk-UA" sz="1600" dirty="0" smtClean="0"/>
            </a:br>
            <a:r>
              <a:rPr lang="uk-UA" sz="1600" dirty="0" smtClean="0"/>
              <a:t>Б) віруси; </a:t>
            </a:r>
            <a:br>
              <a:rPr lang="uk-UA" sz="1600" dirty="0" smtClean="0"/>
            </a:br>
            <a:r>
              <a:rPr lang="uk-UA" sz="1600" dirty="0" smtClean="0"/>
              <a:t>В) антитіла; </a:t>
            </a:r>
            <a:br>
              <a:rPr lang="uk-UA" sz="1600" dirty="0" smtClean="0"/>
            </a:br>
            <a:r>
              <a:rPr lang="uk-UA" sz="1600" dirty="0" smtClean="0"/>
              <a:t>Г) </a:t>
            </a:r>
            <a:r>
              <a:rPr lang="uk-UA" sz="1600" dirty="0" err="1" smtClean="0"/>
              <a:t>пріони</a:t>
            </a:r>
            <a:r>
              <a:rPr lang="uk-UA" sz="1600" dirty="0" smtClean="0"/>
              <a:t>. </a:t>
            </a:r>
            <a:br>
              <a:rPr lang="uk-UA" sz="1600" dirty="0" smtClean="0"/>
            </a:br>
            <a:r>
              <a:rPr lang="uk-UA" sz="1600" dirty="0" smtClean="0"/>
              <a:t>2. </a:t>
            </a:r>
            <a:r>
              <a:rPr lang="uk-UA" sz="1600" dirty="0" err="1" smtClean="0"/>
              <a:t>Пріони</a:t>
            </a:r>
            <a:r>
              <a:rPr lang="uk-UA" sz="1600" dirty="0" smtClean="0"/>
              <a:t> містять: </a:t>
            </a:r>
            <a:br>
              <a:rPr lang="uk-UA" sz="1600" dirty="0" smtClean="0"/>
            </a:br>
            <a:r>
              <a:rPr lang="uk-UA" sz="1600" dirty="0" smtClean="0"/>
              <a:t>А) ДНК; </a:t>
            </a:r>
            <a:br>
              <a:rPr lang="uk-UA" sz="1600" dirty="0" smtClean="0"/>
            </a:br>
            <a:r>
              <a:rPr lang="uk-UA" sz="1600" dirty="0" smtClean="0"/>
              <a:t>Б) білки; </a:t>
            </a:r>
            <a:br>
              <a:rPr lang="uk-UA" sz="1600" dirty="0" smtClean="0"/>
            </a:br>
            <a:r>
              <a:rPr lang="uk-UA" sz="1600" dirty="0" smtClean="0"/>
              <a:t>В) РНК; </a:t>
            </a:r>
            <a:br>
              <a:rPr lang="uk-UA" sz="1600" dirty="0" smtClean="0"/>
            </a:br>
            <a:r>
              <a:rPr lang="uk-UA" sz="1600" dirty="0" smtClean="0"/>
              <a:t>Г) ДНК і білки. </a:t>
            </a:r>
            <a:br>
              <a:rPr lang="uk-UA" sz="1600" dirty="0" smtClean="0"/>
            </a:br>
            <a:r>
              <a:rPr lang="uk-UA" sz="1600" dirty="0" smtClean="0"/>
              <a:t>3. Хто відкрив </a:t>
            </a:r>
            <a:r>
              <a:rPr lang="uk-UA" sz="1600" dirty="0" err="1" smtClean="0"/>
              <a:t>пріони</a:t>
            </a:r>
            <a:r>
              <a:rPr lang="uk-UA" sz="1600" dirty="0" smtClean="0"/>
              <a:t>: </a:t>
            </a:r>
            <a:br>
              <a:rPr lang="uk-UA" sz="1600" dirty="0" smtClean="0"/>
            </a:br>
            <a:r>
              <a:rPr lang="uk-UA" sz="1600" dirty="0" smtClean="0"/>
              <a:t>А) Я. </a:t>
            </a:r>
            <a:r>
              <a:rPr lang="uk-UA" sz="1600" dirty="0" err="1" smtClean="0"/>
              <a:t>Герстман</a:t>
            </a:r>
            <a:r>
              <a:rPr lang="uk-UA" sz="1600" dirty="0" smtClean="0"/>
              <a:t>; </a:t>
            </a:r>
            <a:br>
              <a:rPr lang="uk-UA" sz="1600" dirty="0" smtClean="0"/>
            </a:br>
            <a:r>
              <a:rPr lang="uk-UA" sz="1600" dirty="0" smtClean="0"/>
              <a:t>Б) С. </a:t>
            </a:r>
            <a:r>
              <a:rPr lang="uk-UA" sz="1600" dirty="0" err="1" smtClean="0"/>
              <a:t>Прузинер</a:t>
            </a:r>
            <a:r>
              <a:rPr lang="uk-UA" sz="1600" dirty="0" smtClean="0"/>
              <a:t>; </a:t>
            </a:r>
            <a:br>
              <a:rPr lang="uk-UA" sz="1600" dirty="0" smtClean="0"/>
            </a:br>
            <a:r>
              <a:rPr lang="uk-UA" sz="1600" dirty="0" smtClean="0"/>
              <a:t>В) Г. </a:t>
            </a:r>
            <a:r>
              <a:rPr lang="uk-UA" sz="1600" dirty="0" err="1" smtClean="0"/>
              <a:t>Крейцфельд</a:t>
            </a:r>
            <a:r>
              <a:rPr lang="uk-UA" sz="1600" dirty="0" smtClean="0"/>
              <a:t>; </a:t>
            </a:r>
            <a:br>
              <a:rPr lang="uk-UA" sz="1600" dirty="0" smtClean="0"/>
            </a:br>
            <a:r>
              <a:rPr lang="uk-UA" sz="1600" dirty="0" smtClean="0"/>
              <a:t>Г) Д. </a:t>
            </a:r>
            <a:r>
              <a:rPr lang="uk-UA" sz="1600" dirty="0" err="1" smtClean="0"/>
              <a:t>Гайдушек</a:t>
            </a:r>
            <a:r>
              <a:rPr lang="uk-UA" sz="1600" dirty="0" smtClean="0"/>
              <a:t>. </a:t>
            </a:r>
            <a:br>
              <a:rPr lang="uk-UA" sz="1600" dirty="0" smtClean="0"/>
            </a:br>
            <a:r>
              <a:rPr lang="uk-UA" sz="1600" dirty="0" smtClean="0"/>
              <a:t>4. Назва якої хвороби перекладається «смерть, яка сміється»: </a:t>
            </a:r>
            <a:br>
              <a:rPr lang="uk-UA" sz="1600" dirty="0" smtClean="0"/>
            </a:br>
            <a:r>
              <a:rPr lang="uk-UA" sz="1600" dirty="0" smtClean="0"/>
              <a:t>А) </a:t>
            </a:r>
            <a:r>
              <a:rPr lang="uk-UA" sz="1600" dirty="0" err="1" smtClean="0"/>
              <a:t>куру</a:t>
            </a:r>
            <a:r>
              <a:rPr lang="uk-UA" sz="1600" dirty="0" smtClean="0"/>
              <a:t>; </a:t>
            </a:r>
            <a:br>
              <a:rPr lang="uk-UA" sz="1600" dirty="0" smtClean="0"/>
            </a:br>
            <a:r>
              <a:rPr lang="uk-UA" sz="1600" dirty="0" smtClean="0"/>
              <a:t>Б) </a:t>
            </a:r>
            <a:r>
              <a:rPr lang="uk-UA" sz="1600" dirty="0" err="1" smtClean="0"/>
              <a:t>скрепі</a:t>
            </a:r>
            <a:r>
              <a:rPr lang="uk-UA" sz="1600" dirty="0" smtClean="0"/>
              <a:t>; </a:t>
            </a:r>
            <a:br>
              <a:rPr lang="uk-UA" sz="1600" dirty="0" smtClean="0"/>
            </a:br>
            <a:r>
              <a:rPr lang="uk-UA" sz="1600" dirty="0" smtClean="0"/>
              <a:t>В) коров'ячий сказ; </a:t>
            </a:r>
            <a:br>
              <a:rPr lang="uk-UA" sz="1600" dirty="0" smtClean="0"/>
            </a:br>
            <a:r>
              <a:rPr lang="uk-UA" sz="1600" dirty="0" smtClean="0"/>
              <a:t>Г) смертельне сімейне безсоння</a:t>
            </a:r>
            <a:endParaRPr lang="ru-RU" sz="1600" dirty="0"/>
          </a:p>
        </p:txBody>
      </p:sp>
      <p:sp>
        <p:nvSpPr>
          <p:cNvPr id="8" name="Содержимое 7"/>
          <p:cNvSpPr>
            <a:spLocks noGrp="1"/>
          </p:cNvSpPr>
          <p:nvPr>
            <p:ph sz="half" idx="4294967295"/>
          </p:nvPr>
        </p:nvSpPr>
        <p:spPr>
          <a:xfrm>
            <a:off x="4884738" y="908050"/>
            <a:ext cx="4259262" cy="5218113"/>
          </a:xfrm>
        </p:spPr>
        <p:txBody>
          <a:bodyPr>
            <a:noAutofit/>
          </a:bodyPr>
          <a:lstStyle/>
          <a:p>
            <a:r>
              <a:rPr lang="uk-UA" sz="1600" dirty="0" smtClean="0"/>
              <a:t>5. Внаслідок якої хвороби людина втрачає сон: </a:t>
            </a:r>
            <a:br>
              <a:rPr lang="uk-UA" sz="1600" dirty="0" smtClean="0"/>
            </a:br>
            <a:r>
              <a:rPr lang="uk-UA" sz="1600" dirty="0" smtClean="0"/>
              <a:t>А) </a:t>
            </a:r>
            <a:r>
              <a:rPr lang="uk-UA" sz="1600" dirty="0" err="1" smtClean="0"/>
              <a:t>куру</a:t>
            </a:r>
            <a:r>
              <a:rPr lang="uk-UA" sz="1600" dirty="0" smtClean="0"/>
              <a:t>; </a:t>
            </a:r>
            <a:br>
              <a:rPr lang="uk-UA" sz="1600" dirty="0" smtClean="0"/>
            </a:br>
            <a:r>
              <a:rPr lang="uk-UA" sz="1600" dirty="0" smtClean="0"/>
              <a:t>Б) </a:t>
            </a:r>
            <a:r>
              <a:rPr lang="uk-UA" sz="1600" dirty="0" err="1" smtClean="0"/>
              <a:t>скрепі</a:t>
            </a:r>
            <a:r>
              <a:rPr lang="uk-UA" sz="1600" dirty="0" smtClean="0"/>
              <a:t>; </a:t>
            </a:r>
            <a:br>
              <a:rPr lang="uk-UA" sz="1600" dirty="0" smtClean="0"/>
            </a:br>
            <a:r>
              <a:rPr lang="uk-UA" sz="1600" dirty="0" smtClean="0"/>
              <a:t>В) коров'ячий сказ; </a:t>
            </a:r>
            <a:br>
              <a:rPr lang="uk-UA" sz="1600" dirty="0" smtClean="0"/>
            </a:br>
            <a:r>
              <a:rPr lang="uk-UA" sz="1600" dirty="0" smtClean="0"/>
              <a:t>Г) смертельне сімейне безсоння. </a:t>
            </a:r>
            <a:br>
              <a:rPr lang="uk-UA" sz="1600" dirty="0" smtClean="0"/>
            </a:br>
            <a:r>
              <a:rPr lang="uk-UA" sz="1600" dirty="0" smtClean="0"/>
              <a:t>6. Яке захворювання для людини найнебезпечніше: </a:t>
            </a:r>
            <a:br>
              <a:rPr lang="uk-UA" sz="1600" dirty="0" smtClean="0"/>
            </a:br>
            <a:r>
              <a:rPr lang="uk-UA" sz="1600" dirty="0" smtClean="0"/>
              <a:t>А) </a:t>
            </a:r>
            <a:r>
              <a:rPr lang="uk-UA" sz="1600" dirty="0" err="1" smtClean="0"/>
              <a:t>куру</a:t>
            </a:r>
            <a:r>
              <a:rPr lang="uk-UA" sz="1600" dirty="0" smtClean="0"/>
              <a:t>; </a:t>
            </a:r>
            <a:br>
              <a:rPr lang="uk-UA" sz="1600" dirty="0" smtClean="0"/>
            </a:br>
            <a:r>
              <a:rPr lang="uk-UA" sz="1600" dirty="0" smtClean="0"/>
              <a:t>Б) </a:t>
            </a:r>
            <a:r>
              <a:rPr lang="uk-UA" sz="1600" dirty="0" err="1" smtClean="0"/>
              <a:t>Крейцфельда-Якоба</a:t>
            </a:r>
            <a:r>
              <a:rPr lang="uk-UA" sz="1600" dirty="0" smtClean="0"/>
              <a:t>; </a:t>
            </a:r>
            <a:br>
              <a:rPr lang="uk-UA" sz="1600" dirty="0" smtClean="0"/>
            </a:br>
            <a:r>
              <a:rPr lang="uk-UA" sz="1600" dirty="0" smtClean="0"/>
              <a:t>В) </a:t>
            </a:r>
            <a:r>
              <a:rPr lang="uk-UA" sz="1600" dirty="0" err="1" smtClean="0"/>
              <a:t>скрепі</a:t>
            </a:r>
            <a:r>
              <a:rPr lang="uk-UA" sz="1600" dirty="0" smtClean="0"/>
              <a:t>; </a:t>
            </a:r>
            <a:br>
              <a:rPr lang="uk-UA" sz="1600" dirty="0" smtClean="0"/>
            </a:br>
            <a:r>
              <a:rPr lang="uk-UA" sz="1600" dirty="0" smtClean="0"/>
              <a:t>Г) смертельне сімейне безсоння. </a:t>
            </a:r>
            <a:br>
              <a:rPr lang="uk-UA" sz="1600" dirty="0" smtClean="0"/>
            </a:br>
            <a:r>
              <a:rPr lang="uk-UA" sz="1600" dirty="0" smtClean="0"/>
              <a:t>7. До </a:t>
            </a:r>
            <a:r>
              <a:rPr lang="uk-UA" sz="1600" dirty="0" err="1" smtClean="0"/>
              <a:t>пріонних</a:t>
            </a:r>
            <a:r>
              <a:rPr lang="uk-UA" sz="1600" dirty="0" smtClean="0"/>
              <a:t> хвороб тварин належать: </a:t>
            </a:r>
            <a:br>
              <a:rPr lang="uk-UA" sz="1600" dirty="0" smtClean="0"/>
            </a:br>
            <a:r>
              <a:rPr lang="uk-UA" sz="1600" dirty="0" smtClean="0"/>
              <a:t>А) </a:t>
            </a:r>
            <a:r>
              <a:rPr lang="uk-UA" sz="1600" dirty="0" err="1" smtClean="0"/>
              <a:t>куру</a:t>
            </a:r>
            <a:r>
              <a:rPr lang="uk-UA" sz="1600" dirty="0" smtClean="0"/>
              <a:t>; </a:t>
            </a:r>
            <a:br>
              <a:rPr lang="uk-UA" sz="1600" dirty="0" smtClean="0"/>
            </a:br>
            <a:r>
              <a:rPr lang="uk-UA" sz="1600" dirty="0" smtClean="0"/>
              <a:t>Б) </a:t>
            </a:r>
            <a:r>
              <a:rPr lang="uk-UA" sz="1600" dirty="0" err="1" smtClean="0"/>
              <a:t>Крейцфельда-Якоба</a:t>
            </a:r>
            <a:r>
              <a:rPr lang="uk-UA" sz="1600" dirty="0" smtClean="0"/>
              <a:t>; </a:t>
            </a:r>
            <a:br>
              <a:rPr lang="uk-UA" sz="1600" dirty="0" smtClean="0"/>
            </a:br>
            <a:r>
              <a:rPr lang="uk-UA" sz="1600" dirty="0" smtClean="0"/>
              <a:t>В) </a:t>
            </a:r>
            <a:r>
              <a:rPr lang="uk-UA" sz="1600" dirty="0" err="1" smtClean="0"/>
              <a:t>скрепі</a:t>
            </a:r>
            <a:r>
              <a:rPr lang="uk-UA" sz="1600" dirty="0" smtClean="0"/>
              <a:t>; </a:t>
            </a:r>
            <a:br>
              <a:rPr lang="uk-UA" sz="1600" dirty="0" smtClean="0"/>
            </a:br>
            <a:r>
              <a:rPr lang="uk-UA" sz="1600" dirty="0" smtClean="0"/>
              <a:t>Г) смертельне сімейне безсоння. </a:t>
            </a:r>
            <a:br>
              <a:rPr lang="uk-UA" sz="1600" dirty="0" smtClean="0"/>
            </a:br>
            <a:r>
              <a:rPr lang="uk-UA" sz="1600" dirty="0" smtClean="0"/>
              <a:t>8. Назвіть властивості </a:t>
            </a:r>
            <a:r>
              <a:rPr lang="uk-UA" sz="1600" dirty="0" err="1" smtClean="0"/>
              <a:t>пріонів</a:t>
            </a:r>
            <a:r>
              <a:rPr lang="uk-UA" sz="1600" dirty="0" smtClean="0"/>
              <a:t>: </a:t>
            </a:r>
            <a:br>
              <a:rPr lang="uk-UA" sz="1600" dirty="0" smtClean="0"/>
            </a:br>
            <a:r>
              <a:rPr lang="uk-UA" sz="1600" dirty="0" smtClean="0"/>
              <a:t>А) здатні до мутацій; </a:t>
            </a:r>
            <a:br>
              <a:rPr lang="uk-UA" sz="1600" dirty="0" smtClean="0"/>
            </a:br>
            <a:r>
              <a:rPr lang="uk-UA" sz="1600" dirty="0" smtClean="0"/>
              <a:t>Б) стійкі до зовнішніх факторів; </a:t>
            </a:r>
            <a:br>
              <a:rPr lang="uk-UA" sz="1600" dirty="0" smtClean="0"/>
            </a:br>
            <a:r>
              <a:rPr lang="uk-UA" sz="1600" dirty="0" smtClean="0"/>
              <a:t>В) можуть передаватися спадково; </a:t>
            </a:r>
            <a:br>
              <a:rPr lang="uk-UA" sz="1600" dirty="0" smtClean="0"/>
            </a:br>
            <a:r>
              <a:rPr lang="uk-UA" sz="1600" dirty="0" smtClean="0"/>
              <a:t>Г) всі відповіді правильні</a:t>
            </a:r>
            <a:endParaRPr lang="ru-RU" sz="1600" dirty="0"/>
          </a:p>
        </p:txBody>
      </p:sp>
      <p:sp>
        <p:nvSpPr>
          <p:cNvPr id="5" name="Заголовок 4"/>
          <p:cNvSpPr>
            <a:spLocks noGrp="1"/>
          </p:cNvSpPr>
          <p:nvPr>
            <p:ph type="title" idx="4294967295"/>
          </p:nvPr>
        </p:nvSpPr>
        <p:spPr>
          <a:xfrm>
            <a:off x="233363" y="115888"/>
            <a:ext cx="8910637" cy="503237"/>
          </a:xfrm>
        </p:spPr>
        <p:txBody>
          <a:bodyPr>
            <a:normAutofit fontScale="90000"/>
          </a:bodyPr>
          <a:lstStyle/>
          <a:p>
            <a:pPr algn="ctr"/>
            <a:r>
              <a:rPr lang="ru-RU" dirty="0" smtClean="0"/>
              <a:t/>
            </a:r>
            <a:br>
              <a:rPr lang="ru-RU" dirty="0" smtClean="0"/>
            </a:br>
            <a:r>
              <a:rPr lang="uk-UA" sz="4000" dirty="0" smtClean="0">
                <a:solidFill>
                  <a:srgbClr val="FF0000"/>
                </a:solidFill>
              </a:rPr>
              <a:t>Тестові запитання</a:t>
            </a:r>
            <a:endParaRPr lang="ru-RU" sz="40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323528" y="2348881"/>
            <a:ext cx="8496944" cy="2058020"/>
          </a:xfrm>
        </p:spPr>
        <p:txBody>
          <a:bodyPr/>
          <a:lstStyle/>
          <a:p>
            <a:r>
              <a:rPr lang="uk-UA" sz="7200" dirty="0" smtClean="0">
                <a:solidFill>
                  <a:srgbClr val="FF0000"/>
                </a:solidFill>
              </a:rPr>
              <a:t>      </a:t>
            </a:r>
            <a:r>
              <a:rPr lang="uk-UA" sz="7200" b="1" dirty="0" smtClean="0">
                <a:solidFill>
                  <a:srgbClr val="FF0000"/>
                </a:solidFill>
              </a:rPr>
              <a:t>Станція 5.</a:t>
            </a:r>
          </a:p>
          <a:p>
            <a:pPr algn="ctr"/>
            <a:r>
              <a:rPr lang="uk-UA" sz="7200" b="1" dirty="0" err="1" smtClean="0">
                <a:solidFill>
                  <a:srgbClr val="FF0000"/>
                </a:solidFill>
              </a:rPr>
              <a:t>Контрольно</a:t>
            </a:r>
            <a:r>
              <a:rPr lang="uk-UA" sz="7200" b="1" dirty="0" smtClean="0">
                <a:solidFill>
                  <a:srgbClr val="FF0000"/>
                </a:solidFill>
              </a:rPr>
              <a:t> - оцінювальна</a:t>
            </a:r>
            <a:endParaRPr lang="ru-RU" sz="7200" b="1" dirty="0">
              <a:solidFill>
                <a:srgbClr val="FF0000"/>
              </a:solidFill>
            </a:endParaRP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620688"/>
            <a:ext cx="4464496" cy="503237"/>
          </a:xfrm>
        </p:spPr>
        <p:txBody>
          <a:bodyPr/>
          <a:lstStyle/>
          <a:p>
            <a:r>
              <a:rPr lang="uk-UA" sz="4800" b="1" dirty="0" smtClean="0">
                <a:solidFill>
                  <a:srgbClr val="C00000"/>
                </a:solidFill>
              </a:rPr>
              <a:t>Поміркуйте!</a:t>
            </a:r>
            <a:endParaRPr lang="ru-RU" sz="4800" b="1" dirty="0">
              <a:solidFill>
                <a:srgbClr val="C00000"/>
              </a:solidFill>
            </a:endParaRPr>
          </a:p>
        </p:txBody>
      </p:sp>
      <p:sp>
        <p:nvSpPr>
          <p:cNvPr id="4" name="TextBox 3"/>
          <p:cNvSpPr txBox="1"/>
          <p:nvPr/>
        </p:nvSpPr>
        <p:spPr>
          <a:xfrm>
            <a:off x="755576" y="1484784"/>
            <a:ext cx="8064896" cy="3354765"/>
          </a:xfrm>
          <a:prstGeom prst="rect">
            <a:avLst/>
          </a:prstGeom>
          <a:noFill/>
        </p:spPr>
        <p:txBody>
          <a:bodyPr wrap="square" rtlCol="0">
            <a:spAutoFit/>
          </a:bodyPr>
          <a:lstStyle/>
          <a:p>
            <a:pPr>
              <a:spcAft>
                <a:spcPts val="2400"/>
              </a:spcAft>
            </a:pPr>
            <a:r>
              <a:rPr lang="uk-UA" sz="3200" b="1" dirty="0">
                <a:latin typeface="+mn-lt"/>
              </a:rPr>
              <a:t>1.Обґрунтуйте твердження «Віруси перебувають на межі між живою та неживою природою».</a:t>
            </a:r>
            <a:endParaRPr lang="ru-RU" sz="3200" b="1" dirty="0">
              <a:latin typeface="+mn-lt"/>
            </a:endParaRPr>
          </a:p>
          <a:p>
            <a:pPr>
              <a:spcAft>
                <a:spcPts val="2400"/>
              </a:spcAft>
            </a:pPr>
            <a:r>
              <a:rPr lang="uk-UA" sz="3200" b="1" dirty="0" smtClean="0">
                <a:latin typeface="+mn-lt"/>
              </a:rPr>
              <a:t>2.Чи </a:t>
            </a:r>
            <a:r>
              <a:rPr lang="uk-UA" sz="3200" b="1" dirty="0">
                <a:latin typeface="+mn-lt"/>
              </a:rPr>
              <a:t>можна віруси вважати паразитичними організмами? Відповідь обґрунтуйте</a:t>
            </a:r>
            <a:r>
              <a:rPr lang="uk-UA" sz="3200" b="1" dirty="0" smtClean="0">
                <a:latin typeface="+mn-lt"/>
              </a:rPr>
              <a:t>.</a:t>
            </a:r>
            <a:endParaRPr lang="ru-RU" sz="3200" b="1" dirty="0">
              <a:latin typeface="+mn-lt"/>
            </a:endParaRPr>
          </a:p>
        </p:txBody>
      </p:sp>
    </p:spTree>
    <p:extLst>
      <p:ext uri="{BB962C8B-B14F-4D97-AF65-F5344CB8AC3E}">
        <p14:creationId xmlns:p14="http://schemas.microsoft.com/office/powerpoint/2010/main" val="3233133940"/>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996952"/>
            <a:ext cx="7452320" cy="3384376"/>
          </a:xfrm>
        </p:spPr>
        <p:txBody>
          <a:bodyPr/>
          <a:lstStyle/>
          <a:p>
            <a:pPr marL="342900" indent="180000"/>
            <a:r>
              <a:rPr lang="uk-UA" sz="2400" dirty="0" smtClean="0">
                <a:solidFill>
                  <a:schemeClr val="tx1"/>
                </a:solidFill>
                <a:effectLst/>
              </a:rPr>
              <a:t> 1) Гнійна хвороба шкіри, слизової оболонки</a:t>
            </a:r>
            <a:br>
              <a:rPr lang="uk-UA" sz="2400" dirty="0" smtClean="0">
                <a:solidFill>
                  <a:schemeClr val="tx1"/>
                </a:solidFill>
                <a:effectLst/>
              </a:rPr>
            </a:br>
            <a:r>
              <a:rPr lang="uk-UA" sz="2400" dirty="0" smtClean="0">
                <a:solidFill>
                  <a:schemeClr val="tx1"/>
                </a:solidFill>
                <a:effectLst/>
              </a:rPr>
              <a:t>    2)  Хвороба нервової системи.</a:t>
            </a:r>
            <a:br>
              <a:rPr lang="uk-UA" sz="2400" dirty="0" smtClean="0">
                <a:solidFill>
                  <a:schemeClr val="tx1"/>
                </a:solidFill>
                <a:effectLst/>
              </a:rPr>
            </a:br>
            <a:r>
              <a:rPr lang="uk-UA" sz="2400" dirty="0" smtClean="0">
                <a:solidFill>
                  <a:schemeClr val="tx1"/>
                </a:solidFill>
                <a:effectLst/>
              </a:rPr>
              <a:t>    3) Хвороба шкіри і слизової оболонки.</a:t>
            </a:r>
            <a:br>
              <a:rPr lang="uk-UA" sz="2400" dirty="0" smtClean="0">
                <a:solidFill>
                  <a:schemeClr val="tx1"/>
                </a:solidFill>
                <a:effectLst/>
              </a:rPr>
            </a:br>
            <a:r>
              <a:rPr lang="uk-UA" sz="2400" dirty="0" smtClean="0">
                <a:solidFill>
                  <a:schemeClr val="tx1"/>
                </a:solidFill>
                <a:effectLst/>
              </a:rPr>
              <a:t>    4) Хвороба шкіри, крові і усіх систем.</a:t>
            </a:r>
            <a:br>
              <a:rPr lang="uk-UA" sz="2400" dirty="0" smtClean="0">
                <a:solidFill>
                  <a:schemeClr val="tx1"/>
                </a:solidFill>
                <a:effectLst/>
              </a:rPr>
            </a:br>
            <a:r>
              <a:rPr lang="uk-UA" sz="2400" dirty="0" smtClean="0">
                <a:solidFill>
                  <a:schemeClr val="tx1"/>
                </a:solidFill>
                <a:effectLst/>
              </a:rPr>
              <a:t>    5) Хвороба імунної системи.</a:t>
            </a:r>
            <a:br>
              <a:rPr lang="uk-UA" sz="2400" dirty="0" smtClean="0">
                <a:solidFill>
                  <a:schemeClr val="tx1"/>
                </a:solidFill>
                <a:effectLst/>
              </a:rPr>
            </a:br>
            <a:r>
              <a:rPr lang="uk-UA" sz="2400" dirty="0" smtClean="0">
                <a:solidFill>
                  <a:schemeClr val="tx1"/>
                </a:solidFill>
                <a:effectLst/>
              </a:rPr>
              <a:t>    6) Хвороба органів дихання.</a:t>
            </a:r>
            <a:endParaRPr lang="ru-RU" sz="2400" dirty="0">
              <a:solidFill>
                <a:schemeClr val="tx1"/>
              </a:solidFill>
              <a:effectLst/>
            </a:endParaRPr>
          </a:p>
        </p:txBody>
      </p:sp>
      <p:sp>
        <p:nvSpPr>
          <p:cNvPr id="5" name="Рисунок 4"/>
          <p:cNvSpPr>
            <a:spLocks noGrp="1"/>
          </p:cNvSpPr>
          <p:nvPr>
            <p:ph type="pic" idx="1"/>
          </p:nvPr>
        </p:nvSpPr>
        <p:spPr>
          <a:xfrm>
            <a:off x="0" y="0"/>
            <a:ext cx="6516216" cy="3789040"/>
          </a:xfrm>
        </p:spPr>
      </p:sp>
      <p:sp>
        <p:nvSpPr>
          <p:cNvPr id="6" name="Текст 5"/>
          <p:cNvSpPr>
            <a:spLocks noGrp="1"/>
          </p:cNvSpPr>
          <p:nvPr>
            <p:ph type="body" sz="half" idx="2"/>
          </p:nvPr>
        </p:nvSpPr>
        <p:spPr>
          <a:xfrm>
            <a:off x="5076056" y="908720"/>
            <a:ext cx="1403648" cy="836712"/>
          </a:xfrm>
        </p:spPr>
        <p:txBody>
          <a:bodyPr/>
          <a:lstStyle/>
          <a:p>
            <a:endParaRPr lang="ru-RU" dirty="0"/>
          </a:p>
        </p:txBody>
      </p:sp>
      <p:graphicFrame>
        <p:nvGraphicFramePr>
          <p:cNvPr id="3" name="Таблица 2"/>
          <p:cNvGraphicFramePr>
            <a:graphicFrameLocks noGrp="1"/>
          </p:cNvGraphicFramePr>
          <p:nvPr/>
        </p:nvGraphicFramePr>
        <p:xfrm>
          <a:off x="0" y="0"/>
          <a:ext cx="6480000" cy="370608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gridCol w="5400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540000">
                  <a:extLst>
                    <a:ext uri="{9D8B030D-6E8A-4147-A177-3AD203B41FA5}">
                      <a16:colId xmlns:a16="http://schemas.microsoft.com/office/drawing/2014/main" val="20005"/>
                    </a:ext>
                  </a:extLst>
                </a:gridCol>
                <a:gridCol w="540000">
                  <a:extLst>
                    <a:ext uri="{9D8B030D-6E8A-4147-A177-3AD203B41FA5}">
                      <a16:colId xmlns:a16="http://schemas.microsoft.com/office/drawing/2014/main" val="20006"/>
                    </a:ext>
                  </a:extLst>
                </a:gridCol>
                <a:gridCol w="540000">
                  <a:extLst>
                    <a:ext uri="{9D8B030D-6E8A-4147-A177-3AD203B41FA5}">
                      <a16:colId xmlns:a16="http://schemas.microsoft.com/office/drawing/2014/main" val="20007"/>
                    </a:ext>
                  </a:extLst>
                </a:gridCol>
                <a:gridCol w="540000">
                  <a:extLst>
                    <a:ext uri="{9D8B030D-6E8A-4147-A177-3AD203B41FA5}">
                      <a16:colId xmlns:a16="http://schemas.microsoft.com/office/drawing/2014/main" val="20008"/>
                    </a:ext>
                  </a:extLst>
                </a:gridCol>
                <a:gridCol w="540000">
                  <a:extLst>
                    <a:ext uri="{9D8B030D-6E8A-4147-A177-3AD203B41FA5}">
                      <a16:colId xmlns:a16="http://schemas.microsoft.com/office/drawing/2014/main" val="20009"/>
                    </a:ext>
                  </a:extLst>
                </a:gridCol>
                <a:gridCol w="540000">
                  <a:extLst>
                    <a:ext uri="{9D8B030D-6E8A-4147-A177-3AD203B41FA5}">
                      <a16:colId xmlns:a16="http://schemas.microsoft.com/office/drawing/2014/main" val="20010"/>
                    </a:ext>
                  </a:extLst>
                </a:gridCol>
                <a:gridCol w="540000">
                  <a:extLst>
                    <a:ext uri="{9D8B030D-6E8A-4147-A177-3AD203B41FA5}">
                      <a16:colId xmlns:a16="http://schemas.microsoft.com/office/drawing/2014/main" val="20011"/>
                    </a:ext>
                  </a:extLst>
                </a:gridCol>
              </a:tblGrid>
              <a:tr h="576000">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200" dirty="0" smtClean="0">
                          <a:solidFill>
                            <a:schemeClr val="tx1"/>
                          </a:solidFill>
                        </a:rPr>
                        <a:t>1</a:t>
                      </a:r>
                    </a:p>
                    <a:p>
                      <a:pPr algn="ctr"/>
                      <a:r>
                        <a:rPr lang="uk-UA" sz="2800" dirty="0" smtClean="0">
                          <a:solidFill>
                            <a:schemeClr val="tx1"/>
                          </a:solidFill>
                        </a:rPr>
                        <a:t>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r>
                        <a:rPr lang="uk-UA" sz="1200" dirty="0" smtClean="0"/>
                        <a:t>2</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2800" b="1" dirty="0" smtClean="0"/>
                        <a:t>І</a:t>
                      </a:r>
                      <a:endParaRPr lang="ru-RU"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576000">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uk-UA" sz="1200" dirty="0" smtClean="0"/>
                        <a:t>3</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2800" b="1" dirty="0" smtClean="0"/>
                        <a:t>Р</a:t>
                      </a:r>
                      <a:endParaRPr lang="ru-RU"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576000">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uk-UA" sz="1200" dirty="0" smtClean="0"/>
                        <a:t>4</a:t>
                      </a:r>
                      <a:endParaRPr lang="ru-R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2800" b="1" dirty="0" smtClean="0"/>
                        <a:t>У</a:t>
                      </a:r>
                      <a:endParaRPr lang="ru-RU"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576000">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200" dirty="0" smtClean="0"/>
                        <a:t>5</a:t>
                      </a:r>
                      <a:endParaRPr lang="uk-UA" sz="1800" dirty="0" smtClean="0"/>
                    </a:p>
                    <a:p>
                      <a:pPr algn="ctr"/>
                      <a:r>
                        <a:rPr lang="uk-UA" sz="2800" b="1" dirty="0" smtClean="0"/>
                        <a:t>С</a:t>
                      </a:r>
                      <a:endParaRPr lang="ru-RU"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576000">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uk-UA" sz="1200" dirty="0" smtClean="0"/>
                        <a:t>6</a:t>
                      </a:r>
                      <a:endParaRPr lang="ru-RU"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2800" b="1" dirty="0" smtClean="0"/>
                        <a:t>И</a:t>
                      </a:r>
                      <a:endParaRPr lang="ru-RU"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Documents and Settings\Admin\Мои документы\Картошка\весна2009 173.jpg"/>
          <p:cNvPicPr/>
          <p:nvPr/>
        </p:nvPicPr>
        <p:blipFill>
          <a:blip r:embed="rId2" cstate="print">
            <a:lum bright="70000" contrast="-70000"/>
          </a:blip>
          <a:srcRect l="11768" t="17706" r="3425"/>
          <a:stretch>
            <a:fillRect/>
          </a:stretch>
        </p:blipFill>
        <p:spPr bwMode="auto">
          <a:xfrm rot="20752479">
            <a:off x="647584" y="1447288"/>
            <a:ext cx="5357850" cy="4214818"/>
          </a:xfrm>
          <a:prstGeom prst="rect">
            <a:avLst/>
          </a:prstGeom>
          <a:noFill/>
          <a:ln w="9525">
            <a:noFill/>
            <a:miter lim="800000"/>
            <a:headEnd/>
            <a:tailEnd/>
          </a:ln>
          <a:effectLst>
            <a:softEdge rad="635000"/>
          </a:effectLst>
        </p:spPr>
      </p:pic>
      <p:sp>
        <p:nvSpPr>
          <p:cNvPr id="6" name="Заголовок 3"/>
          <p:cNvSpPr txBox="1">
            <a:spLocks/>
          </p:cNvSpPr>
          <p:nvPr/>
        </p:nvSpPr>
        <p:spPr>
          <a:xfrm>
            <a:off x="500034" y="1500174"/>
            <a:ext cx="8215370" cy="4214842"/>
          </a:xfrm>
          <a:prstGeom prst="rect">
            <a:avLst/>
          </a:prstGeom>
          <a:effectLst>
            <a:outerShdw blurRad="50800" dist="38100" dir="10800000" algn="r" rotWithShape="0">
              <a:schemeClr val="bg1">
                <a:alpha val="40000"/>
              </a:schemeClr>
            </a:outerShdw>
          </a:effectLst>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72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bg1">
                      <a:alpha val="40000"/>
                    </a:schemeClr>
                  </a:glow>
                  <a:reflection blurRad="12700" stA="28000" endPos="45000" dist="1000" dir="5400000" sy="-100000" algn="bl" rotWithShape="0"/>
                </a:effectLst>
                <a:uLnTx/>
                <a:uFillTx/>
                <a:latin typeface="+mj-lt"/>
                <a:ea typeface="+mj-ea"/>
                <a:cs typeface="+mj-cs"/>
              </a:rPr>
              <a:t>Дякую</a:t>
            </a:r>
          </a:p>
          <a:p>
            <a:pPr marL="0" marR="0" lvl="0" indent="0" algn="ctr" defTabSz="914400" rtl="0" eaLnBrk="1" fontAlgn="auto" latinLnBrk="0" hangingPunct="1">
              <a:lnSpc>
                <a:spcPct val="100000"/>
              </a:lnSpc>
              <a:spcBef>
                <a:spcPct val="0"/>
              </a:spcBef>
              <a:spcAft>
                <a:spcPts val="0"/>
              </a:spcAft>
              <a:buClrTx/>
              <a:buSzTx/>
              <a:buFontTx/>
              <a:buNone/>
              <a:tabLst/>
              <a:defRPr/>
            </a:pPr>
            <a:r>
              <a:rPr lang="uk-UA"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bg1">
                      <a:alpha val="40000"/>
                    </a:schemeClr>
                  </a:glow>
                  <a:reflection blurRad="12700" stA="28000" endPos="45000" dist="1000" dir="5400000" sy="-100000" algn="bl" rotWithShape="0"/>
                </a:effectLst>
                <a:latin typeface="+mj-lt"/>
                <a:ea typeface="+mj-ea"/>
                <a:cs typeface="+mj-cs"/>
              </a:rPr>
              <a:t>За</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72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bg1">
                      <a:alpha val="40000"/>
                    </a:schemeClr>
                  </a:glow>
                  <a:reflection blurRad="12700" stA="28000" endPos="45000" dist="1000" dir="5400000" sy="-100000" algn="bl" rotWithShape="0"/>
                </a:effectLst>
                <a:uLnTx/>
                <a:uFillTx/>
                <a:latin typeface="+mj-lt"/>
                <a:ea typeface="+mj-ea"/>
                <a:cs typeface="+mj-cs"/>
              </a:rPr>
              <a:t>Увагу!</a:t>
            </a:r>
            <a:br>
              <a:rPr kumimoji="0" lang="uk-UA" sz="72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bg1">
                      <a:alpha val="40000"/>
                    </a:schemeClr>
                  </a:glow>
                  <a:reflection blurRad="12700" stA="28000" endPos="45000" dist="1000" dir="5400000" sy="-100000" algn="bl" rotWithShape="0"/>
                </a:effectLst>
                <a:uLnTx/>
                <a:uFillTx/>
                <a:latin typeface="+mj-lt"/>
                <a:ea typeface="+mj-ea"/>
                <a:cs typeface="+mj-cs"/>
              </a:rPr>
            </a:br>
            <a:endParaRPr kumimoji="0" lang="ru-RU" sz="5400" b="1" i="0"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bg1">
                    <a:alpha val="40000"/>
                  </a:schemeClr>
                </a:glow>
                <a:reflection blurRad="12700" stA="28000" endPos="45000" dist="1000" dir="5400000" sy="-100000" algn="bl" rotWithShape="0"/>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650" y="115888"/>
            <a:ext cx="8910638" cy="1008856"/>
          </a:xfrm>
        </p:spPr>
        <p:txBody>
          <a:bodyPr/>
          <a:lstStyle/>
          <a:p>
            <a:r>
              <a:rPr lang="uk-UA" dirty="0" smtClean="0">
                <a:solidFill>
                  <a:schemeClr val="tx1"/>
                </a:solidFill>
                <a:effectLst/>
              </a:rPr>
              <a:t>1892 р. - Дмитро Йосипович Івановський відкрив віруси, досліджуючи мозаїчну хворобу тютюну</a:t>
            </a:r>
            <a:endParaRPr lang="ru-RU" dirty="0">
              <a:solidFill>
                <a:schemeClr val="tx1"/>
              </a:solidFill>
              <a:effectLst/>
            </a:endParaRPr>
          </a:p>
        </p:txBody>
      </p:sp>
      <p:pic>
        <p:nvPicPr>
          <p:cNvPr id="2050" name="Picture 2" descr="D:\Мої документи\неклітинні форми життя\49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68760"/>
            <a:ext cx="2924175" cy="47434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Мої документи\неклітинні форми життя\тютюнjpeg.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1844824"/>
            <a:ext cx="4608000" cy="2880000"/>
          </a:xfrm>
          <a:prstGeom prst="rect">
            <a:avLst/>
          </a:prstGeom>
          <a:noFill/>
          <a:extLst>
            <a:ext uri="{909E8E84-426E-40DD-AFC4-6F175D3DCCD1}">
              <a14:hiddenFill xmlns:a14="http://schemas.microsoft.com/office/drawing/2010/main">
                <a:solidFill>
                  <a:srgbClr val="FFFFFF"/>
                </a:solidFill>
              </a14:hiddenFill>
            </a:ext>
          </a:extLst>
        </p:spPr>
      </p:pic>
      <p:sp>
        <p:nvSpPr>
          <p:cNvPr id="3" name="Выгнутая вниз стрелка 2"/>
          <p:cNvSpPr/>
          <p:nvPr/>
        </p:nvSpPr>
        <p:spPr>
          <a:xfrm rot="20134564">
            <a:off x="2884460" y="5308236"/>
            <a:ext cx="3734458" cy="1004865"/>
          </a:xfrm>
          <a:prstGeom prst="curvedUpArrow">
            <a:avLst>
              <a:gd name="adj1" fmla="val 25000"/>
              <a:gd name="adj2" fmla="val 66557"/>
              <a:gd name="adj3" fmla="val 25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91452629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586" y="293570"/>
            <a:ext cx="8334862" cy="5727718"/>
          </a:xfrm>
          <a:blipFill>
            <a:blip r:embed="rId2" cstate="print"/>
            <a:tile tx="0" ty="0" sx="100000" sy="100000" flip="none" algn="tl"/>
          </a:blipFill>
        </p:spPr>
        <p:style>
          <a:lnRef idx="2">
            <a:schemeClr val="accent2"/>
          </a:lnRef>
          <a:fillRef idx="1">
            <a:schemeClr val="lt1"/>
          </a:fillRef>
          <a:effectRef idx="0">
            <a:schemeClr val="accent2"/>
          </a:effectRef>
          <a:fontRef idx="minor">
            <a:schemeClr val="dk1"/>
          </a:fontRef>
        </p:style>
        <p:txBody>
          <a:bodyPr/>
          <a:lstStyle/>
          <a:p>
            <a:pPr>
              <a:spcBef>
                <a:spcPts val="600"/>
              </a:spcBef>
              <a:spcAft>
                <a:spcPts val="1200"/>
              </a:spcAft>
            </a:pPr>
            <a:r>
              <a:rPr lang="uk-UA" dirty="0" smtClean="0">
                <a:solidFill>
                  <a:srgbClr val="002060"/>
                </a:solidFill>
                <a:effectLst/>
              </a:rPr>
              <a:t>Термін вірус (від лат. «</a:t>
            </a:r>
            <a:r>
              <a:rPr lang="en-US" dirty="0" smtClean="0">
                <a:solidFill>
                  <a:srgbClr val="002060"/>
                </a:solidFill>
                <a:effectLst/>
              </a:rPr>
              <a:t>virus</a:t>
            </a:r>
            <a:r>
              <a:rPr lang="uk-UA" dirty="0" smtClean="0">
                <a:solidFill>
                  <a:srgbClr val="002060"/>
                </a:solidFill>
                <a:effectLst/>
              </a:rPr>
              <a:t>» – отрута) запропонував датський ботанік Мартін </a:t>
            </a:r>
            <a:r>
              <a:rPr lang="uk-UA" dirty="0" err="1" smtClean="0">
                <a:solidFill>
                  <a:srgbClr val="002060"/>
                </a:solidFill>
                <a:effectLst/>
              </a:rPr>
              <a:t>Віллем</a:t>
            </a:r>
            <a:r>
              <a:rPr lang="uk-UA" dirty="0" smtClean="0">
                <a:solidFill>
                  <a:srgbClr val="002060"/>
                </a:solidFill>
                <a:effectLst/>
              </a:rPr>
              <a:t> </a:t>
            </a:r>
            <a:r>
              <a:rPr lang="uk-UA" dirty="0" err="1" smtClean="0">
                <a:solidFill>
                  <a:srgbClr val="002060"/>
                </a:solidFill>
                <a:effectLst/>
              </a:rPr>
              <a:t>Бєйєрінк</a:t>
            </a:r>
            <a:r>
              <a:rPr lang="uk-UA" dirty="0" smtClean="0">
                <a:solidFill>
                  <a:srgbClr val="002060"/>
                </a:solidFill>
                <a:effectLst/>
              </a:rPr>
              <a:t>.</a:t>
            </a:r>
            <a:br>
              <a:rPr lang="uk-UA" dirty="0" smtClean="0">
                <a:solidFill>
                  <a:srgbClr val="002060"/>
                </a:solidFill>
                <a:effectLst/>
              </a:rPr>
            </a:br>
            <a:r>
              <a:rPr lang="uk-UA" dirty="0" smtClean="0">
                <a:solidFill>
                  <a:srgbClr val="002060"/>
                </a:solidFill>
                <a:effectLst/>
              </a:rPr>
              <a:t/>
            </a:r>
            <a:br>
              <a:rPr lang="uk-UA" dirty="0" smtClean="0">
                <a:solidFill>
                  <a:srgbClr val="002060"/>
                </a:solidFill>
                <a:effectLst/>
              </a:rPr>
            </a:br>
            <a:r>
              <a:rPr lang="uk-UA" dirty="0" smtClean="0">
                <a:solidFill>
                  <a:srgbClr val="002060"/>
                </a:solidFill>
                <a:effectLst/>
              </a:rPr>
              <a:t>1898 р. – Фрідріх </a:t>
            </a:r>
            <a:r>
              <a:rPr lang="uk-UA" dirty="0" err="1" smtClean="0">
                <a:solidFill>
                  <a:srgbClr val="002060"/>
                </a:solidFill>
                <a:effectLst/>
              </a:rPr>
              <a:t>Лефлер</a:t>
            </a:r>
            <a:r>
              <a:rPr lang="uk-UA" dirty="0" smtClean="0">
                <a:solidFill>
                  <a:srgbClr val="002060"/>
                </a:solidFill>
                <a:effectLst/>
              </a:rPr>
              <a:t> відкрив вірус </a:t>
            </a:r>
            <a:r>
              <a:rPr lang="uk-UA" dirty="0" err="1" smtClean="0">
                <a:solidFill>
                  <a:srgbClr val="002060"/>
                </a:solidFill>
                <a:effectLst/>
              </a:rPr>
              <a:t>ящура</a:t>
            </a:r>
            <a:r>
              <a:rPr lang="uk-UA" dirty="0" smtClean="0">
                <a:solidFill>
                  <a:srgbClr val="002060"/>
                </a:solidFill>
                <a:effectLst/>
              </a:rPr>
              <a:t>, збудника гострої інфекційної хвороби ВРХ, овець, кіз, свиней.</a:t>
            </a:r>
            <a:br>
              <a:rPr lang="uk-UA" dirty="0" smtClean="0">
                <a:solidFill>
                  <a:srgbClr val="002060"/>
                </a:solidFill>
                <a:effectLst/>
              </a:rPr>
            </a:br>
            <a:r>
              <a:rPr lang="uk-UA" dirty="0" smtClean="0">
                <a:solidFill>
                  <a:srgbClr val="002060"/>
                </a:solidFill>
                <a:effectLst/>
              </a:rPr>
              <a:t/>
            </a:r>
            <a:br>
              <a:rPr lang="uk-UA" dirty="0" smtClean="0">
                <a:solidFill>
                  <a:srgbClr val="002060"/>
                </a:solidFill>
                <a:effectLst/>
              </a:rPr>
            </a:br>
            <a:r>
              <a:rPr lang="uk-UA" dirty="0" smtClean="0">
                <a:solidFill>
                  <a:srgbClr val="002060"/>
                </a:solidFill>
                <a:effectLst/>
              </a:rPr>
              <a:t>1901 р. – </a:t>
            </a:r>
            <a:r>
              <a:rPr lang="uk-UA" dirty="0" err="1" smtClean="0">
                <a:solidFill>
                  <a:srgbClr val="002060"/>
                </a:solidFill>
                <a:effectLst/>
              </a:rPr>
              <a:t>Уолтер</a:t>
            </a:r>
            <a:r>
              <a:rPr lang="uk-UA" dirty="0" smtClean="0">
                <a:solidFill>
                  <a:srgbClr val="002060"/>
                </a:solidFill>
                <a:effectLst/>
              </a:rPr>
              <a:t> Рід відкрив вірус жовтої лихоманки, збудник хвороби людини.</a:t>
            </a:r>
            <a:br>
              <a:rPr lang="uk-UA" dirty="0" smtClean="0">
                <a:solidFill>
                  <a:srgbClr val="002060"/>
                </a:solidFill>
                <a:effectLst/>
              </a:rPr>
            </a:br>
            <a:r>
              <a:rPr lang="uk-UA" dirty="0" smtClean="0">
                <a:solidFill>
                  <a:srgbClr val="002060"/>
                </a:solidFill>
                <a:effectLst/>
              </a:rPr>
              <a:t/>
            </a:r>
            <a:br>
              <a:rPr lang="uk-UA" dirty="0" smtClean="0">
                <a:solidFill>
                  <a:srgbClr val="002060"/>
                </a:solidFill>
                <a:effectLst/>
              </a:rPr>
            </a:br>
            <a:r>
              <a:rPr lang="uk-UA" dirty="0" smtClean="0">
                <a:solidFill>
                  <a:srgbClr val="002060"/>
                </a:solidFill>
                <a:effectLst/>
              </a:rPr>
              <a:t>1915 р. – відкриті віруси в клітинах бактерій – бактеріофаги (Фелікс Д</a:t>
            </a:r>
            <a:r>
              <a:rPr lang="en-US" dirty="0" smtClean="0">
                <a:solidFill>
                  <a:srgbClr val="002060"/>
                </a:solidFill>
                <a:effectLst/>
              </a:rPr>
              <a:t>’</a:t>
            </a:r>
            <a:r>
              <a:rPr lang="uk-UA" dirty="0" err="1" smtClean="0">
                <a:solidFill>
                  <a:srgbClr val="002060"/>
                </a:solidFill>
                <a:effectLst/>
              </a:rPr>
              <a:t>Ерел</a:t>
            </a:r>
            <a:r>
              <a:rPr lang="uk-UA" dirty="0" smtClean="0">
                <a:solidFill>
                  <a:srgbClr val="002060"/>
                </a:solidFill>
                <a:effectLst/>
              </a:rPr>
              <a:t> – канадський вчений).</a:t>
            </a:r>
            <a:endParaRPr lang="ru-RU" dirty="0">
              <a:solidFill>
                <a:srgbClr val="002060"/>
              </a:solidFill>
              <a:effectLst/>
            </a:endParaRPr>
          </a:p>
        </p:txBody>
      </p:sp>
    </p:spTree>
    <p:extLst>
      <p:ext uri="{BB962C8B-B14F-4D97-AF65-F5344CB8AC3E}">
        <p14:creationId xmlns:p14="http://schemas.microsoft.com/office/powerpoint/2010/main" val="344184910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115888"/>
            <a:ext cx="9031288" cy="936848"/>
          </a:xfrm>
        </p:spPr>
        <p:txBody>
          <a:bodyPr/>
          <a:lstStyle/>
          <a:p>
            <a:pPr algn="ctr"/>
            <a:r>
              <a:rPr lang="uk-UA" b="1" dirty="0" smtClean="0">
                <a:solidFill>
                  <a:srgbClr val="FF0000"/>
                </a:solidFill>
              </a:rPr>
              <a:t>Розміри  вірусів</a:t>
            </a:r>
            <a:endParaRPr lang="ru-RU" b="1" dirty="0">
              <a:solidFill>
                <a:srgbClr val="FF0000"/>
              </a:solidFill>
            </a:endParaRPr>
          </a:p>
        </p:txBody>
      </p:sp>
      <p:sp>
        <p:nvSpPr>
          <p:cNvPr id="5" name="Содержимое 4"/>
          <p:cNvSpPr>
            <a:spLocks noGrp="1"/>
          </p:cNvSpPr>
          <p:nvPr>
            <p:ph sz="half" idx="2"/>
          </p:nvPr>
        </p:nvSpPr>
        <p:spPr/>
        <p:txBody>
          <a:bodyPr/>
          <a:lstStyle/>
          <a:p>
            <a:r>
              <a:rPr lang="ru-RU" dirty="0" err="1" smtClean="0"/>
              <a:t>Розміри</a:t>
            </a:r>
            <a:r>
              <a:rPr lang="ru-RU" dirty="0" smtClean="0"/>
              <a:t> </a:t>
            </a:r>
            <a:r>
              <a:rPr lang="ru-RU" dirty="0" err="1" smtClean="0"/>
              <a:t>більшості</a:t>
            </a:r>
            <a:r>
              <a:rPr lang="ru-RU" dirty="0" smtClean="0"/>
              <a:t> </a:t>
            </a:r>
            <a:r>
              <a:rPr lang="ru-RU" dirty="0" err="1" smtClean="0"/>
              <a:t>вірусів</a:t>
            </a:r>
            <a:r>
              <a:rPr lang="ru-RU" dirty="0" smtClean="0"/>
              <a:t> </a:t>
            </a:r>
            <a:r>
              <a:rPr lang="ru-RU" dirty="0" err="1" smtClean="0"/>
              <a:t>коливаються</a:t>
            </a:r>
            <a:r>
              <a:rPr lang="ru-RU" dirty="0" smtClean="0"/>
              <a:t> </a:t>
            </a:r>
            <a:r>
              <a:rPr lang="ru-RU" dirty="0" err="1" smtClean="0"/>
              <a:t>від</a:t>
            </a:r>
            <a:r>
              <a:rPr lang="ru-RU" dirty="0" smtClean="0"/>
              <a:t> 10 до 300 нм. У </a:t>
            </a:r>
            <a:r>
              <a:rPr lang="ru-RU" dirty="0" err="1" smtClean="0"/>
              <a:t>середньому</a:t>
            </a:r>
            <a:r>
              <a:rPr lang="ru-RU" dirty="0" smtClean="0"/>
              <a:t> </a:t>
            </a:r>
            <a:r>
              <a:rPr lang="ru-RU" dirty="0" err="1" smtClean="0"/>
              <a:t>віруси</a:t>
            </a:r>
            <a:r>
              <a:rPr lang="ru-RU" dirty="0" smtClean="0"/>
              <a:t> в 50 </a:t>
            </a:r>
            <a:r>
              <a:rPr lang="ru-RU" dirty="0" err="1" smtClean="0"/>
              <a:t>разів</a:t>
            </a:r>
            <a:r>
              <a:rPr lang="ru-RU" dirty="0" smtClean="0"/>
              <a:t> </a:t>
            </a:r>
            <a:r>
              <a:rPr lang="ru-RU" dirty="0" err="1" smtClean="0"/>
              <a:t>менші</a:t>
            </a:r>
            <a:r>
              <a:rPr lang="ru-RU" dirty="0" smtClean="0"/>
              <a:t> за </a:t>
            </a:r>
            <a:r>
              <a:rPr lang="ru-RU" dirty="0" err="1" smtClean="0"/>
              <a:t>бактерій</a:t>
            </a:r>
            <a:r>
              <a:rPr lang="ru-RU" dirty="0" smtClean="0"/>
              <a:t>. </a:t>
            </a:r>
            <a:r>
              <a:rPr lang="ru-RU" dirty="0" err="1" smtClean="0"/>
              <a:t>Їх</a:t>
            </a:r>
            <a:r>
              <a:rPr lang="ru-RU" dirty="0" smtClean="0"/>
              <a:t> </a:t>
            </a:r>
            <a:r>
              <a:rPr lang="ru-RU" dirty="0" err="1" smtClean="0"/>
              <a:t>неможливо</a:t>
            </a:r>
            <a:r>
              <a:rPr lang="ru-RU" dirty="0" smtClean="0"/>
              <a:t> </a:t>
            </a:r>
            <a:r>
              <a:rPr lang="ru-RU" dirty="0" err="1" smtClean="0"/>
              <a:t>побачити</a:t>
            </a:r>
            <a:r>
              <a:rPr lang="ru-RU" dirty="0" smtClean="0"/>
              <a:t> у </a:t>
            </a:r>
            <a:r>
              <a:rPr lang="ru-RU" dirty="0" err="1" smtClean="0"/>
              <a:t>оптичний</a:t>
            </a:r>
            <a:r>
              <a:rPr lang="ru-RU" dirty="0" smtClean="0"/>
              <a:t> </a:t>
            </a:r>
            <a:r>
              <a:rPr lang="ru-RU" dirty="0" err="1" smtClean="0"/>
              <a:t>мікроскоп</a:t>
            </a:r>
            <a:r>
              <a:rPr lang="ru-RU" dirty="0" smtClean="0"/>
              <a:t>, тому </a:t>
            </a:r>
            <a:r>
              <a:rPr lang="ru-RU" dirty="0" err="1" smtClean="0"/>
              <a:t>що</a:t>
            </a:r>
            <a:r>
              <a:rPr lang="ru-RU" dirty="0" smtClean="0"/>
              <a:t> </a:t>
            </a:r>
            <a:r>
              <a:rPr lang="ru-RU" dirty="0" err="1" smtClean="0"/>
              <a:t>їх</a:t>
            </a:r>
            <a:r>
              <a:rPr lang="ru-RU" dirty="0" smtClean="0"/>
              <a:t> </a:t>
            </a:r>
            <a:r>
              <a:rPr lang="ru-RU" dirty="0" err="1" smtClean="0"/>
              <a:t>розмір</a:t>
            </a:r>
            <a:r>
              <a:rPr lang="ru-RU" dirty="0" smtClean="0"/>
              <a:t> </a:t>
            </a:r>
            <a:r>
              <a:rPr lang="ru-RU" dirty="0" err="1" smtClean="0"/>
              <a:t>менший</a:t>
            </a:r>
            <a:r>
              <a:rPr lang="ru-RU" dirty="0" smtClean="0"/>
              <a:t> за </a:t>
            </a:r>
            <a:r>
              <a:rPr lang="ru-RU" dirty="0" err="1" smtClean="0"/>
              <a:t>довжину</a:t>
            </a:r>
            <a:r>
              <a:rPr lang="ru-RU" dirty="0" smtClean="0"/>
              <a:t> </a:t>
            </a:r>
            <a:r>
              <a:rPr lang="ru-RU" dirty="0" err="1" smtClean="0"/>
              <a:t>світлової</a:t>
            </a:r>
            <a:r>
              <a:rPr lang="ru-RU" dirty="0" smtClean="0"/>
              <a:t> </a:t>
            </a:r>
            <a:r>
              <a:rPr lang="ru-RU" dirty="0" err="1" smtClean="0"/>
              <a:t>хвилі</a:t>
            </a:r>
            <a:r>
              <a:rPr lang="ru-RU" dirty="0" smtClean="0"/>
              <a:t>.</a:t>
            </a:r>
          </a:p>
          <a:p>
            <a:endParaRPr lang="ru-RU" dirty="0"/>
          </a:p>
        </p:txBody>
      </p:sp>
      <p:pic>
        <p:nvPicPr>
          <p:cNvPr id="6" name="Содержимое 5" descr="yaponskie-uchenye-sozdali-antiseptik.jpg"/>
          <p:cNvPicPr>
            <a:picLocks noGrp="1" noChangeAspect="1"/>
          </p:cNvPicPr>
          <p:nvPr>
            <p:ph sz="half" idx="1"/>
          </p:nvPr>
        </p:nvPicPr>
        <p:blipFill>
          <a:blip r:embed="rId2" cstate="print"/>
          <a:srcRect/>
          <a:stretch>
            <a:fillRect/>
          </a:stretch>
        </p:blipFill>
        <p:spPr bwMode="auto">
          <a:xfrm>
            <a:off x="404812" y="1628800"/>
            <a:ext cx="4311204" cy="388843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uk-UA" b="1" dirty="0" smtClean="0">
                <a:solidFill>
                  <a:srgbClr val="FF0000"/>
                </a:solidFill>
              </a:rPr>
              <a:t>Будова вірусів</a:t>
            </a:r>
            <a:endParaRPr lang="ru-RU" b="1" dirty="0">
              <a:solidFill>
                <a:srgbClr val="FF0000"/>
              </a:solidFill>
            </a:endParaRPr>
          </a:p>
        </p:txBody>
      </p:sp>
      <p:sp>
        <p:nvSpPr>
          <p:cNvPr id="6" name="Содержимое 5"/>
          <p:cNvSpPr>
            <a:spLocks noGrp="1"/>
          </p:cNvSpPr>
          <p:nvPr>
            <p:ph idx="1"/>
          </p:nvPr>
        </p:nvSpPr>
        <p:spPr>
          <a:xfrm>
            <a:off x="323528" y="862013"/>
            <a:ext cx="8496944" cy="5995987"/>
          </a:xfrm>
        </p:spPr>
        <p:txBody>
          <a:bodyPr/>
          <a:lstStyle/>
          <a:p>
            <a:pPr marL="274320" indent="-274320" fontAlgn="auto">
              <a:spcAft>
                <a:spcPts val="0"/>
              </a:spcAft>
              <a:buFont typeface="Wingdings 3"/>
              <a:buChar char=""/>
              <a:defRPr/>
            </a:pPr>
            <a:r>
              <a:rPr lang="ru-RU" dirty="0" err="1" smtClean="0"/>
              <a:t>Віруси</a:t>
            </a:r>
            <a:r>
              <a:rPr lang="ru-RU" dirty="0" smtClean="0"/>
              <a:t> </a:t>
            </a:r>
            <a:r>
              <a:rPr lang="ru-RU" dirty="0" err="1" smtClean="0"/>
              <a:t>складаються</a:t>
            </a:r>
            <a:r>
              <a:rPr lang="ru-RU" dirty="0" smtClean="0"/>
              <a:t> </a:t>
            </a:r>
            <a:r>
              <a:rPr lang="ru-RU" dirty="0" err="1" smtClean="0"/>
              <a:t>з</a:t>
            </a:r>
            <a:r>
              <a:rPr lang="ru-RU" dirty="0" smtClean="0"/>
              <a:t> </a:t>
            </a:r>
            <a:r>
              <a:rPr lang="ru-RU" dirty="0" err="1" smtClean="0"/>
              <a:t>різноманітних</a:t>
            </a:r>
            <a:r>
              <a:rPr lang="ru-RU" dirty="0" smtClean="0"/>
              <a:t> </a:t>
            </a:r>
            <a:r>
              <a:rPr lang="ru-RU" dirty="0" err="1" smtClean="0"/>
              <a:t>компонентів</a:t>
            </a:r>
            <a:r>
              <a:rPr lang="ru-RU" dirty="0" smtClean="0"/>
              <a:t>:</a:t>
            </a:r>
          </a:p>
          <a:p>
            <a:pPr marL="274320" indent="-274320" fontAlgn="auto">
              <a:spcAft>
                <a:spcPts val="0"/>
              </a:spcAft>
              <a:buFont typeface="Wingdings 3"/>
              <a:buChar char=""/>
              <a:defRPr/>
            </a:pPr>
            <a:r>
              <a:rPr lang="ru-RU" b="1" u="sng" dirty="0" err="1" smtClean="0"/>
              <a:t>серцевина</a:t>
            </a:r>
            <a:r>
              <a:rPr lang="ru-RU" u="sng" dirty="0" smtClean="0"/>
              <a:t> — </a:t>
            </a:r>
            <a:r>
              <a:rPr lang="ru-RU" u="sng" dirty="0" err="1" smtClean="0"/>
              <a:t>генетичний</a:t>
            </a:r>
            <a:r>
              <a:rPr lang="ru-RU" u="sng" dirty="0" smtClean="0"/>
              <a:t> </a:t>
            </a:r>
            <a:r>
              <a:rPr lang="ru-RU" u="sng" dirty="0" err="1" smtClean="0"/>
              <a:t>матеріал</a:t>
            </a:r>
            <a:r>
              <a:rPr lang="ru-RU" u="sng" dirty="0" smtClean="0"/>
              <a:t> (ДНК </a:t>
            </a:r>
            <a:r>
              <a:rPr lang="ru-RU" u="sng" dirty="0" err="1" smtClean="0"/>
              <a:t>або</a:t>
            </a:r>
            <a:r>
              <a:rPr lang="ru-RU" u="sng" dirty="0" smtClean="0"/>
              <a:t> РНК). </a:t>
            </a:r>
            <a:r>
              <a:rPr lang="ru-RU" dirty="0" err="1" smtClean="0"/>
              <a:t>Генетичний</a:t>
            </a:r>
            <a:r>
              <a:rPr lang="ru-RU" dirty="0" smtClean="0"/>
              <a:t> </a:t>
            </a:r>
            <a:r>
              <a:rPr lang="ru-RU" dirty="0" err="1" smtClean="0"/>
              <a:t>апарат</a:t>
            </a:r>
            <a:r>
              <a:rPr lang="ru-RU" dirty="0" smtClean="0"/>
              <a:t> </a:t>
            </a:r>
            <a:r>
              <a:rPr lang="ru-RU" dirty="0" err="1" smtClean="0"/>
              <a:t>вірусу</a:t>
            </a:r>
            <a:r>
              <a:rPr lang="ru-RU" dirty="0" smtClean="0"/>
              <a:t> </a:t>
            </a:r>
            <a:r>
              <a:rPr lang="ru-RU" dirty="0" err="1" smtClean="0"/>
              <a:t>кодує</a:t>
            </a:r>
            <a:r>
              <a:rPr lang="ru-RU" dirty="0" smtClean="0"/>
              <a:t> </a:t>
            </a:r>
            <a:r>
              <a:rPr lang="ru-RU" dirty="0" err="1" smtClean="0"/>
              <a:t>від</a:t>
            </a:r>
            <a:r>
              <a:rPr lang="ru-RU" dirty="0" smtClean="0"/>
              <a:t> </a:t>
            </a:r>
            <a:r>
              <a:rPr lang="ru-RU" dirty="0" err="1" smtClean="0"/>
              <a:t>декількох</a:t>
            </a:r>
            <a:r>
              <a:rPr lang="ru-RU" dirty="0" smtClean="0"/>
              <a:t> (</a:t>
            </a:r>
            <a:r>
              <a:rPr lang="ru-RU" dirty="0" err="1" smtClean="0"/>
              <a:t>Вірус</a:t>
            </a:r>
            <a:r>
              <a:rPr lang="ru-RU" dirty="0" smtClean="0"/>
              <a:t> </a:t>
            </a:r>
            <a:r>
              <a:rPr lang="ru-RU" dirty="0" err="1" smtClean="0"/>
              <a:t>Тютюнової</a:t>
            </a:r>
            <a:r>
              <a:rPr lang="ru-RU" dirty="0" smtClean="0"/>
              <a:t> </a:t>
            </a:r>
            <a:r>
              <a:rPr lang="ru-RU" dirty="0" err="1" smtClean="0"/>
              <a:t>мозаїки</a:t>
            </a:r>
            <a:r>
              <a:rPr lang="ru-RU" dirty="0" smtClean="0"/>
              <a:t>) до </a:t>
            </a:r>
            <a:r>
              <a:rPr lang="ru-RU" dirty="0" err="1" smtClean="0"/>
              <a:t>сотень</a:t>
            </a:r>
            <a:r>
              <a:rPr lang="ru-RU" dirty="0" smtClean="0"/>
              <a:t> </a:t>
            </a:r>
            <a:r>
              <a:rPr lang="ru-RU" dirty="0" err="1" smtClean="0"/>
              <a:t>генів</a:t>
            </a:r>
            <a:r>
              <a:rPr lang="ru-RU" dirty="0" smtClean="0"/>
              <a:t> (</a:t>
            </a:r>
            <a:r>
              <a:rPr lang="ru-RU" dirty="0" err="1" smtClean="0"/>
              <a:t>Вірус</a:t>
            </a:r>
            <a:r>
              <a:rPr lang="ru-RU" dirty="0" smtClean="0"/>
              <a:t> </a:t>
            </a:r>
            <a:r>
              <a:rPr lang="ru-RU" dirty="0" err="1" smtClean="0"/>
              <a:t>Віспи</a:t>
            </a:r>
            <a:r>
              <a:rPr lang="ru-RU" dirty="0" smtClean="0"/>
              <a:t>, </a:t>
            </a:r>
            <a:r>
              <a:rPr lang="ru-RU" dirty="0" err="1" smtClean="0"/>
              <a:t>більше</a:t>
            </a:r>
            <a:r>
              <a:rPr lang="ru-RU" dirty="0" smtClean="0"/>
              <a:t> 100 </a:t>
            </a:r>
            <a:r>
              <a:rPr lang="ru-RU" dirty="0" err="1" smtClean="0"/>
              <a:t>генів</a:t>
            </a:r>
            <a:r>
              <a:rPr lang="ru-RU" dirty="0" smtClean="0"/>
              <a:t>). </a:t>
            </a:r>
            <a:r>
              <a:rPr lang="ru-RU" dirty="0" err="1" smtClean="0"/>
              <a:t>Необхідний</a:t>
            </a:r>
            <a:r>
              <a:rPr lang="ru-RU" dirty="0" smtClean="0"/>
              <a:t> </a:t>
            </a:r>
            <a:r>
              <a:rPr lang="ru-RU" dirty="0" err="1" smtClean="0"/>
              <a:t>мінімум</a:t>
            </a:r>
            <a:r>
              <a:rPr lang="ru-RU" dirty="0" smtClean="0"/>
              <a:t> — </a:t>
            </a:r>
            <a:r>
              <a:rPr lang="ru-RU" dirty="0" err="1" smtClean="0"/>
              <a:t>гени</a:t>
            </a:r>
            <a:r>
              <a:rPr lang="ru-RU" dirty="0" smtClean="0"/>
              <a:t>, </a:t>
            </a:r>
            <a:r>
              <a:rPr lang="ru-RU" dirty="0" err="1" smtClean="0"/>
              <a:t>що</a:t>
            </a:r>
            <a:r>
              <a:rPr lang="ru-RU" dirty="0" smtClean="0"/>
              <a:t> </a:t>
            </a:r>
            <a:r>
              <a:rPr lang="ru-RU" dirty="0" err="1" smtClean="0"/>
              <a:t>кодують</a:t>
            </a:r>
            <a:r>
              <a:rPr lang="ru-RU" dirty="0" smtClean="0"/>
              <a:t> </a:t>
            </a:r>
            <a:r>
              <a:rPr lang="ru-RU" dirty="0" err="1" smtClean="0"/>
              <a:t>вірус-специфічну</a:t>
            </a:r>
            <a:r>
              <a:rPr lang="ru-RU" dirty="0" smtClean="0"/>
              <a:t> </a:t>
            </a:r>
            <a:r>
              <a:rPr lang="ru-RU" dirty="0" err="1" smtClean="0"/>
              <a:t>полімеразу</a:t>
            </a:r>
            <a:r>
              <a:rPr lang="ru-RU" dirty="0" smtClean="0"/>
              <a:t> та </a:t>
            </a:r>
            <a:r>
              <a:rPr lang="ru-RU" dirty="0" err="1" smtClean="0"/>
              <a:t>структурні</a:t>
            </a:r>
            <a:r>
              <a:rPr lang="ru-RU" dirty="0" smtClean="0"/>
              <a:t> </a:t>
            </a:r>
            <a:r>
              <a:rPr lang="ru-RU" dirty="0" err="1" smtClean="0"/>
              <a:t>білки</a:t>
            </a:r>
            <a:r>
              <a:rPr lang="ru-RU" dirty="0" smtClean="0"/>
              <a:t>.</a:t>
            </a:r>
          </a:p>
          <a:p>
            <a:pPr marL="274320" indent="-274320" fontAlgn="auto">
              <a:spcAft>
                <a:spcPts val="0"/>
              </a:spcAft>
              <a:buFont typeface="Wingdings 3"/>
              <a:buChar char=""/>
              <a:defRPr/>
            </a:pPr>
            <a:r>
              <a:rPr lang="ru-RU" b="1" u="sng" dirty="0" err="1" smtClean="0"/>
              <a:t>білкова</a:t>
            </a:r>
            <a:r>
              <a:rPr lang="ru-RU" b="1" u="sng" dirty="0" smtClean="0"/>
              <a:t> </a:t>
            </a:r>
            <a:r>
              <a:rPr lang="ru-RU" b="1" u="sng" dirty="0" err="1" smtClean="0"/>
              <a:t>оболонка</a:t>
            </a:r>
            <a:r>
              <a:rPr lang="ru-RU" u="sng" dirty="0" smtClean="0"/>
              <a:t>, </a:t>
            </a:r>
            <a:r>
              <a:rPr lang="ru-RU" u="sng" dirty="0" err="1" smtClean="0"/>
              <a:t>що</a:t>
            </a:r>
            <a:r>
              <a:rPr lang="ru-RU" u="sng" dirty="0" smtClean="0"/>
              <a:t> </a:t>
            </a:r>
            <a:r>
              <a:rPr lang="ru-RU" u="sng" dirty="0" err="1" smtClean="0"/>
              <a:t>називають</a:t>
            </a:r>
            <a:r>
              <a:rPr lang="ru-RU" u="sng" dirty="0" smtClean="0"/>
              <a:t> </a:t>
            </a:r>
            <a:r>
              <a:rPr lang="ru-RU" i="1" u="sng" dirty="0" err="1" smtClean="0"/>
              <a:t>капсидом</a:t>
            </a:r>
            <a:r>
              <a:rPr lang="ru-RU" dirty="0" smtClean="0"/>
              <a:t>. </a:t>
            </a:r>
            <a:r>
              <a:rPr lang="ru-RU" dirty="0" err="1" smtClean="0"/>
              <a:t>Оболонка</a:t>
            </a:r>
            <a:r>
              <a:rPr lang="ru-RU" dirty="0" smtClean="0"/>
              <a:t> часто </a:t>
            </a:r>
            <a:r>
              <a:rPr lang="ru-RU" dirty="0" err="1" smtClean="0"/>
              <a:t>побудована</a:t>
            </a:r>
            <a:r>
              <a:rPr lang="ru-RU" dirty="0" smtClean="0"/>
              <a:t> </a:t>
            </a:r>
            <a:r>
              <a:rPr lang="ru-RU" dirty="0" err="1" smtClean="0"/>
              <a:t>з</a:t>
            </a:r>
            <a:r>
              <a:rPr lang="ru-RU" dirty="0" smtClean="0"/>
              <a:t> </a:t>
            </a:r>
            <a:r>
              <a:rPr lang="ru-RU" dirty="0" err="1" smtClean="0"/>
              <a:t>ідентичних</a:t>
            </a:r>
            <a:r>
              <a:rPr lang="ru-RU" dirty="0" smtClean="0"/>
              <a:t> </a:t>
            </a:r>
            <a:r>
              <a:rPr lang="ru-RU" dirty="0" err="1" smtClean="0"/>
              <a:t>повторюваних</a:t>
            </a:r>
            <a:r>
              <a:rPr lang="ru-RU" dirty="0" smtClean="0"/>
              <a:t> </a:t>
            </a:r>
            <a:r>
              <a:rPr lang="ru-RU" dirty="0" err="1" smtClean="0"/>
              <a:t>субодиниць</a:t>
            </a:r>
            <a:r>
              <a:rPr lang="ru-RU" dirty="0" smtClean="0"/>
              <a:t> — </a:t>
            </a:r>
            <a:r>
              <a:rPr lang="ru-RU" dirty="0" err="1" smtClean="0"/>
              <a:t>капсомерів</a:t>
            </a:r>
            <a:r>
              <a:rPr lang="ru-RU" dirty="0" smtClean="0"/>
              <a:t>. </a:t>
            </a:r>
            <a:r>
              <a:rPr lang="ru-RU" dirty="0" err="1" smtClean="0"/>
              <a:t>Капсомери</a:t>
            </a:r>
            <a:r>
              <a:rPr lang="ru-RU" dirty="0" smtClean="0"/>
              <a:t> </a:t>
            </a:r>
            <a:r>
              <a:rPr lang="ru-RU" dirty="0" err="1" smtClean="0"/>
              <a:t>утворюють</a:t>
            </a:r>
            <a:r>
              <a:rPr lang="ru-RU" dirty="0" smtClean="0"/>
              <a:t> </a:t>
            </a:r>
            <a:r>
              <a:rPr lang="ru-RU" dirty="0" err="1" smtClean="0"/>
              <a:t>структури</a:t>
            </a:r>
            <a:r>
              <a:rPr lang="ru-RU" dirty="0" smtClean="0"/>
              <a:t> </a:t>
            </a:r>
            <a:r>
              <a:rPr lang="ru-RU" dirty="0" err="1" smtClean="0"/>
              <a:t>з</a:t>
            </a:r>
            <a:r>
              <a:rPr lang="ru-RU" dirty="0" smtClean="0"/>
              <a:t> </a:t>
            </a:r>
            <a:r>
              <a:rPr lang="ru-RU" dirty="0" err="1" smtClean="0"/>
              <a:t>високою</a:t>
            </a:r>
            <a:r>
              <a:rPr lang="ru-RU" dirty="0" smtClean="0"/>
              <a:t> </a:t>
            </a:r>
            <a:r>
              <a:rPr lang="ru-RU" dirty="0" err="1" smtClean="0"/>
              <a:t>симетрією</a:t>
            </a:r>
            <a:r>
              <a:rPr lang="ru-RU" dirty="0" smtClean="0"/>
              <a:t>.</a:t>
            </a:r>
          </a:p>
          <a:p>
            <a:pPr marL="274320" indent="-274320" fontAlgn="auto">
              <a:spcAft>
                <a:spcPts val="0"/>
              </a:spcAft>
              <a:buFont typeface="Wingdings 3"/>
              <a:buChar char=""/>
              <a:defRPr/>
            </a:pPr>
            <a:r>
              <a:rPr lang="ru-RU" b="1" u="sng" dirty="0" err="1" smtClean="0"/>
              <a:t>додаткова</a:t>
            </a:r>
            <a:r>
              <a:rPr lang="ru-RU" b="1" u="sng" dirty="0" smtClean="0"/>
              <a:t> </a:t>
            </a:r>
            <a:r>
              <a:rPr lang="ru-RU" b="1" u="sng" dirty="0" err="1" smtClean="0"/>
              <a:t>ліпопротеїдна</a:t>
            </a:r>
            <a:r>
              <a:rPr lang="ru-RU" b="1" u="sng" dirty="0" smtClean="0"/>
              <a:t> </a:t>
            </a:r>
            <a:r>
              <a:rPr lang="ru-RU" b="1" u="sng" dirty="0" err="1" smtClean="0"/>
              <a:t>оболонка</a:t>
            </a:r>
            <a:r>
              <a:rPr lang="ru-RU" dirty="0" smtClean="0"/>
              <a:t>. </a:t>
            </a:r>
            <a:r>
              <a:rPr lang="ru-RU" dirty="0" err="1" smtClean="0"/>
              <a:t>Ліпідна</a:t>
            </a:r>
            <a:r>
              <a:rPr lang="ru-RU" dirty="0" smtClean="0"/>
              <a:t> </a:t>
            </a:r>
            <a:r>
              <a:rPr lang="ru-RU" dirty="0" err="1" smtClean="0"/>
              <a:t>оболонка</a:t>
            </a:r>
            <a:r>
              <a:rPr lang="ru-RU" dirty="0" smtClean="0"/>
              <a:t> походить </a:t>
            </a:r>
            <a:r>
              <a:rPr lang="ru-RU" dirty="0" err="1" smtClean="0"/>
              <a:t>з</a:t>
            </a:r>
            <a:r>
              <a:rPr lang="ru-RU" dirty="0" smtClean="0"/>
              <a:t> </a:t>
            </a:r>
            <a:r>
              <a:rPr lang="ru-RU" dirty="0" err="1" smtClean="0"/>
              <a:t>плазматичної</a:t>
            </a:r>
            <a:r>
              <a:rPr lang="ru-RU" dirty="0" smtClean="0"/>
              <a:t> </a:t>
            </a:r>
            <a:r>
              <a:rPr lang="ru-RU" dirty="0" err="1" smtClean="0"/>
              <a:t>мембрани</a:t>
            </a:r>
            <a:r>
              <a:rPr lang="ru-RU" dirty="0" smtClean="0"/>
              <a:t> </a:t>
            </a:r>
            <a:r>
              <a:rPr lang="ru-RU" dirty="0" err="1" smtClean="0"/>
              <a:t>клітини-хазяїна</a:t>
            </a:r>
            <a:r>
              <a:rPr lang="ru-RU" dirty="0" smtClean="0"/>
              <a:t> та </a:t>
            </a:r>
            <a:r>
              <a:rPr lang="ru-RU" dirty="0" err="1" smtClean="0"/>
              <a:t>зустрічається</a:t>
            </a:r>
            <a:r>
              <a:rPr lang="ru-RU" dirty="0" smtClean="0"/>
              <a:t> в </a:t>
            </a:r>
            <a:r>
              <a:rPr lang="ru-RU" dirty="0" err="1" smtClean="0"/>
              <a:t>порівняно</a:t>
            </a:r>
            <a:r>
              <a:rPr lang="ru-RU" dirty="0" smtClean="0"/>
              <a:t> </a:t>
            </a:r>
            <a:r>
              <a:rPr lang="ru-RU" dirty="0" err="1" smtClean="0"/>
              <a:t>складних</a:t>
            </a:r>
            <a:r>
              <a:rPr lang="ru-RU" dirty="0" smtClean="0"/>
              <a:t> </a:t>
            </a:r>
            <a:r>
              <a:rPr lang="ru-RU" dirty="0" err="1" smtClean="0"/>
              <a:t>вірусів</a:t>
            </a:r>
            <a:r>
              <a:rPr lang="ru-RU" dirty="0" smtClean="0"/>
              <a:t> (</a:t>
            </a:r>
            <a:r>
              <a:rPr lang="ru-RU" dirty="0" err="1" smtClean="0"/>
              <a:t>вірус</a:t>
            </a:r>
            <a:r>
              <a:rPr lang="ru-RU" dirty="0" smtClean="0"/>
              <a:t> </a:t>
            </a:r>
            <a:r>
              <a:rPr lang="ru-RU" dirty="0" err="1" smtClean="0"/>
              <a:t>грипу</a:t>
            </a:r>
            <a:r>
              <a:rPr lang="ru-RU" dirty="0" smtClean="0"/>
              <a:t>, </a:t>
            </a:r>
            <a:r>
              <a:rPr lang="ru-RU" dirty="0" err="1" smtClean="0"/>
              <a:t>вірус</a:t>
            </a:r>
            <a:r>
              <a:rPr lang="ru-RU" dirty="0" smtClean="0"/>
              <a:t> герпесу). </a:t>
            </a:r>
            <a:r>
              <a:rPr lang="ru-RU" dirty="0" err="1" smtClean="0"/>
              <a:t>Цілком</a:t>
            </a:r>
            <a:r>
              <a:rPr lang="ru-RU" dirty="0" smtClean="0"/>
              <a:t> сформована </a:t>
            </a:r>
            <a:r>
              <a:rPr lang="ru-RU" dirty="0" err="1" smtClean="0"/>
              <a:t>інфекційна</a:t>
            </a:r>
            <a:r>
              <a:rPr lang="ru-RU" dirty="0" smtClean="0"/>
              <a:t> </a:t>
            </a:r>
            <a:r>
              <a:rPr lang="ru-RU" dirty="0" err="1" smtClean="0"/>
              <a:t>вірусна</a:t>
            </a:r>
            <a:r>
              <a:rPr lang="ru-RU" dirty="0" smtClean="0"/>
              <a:t> </a:t>
            </a:r>
            <a:r>
              <a:rPr lang="ru-RU" dirty="0" err="1" smtClean="0"/>
              <a:t>частка</a:t>
            </a:r>
            <a:r>
              <a:rPr lang="ru-RU" dirty="0" smtClean="0"/>
              <a:t> </a:t>
            </a:r>
            <a:r>
              <a:rPr lang="ru-RU" dirty="0" err="1" smtClean="0"/>
              <a:t>називається</a:t>
            </a:r>
            <a:r>
              <a:rPr lang="ru-RU" dirty="0" smtClean="0"/>
              <a:t> </a:t>
            </a:r>
            <a:r>
              <a:rPr lang="ru-RU" u="sng" dirty="0" err="1" smtClean="0"/>
              <a:t>віріоном</a:t>
            </a:r>
            <a:r>
              <a:rPr lang="ru-RU" u="sng" dirty="0" smtClean="0"/>
              <a:t>.</a:t>
            </a:r>
          </a:p>
          <a:p>
            <a:endParaRPr lang="ru-RU"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ULLVER_BOOKMARK" val="п201221522943SlideId256"/>
</p:tagLst>
</file>

<file path=ppt/tags/tag2.xml><?xml version="1.0" encoding="utf-8"?>
<p:tagLst xmlns:a="http://schemas.openxmlformats.org/drawingml/2006/main" xmlns:r="http://schemas.openxmlformats.org/officeDocument/2006/relationships" xmlns:p="http://schemas.openxmlformats.org/presentationml/2006/main">
  <p:tag name="FULLVER_BOOKMARK" val="п201221522106SlideId257"/>
</p:tagLst>
</file>

<file path=ppt/theme/theme1.xml><?xml version="1.0" encoding="utf-8"?>
<a:theme xmlns:a="http://schemas.openxmlformats.org/drawingml/2006/main" name="DNA">
  <a:themeElements>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Тема Office 13">
        <a:dk1>
          <a:srgbClr val="000000"/>
        </a:dk1>
        <a:lt1>
          <a:srgbClr val="FFFFFF"/>
        </a:lt1>
        <a:dk2>
          <a:srgbClr val="FFFFFF"/>
        </a:dk2>
        <a:lt2>
          <a:srgbClr val="969696"/>
        </a:lt2>
        <a:accent1>
          <a:srgbClr val="374D67"/>
        </a:accent1>
        <a:accent2>
          <a:srgbClr val="8A2826"/>
        </a:accent2>
        <a:accent3>
          <a:srgbClr val="FFFFFF"/>
        </a:accent3>
        <a:accent4>
          <a:srgbClr val="000000"/>
        </a:accent4>
        <a:accent5>
          <a:srgbClr val="AEB2B8"/>
        </a:accent5>
        <a:accent6>
          <a:srgbClr val="7D2321"/>
        </a:accent6>
        <a:hlink>
          <a:srgbClr val="6E8CB2"/>
        </a:hlink>
        <a:folHlink>
          <a:srgbClr val="B2C2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DNA</Template>
  <TotalTime>1300</TotalTime>
  <Words>1406</Words>
  <Application>Microsoft Office PowerPoint</Application>
  <PresentationFormat>Екран (4:3)</PresentationFormat>
  <Paragraphs>215</Paragraphs>
  <Slides>58</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58</vt:i4>
      </vt:variant>
    </vt:vector>
  </HeadingPairs>
  <TitlesOfParts>
    <vt:vector size="66" baseType="lpstr">
      <vt:lpstr>Arial</vt:lpstr>
      <vt:lpstr>Arial Black</vt:lpstr>
      <vt:lpstr>Calibri</vt:lpstr>
      <vt:lpstr>Courier New</vt:lpstr>
      <vt:lpstr>Times New Roman</vt:lpstr>
      <vt:lpstr>Wingdings</vt:lpstr>
      <vt:lpstr>Wingdings 3</vt:lpstr>
      <vt:lpstr>DNA</vt:lpstr>
      <vt:lpstr>Презентація PowerPoint</vt:lpstr>
      <vt:lpstr>Пригадайте!</vt:lpstr>
      <vt:lpstr>Презентація PowerPoint</vt:lpstr>
      <vt:lpstr>Віруси – це паразити прокаріотів та еукаріотів, і поза клітиною-хазяїном віріони не виявляють жодних ознак життя</vt:lpstr>
      <vt:lpstr>Загальне поняття про віруси</vt:lpstr>
      <vt:lpstr>1892 р. - Дмитро Йосипович Івановський відкрив віруси, досліджуючи мозаїчну хворобу тютюну</vt:lpstr>
      <vt:lpstr>Термін вірус (від лат. «virus» – отрута) запропонував датський ботанік Мартін Віллем Бєйєрінк.  1898 р. – Фрідріх Лефлер відкрив вірус ящура, збудника гострої інфекційної хвороби ВРХ, овець, кіз, свиней.  1901 р. – Уолтер Рід відкрив вірус жовтої лихоманки, збудник хвороби людини.  1915 р. – відкриті віруси в клітинах бактерій – бактеріофаги (Фелікс Д’Ерел – канадський вчений).</vt:lpstr>
      <vt:lpstr>Розміри  вірусів</vt:lpstr>
      <vt:lpstr>Будова вірусів</vt:lpstr>
      <vt:lpstr>Будова вірусів</vt:lpstr>
      <vt:lpstr>Презентація PowerPoint</vt:lpstr>
      <vt:lpstr>Презентація PowerPoint</vt:lpstr>
      <vt:lpstr>Презентація PowerPoint</vt:lpstr>
      <vt:lpstr>Класифікація вірусів</vt:lpstr>
      <vt:lpstr>Гіпотези походження вірусів</vt:lpstr>
      <vt:lpstr>Властивість вірусів – самозбирання, внаслідок чого утворюються симетричні фігури</vt:lpstr>
      <vt:lpstr>                     Вірус грипу  (збільшення в 30 000 раз). </vt:lpstr>
      <vt:lpstr>Віруси жовтої лихорадки  натуральної віспи </vt:lpstr>
      <vt:lpstr>Різноманітність вірусів під мікроскопом</vt:lpstr>
      <vt:lpstr>БУДОВА БАКТЕРІОФАГА</vt:lpstr>
      <vt:lpstr>Вірусні хвороби людини Герпес </vt:lpstr>
      <vt:lpstr>Вірусні хвороби людини Віспа</vt:lpstr>
      <vt:lpstr>Вірусні хвороби людей  Папіломи</vt:lpstr>
      <vt:lpstr>Вірусні хвороби людей </vt:lpstr>
      <vt:lpstr>Вірусні хвороби людей   Вірус перетворив індонезійця в людину - дерево</vt:lpstr>
      <vt:lpstr>Пташиний грип</vt:lpstr>
      <vt:lpstr>Презентація PowerPoint</vt:lpstr>
      <vt:lpstr>Вірусні хвороби рослин</vt:lpstr>
      <vt:lpstr>Презентація PowerPoint</vt:lpstr>
      <vt:lpstr>Віроїди – збудники хвороб рослин</vt:lpstr>
      <vt:lpstr>історичні відомості</vt:lpstr>
      <vt:lpstr>ВІРоїди</vt:lpstr>
      <vt:lpstr>Як віроїди потрапляють у клітину рослини</vt:lpstr>
      <vt:lpstr>ЖИТТЄВИЙ ЦИКЛ</vt:lpstr>
      <vt:lpstr>Презентація PowerPoint</vt:lpstr>
      <vt:lpstr>Пріони,  їх будова, поширення</vt:lpstr>
      <vt:lpstr>Пріони – збудники захворювань людей і тварин </vt:lpstr>
      <vt:lpstr> Стенлі Бен Прузинер  американський біохімік, лауреат Нобелевської премії        з фізіології  і медицини 1997 року за видатне відкриття пріонів- біологічних джерела інфекції і за пояснення основних  принципів його дії </vt:lpstr>
      <vt:lpstr>Презентація PowerPoint</vt:lpstr>
      <vt:lpstr>Властивості пріонів. </vt:lpstr>
      <vt:lpstr>Презентація PowerPoint</vt:lpstr>
      <vt:lpstr>Презентація PowerPoint</vt:lpstr>
      <vt:lpstr>Презентація PowerPoint</vt:lpstr>
      <vt:lpstr>Особливості пріонних  хвороб   </vt:lpstr>
      <vt:lpstr> Хвороби, що спричинені пріонами</vt:lpstr>
      <vt:lpstr>Хвороба Крейтцфельдта-Якоба (несправжній склероз) Це прогресуюче захворювання кори великих півкуль.  </vt:lpstr>
      <vt:lpstr>Хвороба Куру В 1957 р. американський вчений Карлтон Гайдушек описав нове захворювання, яке було виявлене в жителів Нової Гвінеї, папуасів­канібалів</vt:lpstr>
      <vt:lpstr>Синдром Герстмана-Штрауслера </vt:lpstr>
      <vt:lpstr>Смертельне сімейне безсоння</vt:lpstr>
      <vt:lpstr>Скрейпі</vt:lpstr>
      <vt:lpstr>Коров’ячий сказ (губчаста енцефалопатія корів)</vt:lpstr>
      <vt:lpstr>Презентація PowerPoint</vt:lpstr>
      <vt:lpstr>Порівняльна характеристика вірусів,віроїдів,пріонів</vt:lpstr>
      <vt:lpstr> Тестові запитання</vt:lpstr>
      <vt:lpstr>Презентація PowerPoint</vt:lpstr>
      <vt:lpstr>Поміркуйте!</vt:lpstr>
      <vt:lpstr> 1) Гнійна хвороба шкіри, слизової оболонки     2)  Хвороба нервової системи.     3) Хвороба шкіри і слизової оболонки.     4) Хвороба шкіри, крові і усіх систем.     5) Хвороба імунної системи.     6) Хвороба органів дихання.</vt:lpstr>
      <vt:lpstr>Презентація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Шаблон для презентаций по медицине</dc:subject>
  <dc:creator>Admin</dc:creator>
  <dc:description>http://rusderm.ru - Справочник дерматовенеролога. Медицинские шаблоны для презентаций. Книги и презентации  по медицине.</dc:description>
  <cp:lastModifiedBy>Ira Savchuk</cp:lastModifiedBy>
  <cp:revision>65</cp:revision>
  <dcterms:created xsi:type="dcterms:W3CDTF">2013-04-21T18:28:50Z</dcterms:created>
  <dcterms:modified xsi:type="dcterms:W3CDTF">2020-03-19T16:54:07Z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000800d6010000000000010243100207f6000400038000</vt:lpwstr>
  </property>
</Properties>
</file>