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96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5ACC18-F558-43AF-A081-9E1BC870ECA3}" type="datetimeFigureOut">
              <a:rPr lang="uk-UA" smtClean="0"/>
              <a:pPr/>
              <a:t>29.03.2020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889286-ED8C-45DB-B93F-358056609C47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Дії з десятковими дробами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Правила виконання арифметичних дій з десятковими дробами</a:t>
            </a:r>
            <a:endParaRPr lang="uk-UA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19" y="4149080"/>
            <a:ext cx="4858705" cy="2460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 cstate="print"/>
          <a:srcRect l="11198" r="13203"/>
          <a:stretch>
            <a:fillRect/>
          </a:stretch>
        </p:blipFill>
        <p:spPr>
          <a:xfrm>
            <a:off x="6372200" y="3669030"/>
            <a:ext cx="2592288" cy="318897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Окремий випадок множення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935480"/>
            <a:ext cx="6480720" cy="4389120"/>
          </a:xfrm>
        </p:spPr>
        <p:txBody>
          <a:bodyPr/>
          <a:lstStyle/>
          <a:p>
            <a:r>
              <a:rPr lang="uk-UA" dirty="0" smtClean="0"/>
              <a:t>Якщо цифр у добутку занадто мало, наприклад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0,075 ·0,06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разом у цих чисел після коми маємо 5 цифр (3 в першому і 2 в другому), а в добутку отримуємо лише три: 450, то дописуємо перед цими цифрами необхідну кількість нулів:</a:t>
            </a:r>
          </a:p>
          <a:p>
            <a:pPr>
              <a:buNone/>
            </a:pPr>
            <a:r>
              <a:rPr lang="uk-UA" dirty="0" smtClean="0"/>
              <a:t>      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0,075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  0,06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450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Отримуємо: 0,075·0,06 = 0,0045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множение 3"/>
          <p:cNvSpPr/>
          <p:nvPr/>
        </p:nvSpPr>
        <p:spPr>
          <a:xfrm>
            <a:off x="2051720" y="4653136"/>
            <a:ext cx="216024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2746648" cy="7943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Ділення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47260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Щоб поділити десятковий дріб на натуральне число необхідно уважно слідкувати за тим, що: </a:t>
            </a:r>
          </a:p>
          <a:p>
            <a:r>
              <a:rPr lang="uk-UA" dirty="0" smtClean="0"/>
              <a:t>ділити треба по одній цифрі</a:t>
            </a:r>
          </a:p>
          <a:p>
            <a:r>
              <a:rPr lang="uk-UA" dirty="0" smtClean="0"/>
              <a:t>с</a:t>
            </a:r>
            <a:r>
              <a:rPr lang="uk-UA" dirty="0" smtClean="0"/>
              <a:t>писуємо також по одній цифрі</a:t>
            </a:r>
          </a:p>
          <a:p>
            <a:r>
              <a:rPr lang="uk-UA" dirty="0" smtClean="0"/>
              <a:t>Після закінчення цифр цілої частини в частці теж треба ставити кому.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6,24 : 3 = 2,08              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6,24  3</a:t>
            </a:r>
          </a:p>
          <a:p>
            <a:pPr>
              <a:buNone/>
            </a:pPr>
            <a:r>
              <a:rPr lang="uk-UA" dirty="0" smtClean="0"/>
              <a:t>       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2,08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списавши цифру 2,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24     бачимо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що вона менша ніж 3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то ж не ділиться. В частку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0     пишемо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0 і списуємо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наступну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цифру 4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3968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3968" y="429309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573016"/>
            <a:ext cx="3096344" cy="3096344"/>
          </a:xfrm>
          <a:prstGeom prst="rect">
            <a:avLst/>
          </a:prstGeom>
        </p:spPr>
      </p:pic>
      <p:sp>
        <p:nvSpPr>
          <p:cNvPr id="10" name="Минус 9"/>
          <p:cNvSpPr/>
          <p:nvPr/>
        </p:nvSpPr>
        <p:spPr>
          <a:xfrm>
            <a:off x="3275856" y="4365104"/>
            <a:ext cx="28803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Минус 10"/>
          <p:cNvSpPr/>
          <p:nvPr/>
        </p:nvSpPr>
        <p:spPr>
          <a:xfrm>
            <a:off x="3419872" y="5301208"/>
            <a:ext cx="28803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148065" y="3147066"/>
            <a:ext cx="367240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ділимо на 3, отримуємо 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цьому ціла частина закінчується.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Тому в частці після 2 ставимо кому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2458616" cy="7943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Ділення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Якщо ділимо число, у якого нуль цілих, теж починаємо з першої цифри: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0, 365 : 5 = 0,073      0,365  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0,073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36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15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0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Записувати ділення можна і в скороченому вигляді, як ділення натуральних чисел.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11960" y="2708920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3968" y="3068960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572000" y="3429000"/>
            <a:ext cx="4355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Перша цифра 0 цілих при діленні на 5 дає нам 0 цілих, після якої в частці ставиться кома, бо на цьому закінчується ціла частина, далі списуємо 3, а це число менше від 5 і ділитися не буде, тому в дробовій частині отримуємо 0 десятих, списуємо до нього 6 і далі вже ділення знайоме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images (3).jpg"/>
          <p:cNvPicPr>
            <a:picLocks noChangeAspect="1"/>
          </p:cNvPicPr>
          <p:nvPr/>
        </p:nvPicPr>
        <p:blipFill>
          <a:blip r:embed="rId2" cstate="print"/>
          <a:srcRect l="10080" t="16800" r="5921" b="26081"/>
          <a:stretch>
            <a:fillRect/>
          </a:stretch>
        </p:blipFill>
        <p:spPr>
          <a:xfrm>
            <a:off x="251520" y="3573016"/>
            <a:ext cx="3070930" cy="2088232"/>
          </a:xfrm>
          <a:prstGeom prst="rect">
            <a:avLst/>
          </a:prstGeom>
        </p:spPr>
      </p:pic>
      <p:sp>
        <p:nvSpPr>
          <p:cNvPr id="10" name="Минус 9"/>
          <p:cNvSpPr/>
          <p:nvPr/>
        </p:nvSpPr>
        <p:spPr>
          <a:xfrm>
            <a:off x="3131840" y="2996952"/>
            <a:ext cx="21602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Минус 10"/>
          <p:cNvSpPr/>
          <p:nvPr/>
        </p:nvSpPr>
        <p:spPr>
          <a:xfrm>
            <a:off x="3347864" y="4221088"/>
            <a:ext cx="21602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Минус 11"/>
          <p:cNvSpPr/>
          <p:nvPr/>
        </p:nvSpPr>
        <p:spPr>
          <a:xfrm>
            <a:off x="3491880" y="5085184"/>
            <a:ext cx="28803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ages (2).jpg"/>
          <p:cNvPicPr>
            <a:picLocks noChangeAspect="1"/>
          </p:cNvPicPr>
          <p:nvPr/>
        </p:nvPicPr>
        <p:blipFill>
          <a:blip r:embed="rId2" cstate="print"/>
          <a:srcRect l="15120" r="21881"/>
          <a:stretch>
            <a:fillRect/>
          </a:stretch>
        </p:blipFill>
        <p:spPr>
          <a:xfrm>
            <a:off x="4716016" y="3429000"/>
            <a:ext cx="3573364" cy="31763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Ділення десяткових дробів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uk-UA" sz="3100" dirty="0" smtClean="0"/>
              <a:t>Щоб поділити два десяткових дроби треба у </a:t>
            </a:r>
            <a:r>
              <a:rPr lang="uk-UA" sz="3100" u="sng" dirty="0" smtClean="0">
                <a:solidFill>
                  <a:srgbClr val="C00000"/>
                </a:solidFill>
              </a:rPr>
              <a:t>обох</a:t>
            </a:r>
            <a:r>
              <a:rPr lang="uk-UA" sz="3100" u="sng" dirty="0" smtClean="0">
                <a:solidFill>
                  <a:srgbClr val="960000"/>
                </a:solidFill>
              </a:rPr>
              <a:t> </a:t>
            </a:r>
            <a:r>
              <a:rPr lang="uk-UA" sz="3100" u="sng" dirty="0" smtClean="0"/>
              <a:t>дробах </a:t>
            </a:r>
            <a:r>
              <a:rPr lang="uk-UA" sz="3100" u="sng" dirty="0" smtClean="0">
                <a:solidFill>
                  <a:srgbClr val="FF0000"/>
                </a:solidFill>
              </a:rPr>
              <a:t>одночасно</a:t>
            </a:r>
            <a:r>
              <a:rPr lang="uk-UA" sz="3100" dirty="0" smtClean="0"/>
              <a:t> перенести кому в кінець числа на </a:t>
            </a:r>
            <a:r>
              <a:rPr lang="uk-UA" sz="3100" u="sng" dirty="0" smtClean="0">
                <a:solidFill>
                  <a:srgbClr val="C00000"/>
                </a:solidFill>
              </a:rPr>
              <a:t>однакову</a:t>
            </a:r>
            <a:r>
              <a:rPr lang="uk-UA" sz="3100" dirty="0" smtClean="0"/>
              <a:t> кількість цифр так, щоб дільник (друге число) став цілим і ділити так, як на натуральне число: 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6,345 :1,5 = 6</a:t>
            </a:r>
            <a:r>
              <a:rPr lang="uk-UA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45 : 1</a:t>
            </a:r>
            <a:r>
              <a:rPr lang="uk-UA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= 4,23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63,45    15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60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4,23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34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45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0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63688" y="400506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763688" y="4365104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Минус 8"/>
          <p:cNvSpPr/>
          <p:nvPr/>
        </p:nvSpPr>
        <p:spPr>
          <a:xfrm>
            <a:off x="827584" y="4293096"/>
            <a:ext cx="216024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Минус 9"/>
          <p:cNvSpPr/>
          <p:nvPr/>
        </p:nvSpPr>
        <p:spPr>
          <a:xfrm>
            <a:off x="899592" y="4869160"/>
            <a:ext cx="21602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Минус 10"/>
          <p:cNvSpPr/>
          <p:nvPr/>
        </p:nvSpPr>
        <p:spPr>
          <a:xfrm>
            <a:off x="1115616" y="5517232"/>
            <a:ext cx="216024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Ділення меншого числа на більше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 діленні натуральних чисел ми не вміли ділити менше число на більше.</a:t>
            </a:r>
          </a:p>
          <a:p>
            <a:r>
              <a:rPr lang="uk-UA" dirty="0" smtClean="0"/>
              <a:t>У десяткових дробах ця дія не є проблемою. Достатньо згадати, що будь-яке натуральне число можна записати у вигляді десяткового дробу, в дробовій частині якого стоїть безліч нулів: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2 = 2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,00000000000…          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2,00   8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То ж 2 : 8 = 2,00 : 8 = 0,25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16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0,25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40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0</a:t>
            </a:r>
            <a:endParaRPr lang="uk-UA" dirty="0" smtClean="0"/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386104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580112" y="422108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Минус 7"/>
          <p:cNvSpPr/>
          <p:nvPr/>
        </p:nvSpPr>
        <p:spPr>
          <a:xfrm>
            <a:off x="4716016" y="4149080"/>
            <a:ext cx="216024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Минус 8"/>
          <p:cNvSpPr/>
          <p:nvPr/>
        </p:nvSpPr>
        <p:spPr>
          <a:xfrm>
            <a:off x="4932040" y="4869160"/>
            <a:ext cx="216024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4653136"/>
            <a:ext cx="39604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Число 2 менше, ніж 8, тому цілих маємо 0, на цьому закінчилася ціла частина, далі – списуємо 0, ділимо 20 на 8 і продовжуємо ділити як звичайно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images (5).jpg"/>
          <p:cNvPicPr>
            <a:picLocks noChangeAspect="1"/>
          </p:cNvPicPr>
          <p:nvPr/>
        </p:nvPicPr>
        <p:blipFill>
          <a:blip r:embed="rId2" cstate="print"/>
          <a:srcRect l="15641" r="11367"/>
          <a:stretch>
            <a:fillRect/>
          </a:stretch>
        </p:blipFill>
        <p:spPr>
          <a:xfrm>
            <a:off x="6341015" y="4437112"/>
            <a:ext cx="2629425" cy="2161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5266928" cy="866360"/>
          </a:xfrm>
        </p:spPr>
        <p:txBody>
          <a:bodyPr/>
          <a:lstStyle/>
          <a:p>
            <a:r>
              <a:rPr lang="uk-UA" dirty="0" smtClean="0"/>
              <a:t>Перенесення коми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3744416"/>
          </a:xfrm>
        </p:spPr>
        <p:txBody>
          <a:bodyPr/>
          <a:lstStyle/>
          <a:p>
            <a:r>
              <a:rPr lang="uk-UA" dirty="0" smtClean="0"/>
              <a:t>Якщо у десятковому дробі перенести кому в напрямку початку числа (ліворуч), десятковий дріб зменшиться: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94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156 &gt; 94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156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у десятковому дробі перенести кому в напрямку закінчення числа (праворуч), то десятковий дріб збільшиться: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,832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 &lt; 5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832,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4254480"/>
            <a:ext cx="4675609" cy="2345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ownload.jpg"/>
          <p:cNvPicPr>
            <a:picLocks noChangeAspect="1"/>
          </p:cNvPicPr>
          <p:nvPr/>
        </p:nvPicPr>
        <p:blipFill>
          <a:blip r:embed="rId2" cstate="print"/>
          <a:srcRect l="3360" r="5921"/>
          <a:stretch>
            <a:fillRect/>
          </a:stretch>
        </p:blipFill>
        <p:spPr>
          <a:xfrm>
            <a:off x="6611861" y="2060848"/>
            <a:ext cx="2532139" cy="27911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Окремі випадки множення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6491064" cy="504056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Множення на розрядну одиницю 10, 100, 1000…</a:t>
            </a:r>
          </a:p>
          <a:p>
            <a:pPr>
              <a:buNone/>
            </a:pPr>
            <a:r>
              <a:rPr lang="uk-UA" dirty="0" smtClean="0">
                <a:solidFill>
                  <a:srgbClr val="960000"/>
                </a:solidFill>
              </a:rPr>
              <a:t> </a:t>
            </a:r>
            <a:r>
              <a:rPr lang="uk-UA" dirty="0" smtClean="0">
                <a:solidFill>
                  <a:srgbClr val="960000"/>
                </a:solidFill>
              </a:rPr>
              <a:t>Переносимо в десятковому дробі кому 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праворуч</a:t>
            </a:r>
            <a:r>
              <a:rPr lang="uk-UA" dirty="0" smtClean="0">
                <a:solidFill>
                  <a:srgbClr val="960000"/>
                </a:solidFill>
              </a:rPr>
              <a:t> на стільки цифр, скільки є нулів в розрядній одиниці </a:t>
            </a:r>
            <a:r>
              <a:rPr lang="uk-UA" dirty="0" smtClean="0"/>
              <a:t>(число збільшиться)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56,468 · 1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56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,8;   7,65 · 1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7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,5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Множення на розрядну одиницю 0,1; 0,01; 0,001…</a:t>
            </a:r>
          </a:p>
          <a:p>
            <a:pPr>
              <a:buNone/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Переносимо кому 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десятковому дробі 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вліво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стільки цифр, скільки цифр після коми є у розрядній одиниці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(число зменшиться)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76,54·0,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0,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54;    5639,12·0,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5,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639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077072"/>
            <a:ext cx="4590157" cy="26273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Окремі випадки ділення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5184576" cy="302433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При діленні десяткового дробу на розрядну одиницю 10, 100, 1000…</a:t>
            </a:r>
          </a:p>
          <a:p>
            <a:r>
              <a:rPr lang="uk-UA" dirty="0" smtClean="0">
                <a:solidFill>
                  <a:srgbClr val="CC3399"/>
                </a:solidFill>
              </a:rPr>
              <a:t>Переносимо в десятковому дробі кому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ліворуч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uk-UA" dirty="0" smtClean="0">
                <a:solidFill>
                  <a:srgbClr val="CC3399"/>
                </a:solidFill>
              </a:rPr>
              <a:t>на стільки цифр, скільки нулів є у розрядній одиниці</a:t>
            </a:r>
            <a:endParaRPr lang="uk-UA" dirty="0" smtClean="0"/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527,91 : 1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5,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914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2957,1 : 1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957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(число зменшується)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2276872"/>
            <a:ext cx="3995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діленні десяткового дробу на розрядну одиницю 0,1; 0,01; 0,001…</a:t>
            </a:r>
          </a:p>
          <a:p>
            <a:r>
              <a:rPr lang="uk-UA" sz="2400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Переносимо в десятковому дробі кому 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вправо</a:t>
            </a:r>
            <a:r>
              <a:rPr lang="uk-UA" sz="2400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 на стільки цифр, скільки цифр після коми є в розрядній одиниці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69,37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0,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= 69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,7;    2,8594 : 0,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001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859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,4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(число збільшується)</a:t>
            </a:r>
            <a:endParaRPr lang="uk-U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645024"/>
            <a:ext cx="3007221" cy="30072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48680"/>
            <a:ext cx="3250704" cy="7109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Додавання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6768752" cy="3528392"/>
          </a:xfrm>
        </p:spPr>
        <p:txBody>
          <a:bodyPr>
            <a:normAutofit/>
          </a:bodyPr>
          <a:lstStyle/>
          <a:p>
            <a:r>
              <a:rPr lang="uk-UA" dirty="0" smtClean="0"/>
              <a:t>Щоб додати десяткові дроби, потрібно пам'ятати правило: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</a:t>
            </a:r>
            <a:r>
              <a:rPr lang="uk-UA" dirty="0" smtClean="0">
                <a:solidFill>
                  <a:srgbClr val="C00000"/>
                </a:solidFill>
              </a:rPr>
              <a:t>додавати </a:t>
            </a:r>
            <a:r>
              <a:rPr lang="uk-UA" dirty="0" smtClean="0">
                <a:solidFill>
                  <a:srgbClr val="C00000"/>
                </a:solidFill>
              </a:rPr>
              <a:t>потрібно по розрядах.</a:t>
            </a:r>
          </a:p>
          <a:p>
            <a:r>
              <a:rPr lang="uk-UA" dirty="0" smtClean="0"/>
              <a:t>Тобто, додаємо цілі до цілих, десяті до десятих, соті до сотих…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 + 4, 2 = 2 + 4 + 0,2 = 6,2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3,4 + 2,1 = 3 + 2 + 0,4 + 0,1 = 5 + 0,5 = 5,5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48680"/>
            <a:ext cx="6131024" cy="852704"/>
          </a:xfrm>
        </p:spPr>
        <p:txBody>
          <a:bodyPr/>
          <a:lstStyle/>
          <a:p>
            <a:r>
              <a:rPr lang="uk-UA" dirty="0" smtClean="0"/>
              <a:t>Багатоцифрові дроби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484784"/>
            <a:ext cx="6419056" cy="504056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23, 56 + 4, 632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додаємо: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цілих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першого числа є 2 десятки, а у другого десятків немає, до 3 одиниць додаємо 4 одиниці другого числа, 5 десятих і 6 десятих окремо, 6 сотих і 3 сотих та нуль тисячних і 2 тисячних.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Отримаємо 20 + 7 + 1,1 + 0,09 + 0, 002 = 28,192.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стовпчик виконуємо додавання за правилами додавання натуральних чисел: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23,56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4,632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28,192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 переході через десяток одиницю передаємо в старший розряд.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Плюс 3"/>
          <p:cNvSpPr/>
          <p:nvPr/>
        </p:nvSpPr>
        <p:spPr>
          <a:xfrm>
            <a:off x="2915816" y="4797152"/>
            <a:ext cx="216024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" name="Рисунок 4" descr="download.jpg"/>
          <p:cNvPicPr>
            <a:picLocks noChangeAspect="1"/>
          </p:cNvPicPr>
          <p:nvPr/>
        </p:nvPicPr>
        <p:blipFill>
          <a:blip r:embed="rId2" cstate="print"/>
          <a:srcRect l="16800" r="12641"/>
          <a:stretch>
            <a:fillRect/>
          </a:stretch>
        </p:blipFill>
        <p:spPr>
          <a:xfrm>
            <a:off x="251520" y="1556792"/>
            <a:ext cx="1918633" cy="2719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3284984"/>
            <a:ext cx="3223245" cy="32232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692696"/>
            <a:ext cx="3682752" cy="7806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Віднімання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6275040" cy="3581752"/>
          </a:xfrm>
        </p:spPr>
        <p:txBody>
          <a:bodyPr>
            <a:normAutofit/>
          </a:bodyPr>
          <a:lstStyle/>
          <a:p>
            <a:r>
              <a:rPr lang="uk-UA" dirty="0" smtClean="0"/>
              <a:t>Щоб відняти два десяткові дроби дотримуємося правила: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</a:t>
            </a:r>
            <a:r>
              <a:rPr lang="uk-UA" dirty="0" smtClean="0">
                <a:solidFill>
                  <a:srgbClr val="C00000"/>
                </a:solidFill>
              </a:rPr>
              <a:t>віднімання </a:t>
            </a:r>
            <a:r>
              <a:rPr lang="uk-UA" dirty="0" smtClean="0">
                <a:solidFill>
                  <a:srgbClr val="C00000"/>
                </a:solidFill>
              </a:rPr>
              <a:t>виконується по розрядах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7,5 – 3 = 4,5 – віднімали цілі від цілих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5,8 – 0,2 = 5,6 – віднімали десяті від десятих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9,7 – 2,4 = 7,3 – віднімаємо цілі від цілих, десяті від десятих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Віднімання багатоцифрових десяткових дробів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330824" cy="4389120"/>
          </a:xfrm>
        </p:spPr>
        <p:txBody>
          <a:bodyPr/>
          <a:lstStyle/>
          <a:p>
            <a:r>
              <a:rPr lang="uk-UA" dirty="0" smtClean="0"/>
              <a:t>Якщо достатньо цифр: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65,897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23,341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42,556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цифр різна кількість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54,68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 3,4</a:t>
            </a:r>
            <a:r>
              <a:rPr lang="uk-UA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__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51,28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Минус 3"/>
          <p:cNvSpPr/>
          <p:nvPr/>
        </p:nvSpPr>
        <p:spPr>
          <a:xfrm>
            <a:off x="1043608" y="2852936"/>
            <a:ext cx="432048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Минус 4"/>
          <p:cNvSpPr/>
          <p:nvPr/>
        </p:nvSpPr>
        <p:spPr>
          <a:xfrm>
            <a:off x="1115616" y="4725144"/>
            <a:ext cx="504056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rcRect l="6415" t="14969" r="3769" b="14461"/>
          <a:stretch>
            <a:fillRect/>
          </a:stretch>
        </p:blipFill>
        <p:spPr>
          <a:xfrm>
            <a:off x="5292080" y="3717032"/>
            <a:ext cx="3665862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8).jpg"/>
          <p:cNvPicPr>
            <a:picLocks noChangeAspect="1"/>
          </p:cNvPicPr>
          <p:nvPr/>
        </p:nvPicPr>
        <p:blipFill>
          <a:blip r:embed="rId2" cstate="print"/>
          <a:srcRect l="19990" r="13377"/>
          <a:stretch>
            <a:fillRect/>
          </a:stretch>
        </p:blipFill>
        <p:spPr>
          <a:xfrm>
            <a:off x="179512" y="3557805"/>
            <a:ext cx="3528392" cy="33001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Віднімання десяткових дробів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1628800"/>
            <a:ext cx="6347048" cy="293368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Якщо в певному розряді у зменшуваного стоїть цифра, менша, ніж у від'ємнику, то позичаємо у старшому розряді 10, як у натуральних чисел: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52,36                 56,789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3,98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35,909</a:t>
            </a:r>
            <a:endParaRPr lang="uk-UA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48,38                 20,880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Минус 3"/>
          <p:cNvSpPr/>
          <p:nvPr/>
        </p:nvSpPr>
        <p:spPr>
          <a:xfrm>
            <a:off x="3131840" y="3501008"/>
            <a:ext cx="360040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Минус 5"/>
          <p:cNvSpPr/>
          <p:nvPr/>
        </p:nvSpPr>
        <p:spPr>
          <a:xfrm>
            <a:off x="5148064" y="3501008"/>
            <a:ext cx="28803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4509120"/>
            <a:ext cx="5400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Якщо в результаті отримуємо число, в якому в дробовій частині після всіх цифр стоять нулі, у відповіді в рядок їх можна не писати (вони на величину числа не впливають), але в записі дії в стовпчик вони потрібні!</a:t>
            </a:r>
            <a:endParaRPr lang="uk-U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501008"/>
            <a:ext cx="2784640" cy="31409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Окремі випадки віднімання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цифр у зменшуваному менше, ніж у від'ємнику, пригадуємо, що після останньої цифри у десятковому дробі можна дописати безліч нулів, які на величину числа не впливають. А тоді – віднімаємо, позичивши у старшого розряду десяток: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8,6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1,579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7,021</a:t>
            </a:r>
            <a:endParaRPr lang="uk-UA" dirty="0"/>
          </a:p>
        </p:txBody>
      </p:sp>
      <p:sp>
        <p:nvSpPr>
          <p:cNvPr id="4" name="Минус 3"/>
          <p:cNvSpPr/>
          <p:nvPr/>
        </p:nvSpPr>
        <p:spPr>
          <a:xfrm>
            <a:off x="2051720" y="4437112"/>
            <a:ext cx="28803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72816"/>
            <a:ext cx="3236050" cy="26642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332656"/>
            <a:ext cx="2962672" cy="854968"/>
          </a:xfrm>
        </p:spPr>
        <p:txBody>
          <a:bodyPr/>
          <a:lstStyle/>
          <a:p>
            <a:r>
              <a:rPr lang="uk-UA" dirty="0" smtClean="0"/>
              <a:t>Підсумок: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484784"/>
            <a:ext cx="6491064" cy="504056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Додавання і віднімання виконуються так само, як  </a:t>
            </a:r>
            <a:r>
              <a:rPr lang="uk-UA" dirty="0" smtClean="0"/>
              <a:t>і для </a:t>
            </a:r>
            <a:r>
              <a:rPr lang="uk-UA" dirty="0" smtClean="0"/>
              <a:t>натуральних чисел: по розрядах.</a:t>
            </a:r>
          </a:p>
          <a:p>
            <a:r>
              <a:rPr lang="uk-UA" dirty="0" smtClean="0"/>
              <a:t>Щоб перевірити, чи правильно підписані числа в стовпчик, пам'ятаємо, що кома повинна бути під комою і розряди записуються без пропусків, цифра під цифрою.</a:t>
            </a:r>
          </a:p>
          <a:p>
            <a:r>
              <a:rPr lang="uk-UA" dirty="0" smtClean="0"/>
              <a:t>Якщо цифр у розряді немає – дописуємо на їх місці нулі.</a:t>
            </a:r>
          </a:p>
          <a:p>
            <a:r>
              <a:rPr lang="uk-UA" dirty="0" smtClean="0"/>
              <a:t>Позичаємо у старшого розряду десяток при відніманні </a:t>
            </a:r>
            <a:r>
              <a:rPr lang="uk-UA" dirty="0" smtClean="0"/>
              <a:t>та </a:t>
            </a:r>
            <a:r>
              <a:rPr lang="uk-UA" dirty="0" smtClean="0"/>
              <a:t>передаємо у старший розряд десяток при додаванні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Множення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1935480"/>
            <a:ext cx="6275040" cy="386978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Множити десяткові дроби треба так само, як множимо натуральні числа, але у відповіді від кінця числа відраховуємо стільки цифр, скільки є після коми у обох множників разом і відділяємо їх комою: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4,6                       6,8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   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8,6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18,4                       408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544_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58,28</a:t>
            </a:r>
          </a:p>
          <a:p>
            <a:pPr>
              <a:buNone/>
            </a:pPr>
            <a:endParaRPr lang="uk-UA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множение 3"/>
          <p:cNvSpPr/>
          <p:nvPr/>
        </p:nvSpPr>
        <p:spPr>
          <a:xfrm>
            <a:off x="2555776" y="3933056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5013176"/>
            <a:ext cx="27052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Бо є тільки одна цифра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після коми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5805264"/>
            <a:ext cx="38415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Бо у двох чисел є по одній цифрі 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після коми, разом - дві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множение 6"/>
          <p:cNvSpPr/>
          <p:nvPr/>
        </p:nvSpPr>
        <p:spPr>
          <a:xfrm>
            <a:off x="4788024" y="3933056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" name="Рисунок 7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276872"/>
            <a:ext cx="1924050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1201</Words>
  <Application>Microsoft Office PowerPoint</Application>
  <PresentationFormat>Экран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Дії з десятковими дробами</vt:lpstr>
      <vt:lpstr>Додавання</vt:lpstr>
      <vt:lpstr>Багатоцифрові дроби</vt:lpstr>
      <vt:lpstr>Віднімання</vt:lpstr>
      <vt:lpstr>Віднімання багатоцифрових десяткових дробів</vt:lpstr>
      <vt:lpstr>Віднімання десяткових дробів</vt:lpstr>
      <vt:lpstr>Окремі випадки віднімання</vt:lpstr>
      <vt:lpstr>Підсумок:</vt:lpstr>
      <vt:lpstr>Множення</vt:lpstr>
      <vt:lpstr>Окремий випадок множення</vt:lpstr>
      <vt:lpstr>Ділення</vt:lpstr>
      <vt:lpstr>Ділення</vt:lpstr>
      <vt:lpstr>Ділення десяткових дробів</vt:lpstr>
      <vt:lpstr>Ділення меншого числа на більше</vt:lpstr>
      <vt:lpstr>Перенесення коми</vt:lpstr>
      <vt:lpstr>Окремі випадки множення</vt:lpstr>
      <vt:lpstr>Окремі випадки ділення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Дії з десятковими дробами</dc:title>
  <dc:creator>admin</dc:creator>
  <cp:lastModifiedBy>admin</cp:lastModifiedBy>
  <cp:revision>21</cp:revision>
  <dcterms:created xsi:type="dcterms:W3CDTF">2020-03-26T20:28:44Z</dcterms:created>
  <dcterms:modified xsi:type="dcterms:W3CDTF">2020-03-29T15:05:58Z</dcterms:modified>
</cp:coreProperties>
</file>