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99"/>
    <a:srgbClr val="990099"/>
    <a:srgbClr val="0066FF"/>
    <a:srgbClr val="006600"/>
    <a:srgbClr val="FF3399"/>
    <a:srgbClr val="FF3300"/>
    <a:srgbClr val="FF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45BA-6563-40B8-B14A-0BAD70236BB5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CD53-B15D-4A25-8EEA-04DAA4677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CD53-B15D-4A25-8EEA-04DAA46772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CD53-B15D-4A25-8EEA-04DAA46772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6C1D-1516-4DB5-B65D-4021B1BD4CBF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91FB-D554-4DEA-84AD-B61E83A57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newsflash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3500462" cy="1084261"/>
          </a:xfrm>
          <a:ln>
            <a:noFill/>
          </a:ln>
        </p:spPr>
        <p:txBody>
          <a:bodyPr/>
          <a:lstStyle/>
          <a:p>
            <a:r>
              <a:rPr lang="ru-RU" dirty="0" smtClean="0"/>
              <a:t>55</a:t>
            </a:r>
            <a:endParaRPr lang="ru-RU" dirty="0"/>
          </a:p>
        </p:txBody>
      </p:sp>
      <p:pic>
        <p:nvPicPr>
          <p:cNvPr id="6" name="Рисунок 5" descr="IMG_1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14290"/>
            <a:ext cx="5857883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Овал 9"/>
          <p:cNvSpPr/>
          <p:nvPr/>
        </p:nvSpPr>
        <p:spPr>
          <a:xfrm rot="20651447">
            <a:off x="4071934" y="4000504"/>
            <a:ext cx="5072066" cy="2857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92D050"/>
                </a:solidFill>
                <a:latin typeface="Book Antiqua" pitchFamily="18" charset="0"/>
              </a:rPr>
              <a:t>Швейківська загальноосвітня школа І-ІІ ступенів </a:t>
            </a:r>
            <a:endParaRPr lang="ru-RU" sz="2800" b="1" i="1" dirty="0">
              <a:solidFill>
                <a:srgbClr val="92D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 advClick="0" advTm="300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9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814298">
            <a:off x="4126055" y="2666825"/>
            <a:ext cx="4487754" cy="3570637"/>
          </a:xfrm>
        </p:spPr>
      </p:pic>
      <p:pic>
        <p:nvPicPr>
          <p:cNvPr id="9" name="Содержимое 8" descr="IMG_067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723139">
            <a:off x="451231" y="3241191"/>
            <a:ext cx="4038600" cy="3028950"/>
          </a:xfrm>
        </p:spPr>
      </p:pic>
      <p:sp>
        <p:nvSpPr>
          <p:cNvPr id="10" name="Облако 9"/>
          <p:cNvSpPr/>
          <p:nvPr/>
        </p:nvSpPr>
        <p:spPr>
          <a:xfrm rot="20859208">
            <a:off x="28735" y="145405"/>
            <a:ext cx="6357950" cy="29613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uk-UA" sz="4400" dirty="0" smtClean="0">
                <a:latin typeface="Monotype Corsiva" pitchFamily="66" charset="0"/>
              </a:rPr>
              <a:t>А вони такі цікаві…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3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7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643050"/>
            <a:ext cx="3286148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1785918" y="0"/>
            <a:ext cx="5572164" cy="135729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ickham Script Two" pitchFamily="66" charset="0"/>
              </a:rPr>
              <a:t>Мо</a:t>
            </a:r>
            <a:r>
              <a:rPr lang="uk-UA" sz="5400" dirty="0" smtClean="0">
                <a:latin typeface="Bickham Script Two" pitchFamily="66" charset="0"/>
              </a:rPr>
              <a:t>ї досягнення</a:t>
            </a:r>
            <a:endParaRPr lang="ru-RU" sz="5400" dirty="0">
              <a:latin typeface="Bickham Script Two" pitchFamily="66" charset="0"/>
            </a:endParaRPr>
          </a:p>
        </p:txBody>
      </p:sp>
      <p:pic>
        <p:nvPicPr>
          <p:cNvPr id="9" name="Содержимое 8" descr="IMG_07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19753" y="1628553"/>
            <a:ext cx="3394472" cy="4468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6571" y="1400133"/>
            <a:ext cx="5850549" cy="40036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1378" y="1311531"/>
            <a:ext cx="5946275" cy="4176464"/>
          </a:xfrm>
        </p:spPr>
      </p:pic>
    </p:spTree>
    <p:extLst>
      <p:ext uri="{BB962C8B-B14F-4D97-AF65-F5344CB8AC3E}">
        <p14:creationId xmlns:p14="http://schemas.microsoft.com/office/powerpoint/2010/main" val="3678957035"/>
      </p:ext>
    </p:extLst>
  </p:cSld>
  <p:clrMapOvr>
    <a:masterClrMapping/>
  </p:clrMapOvr>
  <p:transition spd="slow" advClick="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0427" y="1424969"/>
            <a:ext cx="5904656" cy="41520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2395" y="1472300"/>
            <a:ext cx="5879689" cy="4032448"/>
          </a:xfrm>
        </p:spPr>
      </p:pic>
    </p:spTree>
    <p:extLst>
      <p:ext uri="{BB962C8B-B14F-4D97-AF65-F5344CB8AC3E}">
        <p14:creationId xmlns:p14="http://schemas.microsoft.com/office/powerpoint/2010/main" val="1831344536"/>
      </p:ext>
    </p:extLst>
  </p:cSld>
  <p:clrMapOvr>
    <a:masterClrMapping/>
  </p:clrMapOvr>
  <p:transition spd="slow" advClick="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Моє хобі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443">
            <a:off x="384433" y="477692"/>
            <a:ext cx="2991780" cy="3989040"/>
          </a:xfrm>
        </p:spPr>
      </p:pic>
      <p:pic>
        <p:nvPicPr>
          <p:cNvPr id="5" name="Picture 7" descr="IMG_36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2996952"/>
            <a:ext cx="4824536" cy="36184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92" y="3717032"/>
            <a:ext cx="2178496" cy="2904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5567">
            <a:off x="6096356" y="76932"/>
            <a:ext cx="2604120" cy="34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77762"/>
      </p:ext>
    </p:extLst>
  </p:cSld>
  <p:clrMapOvr>
    <a:masterClrMapping/>
  </p:clrMapOvr>
  <p:transition spd="slow" advClick="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27175"/>
            <a:ext cx="310357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1800200" cy="68014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" y="83242"/>
            <a:ext cx="2880978" cy="4703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607">
            <a:off x="888951" y="3806168"/>
            <a:ext cx="2140305" cy="2853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8104">
            <a:off x="6375361" y="-73825"/>
            <a:ext cx="2116166" cy="30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8429"/>
      </p:ext>
    </p:extLst>
  </p:cSld>
  <p:clrMapOvr>
    <a:masterClrMapping/>
  </p:clrMapOvr>
  <p:transition spd="slow" advClick="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0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Круглая лента лицом вверх 4"/>
          <p:cNvSpPr/>
          <p:nvPr/>
        </p:nvSpPr>
        <p:spPr>
          <a:xfrm>
            <a:off x="426395" y="214290"/>
            <a:ext cx="8215370" cy="1116142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Моє педагогічне кредо: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643438" y="1571612"/>
            <a:ext cx="4000528" cy="4500594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nastasiaScript" pitchFamily="2" charset="0"/>
              </a:rPr>
              <a:t>“ До слова  мудрих слухом прихилися, </a:t>
            </a:r>
          </a:p>
          <a:p>
            <a:pPr algn="ctr"/>
            <a:r>
              <a:rPr lang="uk-UA" sz="2800" b="1" dirty="0" smtClean="0">
                <a:latin typeface="AnastasiaScript" pitchFamily="2" charset="0"/>
              </a:rPr>
              <a:t>де не ступнеш, знанням своїм ділися.</a:t>
            </a:r>
          </a:p>
          <a:p>
            <a:pPr algn="ctr"/>
            <a:r>
              <a:rPr lang="uk-UA" sz="2800" b="1" dirty="0" smtClean="0">
                <a:latin typeface="AnastasiaScript" pitchFamily="2" charset="0"/>
              </a:rPr>
              <a:t>Навчаючись не дай думкам заснуть!”</a:t>
            </a:r>
          </a:p>
          <a:p>
            <a:pPr algn="r"/>
            <a:endParaRPr lang="uk-UA" dirty="0"/>
          </a:p>
          <a:p>
            <a:pPr algn="r"/>
            <a:endParaRPr lang="uk-UA" dirty="0" smtClean="0"/>
          </a:p>
          <a:p>
            <a:pPr algn="r"/>
            <a:r>
              <a:rPr lang="uk-UA" sz="1600" i="1" dirty="0" smtClean="0"/>
              <a:t>(Фірдоусі)  </a:t>
            </a:r>
            <a:endParaRPr lang="ru-RU" sz="1600" i="1" dirty="0"/>
          </a:p>
        </p:txBody>
      </p:sp>
    </p:spTree>
  </p:cSld>
  <p:clrMapOvr>
    <a:masterClrMapping/>
  </p:clrMapOvr>
  <p:transition spd="slow" advClick="0" advTm="3000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-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178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232019" cy="4674015"/>
          </a:xfrm>
        </p:spPr>
      </p:pic>
      <p:sp>
        <p:nvSpPr>
          <p:cNvPr id="4" name="Облако 3"/>
          <p:cNvSpPr/>
          <p:nvPr/>
        </p:nvSpPr>
        <p:spPr>
          <a:xfrm rot="20626649">
            <a:off x="5429256" y="428604"/>
            <a:ext cx="3357586" cy="20717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Вчитель біології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5072074"/>
            <a:ext cx="2786050" cy="178592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ston" pitchFamily="66" charset="0"/>
              </a:rPr>
              <a:t>Кравець О. О. </a:t>
            </a:r>
            <a:endParaRPr lang="ru-RU" sz="2400" i="1" dirty="0">
              <a:solidFill>
                <a:schemeClr val="accent6">
                  <a:lumMod val="40000"/>
                  <a:lumOff val="6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3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Дитина – центр “ педагогічного всесвіту ”, вчитель стоїть поряд з нею, є конструктором її шляху самопізнання для успішної реалізації у дорослому житті.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Тому, йдучи на урок, завжди пам'ятаю і повторюю про себе слова Габріели Містраль: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2143116"/>
            <a:ext cx="8572560" cy="442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осподи!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Ти, хто вчив нас, прости,  що я вчу, що  ношу звання вчителя,</a:t>
            </a:r>
          </a:p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ке Ти носив на землі.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Учителю!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Зроби мою старанність постійною, а розчарування минущим;</a:t>
            </a:r>
          </a:p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ай мені простоту і  глибину; порятуй мій щоденний урок  від порожнечі. 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Хай не печалить мене непорозуміння  і  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не засмучує непам'ять тих кого я вчила…</a:t>
            </a:r>
          </a:p>
          <a:p>
            <a:pPr algn="r"/>
            <a:endParaRPr lang="uk-UA" dirty="0" smtClean="0"/>
          </a:p>
          <a:p>
            <a:pPr algn="r"/>
            <a:endParaRPr lang="uk-UA" dirty="0"/>
          </a:p>
          <a:p>
            <a:pPr algn="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Молитва вчительки Габріели Містраль,</a:t>
            </a:r>
          </a:p>
          <a:p>
            <a:pPr algn="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ауреата Нобелівської премії</a:t>
            </a:r>
          </a:p>
          <a:p>
            <a:pPr algn="r"/>
            <a:endParaRPr lang="uk-UA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300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37052">
            <a:off x="0" y="274638"/>
            <a:ext cx="514350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lorisel script" pitchFamily="2" charset="0"/>
              </a:rPr>
              <a:t>Моя професійна автобіографія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lorisel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138642" cy="4483113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>
                <a:latin typeface="Ariston" pitchFamily="66" charset="0"/>
              </a:rPr>
              <a:t>         Мій трудовий шлях почався 14 вересня 1992 року, коли, я ще зовсім молода і недосвідчена студентка 4-го курсу педагогічного інституту, прийшла перший раз у клас не в якості учениці, а у якості вчителя. </a:t>
            </a:r>
          </a:p>
          <a:p>
            <a:pPr>
              <a:buNone/>
            </a:pPr>
            <a:r>
              <a:rPr lang="uk-UA" sz="1400" dirty="0" smtClean="0">
                <a:latin typeface="Ariston" pitchFamily="66" charset="0"/>
              </a:rPr>
              <a:t>         З того дня проминуло </a:t>
            </a:r>
            <a:r>
              <a:rPr lang="en-US" sz="1400" dirty="0" smtClean="0">
                <a:latin typeface="Ariston" pitchFamily="66" charset="0"/>
              </a:rPr>
              <a:t>24</a:t>
            </a:r>
            <a:r>
              <a:rPr lang="uk-UA" sz="1400" dirty="0" smtClean="0">
                <a:latin typeface="Ariston" pitchFamily="66" charset="0"/>
              </a:rPr>
              <a:t> рок</a:t>
            </a:r>
            <a:r>
              <a:rPr lang="uk-UA" sz="1400" dirty="0">
                <a:latin typeface="Ariston" pitchFamily="66" charset="0"/>
              </a:rPr>
              <a:t>и</a:t>
            </a:r>
            <a:r>
              <a:rPr lang="uk-UA" sz="1400" dirty="0" smtClean="0">
                <a:latin typeface="Ariston" pitchFamily="66" charset="0"/>
              </a:rPr>
              <a:t>. Збігли дні один за одним. Шкільні дні наповнені турботами, недоспаними ночами, маленькими і великими перемогами над собою, радощами і смутком. </a:t>
            </a:r>
          </a:p>
          <a:p>
            <a:pPr>
              <a:buNone/>
            </a:pPr>
            <a:r>
              <a:rPr lang="uk-UA" sz="1400" b="1" dirty="0" smtClean="0">
                <a:latin typeface="Ariston" pitchFamily="66" charset="0"/>
              </a:rPr>
              <a:t>Але …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 вибрала долю собі сама,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І що зі мною не станеться, --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У мене жодних претензій нема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До Долі – моєї обраниці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Ліна Костенко</a:t>
            </a:r>
          </a:p>
          <a:p>
            <a:pPr>
              <a:buNone/>
            </a:pPr>
            <a:r>
              <a:rPr lang="uk-UA" sz="1400" i="1" dirty="0" smtClean="0">
                <a:latin typeface="Ariston" pitchFamily="66" charset="0"/>
              </a:rPr>
              <a:t>        </a:t>
            </a:r>
            <a:r>
              <a:rPr lang="uk-UA" sz="1400" dirty="0" smtClean="0">
                <a:latin typeface="Ariston" pitchFamily="66" charset="0"/>
              </a:rPr>
              <a:t>З того першого  дня і по сьогодні я працюю у </a:t>
            </a:r>
            <a:r>
              <a:rPr lang="uk-UA" sz="1400" dirty="0" err="1" smtClean="0">
                <a:latin typeface="Ariston" pitchFamily="66" charset="0"/>
              </a:rPr>
              <a:t>Швейківській</a:t>
            </a:r>
            <a:r>
              <a:rPr lang="uk-UA" sz="1400" dirty="0" smtClean="0">
                <a:latin typeface="Ariston" pitchFamily="66" charset="0"/>
              </a:rPr>
              <a:t> загальноосвітній школі  </a:t>
            </a:r>
            <a:r>
              <a:rPr lang="uk-UA" sz="1400" i="1" dirty="0" smtClean="0">
                <a:latin typeface="+mj-lt"/>
              </a:rPr>
              <a:t>І-ІІ </a:t>
            </a:r>
            <a:r>
              <a:rPr lang="uk-UA" sz="1400" dirty="0" smtClean="0">
                <a:latin typeface="Ariston" pitchFamily="66" charset="0"/>
              </a:rPr>
              <a:t>ступенів</a:t>
            </a:r>
            <a:r>
              <a:rPr lang="uk-UA" sz="1400" i="1" dirty="0" smtClean="0">
                <a:latin typeface="Ariston" pitchFamily="66" charset="0"/>
              </a:rPr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286280" cy="4857784"/>
          </a:xfrm>
          <a:scene3d>
            <a:camera prst="perspectiveContrastingLeftFacing"/>
            <a:lightRig rig="threePt" dir="t"/>
          </a:scene3d>
        </p:spPr>
        <p:txBody>
          <a:bodyPr>
            <a:prstTxWarp prst="textCascadeUp">
              <a:avLst/>
            </a:prstTxWarp>
            <a:normAutofit/>
          </a:bodyPr>
          <a:lstStyle/>
          <a:p>
            <a:pPr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1800" dirty="0" smtClean="0"/>
              <a:t>    </a:t>
            </a:r>
          </a:p>
          <a:p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   </a:t>
            </a:r>
            <a:r>
              <a:rPr lang="ru-RU" sz="1800" b="1" dirty="0" err="1" smtClean="0"/>
              <a:t>Використання</a:t>
            </a:r>
            <a:r>
              <a:rPr lang="ru-RU" sz="1800" b="1" dirty="0" smtClean="0"/>
              <a:t> </a:t>
            </a:r>
            <a:r>
              <a:rPr lang="uk-UA" sz="1800" b="1" dirty="0" smtClean="0"/>
              <a:t>і</a:t>
            </a:r>
            <a:r>
              <a:rPr lang="ru-RU" sz="1800" b="1" dirty="0" err="1" smtClean="0"/>
              <a:t>грових</a:t>
            </a:r>
            <a:r>
              <a:rPr lang="ru-RU" sz="1800" b="1" dirty="0" smtClean="0"/>
              <a:t> технолог</a:t>
            </a:r>
            <a:r>
              <a:rPr lang="uk-UA" sz="1800" b="1" dirty="0" smtClean="0"/>
              <a:t>і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як активно</a:t>
            </a:r>
            <a:r>
              <a:rPr lang="uk-UA" sz="1800" b="1" dirty="0" smtClean="0"/>
              <a:t>ї форми організації навчального процесу на уроках біології</a:t>
            </a:r>
            <a:endParaRPr lang="ru-RU" sz="1800" dirty="0" smtClean="0"/>
          </a:p>
          <a:p>
            <a:pPr>
              <a:buNone/>
            </a:pPr>
            <a:r>
              <a:rPr lang="uk-UA" sz="1800" b="1" dirty="0" smtClean="0"/>
              <a:t/>
            </a:r>
            <a:br>
              <a:rPr lang="uk-UA" sz="1800" b="1" dirty="0" smtClean="0"/>
            </a:br>
            <a:endParaRPr lang="ru-RU" sz="1800" dirty="0"/>
          </a:p>
        </p:txBody>
      </p:sp>
      <p:sp>
        <p:nvSpPr>
          <p:cNvPr id="5" name="Облако 4"/>
          <p:cNvSpPr/>
          <p:nvPr/>
        </p:nvSpPr>
        <p:spPr>
          <a:xfrm rot="20915950">
            <a:off x="4804355" y="1493129"/>
            <a:ext cx="3012429" cy="192882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uk-UA" dirty="0" smtClean="0"/>
              <a:t>Тема досвіду:</a:t>
            </a:r>
            <a:endParaRPr lang="ru-RU" dirty="0"/>
          </a:p>
        </p:txBody>
      </p:sp>
    </p:spTree>
  </p:cSld>
  <p:clrMapOvr>
    <a:masterClrMapping/>
  </p:clrMapOvr>
  <p:transition spd="slow" advClick="0" advTm="3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Ariston" pitchFamily="66" charset="0"/>
              </a:rPr>
              <a:t>Співпраця – співтворчість, </a:t>
            </a:r>
            <a:br>
              <a:rPr lang="uk-UA" sz="2800" b="1" dirty="0" smtClean="0">
                <a:latin typeface="Ariston" pitchFamily="66" charset="0"/>
              </a:rPr>
            </a:br>
            <a:r>
              <a:rPr lang="uk-UA" sz="2800" b="1" dirty="0" smtClean="0">
                <a:latin typeface="Ariston" pitchFamily="66" charset="0"/>
              </a:rPr>
              <a:t>учитель -- учень</a:t>
            </a:r>
            <a:endParaRPr lang="ru-RU" sz="2800" b="1" dirty="0">
              <a:latin typeface="Ariston" pitchFamily="66" charset="0"/>
            </a:endParaRPr>
          </a:p>
        </p:txBody>
      </p:sp>
      <p:pic>
        <p:nvPicPr>
          <p:cNvPr id="7" name="Содержимое 6" descr="IMG_069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71612"/>
            <a:ext cx="4038600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IMG_069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00306"/>
            <a:ext cx="392432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Down">
              <a:avLst/>
            </a:prstTxWarp>
            <a:normAutofit/>
          </a:bodyPr>
          <a:lstStyle/>
          <a:p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НАШІ ДОСЛІДЖЕННЯ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07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72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IMG_069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192647"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ьная выноска 9"/>
          <p:cNvSpPr/>
          <p:nvPr/>
        </p:nvSpPr>
        <p:spPr>
          <a:xfrm>
            <a:off x="2857488" y="1643050"/>
            <a:ext cx="2071702" cy="128588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Ariston" pitchFamily="66" charset="0"/>
              </a:rPr>
              <a:t>… </a:t>
            </a:r>
            <a:r>
              <a:rPr lang="uk-UA" sz="1400" dirty="0" err="1" smtClean="0">
                <a:latin typeface="Ariston" pitchFamily="66" charset="0"/>
              </a:rPr>
              <a:t>Ого</a:t>
            </a:r>
            <a:r>
              <a:rPr lang="uk-UA" sz="1400" dirty="0" smtClean="0">
                <a:latin typeface="Ariston" pitchFamily="66" charset="0"/>
              </a:rPr>
              <a:t>!!! </a:t>
            </a:r>
          </a:p>
          <a:p>
            <a:pPr algn="ctr"/>
            <a:r>
              <a:rPr lang="uk-UA" sz="1400" dirty="0" smtClean="0">
                <a:latin typeface="Ariston" pitchFamily="66" charset="0"/>
              </a:rPr>
              <a:t>Як цікаво…</a:t>
            </a:r>
            <a:endParaRPr lang="ru-RU" sz="1400" dirty="0">
              <a:latin typeface="Ariston" pitchFamily="66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20851887">
            <a:off x="5929322" y="2643182"/>
            <a:ext cx="914400" cy="612648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Ariston" pitchFamily="66" charset="0"/>
              </a:rPr>
              <a:t>Будова квітки така…</a:t>
            </a:r>
            <a:endParaRPr lang="ru-RU" sz="1200" dirty="0"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3000">
    <p:pu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reflection blurRad="6350" stA="55000" endA="50" endPos="85000" dir="5400000" sy="-100000" algn="bl" rotWithShape="0"/>
                </a:effectLst>
                <a:latin typeface="Ariston" pitchFamily="66" charset="0"/>
              </a:rPr>
              <a:t>Ми вчимося і працюємо</a:t>
            </a:r>
            <a:endParaRPr lang="ru-RU" b="1" dirty="0">
              <a:effectLst>
                <a:reflection blurRad="6350" stA="55000" endA="50" endPos="85000" dir="5400000" sy="-100000" algn="bl" rotWithShape="0"/>
              </a:effectLst>
              <a:latin typeface="Ariston" pitchFamily="66" charset="0"/>
            </a:endParaRPr>
          </a:p>
        </p:txBody>
      </p:sp>
      <p:pic>
        <p:nvPicPr>
          <p:cNvPr id="7" name="Содержимое 6" descr="IMG_18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382337">
            <a:off x="214282" y="3214686"/>
            <a:ext cx="4038600" cy="3143272"/>
          </a:xfrm>
        </p:spPr>
      </p:pic>
      <p:pic>
        <p:nvPicPr>
          <p:cNvPr id="8" name="Содержимое 7" descr="IMG_18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931830">
            <a:off x="4773626" y="1699795"/>
            <a:ext cx="4038600" cy="3028950"/>
          </a:xfrm>
        </p:spPr>
      </p:pic>
    </p:spTree>
  </p:cSld>
  <p:clrMapOvr>
    <a:masterClrMapping/>
  </p:clrMapOvr>
  <p:transition spd="slow" advClick="0" advTm="3000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uk-UA" dirty="0" smtClean="0"/>
              <a:t> </a:t>
            </a:r>
            <a:r>
              <a:rPr lang="uk-UA" b="1" dirty="0">
                <a:latin typeface="Ariston" pitchFamily="66" charset="0"/>
              </a:rPr>
              <a:t>В</a:t>
            </a:r>
            <a:r>
              <a:rPr lang="uk-UA" b="1" dirty="0" smtClean="0">
                <a:latin typeface="Ariston" pitchFamily="66" charset="0"/>
              </a:rPr>
              <a:t>ідпочинок у школі</a:t>
            </a:r>
            <a:endParaRPr lang="ru-RU" b="1" dirty="0">
              <a:latin typeface="Ariston" pitchFamily="66" charset="0"/>
            </a:endParaRPr>
          </a:p>
        </p:txBody>
      </p:sp>
      <p:pic>
        <p:nvPicPr>
          <p:cNvPr id="7" name="Содержимое 6" descr="IMG_175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IMG_0884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828223">
            <a:off x="4648200" y="2348706"/>
            <a:ext cx="4038600" cy="3294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Блок-схема: перфолента 8"/>
          <p:cNvSpPr/>
          <p:nvPr/>
        </p:nvSpPr>
        <p:spPr>
          <a:xfrm rot="21240659">
            <a:off x="650401" y="1567826"/>
            <a:ext cx="1700218" cy="13648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... а веселий жайворонок понад хрест летів...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strips dir="r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FadeRight">
              <a:avLst/>
            </a:prstTxWarp>
            <a:normAutofit/>
          </a:bodyPr>
          <a:lstStyle/>
          <a:p>
            <a:r>
              <a:rPr lang="uk-UA" sz="1800" b="1" i="1" dirty="0" smtClean="0">
                <a:latin typeface="Monotype Corsiva" pitchFamily="66" charset="0"/>
              </a:rPr>
              <a:t>Спостереження за природою --  одне з найцікавіших занять учнів школи</a:t>
            </a:r>
            <a:endParaRPr lang="ru-RU" sz="1800" b="1" i="1" dirty="0">
              <a:latin typeface="Monotype Corsiva" pitchFamily="66" charset="0"/>
            </a:endParaRPr>
          </a:p>
        </p:txBody>
      </p:sp>
      <p:pic>
        <p:nvPicPr>
          <p:cNvPr id="6" name="Содержимое 5" descr="IMG_057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032959">
            <a:off x="142844" y="1000108"/>
            <a:ext cx="40386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Содержимое 6" descr="IMG_187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213178">
            <a:off x="4570609" y="2462866"/>
            <a:ext cx="4038600" cy="381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921</TotalTime>
  <Words>336</Words>
  <Application>Microsoft Office PowerPoint</Application>
  <PresentationFormat>Экран (4:3)</PresentationFormat>
  <Paragraphs>55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55</vt:lpstr>
      <vt:lpstr>Презентация PowerPoint</vt:lpstr>
      <vt:lpstr>Дитина – центр “ педагогічного всесвіту ”, вчитель стоїть поряд з нею, є конструктором її шляху самопізнання для успішної реалізації у дорослому житті.  Тому, йдучи на урок, завжди пам'ятаю і повторюю про себе слова Габріели Містраль:</vt:lpstr>
      <vt:lpstr>Моя професійна автобіографія</vt:lpstr>
      <vt:lpstr>Співпраця – співтворчість,  учитель -- учень</vt:lpstr>
      <vt:lpstr>НАШІ ДОСЛІДЖЕННЯ</vt:lpstr>
      <vt:lpstr>Ми вчимося і працюємо</vt:lpstr>
      <vt:lpstr> Відпочинок у школі</vt:lpstr>
      <vt:lpstr>Спостереження за природою --  одне з найцікавіших занять учнів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Моє хобі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</cp:lastModifiedBy>
  <cp:revision>89</cp:revision>
  <dcterms:created xsi:type="dcterms:W3CDTF">2011-11-27T22:32:44Z</dcterms:created>
  <dcterms:modified xsi:type="dcterms:W3CDTF">2016-12-05T15:41:55Z</dcterms:modified>
</cp:coreProperties>
</file>