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69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71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86;&#1074;&#1080;&#1081;%20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86;&#1074;&#1080;&#1081;%20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86;&#1074;&#1080;&#1081;%20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86;&#1074;&#1080;&#1081;%20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3;&#1086;&#1074;&#1080;&#1081;%20&#1051;&#1080;&#1089;&#1090;%20Microsoft%20Office%20Excel.xlsx" TargetMode="External"/><Relationship Id="rId1" Type="http://schemas.openxmlformats.org/officeDocument/2006/relationships/image" Target="../media/image36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3;&#1086;&#1074;&#1080;&#1081;%20&#1051;&#1080;&#1089;&#1090;%20Microsoft%20Office%20Excel.xlsx" TargetMode="External"/><Relationship Id="rId1" Type="http://schemas.openxmlformats.org/officeDocument/2006/relationships/image" Target="../media/image3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/>
            </a:pPr>
            <a:r>
              <a:rPr lang="uk-UA" sz="2000">
                <a:solidFill>
                  <a:sysClr val="windowText" lastClr="000000"/>
                </a:solidFill>
                <a:latin typeface="Monotype Corsiva" pitchFamily="66" charset="0"/>
                <a:cs typeface="Mongolian Baiti" pitchFamily="66" charset="0"/>
              </a:rPr>
              <a:t>Мережа</a:t>
            </a:r>
            <a:r>
              <a:rPr lang="uk-UA" sz="2000" baseline="0">
                <a:solidFill>
                  <a:sysClr val="windowText" lastClr="000000"/>
                </a:solidFill>
                <a:latin typeface="Monotype Corsiva" pitchFamily="66" charset="0"/>
                <a:cs typeface="Mongolian Baiti" pitchFamily="66" charset="0"/>
              </a:rPr>
              <a:t> Хриплинської гімназії </a:t>
            </a:r>
            <a:r>
              <a:rPr lang="uk-UA" sz="2000">
                <a:solidFill>
                  <a:sysClr val="windowText" lastClr="000000"/>
                </a:solidFill>
                <a:latin typeface="Monotype Corsiva" pitchFamily="66" charset="0"/>
                <a:cs typeface="Mongolian Baiti" pitchFamily="66" charset="0"/>
              </a:rPr>
              <a:t>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Лист1!$A$29</c:f>
              <c:strCache>
                <c:ptCount val="1"/>
                <c:pt idx="0">
                  <c:v>к-ть дітей у закладі освіти 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1.6407543036528846E-2"/>
                  <c:y val="-3.0322271884320805E-2"/>
                </c:manualLayout>
              </c:layout>
              <c:spPr/>
              <c:txPr>
                <a:bodyPr/>
                <a:lstStyle/>
                <a:p>
                  <a:pPr>
                    <a:defRPr sz="1600" b="1" i="1">
                      <a:solidFill>
                        <a:schemeClr val="tx1"/>
                      </a:solidFill>
                    </a:defRPr>
                  </a:pPr>
                  <a:endParaRPr lang="uk-UA"/>
                </a:p>
              </c:txPr>
              <c:showVal val="1"/>
            </c:dLbl>
            <c:dLbl>
              <c:idx val="1"/>
              <c:layout>
                <c:manualLayout>
                  <c:x val="2.1770729178239481E-2"/>
                  <c:y val="-5.777798193363258E-2"/>
                </c:manualLayout>
              </c:layout>
              <c:spPr/>
              <c:txPr>
                <a:bodyPr/>
                <a:lstStyle/>
                <a:p>
                  <a:pPr>
                    <a:defRPr sz="1600" b="1" i="1">
                      <a:solidFill>
                        <a:schemeClr val="tx1"/>
                      </a:solidFill>
                    </a:defRPr>
                  </a:pPr>
                  <a:endParaRPr lang="uk-UA"/>
                </a:p>
              </c:txPr>
              <c:showVal val="1"/>
            </c:dLbl>
            <c:dLbl>
              <c:idx val="2"/>
              <c:layout>
                <c:manualLayout>
                  <c:x val="3.3865539156617941E-2"/>
                  <c:y val="-2.0588097049045836E-2"/>
                </c:manualLayout>
              </c:layout>
              <c:spPr/>
              <c:txPr>
                <a:bodyPr/>
                <a:lstStyle/>
                <a:p>
                  <a:pPr>
                    <a:defRPr sz="1600" b="1" i="1">
                      <a:solidFill>
                        <a:schemeClr val="tx1"/>
                      </a:solidFill>
                    </a:defRPr>
                  </a:pPr>
                  <a:endParaRPr lang="uk-UA"/>
                </a:p>
              </c:txPr>
              <c:showVal val="1"/>
            </c:dLbl>
            <c:txPr>
              <a:bodyPr/>
              <a:lstStyle/>
              <a:p>
                <a:pPr>
                  <a:defRPr sz="1600" b="1" i="1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Val val="1"/>
          </c:dLbls>
          <c:cat>
            <c:strRef>
              <c:f>Лист1!$B$28:$D$28</c:f>
              <c:strCache>
                <c:ptCount val="3"/>
                <c:pt idx="0">
                  <c:v>2018-2019 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Лист1!$B$29:$D$29</c:f>
              <c:numCache>
                <c:formatCode>General</c:formatCode>
                <c:ptCount val="3"/>
                <c:pt idx="0">
                  <c:v>116</c:v>
                </c:pt>
                <c:pt idx="1">
                  <c:v>136</c:v>
                </c:pt>
                <c:pt idx="2">
                  <c:v>165</c:v>
                </c:pt>
              </c:numCache>
            </c:numRef>
          </c:val>
        </c:ser>
        <c:dLbls>
          <c:showVal val="1"/>
        </c:dLbls>
        <c:shape val="cylinder"/>
        <c:axId val="160437376"/>
        <c:axId val="160438912"/>
        <c:axId val="0"/>
      </c:bar3DChart>
      <c:catAx>
        <c:axId val="1604373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1"/>
            </a:pPr>
            <a:endParaRPr lang="uk-UA"/>
          </a:p>
        </c:txPr>
        <c:crossAx val="160438912"/>
        <c:crosses val="autoZero"/>
        <c:auto val="1"/>
        <c:lblAlgn val="ctr"/>
        <c:lblOffset val="100"/>
      </c:catAx>
      <c:valAx>
        <c:axId val="160438912"/>
        <c:scaling>
          <c:orientation val="minMax"/>
        </c:scaling>
        <c:axPos val="l"/>
        <c:majorGridlines/>
        <c:numFmt formatCode="General" sourceLinked="1"/>
        <c:tickLblPos val="nextTo"/>
        <c:crossAx val="160437376"/>
        <c:crosses val="autoZero"/>
        <c:crossBetween val="between"/>
      </c:valAx>
    </c:plotArea>
    <c:plotVisOnly val="1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1" baseline="0" dirty="0"/>
              <a:t>Аналіз якісного складу педагогів </a:t>
            </a:r>
            <a:r>
              <a:rPr lang="uk-UA" sz="1800" b="1" i="1" baseline="0" dirty="0" err="1"/>
              <a:t>Хриплинської</a:t>
            </a:r>
            <a:r>
              <a:rPr lang="uk-UA" sz="1800" b="1" i="1" baseline="0" dirty="0"/>
              <a:t> гімназії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1" baseline="0" dirty="0"/>
              <a:t>за кваліфікаційним рівнем</a:t>
            </a:r>
            <a:endParaRPr lang="uk-UA" sz="18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 dirty="0"/>
          </a:p>
        </c:rich>
      </c:tx>
      <c:layout>
        <c:manualLayout>
          <c:xMode val="edge"/>
          <c:yMode val="edge"/>
          <c:x val="0.11110021753117449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5645132426628475"/>
          <c:w val="0.75304257916377604"/>
          <c:h val="0.6939788302977324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800" b="1" i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</c:dLbl>
            <c:dLbl>
              <c:idx val="3"/>
              <c:layout>
                <c:manualLayout>
                  <c:x val="0.10121255349500713"/>
                  <c:y val="-5.3156897054535421E-3"/>
                </c:manualLayout>
              </c:layout>
              <c:spPr/>
              <c:txPr>
                <a:bodyPr/>
                <a:lstStyle/>
                <a:p>
                  <a:pPr>
                    <a:defRPr sz="1800" b="1" i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Val val="1"/>
              <c:showPercent val="1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</c:dLbl>
            <c:txPr>
              <a:bodyPr/>
              <a:lstStyle/>
              <a:p>
                <a:pPr>
                  <a:defRPr sz="1800" i="1"/>
                </a:pPr>
                <a:endParaRPr lang="uk-UA"/>
              </a:p>
            </c:txPr>
            <c:showVal val="1"/>
            <c:showPercent val="1"/>
            <c:showLeaderLines val="1"/>
          </c:dLbls>
          <c:cat>
            <c:strRef>
              <c:f>Лист1!$A$71:$A$75</c:f>
              <c:strCache>
                <c:ptCount val="5"/>
                <c:pt idx="0">
                  <c:v>Старший учитель</c:v>
                </c:pt>
                <c:pt idx="1">
                  <c:v>Вища категорія </c:v>
                </c:pt>
                <c:pt idx="2">
                  <c:v>І категорія </c:v>
                </c:pt>
                <c:pt idx="3">
                  <c:v>ІІ категорія </c:v>
                </c:pt>
                <c:pt idx="4">
                  <c:v>спеціаліст</c:v>
                </c:pt>
              </c:strCache>
            </c:strRef>
          </c:cat>
          <c:val>
            <c:numRef>
              <c:f>Лист1!$B$71:$B$75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 b="1" i="1"/>
          </a:pPr>
          <a:endParaRPr lang="uk-UA"/>
        </a:p>
      </c:txPr>
    </c:legend>
    <c:plotVisOnly val="1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b="1" i="1" baseline="0"/>
              <a:t>Аналіз якісного складу педагогів                    Хриплинської  гімназії  за віком  </a:t>
            </a:r>
            <a:endParaRPr lang="uk-UA" sz="160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3997562881020277E-2"/>
          <c:y val="0.25840966333575716"/>
          <c:w val="0.70233118270574746"/>
          <c:h val="0.64538650625524607"/>
        </c:manualLayout>
      </c:layout>
      <c:pie3DChart>
        <c:varyColors val="1"/>
        <c:ser>
          <c:idx val="0"/>
          <c:order val="0"/>
          <c:explosion val="25"/>
          <c:dPt>
            <c:idx val="3"/>
            <c:explosion val="14"/>
          </c:dPt>
          <c:dLbls>
            <c:txPr>
              <a:bodyPr/>
              <a:lstStyle/>
              <a:p>
                <a:pPr>
                  <a:defRPr sz="1400" b="1" i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Val val="1"/>
            <c:showPercent val="1"/>
            <c:showLeaderLines val="1"/>
          </c:dLbls>
          <c:cat>
            <c:strRef>
              <c:f>Лист1!$H$125:$H$129</c:f>
              <c:strCache>
                <c:ptCount val="5"/>
                <c:pt idx="0">
                  <c:v>до 30 років включно</c:v>
                </c:pt>
                <c:pt idx="1">
                  <c:v>31-40 років </c:v>
                </c:pt>
                <c:pt idx="2">
                  <c:v>41-50 років </c:v>
                </c:pt>
                <c:pt idx="3">
                  <c:v>51-60 років </c:v>
                </c:pt>
                <c:pt idx="4">
                  <c:v>понад  60 років </c:v>
                </c:pt>
              </c:strCache>
            </c:strRef>
          </c:cat>
          <c:val>
            <c:numRef>
              <c:f>Лист1!$I$125:$I$129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967267077852298"/>
          <c:y val="0.21209341367897544"/>
          <c:w val="0.33179333120692683"/>
          <c:h val="0.27441511188472795"/>
        </c:manualLayout>
      </c:layout>
      <c:txPr>
        <a:bodyPr/>
        <a:lstStyle/>
        <a:p>
          <a:pPr>
            <a:defRPr sz="1100" b="1"/>
          </a:pPr>
          <a:endParaRPr lang="uk-UA"/>
        </a:p>
      </c:txPr>
    </c:legend>
    <c:plotVisOnly val="1"/>
  </c:chart>
  <c:spPr>
    <a:gradFill>
      <a:gsLst>
        <a:gs pos="0">
          <a:srgbClr val="E6DCAC"/>
        </a:gs>
        <a:gs pos="12000">
          <a:srgbClr val="E6D78A"/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lin ang="5400000" scaled="0"/>
    </a:gra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b="1" i="1" baseline="0" dirty="0"/>
              <a:t>Аналіз якісного складу педагогів </a:t>
            </a:r>
            <a:r>
              <a:rPr lang="uk-UA" sz="1600" b="1" i="1" baseline="0" dirty="0" err="1"/>
              <a:t>Хриплинської</a:t>
            </a:r>
            <a:r>
              <a:rPr lang="uk-UA" sz="1600" b="1" i="1" baseline="0" dirty="0"/>
              <a:t>  </a:t>
            </a:r>
            <a:r>
              <a:rPr lang="uk-UA" sz="1600" b="1" i="1" baseline="0" dirty="0" smtClean="0"/>
              <a:t>гімназії </a:t>
            </a:r>
            <a:r>
              <a:rPr lang="uk-UA" sz="1600" b="1" i="1" baseline="0" dirty="0"/>
              <a:t>за стажем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 dirty="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c:spPr>
          <c:dPt>
            <c:idx val="1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Pt>
            <c:idx val="3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sz="1800" b="1" i="1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Val val="1"/>
          </c:dLbls>
          <c:cat>
            <c:strRef>
              <c:f>Лист1!$B$97:$E$97</c:f>
              <c:strCache>
                <c:ptCount val="4"/>
                <c:pt idx="0">
                  <c:v>до 3-ох років</c:v>
                </c:pt>
                <c:pt idx="1">
                  <c:v>від 3до 10 років</c:v>
                </c:pt>
                <c:pt idx="2">
                  <c:v>від 11 до 20 років </c:v>
                </c:pt>
                <c:pt idx="3">
                  <c:v>21 рік і більше </c:v>
                </c:pt>
              </c:strCache>
            </c:strRef>
          </c:cat>
          <c:val>
            <c:numRef>
              <c:f>Лист1!$B$98:$E$98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4</c:v>
                </c:pt>
                <c:pt idx="3">
                  <c:v>11</c:v>
                </c:pt>
              </c:numCache>
            </c:numRef>
          </c:val>
        </c:ser>
        <c:dLbls>
          <c:showVal val="1"/>
        </c:dLbls>
        <c:shape val="cylinder"/>
        <c:axId val="160568064"/>
        <c:axId val="160569600"/>
        <c:axId val="0"/>
      </c:bar3DChart>
      <c:catAx>
        <c:axId val="160568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1"/>
            </a:pPr>
            <a:endParaRPr lang="uk-UA"/>
          </a:p>
        </c:txPr>
        <c:crossAx val="160569600"/>
        <c:crosses val="autoZero"/>
        <c:auto val="1"/>
        <c:lblAlgn val="ctr"/>
        <c:lblOffset val="100"/>
      </c:catAx>
      <c:valAx>
        <c:axId val="160569600"/>
        <c:scaling>
          <c:orientation val="minMax"/>
        </c:scaling>
        <c:axPos val="l"/>
        <c:majorGridlines/>
        <c:numFmt formatCode="General" sourceLinked="1"/>
        <c:tickLblPos val="nextTo"/>
        <c:crossAx val="160568064"/>
        <c:crosses val="autoZero"/>
        <c:crossBetween val="between"/>
      </c:valAx>
    </c:plotArea>
    <c:plotVisOnly val="1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AngAx val="1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Лист1!$C$56</c:f>
              <c:strCache>
                <c:ptCount val="1"/>
                <c:pt idx="0">
                  <c:v>високий рівень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Val val="1"/>
          </c:dLbls>
          <c:cat>
            <c:strRef>
              <c:f>Лист1!$B$57:$B$63</c:f>
              <c:strCache>
                <c:ptCount val="7"/>
                <c:pt idx="0">
                  <c:v>3 клас</c:v>
                </c:pt>
                <c:pt idx="1">
                  <c:v>4 клас</c:v>
                </c:pt>
                <c:pt idx="2">
                  <c:v>5 клас</c:v>
                </c:pt>
                <c:pt idx="3">
                  <c:v>6 клас </c:v>
                </c:pt>
                <c:pt idx="4">
                  <c:v>7 клас</c:v>
                </c:pt>
                <c:pt idx="5">
                  <c:v>8 клас</c:v>
                </c:pt>
                <c:pt idx="6">
                  <c:v>9 клас</c:v>
                </c:pt>
              </c:strCache>
            </c:strRef>
          </c:cat>
          <c:val>
            <c:numRef>
              <c:f>Лист1!$C$57:$C$63</c:f>
              <c:numCache>
                <c:formatCode>General</c:formatCode>
                <c:ptCount val="7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Лист1!$D$56</c:f>
              <c:strCache>
                <c:ptCount val="1"/>
                <c:pt idx="0">
                  <c:v>достатній рівень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Val val="1"/>
          </c:dLbls>
          <c:cat>
            <c:strRef>
              <c:f>Лист1!$B$57:$B$63</c:f>
              <c:strCache>
                <c:ptCount val="7"/>
                <c:pt idx="0">
                  <c:v>3 клас</c:v>
                </c:pt>
                <c:pt idx="1">
                  <c:v>4 клас</c:v>
                </c:pt>
                <c:pt idx="2">
                  <c:v>5 клас</c:v>
                </c:pt>
                <c:pt idx="3">
                  <c:v>6 клас </c:v>
                </c:pt>
                <c:pt idx="4">
                  <c:v>7 клас</c:v>
                </c:pt>
                <c:pt idx="5">
                  <c:v>8 клас</c:v>
                </c:pt>
                <c:pt idx="6">
                  <c:v>9 клас</c:v>
                </c:pt>
              </c:strCache>
            </c:strRef>
          </c:cat>
          <c:val>
            <c:numRef>
              <c:f>Лист1!$D$57:$D$63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5</c:v>
                </c:pt>
                <c:pt idx="3">
                  <c:v>7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Лист1!$E$56</c:f>
              <c:strCache>
                <c:ptCount val="1"/>
                <c:pt idx="0">
                  <c:v>середній рівень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Val val="1"/>
          </c:dLbls>
          <c:cat>
            <c:strRef>
              <c:f>Лист1!$B$57:$B$63</c:f>
              <c:strCache>
                <c:ptCount val="7"/>
                <c:pt idx="0">
                  <c:v>3 клас</c:v>
                </c:pt>
                <c:pt idx="1">
                  <c:v>4 клас</c:v>
                </c:pt>
                <c:pt idx="2">
                  <c:v>5 клас</c:v>
                </c:pt>
                <c:pt idx="3">
                  <c:v>6 клас </c:v>
                </c:pt>
                <c:pt idx="4">
                  <c:v>7 клас</c:v>
                </c:pt>
                <c:pt idx="5">
                  <c:v>8 клас</c:v>
                </c:pt>
                <c:pt idx="6">
                  <c:v>9 клас</c:v>
                </c:pt>
              </c:strCache>
            </c:strRef>
          </c:cat>
          <c:val>
            <c:numRef>
              <c:f>Лист1!$E$57:$E$63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Лист1!$F$56</c:f>
              <c:strCache>
                <c:ptCount val="1"/>
                <c:pt idx="0">
                  <c:v>початковий рівень </c:v>
                </c:pt>
              </c:strCache>
            </c:strRef>
          </c:tx>
          <c:cat>
            <c:strRef>
              <c:f>Лист1!$B$57:$B$63</c:f>
              <c:strCache>
                <c:ptCount val="7"/>
                <c:pt idx="0">
                  <c:v>3 клас</c:v>
                </c:pt>
                <c:pt idx="1">
                  <c:v>4 клас</c:v>
                </c:pt>
                <c:pt idx="2">
                  <c:v>5 клас</c:v>
                </c:pt>
                <c:pt idx="3">
                  <c:v>6 клас </c:v>
                </c:pt>
                <c:pt idx="4">
                  <c:v>7 клас</c:v>
                </c:pt>
                <c:pt idx="5">
                  <c:v>8 клас</c:v>
                </c:pt>
                <c:pt idx="6">
                  <c:v>9 клас</c:v>
                </c:pt>
              </c:strCache>
            </c:strRef>
          </c:cat>
          <c:val>
            <c:numRef>
              <c:f>Лист1!$F$57:$F$63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Лист1!$G$56</c:f>
              <c:strCache>
                <c:ptCount val="1"/>
              </c:strCache>
            </c:strRef>
          </c:tx>
          <c:cat>
            <c:strRef>
              <c:f>Лист1!$B$57:$B$63</c:f>
              <c:strCache>
                <c:ptCount val="7"/>
                <c:pt idx="0">
                  <c:v>3 клас</c:v>
                </c:pt>
                <c:pt idx="1">
                  <c:v>4 клас</c:v>
                </c:pt>
                <c:pt idx="2">
                  <c:v>5 клас</c:v>
                </c:pt>
                <c:pt idx="3">
                  <c:v>6 клас </c:v>
                </c:pt>
                <c:pt idx="4">
                  <c:v>7 клас</c:v>
                </c:pt>
                <c:pt idx="5">
                  <c:v>8 клас</c:v>
                </c:pt>
                <c:pt idx="6">
                  <c:v>9 клас</c:v>
                </c:pt>
              </c:strCache>
            </c:strRef>
          </c:cat>
          <c:val>
            <c:numRef>
              <c:f>Лист1!$G$57:$G$63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shape val="cylinder"/>
        <c:axId val="161099136"/>
        <c:axId val="161125504"/>
        <c:axId val="0"/>
      </c:bar3DChart>
      <c:catAx>
        <c:axId val="161099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161125504"/>
        <c:crosses val="autoZero"/>
        <c:auto val="1"/>
        <c:lblAlgn val="ctr"/>
        <c:lblOffset val="100"/>
      </c:catAx>
      <c:valAx>
        <c:axId val="161125504"/>
        <c:scaling>
          <c:orientation val="minMax"/>
        </c:scaling>
        <c:axPos val="l"/>
        <c:majorGridlines/>
        <c:numFmt formatCode="General" sourceLinked="1"/>
        <c:tickLblPos val="nextTo"/>
        <c:crossAx val="161099136"/>
        <c:crosses val="autoZero"/>
        <c:crossBetween val="between"/>
      </c:valAx>
    </c:plotArea>
    <c:legend>
      <c:legendPos val="r"/>
      <c:legendEntry>
        <c:idx val="4"/>
        <c:delete val="1"/>
      </c:legendEntry>
      <c:txPr>
        <a:bodyPr/>
        <a:lstStyle/>
        <a:p>
          <a:pPr>
            <a:defRPr sz="1200" b="1"/>
          </a:pPr>
          <a:endParaRPr lang="uk-UA"/>
        </a:p>
      </c:txPr>
    </c:legend>
    <c:plotVisOnly val="1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/>
            </a:pPr>
            <a:r>
              <a:rPr lang="uk-UA" sz="2000" i="1" dirty="0" smtClean="0">
                <a:solidFill>
                  <a:srgbClr val="C00000"/>
                </a:solidFill>
              </a:rPr>
              <a:t>Охоплення</a:t>
            </a:r>
            <a:r>
              <a:rPr lang="uk-UA" sz="2000" i="1" baseline="0" dirty="0" smtClean="0">
                <a:solidFill>
                  <a:srgbClr val="C00000"/>
                </a:solidFill>
              </a:rPr>
              <a:t> харчуванням дітей пільгових категорій </a:t>
            </a:r>
            <a:endParaRPr lang="uk-UA" sz="2000" i="1" dirty="0">
              <a:solidFill>
                <a:srgbClr val="C00000"/>
              </a:solidFill>
            </a:endParaRP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 b="1" i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Val val="1"/>
            <c:showLeaderLines val="1"/>
          </c:dLbls>
          <c:cat>
            <c:strRef>
              <c:f>Лист1!$C$169:$C$175</c:f>
              <c:strCache>
                <c:ptCount val="7"/>
                <c:pt idx="0">
                  <c:v>Діти з багатодітних сімей </c:v>
                </c:pt>
                <c:pt idx="1">
                  <c:v>Діти з малозабезпечених сімей </c:v>
                </c:pt>
                <c:pt idx="2">
                  <c:v>Діти учасників АТО</c:v>
                </c:pt>
                <c:pt idx="3">
                  <c:v>Діти під опікою</c:v>
                </c:pt>
                <c:pt idx="4">
                  <c:v>Діти з інвалідністю</c:v>
                </c:pt>
                <c:pt idx="5">
                  <c:v>Діти з особливими освітніми потребами </c:v>
                </c:pt>
                <c:pt idx="6">
                  <c:v>Діти з сімей, звільнених від оплати за наказом ДОН </c:v>
                </c:pt>
              </c:strCache>
            </c:strRef>
          </c:cat>
          <c:val>
            <c:numRef>
              <c:f>Лист1!$D$169:$D$175</c:f>
              <c:numCache>
                <c:formatCode>General</c:formatCode>
                <c:ptCount val="7"/>
                <c:pt idx="0">
                  <c:v>30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9.4957427569777195E-2"/>
          <c:y val="0.64465116509124554"/>
          <c:w val="0.83458068702242949"/>
          <c:h val="0.30219644544822266"/>
        </c:manualLayout>
      </c:layout>
      <c:txPr>
        <a:bodyPr/>
        <a:lstStyle/>
        <a:p>
          <a:pPr>
            <a:defRPr sz="1200" b="1" i="1"/>
          </a:pPr>
          <a:endParaRPr lang="uk-UA"/>
        </a:p>
      </c:txPr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8072D-7BE4-4CBF-BA79-CAAD24A0406A}" type="datetimeFigureOut">
              <a:rPr lang="uk-UA" smtClean="0"/>
              <a:pPr/>
              <a:t>29.08.2021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2465F-31EB-48CD-B8B5-357833A2515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1 Сентября\1s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6624736" cy="1470025"/>
          </a:xfrm>
        </p:spPr>
        <p:txBody>
          <a:bodyPr>
            <a:normAutofit/>
          </a:bodyPr>
          <a:lstStyle>
            <a:lvl1pPr>
              <a:defRPr sz="5400" i="0"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784576" cy="11269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C77F06-EF8F-4B51-9F9A-3DBC75F805A0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80AB54-CC4D-4501-931A-9ED3A4FE3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EAB051-8C4C-47A6-BD64-B9C7B7A1612C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FDDAFB-A25E-4C55-845E-6B818A229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A58614-F119-4DEE-93AA-9818B7604F28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773749-449E-4FEF-95A9-6CC18BE71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A23806-DE29-4948-9557-37F13ECAF9A1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E1AC3-F265-480C-9DD2-399BAF39E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952446-0215-4E4C-8704-EE772B593654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09AF79-E2BB-4E38-A8E2-0E0C98A1C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2232D6-300A-4017-9451-97A5F5A4F4D2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1BF891-9EDA-4651-A3CA-210986BC5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7F1F74-A6FF-458B-9995-613CBD352B05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834EB0-2C3D-4E07-9291-9E992FC40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5408BC-B9F7-4FA4-BB67-F8859F6B2F37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BC9306-20F9-4563-A8BF-97E8A3ABC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57E5F9-9200-48D4-99E4-1B9CC815965E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B87C00-2557-48E1-BCE3-E346B9C2E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1F255C-B064-4DAB-886C-4D8C93D339C0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96BD87-3B83-4CFA-95AE-6BC7F5043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1 Сентября\1sentSlid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908050"/>
            <a:ext cx="87137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791450" y="6581775"/>
            <a:ext cx="131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F2F2F2"/>
                </a:solidFill>
              </a:rPr>
              <a:t>ProPowerPoint.Ru</a:t>
            </a:r>
            <a:endParaRPr lang="ru-RU" sz="1200" smtClean="0">
              <a:solidFill>
                <a:srgbClr val="F2F2F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5.jpeg" Type="http://schemas.openxmlformats.org/officeDocument/2006/relationships/image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1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 ?><Relationships xmlns="http://schemas.openxmlformats.org/package/2006/relationships"><Relationship Id="rId8" Target="../media/image65.jpeg" Type="http://schemas.openxmlformats.org/officeDocument/2006/relationships/image"/><Relationship Id="rId13" Target="../media/image70.jpeg" Type="http://schemas.openxmlformats.org/officeDocument/2006/relationships/image"/><Relationship Id="rId3" Target="../media/image60.jpeg" Type="http://schemas.openxmlformats.org/officeDocument/2006/relationships/image"/><Relationship Id="rId7" Target="../media/image64.jpeg" Type="http://schemas.openxmlformats.org/officeDocument/2006/relationships/image"/><Relationship Id="rId12" Target="../media/image69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3.jpeg" Type="http://schemas.openxmlformats.org/officeDocument/2006/relationships/image"/><Relationship Id="rId11" Target="../media/image68.jpeg" Type="http://schemas.openxmlformats.org/officeDocument/2006/relationships/image"/><Relationship Id="rId5" Target="../media/image62.jpeg" Type="http://schemas.openxmlformats.org/officeDocument/2006/relationships/image"/><Relationship Id="rId10" Target="../media/image67.jpeg" Type="http://schemas.openxmlformats.org/officeDocument/2006/relationships/image"/><Relationship Id="rId4" Target="../media/image61.jpeg" Type="http://schemas.openxmlformats.org/officeDocument/2006/relationships/image"/><Relationship Id="rId9" Target="../media/image66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8" Target="../media/image76.jpeg" Type="http://schemas.openxmlformats.org/officeDocument/2006/relationships/image"/><Relationship Id="rId3" Target="../media/image71.jpeg" Type="http://schemas.openxmlformats.org/officeDocument/2006/relationships/image"/><Relationship Id="rId7" Target="../media/image7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4.jpeg" Type="http://schemas.openxmlformats.org/officeDocument/2006/relationships/image"/><Relationship Id="rId5" Target="../media/image73.jpeg" Type="http://schemas.openxmlformats.org/officeDocument/2006/relationships/image"/><Relationship Id="rId10" Target="../media/image78.jpeg" Type="http://schemas.openxmlformats.org/officeDocument/2006/relationships/image"/><Relationship Id="rId4" Target="../media/image72.jpeg" Type="http://schemas.openxmlformats.org/officeDocument/2006/relationships/image"/><Relationship Id="rId9" Target="../media/image77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3" Target="../media/image87.jpeg" Type="http://schemas.openxmlformats.org/officeDocument/2006/relationships/image"/><Relationship Id="rId2" Target="../charts/chart6.xml" Type="http://schemas.openxmlformats.org/officeDocument/2006/relationships/chart"/><Relationship Id="rId1" Target="../slideLayouts/slideLayout2.xml" Type="http://schemas.openxmlformats.org/officeDocument/2006/relationships/slideLayout"/><Relationship Id="rId5" Target="../media/image89.jpeg" Type="http://schemas.openxmlformats.org/officeDocument/2006/relationships/image"/><Relationship Id="rId4" Target="../media/image88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 ?><Relationships xmlns="http://schemas.openxmlformats.org/package/2006/relationships"><Relationship Id="rId8" Target="../media/image96.jpeg" Type="http://schemas.openxmlformats.org/officeDocument/2006/relationships/image"/><Relationship Id="rId3" Target="../media/image91.jpeg" Type="http://schemas.openxmlformats.org/officeDocument/2006/relationships/image"/><Relationship Id="rId7" Target="../media/image95.jpeg" Type="http://schemas.openxmlformats.org/officeDocument/2006/relationships/image"/><Relationship Id="rId2" Target="../media/image9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94.jpeg" Type="http://schemas.openxmlformats.org/officeDocument/2006/relationships/image"/><Relationship Id="rId5" Target="../media/image93.jpeg" Type="http://schemas.openxmlformats.org/officeDocument/2006/relationships/image"/><Relationship Id="rId10" Target="../media/image98.jpeg" Type="http://schemas.openxmlformats.org/officeDocument/2006/relationships/image"/><Relationship Id="rId4" Target="../media/image92.jpeg" Type="http://schemas.openxmlformats.org/officeDocument/2006/relationships/image"/><Relationship Id="rId9" Target="../media/image97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100.jpeg" Type="http://schemas.openxmlformats.org/officeDocument/2006/relationships/image"/><Relationship Id="rId2" Target="../media/image9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3.jpeg" Type="http://schemas.openxmlformats.org/officeDocument/2006/relationships/image"/><Relationship Id="rId5" Target="../media/image102.jpeg" Type="http://schemas.openxmlformats.org/officeDocument/2006/relationships/image"/><Relationship Id="rId4" Target="../media/image101.jpe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3.xml.rels><?xml version="1.0" encoding="UTF-8" standalone="yes" ?><Relationships xmlns="http://schemas.openxmlformats.org/package/2006/relationships"><Relationship Id="rId3" Target="../media/image111.jpeg" Type="http://schemas.openxmlformats.org/officeDocument/2006/relationships/image"/><Relationship Id="rId2" Target="../media/image11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14.jpeg" Type="http://schemas.openxmlformats.org/officeDocument/2006/relationships/image"/><Relationship Id="rId5" Target="../media/image113.jpeg" Type="http://schemas.openxmlformats.org/officeDocument/2006/relationships/image"/><Relationship Id="rId4" Target="../media/image112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115.jpeg" Type="http://schemas.openxmlformats.org/officeDocument/2006/relationships/image"/><Relationship Id="rId7" Target="http://www.dity.if.ua/school/30" TargetMode="External" Type="http://schemas.openxmlformats.org/officeDocument/2006/relationships/hyperlink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6" Target="https://school-hryplyn.e-schools.info/" TargetMode="External" Type="http://schemas.openxmlformats.org/officeDocument/2006/relationships/hyperlink"/><Relationship Id="rId5" Target="../media/image117.jpeg" Type="http://schemas.openxmlformats.org/officeDocument/2006/relationships/image"/><Relationship Id="rId4" Target="../media/image116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119.jpeg" Type="http://schemas.openxmlformats.org/officeDocument/2006/relationships/image"/><Relationship Id="rId7" Target="../media/image123.jpeg" Type="http://schemas.openxmlformats.org/officeDocument/2006/relationships/image"/><Relationship Id="rId2" Target="../media/image11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22.jpeg" Type="http://schemas.openxmlformats.org/officeDocument/2006/relationships/image"/><Relationship Id="rId5" Target="../media/image121.jpeg" Type="http://schemas.openxmlformats.org/officeDocument/2006/relationships/image"/><Relationship Id="rId4" Target="../media/image120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2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27.jpeg" Type="http://schemas.openxmlformats.org/officeDocument/2006/relationships/image"/><Relationship Id="rId5" Target="../media/image126.jpeg" Type="http://schemas.openxmlformats.org/officeDocument/2006/relationships/image"/><Relationship Id="rId4" Target="../media/image125.jpe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jpe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12" Type="http://schemas.openxmlformats.org/officeDocument/2006/relationships/image" Target="../media/image1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3.jpeg"/><Relationship Id="rId10" Type="http://schemas.openxmlformats.org/officeDocument/2006/relationships/image" Target="../media/image132.jpeg"/><Relationship Id="rId9" Type="http://schemas.openxmlformats.org/officeDocument/2006/relationships/image" Target="../media/image1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gif"/><Relationship Id="rId5" Type="http://schemas.openxmlformats.org/officeDocument/2006/relationships/image" Target="../media/image138.png"/><Relationship Id="rId4" Type="http://schemas.openxmlformats.org/officeDocument/2006/relationships/image" Target="../media/image137.wmf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208911" cy="1470025"/>
          </a:xfrm>
        </p:spPr>
        <p:txBody>
          <a:bodyPr>
            <a:noAutofit/>
          </a:bodyPr>
          <a:lstStyle/>
          <a:p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/>
            </a:r>
            <a:b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r>
              <a:rPr lang="ru-RU" sz="35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Звіт</a:t>
            </a:r>
            <a:r>
              <a:rPr lang="ru-RU" sz="35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 про роботу </a:t>
            </a:r>
            <a:br>
              <a:rPr lang="ru-RU" sz="35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r>
              <a:rPr lang="ru-RU" sz="35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Хриплинської</a:t>
            </a:r>
            <a:r>
              <a:rPr lang="ru-RU" sz="35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 </a:t>
            </a:r>
            <a:r>
              <a:rPr lang="ru-RU" sz="35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гімназії</a:t>
            </a:r>
            <a:r>
              <a:rPr lang="ru-RU" sz="35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/>
            </a:r>
            <a:br>
              <a:rPr lang="ru-RU" sz="35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r>
              <a:rPr lang="ru-RU" sz="35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Іано-Франківської</a:t>
            </a:r>
            <a:r>
              <a:rPr lang="ru-RU" sz="35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 </a:t>
            </a:r>
            <a:r>
              <a:rPr lang="ru-RU" sz="35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міської</a:t>
            </a:r>
            <a:r>
              <a:rPr lang="ru-RU" sz="35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 ради</a:t>
            </a:r>
            <a:br>
              <a:rPr lang="ru-RU" sz="35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r>
              <a:rPr lang="ru-RU" sz="35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за 2020-2021 н. 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р.   </a:t>
            </a:r>
            <a:b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r>
              <a:rPr lang="uk-UA" sz="40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/>
            </a:r>
            <a:br>
              <a:rPr lang="uk-UA" sz="40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endParaRPr lang="uk-UA" sz="4000" dirty="0" smtClean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68960"/>
            <a:ext cx="561662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Дистанційне навчання</a:t>
            </a:r>
            <a:endParaRPr b="1" dirty="0" lang="uk-UA">
              <a:solidFill>
                <a:srgbClr val="002060"/>
              </a:solidFill>
              <a:latin charset="0" pitchFamily="66"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544616"/>
          </a:xfrm>
        </p:spPr>
        <p:txBody>
          <a:bodyPr/>
          <a:lstStyle/>
          <a:p>
            <a:pPr>
              <a:buNone/>
            </a:pPr>
            <a:r>
              <a:rPr dirty="0" lang="uk-UA" smtClean="0" sz="2000"/>
              <a:t>		</a:t>
            </a: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У </a:t>
            </a:r>
            <a:r>
              <a:rPr dirty="0" err="1" lang="uk-UA" smtClean="0" sz="1800">
                <a:latin charset="0" pitchFamily="18" typeface="Times New Roman"/>
                <a:cs charset="0" pitchFamily="18" typeface="Times New Roman"/>
              </a:rPr>
              <a:t>Хриплинській</a:t>
            </a: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 гімназії  в період карантинних обмежень через поширення </a:t>
            </a:r>
            <a:r>
              <a:rPr dirty="0" lang="en-US" smtClean="0" sz="1800">
                <a:latin charset="0" pitchFamily="18" typeface="Times New Roman"/>
                <a:cs charset="0" pitchFamily="18" typeface="Times New Roman"/>
              </a:rPr>
              <a:t>COVID-19 </a:t>
            </a: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було організовано дистанційне навчання. Вчителі використовували різні методи та технології, щоб навчання було ефективним та цікавим. Найбільш поширеними є: </a:t>
            </a:r>
          </a:p>
          <a:p>
            <a:pPr>
              <a:buFont charset="2" pitchFamily="2" typeface="Wingdings"/>
              <a:buChar char="v"/>
            </a:pPr>
            <a:r>
              <a:rPr dirty="0" err="1" lang="en-US" smtClean="0" sz="1800">
                <a:latin charset="0" pitchFamily="18" typeface="Times New Roman"/>
                <a:cs charset="0" pitchFamily="18" typeface="Times New Roman"/>
              </a:rPr>
              <a:t>Viber</a:t>
            </a:r>
            <a:r>
              <a:rPr dirty="0" lang="en-US" smtClean="0" sz="1800">
                <a:latin charset="0" pitchFamily="18" typeface="Times New Roman"/>
                <a:cs charset="0" pitchFamily="18" typeface="Times New Roman"/>
              </a:rPr>
              <a:t> </a:t>
            </a:r>
            <a:endParaRPr dirty="0" lang="uk-UA" smtClean="0" sz="1800">
              <a:latin charset="0" pitchFamily="18" typeface="Times New Roman"/>
              <a:cs charset="0" pitchFamily="18" typeface="Times New Roman"/>
            </a:endParaRPr>
          </a:p>
          <a:p>
            <a:pPr>
              <a:buFont charset="2" pitchFamily="2" typeface="Wingdings"/>
              <a:buChar char="v"/>
            </a:pPr>
            <a:r>
              <a:rPr dirty="0" lang="en-US" smtClean="0" sz="1800">
                <a:latin charset="0" pitchFamily="18" typeface="Times New Roman"/>
                <a:cs charset="0" pitchFamily="18" typeface="Times New Roman"/>
              </a:rPr>
              <a:t>Google Classroom </a:t>
            </a:r>
            <a:endParaRPr dirty="0" lang="uk-UA" smtClean="0" sz="1800">
              <a:latin charset="0" pitchFamily="18" typeface="Times New Roman"/>
              <a:cs charset="0" pitchFamily="18" typeface="Times New Roman"/>
            </a:endParaRPr>
          </a:p>
          <a:p>
            <a:pPr>
              <a:buFont charset="2" pitchFamily="2" typeface="Wingdings"/>
              <a:buChar char="v"/>
            </a:pPr>
            <a:r>
              <a:rPr dirty="0" lang="en-US" smtClean="0" sz="1800">
                <a:latin charset="0" pitchFamily="18" typeface="Times New Roman"/>
                <a:cs charset="0" pitchFamily="18" typeface="Times New Roman"/>
              </a:rPr>
              <a:t>YouTube </a:t>
            </a: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                                                            </a:t>
            </a:r>
          </a:p>
          <a:p>
            <a:pPr>
              <a:buFont charset="2" pitchFamily="2" typeface="Wingdings"/>
              <a:buChar char="v"/>
            </a:pPr>
            <a:r>
              <a:rPr dirty="0" lang="en-US" smtClean="0" sz="1800">
                <a:latin charset="0" pitchFamily="18" typeface="Times New Roman"/>
                <a:cs charset="0" pitchFamily="18" typeface="Times New Roman"/>
              </a:rPr>
              <a:t>«</a:t>
            </a: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На Урок»</a:t>
            </a:r>
          </a:p>
          <a:p>
            <a:pPr>
              <a:buFont charset="2" pitchFamily="2" typeface="Wingdings"/>
              <a:buChar char="v"/>
            </a:pPr>
            <a:r>
              <a:rPr dirty="0" lang="en-US" smtClean="0" sz="1800">
                <a:latin charset="0" pitchFamily="18" typeface="Times New Roman"/>
                <a:cs charset="0" pitchFamily="18" typeface="Times New Roman"/>
              </a:rPr>
              <a:t>«</a:t>
            </a:r>
            <a:r>
              <a:rPr dirty="0" err="1" lang="uk-UA" smtClean="0" sz="1800">
                <a:latin charset="0" pitchFamily="18" typeface="Times New Roman"/>
                <a:cs charset="0" pitchFamily="18" typeface="Times New Roman"/>
              </a:rPr>
              <a:t>Всеосвіта</a:t>
            </a: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»</a:t>
            </a:r>
          </a:p>
          <a:p>
            <a:pPr>
              <a:buFont charset="2" pitchFamily="2" typeface="Wingdings"/>
              <a:buChar char="v"/>
            </a:pPr>
            <a:r>
              <a:rPr dirty="0" lang="en-US" smtClean="0" sz="1800">
                <a:latin charset="0" pitchFamily="18" typeface="Times New Roman"/>
                <a:cs charset="0" pitchFamily="18" typeface="Times New Roman"/>
              </a:rPr>
              <a:t>«</a:t>
            </a: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Розумники »</a:t>
            </a:r>
          </a:p>
          <a:p>
            <a:pPr>
              <a:buFont charset="2" pitchFamily="2" typeface="Wingdings"/>
              <a:buChar char="v"/>
            </a:pP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en-US" smtClean="0" sz="1800">
                <a:latin charset="0" pitchFamily="18" typeface="Times New Roman"/>
                <a:cs charset="0" pitchFamily="18" typeface="Times New Roman"/>
              </a:rPr>
              <a:t>LearningApps.org.</a:t>
            </a:r>
            <a:endParaRPr dirty="0" lang="uk-UA" smtClean="0" sz="1800">
              <a:latin charset="0" pitchFamily="18" typeface="Times New Roman"/>
              <a:cs charset="0" pitchFamily="18" typeface="Times New Roman"/>
            </a:endParaRPr>
          </a:p>
          <a:p>
            <a:pPr>
              <a:buFont charset="2" pitchFamily="2" typeface="Wingdings"/>
              <a:buChar char="v"/>
            </a:pPr>
            <a:r>
              <a:rPr dirty="0" lang="en-US" smtClean="0" sz="1800">
                <a:latin charset="0" pitchFamily="18" typeface="Times New Roman"/>
                <a:cs charset="0" pitchFamily="18" typeface="Times New Roman"/>
              </a:rPr>
              <a:t>Zoom</a:t>
            </a:r>
            <a:endParaRPr dirty="0" lang="uk-UA" smtClean="0" sz="1800">
              <a:latin charset="0" pitchFamily="18" typeface="Times New Roman"/>
              <a:cs charset="0" pitchFamily="18" typeface="Times New Roman"/>
            </a:endParaRPr>
          </a:p>
          <a:p>
            <a:pPr>
              <a:buFont charset="2" pitchFamily="2" typeface="Wingdings"/>
              <a:buChar char="v"/>
            </a:pPr>
            <a:r>
              <a:rPr dirty="0" lang="en-US" smtClean="0" sz="1800">
                <a:latin charset="0" pitchFamily="18" typeface="Times New Roman"/>
                <a:cs charset="0" pitchFamily="18" typeface="Times New Roman"/>
              </a:rPr>
              <a:t>Meet</a:t>
            </a:r>
          </a:p>
          <a:p>
            <a:pPr>
              <a:buFont charset="2" pitchFamily="2" typeface="Wingdings"/>
              <a:buChar char="v"/>
            </a:pPr>
            <a:r>
              <a:rPr dirty="0" err="1" lang="en-US" smtClean="0" sz="1800">
                <a:latin charset="0" pitchFamily="18" typeface="Times New Roman"/>
                <a:cs charset="0" pitchFamily="18" typeface="Times New Roman"/>
              </a:rPr>
              <a:t>Facebook</a:t>
            </a:r>
            <a:endParaRPr dirty="0" lang="en-US" smtClean="0" sz="18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  	У період карантинних обмежень он-лайн здійснювалася </a:t>
            </a:r>
          </a:p>
          <a:p>
            <a:pPr>
              <a:buNone/>
            </a:pP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  і робота з педагогічними кадрами: засідання педагогічних </a:t>
            </a:r>
          </a:p>
          <a:p>
            <a:pPr>
              <a:buNone/>
            </a:pP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  рад, методичних об</a:t>
            </a:r>
            <a:r>
              <a:rPr dirty="0" lang="en-US" smtClean="0" sz="1800">
                <a:latin charset="0" pitchFamily="18" typeface="Times New Roman"/>
                <a:cs charset="0" pitchFamily="18" typeface="Times New Roman"/>
              </a:rPr>
              <a:t>’</a:t>
            </a: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єднань, засідання атестаційної комісії</a:t>
            </a:r>
            <a:r>
              <a:rPr dirty="0" lang="uk-UA" smtClean="0" sz="1900">
                <a:latin charset="0" pitchFamily="18" typeface="Times New Roman"/>
                <a:cs charset="0" pitchFamily="18" typeface="Times New Roman"/>
              </a:rPr>
              <a:t>. </a:t>
            </a:r>
          </a:p>
          <a:p>
            <a:pPr>
              <a:buNone/>
            </a:pPr>
            <a:r>
              <a:rPr dirty="0" lang="uk-UA" smtClean="0" sz="1900">
                <a:latin charset="0" pitchFamily="18" typeface="Times New Roman"/>
                <a:cs charset="0" pitchFamily="18" typeface="Times New Roman"/>
              </a:rPr>
              <a:t>      </a:t>
            </a:r>
          </a:p>
          <a:p>
            <a:pPr>
              <a:buNone/>
            </a:pPr>
            <a:r>
              <a:rPr dirty="0" lang="uk-UA" smtClean="0" sz="1900">
                <a:latin charset="0" pitchFamily="18" typeface="Times New Roman"/>
                <a:cs charset="0" pitchFamily="18" typeface="Times New Roman"/>
              </a:rPr>
              <a:t>	</a:t>
            </a:r>
            <a:endParaRPr dirty="0" lang="uk-UA" sz="2400"/>
          </a:p>
        </p:txBody>
      </p:sp>
      <p:pic>
        <p:nvPicPr>
          <p:cNvPr descr="C:\Users\user\Downloads\20200628_155329.1.jpg" id="5" name="Рисунок 4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21214435">
            <a:off x="3638851" y="2108515"/>
            <a:ext cx="2220764" cy="146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user\Downloads\20200628_155546.jpg" id="6" name="Рисунок 5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6012160" y="3501008"/>
            <a:ext cx="2138398" cy="143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347864" y="3429000"/>
            <a:ext cx="2319879" cy="1440160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  <p:pic>
        <p:nvPicPr>
          <p:cNvPr descr="C:\Users\user\Downloads\FB_IMG_1625658212166.jpg" id="9" name="Picture 2"/>
          <p:cNvPicPr>
            <a:picLocks noChangeArrowheads="1" noChangeAspect="1"/>
          </p:cNvPicPr>
          <p:nvPr/>
        </p:nvPicPr>
        <p:blipFill>
          <a:blip cstate="print" r:embed="rId5"/>
          <a:srcRect b="-5"/>
          <a:stretch>
            <a:fillRect/>
          </a:stretch>
        </p:blipFill>
        <p:spPr bwMode="auto">
          <a:xfrm>
            <a:off x="5940152" y="1988840"/>
            <a:ext cx="2664296" cy="1440160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  <p:pic>
        <p:nvPicPr>
          <p:cNvPr id="11" name="Picture 3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6516216" y="5085184"/>
            <a:ext cx="2887643" cy="1624299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196752"/>
          </a:xfrm>
          <a:solidFill>
            <a:srgbClr val="FFFF00"/>
          </a:solidFill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latin typeface="Monotype Corsiva" pitchFamily="66" charset="0"/>
              </a:rPr>
              <a:t>Дистанційне навчання</a:t>
            </a:r>
            <a:br>
              <a:rPr lang="uk-UA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4000" b="1" dirty="0" err="1" smtClean="0">
                <a:solidFill>
                  <a:srgbClr val="002060"/>
                </a:solidFill>
                <a:latin typeface="Monotype Corsiva" pitchFamily="66" charset="0"/>
              </a:rPr>
              <a:t>Телеуроки</a:t>
            </a:r>
            <a:r>
              <a:rPr lang="uk-UA" sz="4000" b="1" dirty="0" smtClean="0">
                <a:solidFill>
                  <a:srgbClr val="002060"/>
                </a:solidFill>
                <a:latin typeface="Monotype Corsiva" pitchFamily="66" charset="0"/>
              </a:rPr>
              <a:t> на каналі  “ </a:t>
            </a:r>
            <a:r>
              <a:rPr lang="uk-UA" sz="4000" b="1" dirty="0" err="1" smtClean="0">
                <a:solidFill>
                  <a:srgbClr val="002060"/>
                </a:solidFill>
                <a:latin typeface="Monotype Corsiva" pitchFamily="66" charset="0"/>
              </a:rPr>
              <a:t>Вежа”</a:t>
            </a:r>
            <a:endParaRPr lang="uk-UA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184576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		</a:t>
            </a: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4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3528392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3302096" cy="20012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3096344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93096"/>
            <a:ext cx="3384376" cy="2084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2915816" y="2564904"/>
            <a:ext cx="230425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Чорненька І.І.                    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( природознавство,             6 клас)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4208" y="3356992"/>
            <a:ext cx="269979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Пастушенко</a:t>
            </a:r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 Н.А.                    (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інформатика ,                   5 клас)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568" y="5589240"/>
            <a:ext cx="280831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Куриш М.Я.                                    ( хімія,  8 клас)</a:t>
            </a:r>
            <a:endParaRPr lang="uk-UA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0072" y="5993904"/>
            <a:ext cx="302433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Сапарова</a:t>
            </a:r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 Н.П.                    (основи здоров</a:t>
            </a:r>
            <a:r>
              <a:rPr lang="en-US" sz="2000" b="1" dirty="0" smtClean="0">
                <a:solidFill>
                  <a:srgbClr val="C00000"/>
                </a:solidFill>
                <a:latin typeface="Monotype Corsiva" pitchFamily="66" charset="0"/>
              </a:rPr>
              <a:t>’</a:t>
            </a:r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 я ,  3 клас)</a:t>
            </a:r>
            <a:endParaRPr lang="uk-UA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:\ProPowerPoint\Шаблоны\В работе\1 Сентября\1sentPrint.jpg" id="14338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345363" cy="791815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Освітній   процес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115616" y="1125538"/>
            <a:ext cx="7704856" cy="5543822"/>
          </a:xfrm>
        </p:spPr>
        <p:txBody>
          <a:bodyPr/>
          <a:lstStyle/>
          <a:p>
            <a:pPr algn="just">
              <a:buNone/>
            </a:pP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		За результатами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річного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оцінювання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переважна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кількість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здобувачів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освіти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мають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достатній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та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середній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рівень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навчальних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досягнень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.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Якість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знань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 в 3-4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класах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за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підсумками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2020- 2021н.р. становила 73 %, в 5-9 </a:t>
            </a:r>
            <a:r>
              <a:rPr dirty="0" err="1" lang="ru-RU" smtClean="0" sz="1800">
                <a:latin charset="0" pitchFamily="18" typeface="Times New Roman"/>
                <a:cs charset="0" pitchFamily="18" typeface="Times New Roman"/>
              </a:rPr>
              <a:t>класах</a:t>
            </a:r>
            <a:r>
              <a:rPr dirty="0" lang="ru-RU" smtClean="0" sz="1800">
                <a:latin charset="0" pitchFamily="18" typeface="Times New Roman"/>
                <a:cs charset="0" pitchFamily="18" typeface="Times New Roman"/>
              </a:rPr>
              <a:t> – 46 %.  </a:t>
            </a: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У 1 та 2  класах оцінка навчальних досягнень здобувачів освіти вербальна, і за словами вчителів                        </a:t>
            </a:r>
            <a:r>
              <a:rPr dirty="0" err="1" lang="uk-UA" smtClean="0" sz="1800">
                <a:latin charset="0" pitchFamily="18" typeface="Times New Roman"/>
                <a:cs charset="0" pitchFamily="18" typeface="Times New Roman"/>
              </a:rPr>
              <a:t>Батерук</a:t>
            </a: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 І.П. та Качур Г.І. всі  учні виконали програмові вимоги. Учні 1-3 класів за новою освітньою програмою та методичними рекомендаціями МОН У отримали свідоцтво особистих  досягнень</a:t>
            </a:r>
            <a:r>
              <a:rPr dirty="0" lang="uk-UA" smtClean="0" sz="1800"/>
              <a:t>.</a:t>
            </a:r>
          </a:p>
          <a:p>
            <a:pPr>
              <a:buNone/>
            </a:pPr>
            <a:r>
              <a:rPr dirty="0" lang="uk-UA" smtClean="0" sz="2400">
                <a:latin typeface="+mj-lt"/>
              </a:rPr>
              <a:t>.</a:t>
            </a:r>
            <a:endParaRPr dirty="0" lang="uk-UA" smtClean="0" sz="2400"/>
          </a:p>
        </p:txBody>
      </p:sp>
      <p:pic>
        <p:nvPicPr>
          <p:cNvPr descr="Світлина від Хриплинська гімназія Івано-Франківської міської ради." id="6" name="Рисунок 5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411760" y="4653136"/>
            <a:ext cx="2340610" cy="204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Світлина від Хриплинська гімназія Івано-Франківської міської ради." id="8" name="Рисунок 7"/>
          <p:cNvPicPr/>
          <p:nvPr/>
        </p:nvPicPr>
        <p:blipFill>
          <a:blip cstate="print" r:embed="rId4"/>
          <a:srcRect/>
          <a:stretch>
            <a:fillRect/>
          </a:stretch>
        </p:blipFill>
        <p:spPr bwMode="auto">
          <a:xfrm rot="377234">
            <a:off x="7152529" y="3451442"/>
            <a:ext cx="1861185" cy="24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Світлина від Хриплинська гімназія Івано-Франківської міської ради." id="10" name="Рисунок 9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067944" y="3429000"/>
            <a:ext cx="25922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 rot="21313191">
            <a:off x="249260" y="3695898"/>
            <a:ext cx="302433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user\Downloads\FB_IMG_1625658212166.jpg" id="12" name="Picture 2"/>
          <p:cNvPicPr>
            <a:picLocks noChangeArrowheads="1" noChangeAspect="1"/>
          </p:cNvPicPr>
          <p:nvPr/>
        </p:nvPicPr>
        <p:blipFill>
          <a:blip cstate="print" r:embed="rId7"/>
          <a:srcRect b="-5"/>
          <a:stretch>
            <a:fillRect/>
          </a:stretch>
        </p:blipFill>
        <p:spPr bwMode="auto">
          <a:xfrm>
            <a:off x="5076056" y="5301208"/>
            <a:ext cx="2664296" cy="1440160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ProPowerPoint\Шаблоны\В работе\1 Сентября\1sen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93435" cy="16288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Результати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навчальних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досягнень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здобувачів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Хриплинської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гімназії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3-9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класів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за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підсумками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20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20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-202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1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н.р.</a:t>
            </a:r>
            <a:endParaRPr lang="uk-UA" sz="32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704856" cy="5157192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uk-UA" sz="2400" dirty="0" smtClean="0">
                <a:latin typeface="+mj-lt"/>
              </a:rPr>
              <a:t> </a:t>
            </a:r>
            <a:endParaRPr lang="uk-UA" sz="2400" dirty="0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75656" y="1628800"/>
          <a:ext cx="74888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Досягнення учнів </a:t>
            </a:r>
            <a:endParaRPr lang="uk-UA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184576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		</a:t>
            </a:r>
            <a:endParaRPr lang="uk-UA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43808" y="1124744"/>
            <a:ext cx="51845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uk-UA" sz="2600" dirty="0" smtClean="0">
              <a:latin typeface="Monotype Corsiva" pitchFamily="66" charset="0"/>
            </a:endParaRPr>
          </a:p>
          <a:p>
            <a:pPr algn="ctr"/>
            <a:r>
              <a:rPr lang="uk-UA" sz="2600" dirty="0" smtClean="0">
                <a:latin typeface="Monotype Corsiva" pitchFamily="66" charset="0"/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ІІІ місце у  ІІ етапі  Всеукраїнських учнівських олімпіад з природознавства </a:t>
            </a:r>
            <a:endParaRPr lang="uk-UA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4797152"/>
            <a:ext cx="5328592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solidFill>
                  <a:srgbClr val="7030A0"/>
                </a:solidFill>
                <a:latin typeface="Monotype Corsiva" pitchFamily="66" charset="0"/>
              </a:rPr>
              <a:t>Підготувала:  </a:t>
            </a:r>
          </a:p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Monotype Corsiva" pitchFamily="66" charset="0"/>
              </a:rPr>
              <a:t> Чорненька  Ірина Іванівна – </a:t>
            </a:r>
            <a:r>
              <a:rPr lang="uk-UA" sz="2500" b="1" dirty="0" smtClean="0">
                <a:solidFill>
                  <a:schemeClr val="tx1"/>
                </a:solidFill>
                <a:latin typeface="Monotype Corsiva" pitchFamily="66" charset="0"/>
              </a:rPr>
              <a:t>вчитель природознавства </a:t>
            </a:r>
            <a:endParaRPr lang="uk-UA" sz="25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3068960"/>
            <a:ext cx="2664296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600" dirty="0" smtClean="0">
              <a:latin typeface="Monotype Corsiva" pitchFamily="66" charset="0"/>
            </a:endParaRPr>
          </a:p>
          <a:p>
            <a:pPr algn="ctr"/>
            <a:r>
              <a:rPr lang="uk-UA" sz="2600" dirty="0" smtClean="0">
                <a:latin typeface="Monotype Corsiva" pitchFamily="66" charset="0"/>
              </a:rPr>
              <a:t> </a:t>
            </a:r>
            <a:endParaRPr lang="uk-UA" sz="26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284984"/>
            <a:ext cx="2592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Андрійчук Владислава – </a:t>
            </a:r>
            <a:r>
              <a:rPr lang="uk-UA" b="1" dirty="0" smtClean="0">
                <a:latin typeface="Monotype Corsiva" pitchFamily="66" charset="0"/>
              </a:rPr>
              <a:t>учениця 6 класу</a:t>
            </a:r>
            <a:endParaRPr lang="uk-UA" b="1" dirty="0">
              <a:latin typeface="Monotype Corsiva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780928"/>
            <a:ext cx="2664296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На зображенні може бути: 2 люди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39752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Досягнення учнів </a:t>
            </a:r>
            <a:endParaRPr lang="uk-UA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184576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		</a:t>
            </a:r>
            <a:endParaRPr lang="uk-UA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43808" y="1124744"/>
            <a:ext cx="540060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uk-UA" sz="2600" dirty="0" smtClean="0">
              <a:latin typeface="Monotype Corsiva" pitchFamily="66" charset="0"/>
            </a:endParaRPr>
          </a:p>
          <a:p>
            <a:pPr algn="ctr"/>
            <a:r>
              <a:rPr lang="uk-UA" sz="2600" dirty="0" smtClean="0">
                <a:latin typeface="Monotype Corsiva" pitchFamily="66" charset="0"/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ІІІ місце у  ІІ ( міському) етапі  учнівської олімпіади  “ Як ти знаєш </a:t>
            </a: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Біблію”</a:t>
            </a:r>
            <a:endParaRPr lang="uk-UA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4797152"/>
            <a:ext cx="5328592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solidFill>
                  <a:srgbClr val="7030A0"/>
                </a:solidFill>
                <a:latin typeface="Monotype Corsiva" pitchFamily="66" charset="0"/>
              </a:rPr>
              <a:t>Підготувала:  </a:t>
            </a:r>
          </a:p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500" b="1" dirty="0" err="1" smtClean="0">
                <a:solidFill>
                  <a:srgbClr val="C00000"/>
                </a:solidFill>
                <a:latin typeface="Monotype Corsiva" pitchFamily="66" charset="0"/>
              </a:rPr>
              <a:t>Фарбішевська</a:t>
            </a:r>
            <a:r>
              <a:rPr lang="uk-UA" sz="2500" b="1" dirty="0" smtClean="0">
                <a:solidFill>
                  <a:srgbClr val="C00000"/>
                </a:solidFill>
                <a:latin typeface="Monotype Corsiva" pitchFamily="66" charset="0"/>
              </a:rPr>
              <a:t>  Іванна Михайлівна – </a:t>
            </a:r>
            <a:r>
              <a:rPr lang="uk-UA" sz="2500" b="1" dirty="0" smtClean="0">
                <a:solidFill>
                  <a:schemeClr val="tx1"/>
                </a:solidFill>
                <a:latin typeface="Monotype Corsiva" pitchFamily="66" charset="0"/>
              </a:rPr>
              <a:t> вчитель гуртка з християнської етики </a:t>
            </a:r>
            <a:endParaRPr lang="uk-UA" sz="25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2996952"/>
            <a:ext cx="25202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600" dirty="0" smtClean="0">
              <a:latin typeface="Monotype Corsiva" pitchFamily="66" charset="0"/>
            </a:endParaRPr>
          </a:p>
          <a:p>
            <a:pPr algn="ctr"/>
            <a:r>
              <a:rPr lang="uk-UA" sz="2600" dirty="0" smtClean="0">
                <a:latin typeface="Monotype Corsiva" pitchFamily="66" charset="0"/>
              </a:rPr>
              <a:t> </a:t>
            </a:r>
            <a:endParaRPr lang="uk-UA" sz="26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3140968"/>
            <a:ext cx="2592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Рейкало</a:t>
            </a:r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 Софія   – </a:t>
            </a:r>
            <a:r>
              <a:rPr lang="uk-UA" b="1" dirty="0" smtClean="0">
                <a:latin typeface="Monotype Corsiva" pitchFamily="66" charset="0"/>
              </a:rPr>
              <a:t>учениця  5 класу</a:t>
            </a:r>
            <a:endParaRPr lang="uk-UA" b="1" dirty="0">
              <a:latin typeface="Monotype Corsiva" pitchFamily="66" charset="0"/>
            </a:endParaRPr>
          </a:p>
        </p:txBody>
      </p:sp>
      <p:pic>
        <p:nvPicPr>
          <p:cNvPr id="13" name="Picture 8" descr="На зображенні може бути: дитина та їж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20280" cy="36050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2" descr="На зображенні може бути: 1 особа та стої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266429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Досягнення учнів </a:t>
            </a:r>
            <a:endParaRPr b="1" dirty="0" lang="uk-UA">
              <a:solidFill>
                <a:srgbClr val="002060"/>
              </a:solidFill>
              <a:latin charset="0" pitchFamily="66"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184576"/>
          </a:xfrm>
        </p:spPr>
        <p:txBody>
          <a:bodyPr/>
          <a:lstStyle/>
          <a:p>
            <a:pPr>
              <a:buNone/>
            </a:pPr>
            <a:r>
              <a:rPr dirty="0" lang="uk-UA" smtClean="0" sz="2000"/>
              <a:t>		</a:t>
            </a:r>
            <a:endParaRPr dirty="0" lang="uk-UA" sz="240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776" y="980728"/>
            <a:ext cx="6264696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 rtlCol="0"/>
          <a:lstStyle/>
          <a:p>
            <a:pPr algn="ctr"/>
            <a:endParaRPr dirty="0" lang="uk-UA" smtClean="0" sz="2600">
              <a:latin charset="0" pitchFamily="66" typeface="Monotype Corsiva"/>
            </a:endParaRPr>
          </a:p>
          <a:p>
            <a:pPr algn="ctr"/>
            <a:r>
              <a:rPr b="1" dirty="0" lang="uk-UA" smtClean="0" sz="2200">
                <a:solidFill>
                  <a:srgbClr val="7030A0"/>
                </a:solidFill>
                <a:latin charset="0" pitchFamily="66" typeface="Monotype Corsiva"/>
              </a:rPr>
              <a:t>І місце  у Всеукраїнській виставці конкурсі                                  “ Український </a:t>
            </a:r>
            <a:r>
              <a:rPr b="1" dirty="0" err="1" lang="uk-UA" smtClean="0" sz="2200">
                <a:solidFill>
                  <a:srgbClr val="7030A0"/>
                </a:solidFill>
                <a:latin charset="0" pitchFamily="66" typeface="Monotype Corsiva"/>
              </a:rPr>
              <a:t>сувенір”</a:t>
            </a:r>
            <a:r>
              <a:rPr b="1" dirty="0" lang="uk-UA" smtClean="0" sz="2200">
                <a:solidFill>
                  <a:srgbClr val="7030A0"/>
                </a:solidFill>
                <a:latin charset="0" pitchFamily="66" typeface="Monotype Corsiva"/>
              </a:rPr>
              <a:t>, </a:t>
            </a:r>
            <a:r>
              <a:rPr dirty="0" lang="uk-UA" smtClean="0" sz="2600">
                <a:latin charset="0" pitchFamily="66" typeface="Monotype Corsiva"/>
              </a:rPr>
              <a:t> </a:t>
            </a:r>
            <a:r>
              <a:rPr b="1" dirty="0" lang="uk-UA" smtClean="0" sz="2200">
                <a:solidFill>
                  <a:srgbClr val="7030A0"/>
                </a:solidFill>
                <a:latin charset="0" pitchFamily="66" typeface="Monotype Corsiva"/>
              </a:rPr>
              <a:t>І місце у  відкритому он-лайн фестивалі-конкурсі “ Відлуння осені - 2020”, І місце у відкритій загальноміській он-лайн-виставці конкурсі з образотворчого та декоративного  мистецтва                         “ </a:t>
            </a:r>
            <a:r>
              <a:rPr b="1" dirty="0" err="1" lang="uk-UA" smtClean="0" sz="2200">
                <a:solidFill>
                  <a:srgbClr val="7030A0"/>
                </a:solidFill>
                <a:latin charset="0" pitchFamily="66" typeface="Monotype Corsiva"/>
              </a:rPr>
              <a:t>Стрітенська</a:t>
            </a:r>
            <a:r>
              <a:rPr b="1" dirty="0" lang="uk-UA" smtClean="0" sz="2200">
                <a:solidFill>
                  <a:srgbClr val="7030A0"/>
                </a:solidFill>
                <a:latin charset="0" pitchFamily="66" typeface="Monotype Corsiva"/>
              </a:rPr>
              <a:t> мозаїка “,</a:t>
            </a:r>
            <a:endParaRPr b="1" dirty="0" lang="uk-UA" sz="2200">
              <a:solidFill>
                <a:srgbClr val="7030A0"/>
              </a:solidFill>
              <a:latin charset="0" pitchFamily="66" typeface="Monotype Corsiv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4941168"/>
            <a:ext cx="576064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mtClean="0" sz="2500">
                <a:solidFill>
                  <a:srgbClr val="7030A0"/>
                </a:solidFill>
                <a:latin charset="0" pitchFamily="66" typeface="Monotype Corsiva"/>
              </a:rPr>
              <a:t>Підготувала:  </a:t>
            </a:r>
          </a:p>
          <a:p>
            <a:pPr algn="ctr"/>
            <a:r>
              <a:rPr b="1" dirty="0" lang="uk-UA" smtClean="0" sz="2500">
                <a:solidFill>
                  <a:srgbClr val="C00000"/>
                </a:solidFill>
                <a:latin charset="0" pitchFamily="66" typeface="Monotype Corsiva"/>
              </a:rPr>
              <a:t> </a:t>
            </a:r>
            <a:r>
              <a:rPr b="1" dirty="0" err="1" lang="uk-UA" smtClean="0" sz="2500">
                <a:solidFill>
                  <a:srgbClr val="C00000"/>
                </a:solidFill>
                <a:latin charset="0" pitchFamily="66" typeface="Monotype Corsiva"/>
              </a:rPr>
              <a:t>Бецала</a:t>
            </a:r>
            <a:r>
              <a:rPr b="1" dirty="0" lang="uk-UA" smtClean="0" sz="2500">
                <a:solidFill>
                  <a:srgbClr val="C00000"/>
                </a:solidFill>
                <a:latin charset="0" pitchFamily="66" typeface="Monotype Corsiva"/>
              </a:rPr>
              <a:t> Романа Василівна  – </a:t>
            </a:r>
            <a:r>
              <a:rPr b="1" dirty="0" lang="uk-UA" smtClean="0" sz="2500">
                <a:solidFill>
                  <a:schemeClr val="tx1"/>
                </a:solidFill>
                <a:latin charset="0" pitchFamily="66" typeface="Monotype Corsiva"/>
              </a:rPr>
              <a:t> вчитель образотворчого мистецтва, керівник гуртка  </a:t>
            </a:r>
            <a:endParaRPr dirty="0" lang="uk-UA" smtClean="0" sz="2500">
              <a:solidFill>
                <a:schemeClr val="tx1"/>
              </a:solidFill>
              <a:latin charset="0" pitchFamily="66" typeface="Monotype Corsiva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7704" y="3645024"/>
            <a:ext cx="25202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uk-UA" smtClean="0" sz="2600">
              <a:latin charset="0" pitchFamily="66" typeface="Monotype Corsiva"/>
            </a:endParaRPr>
          </a:p>
          <a:p>
            <a:pPr algn="ctr"/>
            <a:r>
              <a:rPr dirty="0" lang="uk-UA" smtClean="0" sz="2600">
                <a:latin charset="0" pitchFamily="66" typeface="Monotype Corsiva"/>
              </a:rPr>
              <a:t> </a:t>
            </a:r>
            <a:endParaRPr dirty="0" lang="uk-UA" sz="2600">
              <a:latin charset="0" pitchFamily="66" typeface="Monotype Corsiv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789040"/>
            <a:ext cx="2592288" cy="6771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uk-UA" smtClean="0" sz="2000">
                <a:solidFill>
                  <a:srgbClr val="C00000"/>
                </a:solidFill>
                <a:latin charset="0" pitchFamily="66" typeface="Monotype Corsiva"/>
              </a:rPr>
              <a:t>Худояр</a:t>
            </a:r>
            <a:r>
              <a:rPr b="1" dirty="0" lang="uk-UA" smtClean="0" sz="2000">
                <a:solidFill>
                  <a:srgbClr val="C00000"/>
                </a:solidFill>
                <a:latin charset="0" pitchFamily="66" typeface="Monotype Corsiva"/>
              </a:rPr>
              <a:t> Кіра    –               </a:t>
            </a:r>
            <a:r>
              <a:rPr b="1" dirty="0" lang="uk-UA" smtClean="0">
                <a:latin charset="0" pitchFamily="66" typeface="Monotype Corsiva"/>
              </a:rPr>
              <a:t>учениця  8 класу</a:t>
            </a:r>
            <a:endParaRPr b="1" dirty="0" lang="uk-UA">
              <a:latin charset="0" pitchFamily="66" typeface="Monotype Corsiva"/>
            </a:endParaRPr>
          </a:p>
        </p:txBody>
      </p:sp>
      <p:pic>
        <p:nvPicPr>
          <p:cNvPr descr="БЕЦАЛА РОМАНА ВАСИЛІВНА | Міністерство освіти і науки України" id="5122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5796136" y="3573016"/>
            <a:ext cx="3161928" cy="316192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36195" dir="11400000" dist="12700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dir="t" rig="soft"/>
          </a:scene3d>
          <a:sp3d contourW="12700" prstMaterial="matte">
            <a:bevelT h="50800" w="63500"/>
            <a:contourClr>
              <a:srgbClr val="C0C0C0"/>
            </a:contourClr>
          </a:sp3d>
        </p:spPr>
      </p:pic>
      <p:pic>
        <p:nvPicPr>
          <p:cNvPr descr="На зображенні може бути: 1 особа" id="12" name="Picture 6"/>
          <p:cNvPicPr>
            <a:picLocks noChangeArrowheads="1" noChangeAspect="1"/>
          </p:cNvPicPr>
          <p:nvPr/>
        </p:nvPicPr>
        <p:blipFill>
          <a:blip cstate="print" r:embed="rId3"/>
          <a:srcRect r="25"/>
          <a:stretch>
            <a:fillRect/>
          </a:stretch>
        </p:blipFill>
        <p:spPr bwMode="auto">
          <a:xfrm>
            <a:off x="0" y="260648"/>
            <a:ext cx="2664296" cy="3456384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Досягнення учнів </a:t>
            </a:r>
            <a:endParaRPr b="1" dirty="0" lang="uk-UA">
              <a:solidFill>
                <a:srgbClr val="002060"/>
              </a:solidFill>
              <a:latin charset="0" pitchFamily="66"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184576"/>
          </a:xfrm>
        </p:spPr>
        <p:txBody>
          <a:bodyPr/>
          <a:lstStyle/>
          <a:p>
            <a:pPr>
              <a:buNone/>
            </a:pPr>
            <a:r>
              <a:rPr dirty="0" lang="uk-UA" smtClean="0" sz="2000"/>
              <a:t>		</a:t>
            </a:r>
            <a:endParaRPr dirty="0" lang="uk-UA" sz="240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71800" y="980728"/>
            <a:ext cx="604867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 rtlCol="0"/>
          <a:lstStyle/>
          <a:p>
            <a:pPr algn="ctr"/>
            <a:endParaRPr dirty="0" lang="uk-UA" smtClean="0" sz="2600">
              <a:latin charset="0" pitchFamily="66" typeface="Monotype Corsiva"/>
            </a:endParaRPr>
          </a:p>
          <a:p>
            <a:pPr algn="ctr"/>
            <a:r>
              <a:rPr b="1" dirty="0" lang="uk-UA" smtClean="0" sz="2200">
                <a:solidFill>
                  <a:srgbClr val="7030A0"/>
                </a:solidFill>
                <a:latin charset="0" pitchFamily="66" typeface="Monotype Corsiva"/>
              </a:rPr>
              <a:t>І місце  у Всеукраїнській виставці конкурсі                                  “ Український </a:t>
            </a:r>
            <a:r>
              <a:rPr b="1" dirty="0" err="1" lang="uk-UA" smtClean="0" sz="2200">
                <a:solidFill>
                  <a:srgbClr val="7030A0"/>
                </a:solidFill>
                <a:latin charset="0" pitchFamily="66" typeface="Monotype Corsiva"/>
              </a:rPr>
              <a:t>сувенір”</a:t>
            </a:r>
            <a:r>
              <a:rPr dirty="0" lang="uk-UA" smtClean="0" sz="2600">
                <a:latin charset="0" pitchFamily="66" typeface="Monotype Corsiva"/>
              </a:rPr>
              <a:t> </a:t>
            </a:r>
            <a:endParaRPr b="1" dirty="0" lang="uk-UA" sz="2200">
              <a:solidFill>
                <a:srgbClr val="7030A0"/>
              </a:solidFill>
              <a:latin charset="0" pitchFamily="66" typeface="Monotype Corsiv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085184"/>
            <a:ext cx="576064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mtClean="0" sz="2500">
                <a:solidFill>
                  <a:srgbClr val="7030A0"/>
                </a:solidFill>
                <a:latin charset="0" pitchFamily="66" typeface="Monotype Corsiva"/>
              </a:rPr>
              <a:t>Підготувала:  </a:t>
            </a:r>
          </a:p>
          <a:p>
            <a:pPr algn="ctr"/>
            <a:r>
              <a:rPr b="1" dirty="0" lang="uk-UA" smtClean="0" sz="2500">
                <a:solidFill>
                  <a:srgbClr val="C00000"/>
                </a:solidFill>
                <a:latin charset="0" pitchFamily="66" typeface="Monotype Corsiva"/>
              </a:rPr>
              <a:t> </a:t>
            </a:r>
            <a:r>
              <a:rPr b="1" dirty="0" err="1" lang="uk-UA" smtClean="0" sz="2500">
                <a:solidFill>
                  <a:srgbClr val="C00000"/>
                </a:solidFill>
                <a:latin charset="0" pitchFamily="66" typeface="Monotype Corsiva"/>
              </a:rPr>
              <a:t>Бецала</a:t>
            </a:r>
            <a:r>
              <a:rPr b="1" dirty="0" lang="uk-UA" smtClean="0" sz="2500">
                <a:solidFill>
                  <a:srgbClr val="C00000"/>
                </a:solidFill>
                <a:latin charset="0" pitchFamily="66" typeface="Monotype Corsiva"/>
              </a:rPr>
              <a:t> Романа Василівна  – </a:t>
            </a:r>
            <a:r>
              <a:rPr b="1" dirty="0" lang="uk-UA" smtClean="0" sz="2500">
                <a:solidFill>
                  <a:schemeClr val="tx1"/>
                </a:solidFill>
                <a:latin charset="0" pitchFamily="66" typeface="Monotype Corsiva"/>
              </a:rPr>
              <a:t> вчитель образотворчого мистецтва, керівник гуртка  </a:t>
            </a:r>
            <a:endParaRPr dirty="0" lang="uk-UA" smtClean="0" sz="2500">
              <a:solidFill>
                <a:schemeClr val="tx1"/>
              </a:solidFill>
              <a:latin charset="0" pitchFamily="66" typeface="Monotype Corsiva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3501008"/>
            <a:ext cx="25202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uk-UA" smtClean="0" sz="2600">
              <a:latin charset="0" pitchFamily="66" typeface="Monotype Corsiva"/>
            </a:endParaRPr>
          </a:p>
          <a:p>
            <a:pPr algn="ctr"/>
            <a:r>
              <a:rPr dirty="0" lang="uk-UA" smtClean="0" sz="2600">
                <a:latin charset="0" pitchFamily="66" typeface="Monotype Corsiva"/>
              </a:rPr>
              <a:t> </a:t>
            </a:r>
            <a:endParaRPr dirty="0" lang="uk-UA" sz="2600">
              <a:latin charset="0" pitchFamily="66" typeface="Monotype Corsiv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3645024"/>
            <a:ext cx="2592288" cy="6771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uk-UA" smtClean="0" sz="2000">
                <a:solidFill>
                  <a:srgbClr val="C00000"/>
                </a:solidFill>
                <a:latin charset="0" pitchFamily="66" typeface="Monotype Corsiva"/>
              </a:rPr>
              <a:t>Сапарова Софія     –               </a:t>
            </a:r>
            <a:r>
              <a:rPr b="1" lang="uk-UA" smtClean="0">
                <a:latin charset="0" pitchFamily="66" typeface="Monotype Corsiva"/>
              </a:rPr>
              <a:t>учениця  9 класу</a:t>
            </a:r>
            <a:endParaRPr b="1" dirty="0" lang="uk-UA">
              <a:latin charset="0" pitchFamily="66" typeface="Monotype Corsiva"/>
            </a:endParaRPr>
          </a:p>
        </p:txBody>
      </p:sp>
      <p:pic>
        <p:nvPicPr>
          <p:cNvPr descr="БЕЦАЛА РОМАНА ВАСИЛІВНА | Міністерство освіти і науки України" id="4098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5910064" y="3284984"/>
            <a:ext cx="3233936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36195" dir="11400000" dist="12700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dir="t" rig="soft"/>
          </a:scene3d>
          <a:sp3d contourW="12700" prstMaterial="matte">
            <a:bevelT h="50800" w="63500"/>
            <a:contourClr>
              <a:srgbClr val="C0C0C0"/>
            </a:contourClr>
          </a:sp3d>
        </p:spPr>
      </p:pic>
      <p:pic>
        <p:nvPicPr>
          <p:cNvPr descr="На зображенні може бути: 1 особа" id="14" name="Picture 4"/>
          <p:cNvPicPr>
            <a:picLocks noChangeArrowheads="1" noChangeAspect="1"/>
          </p:cNvPicPr>
          <p:nvPr/>
        </p:nvPicPr>
        <p:blipFill>
          <a:blip cstate="print" r:embed="rId3"/>
          <a:srcRect b="24" r="-38"/>
          <a:stretch>
            <a:fillRect/>
          </a:stretch>
        </p:blipFill>
        <p:spPr bwMode="auto">
          <a:xfrm>
            <a:off x="179512" y="260648"/>
            <a:ext cx="2592288" cy="3312368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Досягнення учнів </a:t>
            </a:r>
            <a:endParaRPr b="1" dirty="0" lang="uk-UA">
              <a:solidFill>
                <a:srgbClr val="002060"/>
              </a:solidFill>
              <a:latin charset="0" pitchFamily="66"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184576"/>
          </a:xfrm>
        </p:spPr>
        <p:txBody>
          <a:bodyPr/>
          <a:lstStyle/>
          <a:p>
            <a:pPr>
              <a:buNone/>
            </a:pPr>
            <a:r>
              <a:rPr dirty="0" lang="uk-UA" smtClean="0" sz="2000"/>
              <a:t>		</a:t>
            </a:r>
            <a:endParaRPr dirty="0" lang="uk-UA" sz="240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1124744"/>
            <a:ext cx="6120680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 rtlCol="0"/>
          <a:lstStyle/>
          <a:p>
            <a:pPr algn="ctr"/>
            <a:endParaRPr dirty="0" lang="uk-UA" smtClean="0" sz="2600">
              <a:latin charset="0" pitchFamily="66" typeface="Monotype Corsiva"/>
            </a:endParaRPr>
          </a:p>
          <a:p>
            <a:pPr algn="ctr"/>
            <a:r>
              <a:rPr b="1" dirty="0" lang="uk-UA" smtClean="0" sz="2200">
                <a:solidFill>
                  <a:srgbClr val="7030A0"/>
                </a:solidFill>
                <a:latin charset="0" pitchFamily="66" typeface="Monotype Corsiva"/>
              </a:rPr>
              <a:t>І місце  у Всеукраїнському відкритому конкурсі декоративно-ужиткового мистецтва “  Весна іде, красу несе ”,  ІІ місце  у відкритій загальноміській он-лайн </a:t>
            </a:r>
            <a:r>
              <a:rPr b="1" lang="uk-UA" smtClean="0" sz="2200">
                <a:solidFill>
                  <a:srgbClr val="7030A0"/>
                </a:solidFill>
                <a:latin charset="0" pitchFamily="66" typeface="Monotype Corsiva"/>
              </a:rPr>
              <a:t>виставці  - конкурсі  </a:t>
            </a:r>
            <a:r>
              <a:rPr b="1" dirty="0" lang="uk-UA" smtClean="0" sz="2200">
                <a:solidFill>
                  <a:srgbClr val="7030A0"/>
                </a:solidFill>
                <a:latin charset="0" pitchFamily="66" typeface="Monotype Corsiva"/>
              </a:rPr>
              <a:t>образотворчого мистецтва                  “ </a:t>
            </a:r>
            <a:r>
              <a:rPr b="1" dirty="0" err="1" lang="uk-UA" smtClean="0" sz="2200">
                <a:solidFill>
                  <a:srgbClr val="7030A0"/>
                </a:solidFill>
                <a:latin charset="0" pitchFamily="66" typeface="Monotype Corsiva"/>
              </a:rPr>
              <a:t>Стрітенська</a:t>
            </a:r>
            <a:r>
              <a:rPr b="1" dirty="0" lang="uk-UA" smtClean="0" sz="2200">
                <a:solidFill>
                  <a:srgbClr val="7030A0"/>
                </a:solidFill>
                <a:latin charset="0" pitchFamily="66" typeface="Monotype Corsiva"/>
              </a:rPr>
              <a:t>  мозаїка ”</a:t>
            </a:r>
            <a:endParaRPr b="1" dirty="0" lang="uk-UA" sz="2200">
              <a:solidFill>
                <a:srgbClr val="7030A0"/>
              </a:solidFill>
              <a:latin charset="0" pitchFamily="66" typeface="Monotype Corsiv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5013176"/>
            <a:ext cx="576064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mtClean="0" sz="2500">
                <a:solidFill>
                  <a:srgbClr val="7030A0"/>
                </a:solidFill>
                <a:latin charset="0" pitchFamily="66" typeface="Monotype Corsiva"/>
              </a:rPr>
              <a:t>Підготувала:  </a:t>
            </a:r>
          </a:p>
          <a:p>
            <a:pPr algn="ctr"/>
            <a:r>
              <a:rPr b="1" dirty="0" lang="uk-UA" smtClean="0" sz="2500">
                <a:solidFill>
                  <a:srgbClr val="C00000"/>
                </a:solidFill>
                <a:latin charset="0" pitchFamily="66" typeface="Monotype Corsiva"/>
              </a:rPr>
              <a:t> </a:t>
            </a:r>
            <a:r>
              <a:rPr b="1" dirty="0" err="1" lang="uk-UA" smtClean="0" sz="2500">
                <a:solidFill>
                  <a:srgbClr val="C00000"/>
                </a:solidFill>
                <a:latin charset="0" pitchFamily="66" typeface="Monotype Corsiva"/>
              </a:rPr>
              <a:t>Бецала</a:t>
            </a:r>
            <a:r>
              <a:rPr b="1" dirty="0" lang="uk-UA" smtClean="0" sz="2500">
                <a:solidFill>
                  <a:srgbClr val="C00000"/>
                </a:solidFill>
                <a:latin charset="0" pitchFamily="66" typeface="Monotype Corsiva"/>
              </a:rPr>
              <a:t> Романа Василівна  – </a:t>
            </a:r>
            <a:r>
              <a:rPr b="1" dirty="0" lang="uk-UA" smtClean="0" sz="2500">
                <a:solidFill>
                  <a:schemeClr val="tx1"/>
                </a:solidFill>
                <a:latin charset="0" pitchFamily="66" typeface="Monotype Corsiva"/>
              </a:rPr>
              <a:t> вчитель образотворчого мистецтва, керівник гуртка  </a:t>
            </a:r>
            <a:endParaRPr dirty="0" lang="uk-UA" smtClean="0" sz="2500">
              <a:solidFill>
                <a:schemeClr val="tx1"/>
              </a:solidFill>
              <a:latin charset="0" pitchFamily="66" typeface="Monotype Corsiva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3501008"/>
            <a:ext cx="324036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uk-UA" smtClean="0" sz="2600">
              <a:latin charset="0" pitchFamily="66" typeface="Monotype Corsiva"/>
            </a:endParaRPr>
          </a:p>
          <a:p>
            <a:pPr algn="ctr"/>
            <a:r>
              <a:rPr dirty="0" lang="uk-UA" smtClean="0" sz="2600">
                <a:latin charset="0" pitchFamily="66" typeface="Monotype Corsiva"/>
              </a:rPr>
              <a:t> </a:t>
            </a:r>
            <a:endParaRPr dirty="0" lang="uk-UA" sz="2600">
              <a:latin charset="0" pitchFamily="66" typeface="Monotype Corsiv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3717032"/>
            <a:ext cx="2952328" cy="6771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uk-UA" smtClean="0" sz="2000">
                <a:solidFill>
                  <a:srgbClr val="C00000"/>
                </a:solidFill>
                <a:latin charset="0" pitchFamily="66" typeface="Monotype Corsiva"/>
              </a:rPr>
              <a:t>Фарбішевська</a:t>
            </a:r>
            <a:r>
              <a:rPr b="1" dirty="0" lang="uk-UA" smtClean="0" sz="2000">
                <a:solidFill>
                  <a:srgbClr val="C00000"/>
                </a:solidFill>
                <a:latin charset="0" pitchFamily="66" typeface="Monotype Corsiva"/>
              </a:rPr>
              <a:t>  </a:t>
            </a:r>
            <a:r>
              <a:rPr b="1" dirty="0" err="1" lang="uk-UA" smtClean="0" sz="2000">
                <a:solidFill>
                  <a:srgbClr val="C00000"/>
                </a:solidFill>
                <a:latin charset="0" pitchFamily="66" typeface="Monotype Corsiva"/>
              </a:rPr>
              <a:t>Богданна</a:t>
            </a:r>
            <a:r>
              <a:rPr b="1" dirty="0" lang="uk-UA" smtClean="0" sz="2000">
                <a:solidFill>
                  <a:srgbClr val="C00000"/>
                </a:solidFill>
                <a:latin charset="0" pitchFamily="66" typeface="Monotype Corsiva"/>
              </a:rPr>
              <a:t>     –               </a:t>
            </a:r>
            <a:r>
              <a:rPr b="1" dirty="0" lang="uk-UA" smtClean="0">
                <a:latin charset="0" pitchFamily="66" typeface="Monotype Corsiva"/>
              </a:rPr>
              <a:t>учениця  6 класу</a:t>
            </a:r>
            <a:endParaRPr b="1" dirty="0" lang="uk-UA">
              <a:latin charset="0" pitchFamily="66" typeface="Monotype Corsiva"/>
            </a:endParaRPr>
          </a:p>
        </p:txBody>
      </p:sp>
      <p:pic>
        <p:nvPicPr>
          <p:cNvPr descr="БЕЦАЛА РОМАНА ВАСИЛІВНА | Міністерство освіти і науки України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6156176" y="3356992"/>
            <a:ext cx="2987824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36195" dir="11400000" dist="12700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dir="t" rig="soft"/>
          </a:scene3d>
          <a:sp3d contourW="12700" prstMaterial="matte">
            <a:bevelT h="50800" w="63500"/>
            <a:contourClr>
              <a:srgbClr val="C0C0C0"/>
            </a:contourClr>
          </a:sp3d>
        </p:spPr>
      </p:pic>
      <p:pic>
        <p:nvPicPr>
          <p:cNvPr descr="Можливо, це художній твір 1 особа, у приміщенні та дерево" id="12" name="Picture 2"/>
          <p:cNvPicPr>
            <a:picLocks noChangeArrowheads="1" noChangeAspect="1"/>
          </p:cNvPicPr>
          <p:nvPr/>
        </p:nvPicPr>
        <p:blipFill>
          <a:blip cstate="print" r:embed="rId3"/>
          <a:srcRect b="-56" r="3"/>
          <a:stretch>
            <a:fillRect/>
          </a:stretch>
        </p:blipFill>
        <p:spPr bwMode="auto">
          <a:xfrm>
            <a:off x="107504" y="188640"/>
            <a:ext cx="2808312" cy="3384376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Досягнення учнів </a:t>
            </a:r>
            <a:endParaRPr lang="uk-UA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184576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		</a:t>
            </a:r>
            <a:endParaRPr lang="uk-UA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776" y="1124744"/>
            <a:ext cx="604867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uk-UA" sz="2600" dirty="0" smtClean="0">
              <a:latin typeface="Monotype Corsiva" pitchFamily="66" charset="0"/>
            </a:endParaRPr>
          </a:p>
          <a:p>
            <a:pPr algn="ctr"/>
            <a:r>
              <a:rPr lang="uk-UA" sz="2200" b="1" dirty="0" smtClean="0">
                <a:solidFill>
                  <a:srgbClr val="7030A0"/>
                </a:solidFill>
                <a:latin typeface="Monotype Corsiva" pitchFamily="66" charset="0"/>
              </a:rPr>
              <a:t>ІІІ місце  у загальноміському конкурсі на кращий логотип закладу освіти </a:t>
            </a:r>
            <a:endParaRPr lang="uk-UA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5013176"/>
            <a:ext cx="576064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solidFill>
                  <a:srgbClr val="7030A0"/>
                </a:solidFill>
                <a:latin typeface="Monotype Corsiva" pitchFamily="66" charset="0"/>
              </a:rPr>
              <a:t>Підготувала:  </a:t>
            </a:r>
          </a:p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500" b="1" dirty="0" err="1" smtClean="0">
                <a:solidFill>
                  <a:srgbClr val="C00000"/>
                </a:solidFill>
                <a:latin typeface="Monotype Corsiva" pitchFamily="66" charset="0"/>
              </a:rPr>
              <a:t>Бецала</a:t>
            </a:r>
            <a:r>
              <a:rPr lang="uk-UA" sz="2500" b="1" dirty="0" smtClean="0">
                <a:solidFill>
                  <a:srgbClr val="C00000"/>
                </a:solidFill>
                <a:latin typeface="Monotype Corsiva" pitchFamily="66" charset="0"/>
              </a:rPr>
              <a:t> Романа Василівна  – </a:t>
            </a:r>
            <a:r>
              <a:rPr lang="uk-UA" sz="2500" b="1" dirty="0" smtClean="0">
                <a:solidFill>
                  <a:schemeClr val="tx1"/>
                </a:solidFill>
                <a:latin typeface="Monotype Corsiva" pitchFamily="66" charset="0"/>
              </a:rPr>
              <a:t> вчитель образотворчого мистецтва, керівник гуртка  </a:t>
            </a:r>
            <a:endParaRPr lang="uk-UA" sz="25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3645024"/>
            <a:ext cx="2952328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uk-UA" sz="2600" dirty="0" smtClean="0">
              <a:latin typeface="Monotype Corsiva" pitchFamily="66" charset="0"/>
            </a:endParaRPr>
          </a:p>
          <a:p>
            <a:pPr algn="ctr"/>
            <a:r>
              <a:rPr lang="uk-UA" sz="2600" dirty="0" smtClean="0">
                <a:latin typeface="Monotype Corsiva" pitchFamily="66" charset="0"/>
              </a:rPr>
              <a:t> </a:t>
            </a:r>
            <a:endParaRPr lang="uk-UA" sz="26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86104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  Вихованці гуртка                             образотворчого мистецтва </a:t>
            </a:r>
            <a:endParaRPr lang="uk-UA" b="1" dirty="0">
              <a:latin typeface="Monotype Corsiva" pitchFamily="66" charset="0"/>
            </a:endParaRPr>
          </a:p>
        </p:txBody>
      </p:sp>
      <p:pic>
        <p:nvPicPr>
          <p:cNvPr id="2050" name="Picture 2" descr="На зображенні може бути: 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2276872"/>
            <a:ext cx="259228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Відеорезюме учителя образотворчого мистецтва Бецали Романи Василівни - 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05064"/>
            <a:ext cx="3240359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5" descr="На зображенні може бути: 7 людей та люди усміхаютьс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2448272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ProPowerPoint\Шаблоны\В работе\1 Сентября\1sen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5363" cy="1152128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Загальна інформація про   освітній  заклад 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48872" cy="5543822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latin typeface="+mj-lt"/>
              </a:rPr>
              <a:t> 	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 знаходиться за адресою: с. </a:t>
            </a:r>
            <a:r>
              <a:rPr lang="uk-UA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Хриплин</a:t>
            </a:r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    вул. Героїв УПА, 2.</a:t>
            </a:r>
          </a:p>
          <a:p>
            <a:pPr>
              <a:buNone/>
            </a:pPr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Кількість корпусів – 2 корпуси</a:t>
            </a:r>
          </a:p>
          <a:p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Кількість  класів –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9  </a:t>
            </a:r>
          </a:p>
          <a:p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Площа подвір’я -   </a:t>
            </a:r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15,000 га</a:t>
            </a:r>
          </a:p>
          <a:p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Педагогічних працівників – </a:t>
            </a:r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чол</a:t>
            </a:r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700" u="sng" dirty="0" smtClean="0">
                <a:latin typeface="Times New Roman" pitchFamily="18" charset="0"/>
                <a:cs typeface="Times New Roman" pitchFamily="18" charset="0"/>
              </a:rPr>
              <a:t> Із них:</a:t>
            </a:r>
          </a:p>
          <a:p>
            <a:pPr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          вчителів –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21 чол.  </a:t>
            </a:r>
            <a:endParaRPr lang="uk-UA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асистентів учителя в класі з інклюзивним навчанням </a:t>
            </a:r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 чол</a:t>
            </a:r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      практичний психолог (0,5 ставки) і соціальний педагог (0,5 ставки) –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1 чол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Обслуговуючого персоналу – </a:t>
            </a:r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чол</a:t>
            </a:r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Опалення – централізоване.</a:t>
            </a:r>
          </a:p>
          <a:p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Їдальня  розрахована на 100 посадкових місць.</a:t>
            </a:r>
          </a:p>
          <a:p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Усі приміщення нові, світлі і просторі,  мають</a:t>
            </a:r>
          </a:p>
          <a:p>
            <a:pPr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      естетичний вигляд, забезпечені сучасними</a:t>
            </a:r>
          </a:p>
          <a:p>
            <a:pPr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      шкільними меблями, мультимедійними комплексами, </a:t>
            </a:r>
          </a:p>
          <a:p>
            <a:pPr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     відповідають санітарно-гігієнічним вимогам.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653136"/>
            <a:ext cx="2592288" cy="2060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12776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AutoShape 2" descr="data:image/png;base64,iVBORw0KGgoAAAANSUhEUgAAASEAAACwCAYAAABAUNhJAAAgAElEQVR4Aey9Z5Mb2Zrnt99GoVeSYkOKfSczc21305VBwXubBuk9gIT3vqpYJLvJNvfemVlpIkba3Ts7mpW+2l/xnEQCWcUqNq+d0cbtiF+ckwlTrCbxx+PPv8Ff/vvL/4G//B/4y/+Bf8H/A/+Gfnb24gz52AUKV5coJ+OoZVLg8lmIpTzkSgFKtQi1VmLojQoMrvokJl+DJdQfxRYbeAynySHElXh4ssCgPdE1FLaKxSyapRy0egl6tQSjUoReKcKolmDWymzVK3kY1dyjWPUCQqLPsWt5uI0iPK7EoD27bhTRqhcexavlEULPob1bzcGuZGFWsjDKGWjFFFt7cgMjXcQgQl8T8Bg9lUdX4Rg9hUP/wEDlMdSERwmfE670836MrlTH78Kn3u+z3kduwI8Q/o5dlYevyfD1E/T33TNV9C0DA9tkDB0LIQPXQa/dQr/tYeQ5WHgOVp6NhSFjzOcw5tIfMeEzmApZxkzM4UQe82bpURZSGQu5wlgqVTzGSq1hrdV/lI3ewGNsDQ5R9paAH2PjyFh6OlaehpWrYe2qWLsKto6CG1vFzlKxslWs2hbmHQcT34PreJAVE5JsQFEtGKaH8WSJ1+8+4O33vw747ldsvfvwA+6+/R6D5Ryaa8NqexjOpnBcB4oiQ1ENqIoJv+NjPBhiMRlj5Lex7LawbatYOU0sLAFzk8dMb2Ci079/HgOVQ0+uo8WX4DYKsKpZJn2fFCGhmEOTCVGeCVEoRlq9DBKjkKgokQg9xWMCRPdCAaI1KkKhGLUUkYmaUMiAy6Ug5NOQC1mopfyBHFv1SgEkQnol+zthVLKwSEBqeTj1whH3IC6h2Dy1kvg4lSzscgZWOXgvvZSGkk+gLVQwNproq/w90Tl+CA+Cc7xWAwGi66gIsddHRCkUHFo/JRBPPfZZwvFAqPxmDY/xWe8VESASo9Pv+ykR0p8QIRv9totRy8GUxMcxMFZF9IUKRlzmIwEiUfpTiRAJEwnRj0FC9ccSoZ3TxMaVsCUcCXRN0H7raNh6JjYdB7O2ja6lw1KakJoKEyDH9TGdrfH6zXu8//ArfPPtr/H197/B2w8/4M3773H77gOGsxXMVheW34btt9Dqd+F12mi32+j6XSY+g94Ak8EIrq6h51gYd1zMWiZWroSlLTIRYkJk8JgaHCaGiKHGo6800BEr8Lgi+7yRCjERylyeIXd1gXz8EqVUHNVsCo1CFnwpB7I+pHIWcoWsohyUah5qrQC1RtZRALNMGiRMZRhcBZZQfRRbrOE+ddhiHU7zhCs14MncEXrMlUicGuxni8UMhEIaXCYOLnOFRiqGevIS9dQlGukY+MwVhNwVxHwczXwCzUICUiEJuZiCWslAKacZWjV7uM5AK6dhlNIg4SArhgSJcGpEBjZRvY9bzyKEnmNVUrDKKZjl4H3UQpKJGVkwZAWRiPgqd6RDfxmPEH3OPRH6hNhEReAp0Xl4P/qaz9mT+HTE6qN81uvl+79v9Pf0NRG+3jwgoWvI6JkK+tbjIjR0LYxbFiaegamlYCDV0eMKGHIFjH8vESpi3nwEuYSZWmbMtQqiLLQKGHoVS732OEYNywMrs47HWFsNRNk6PI7YPLYhkfvXNocbh+Bx7YrYOSK2JEItFUsSn5aNrqHBliVoTRG6osD1fEwWW9y9+xbvv/tNID7vf8C79z/g6w8/4Pr1O8yWOzitHhqCglKNh9PpwG55sFwHo9EI++0WN/tr7JZLTHo+zKYApVaGyVfRNyVMHRkLEiBbwMIRGXNbADG1RIwNsobq8JtltHjyPPInSygXO0chHkMpeYVKOolaNo1GPgO+QO4PiVCOCVC4V6rkopF1FBAVJRIkEiLC5J8WpECoakyASIhCcQoEiayjBhOekyCRm3aiRcIk1mGR+FWLUMo5iPkUuHQMjfQF6skzVOOvUIm/RDXxCrXkGRqpC3DpSwjZK4i5eCBUhQSUQhIkGuQ+kRAR5E5ZZN1U0k+QgV05wQSolGRiRu9D0IeTXKjQWvEVDj9KRKhIhB6Kx+dcf44o/K7P+ZQIRcWJnvfYe5P1ExXdowgpHNqqgDYTIgk9U0bfIgFSMLBPIjSwyR2zMXJtjF0TY6uJgVJHVyxiwGUx5rKYNO5bQVHrJ3TFaD25YuSWkTt2EqClXEbIXCljdmCuVhCy0D4hPBFBWhl1hKzNBj6Ho+jYPHZOFAE7J4BE6Nbh8dprYu/J2LY0bDsWFh0bnqVBk0UokgRN0eC5bSxXO7z75nt8+8Pf4tvv/wbvyfp5/wPefv0dbm7fYbXao90ZQFUtNJsaOE5GvdGEquvoDfrYbDa42e2xni8w7HThyBJ0rgK32cDEVbD2TcxsCXNbxNJpPsrUamJsCBioDfQVsqgraAuliAhdnqMYj7F4UDWVRDWdRD2TRiObAZ/PMGuILKIwJiOVC5DK+SNh3Ch018hN0w7oXBUnDi4cV2G/hHGIH0XdtB9zzUIXzVea6KkSeqp8WCX0NRl9rYmu3EBLrMITKnA4ihtlIReSELNXaCTPUY29QOniGcqXz1G5fI5a7AW4xBnE9CWamRik7BVzpdR8AlouDrOQhFVMwyymnsQoJKHnE5AzV5BzceaGsTgQuWEHMTm6IA9dsCeu/2sSIfo7eSwmRKLcUZvo6DKL/fUtigWp6JsqBhFLiGJDQ/pGdh30DQW+WEKHy6DHZTDh0pg3klg0kphwqaM79vkidIoJLeUKQsJ4EK3ReBCLA6l1rH+EjXaKA0XjPp/aR+NBN3YTJ0Rc2wccEdeehF1Lw6ptYtZ20bUsaLICXmmiaWhwOl3MSHze/wrf/vDv8d33f4v3H37Au6+/w9t33zLxWSx36HQGMHUXpu5BkU2GY3cwna6w399gt99jPpvDb3VgSAo0vomWLGLqatj1bOy6BpZk9ZgcVhbP4kEUE4pCwjR3ZEzMJoY6CRGHrlxnbtnRHctFRKiSSoCg4HSdLKJsisVh+HwaBMVlKDgc5aEgqdUStFqATvGjA0a9AoMC27TWKzAbVZhcFbZQh8MI4kOuyMFtcvAkHi1ZQEs6QHtZQFsW0JEF+LKIjiQwaN9VmkyE+pqIHsUINAoGNxm0p0AwBX7pw9Bu1mA3itDLGWYJSbk4hPQlGvFXqF29RPXyOepXL8DHzyAmzyGlL6Fkr6Dm4tBInB5A9+lxMXkBvZRhLhhZQeSOhSLERIUE6UfoKhQzaaBHyA30CamBHrkdPwKzQsga+SPDYkFCFb5wcslo/9E1xY2kOiNqETFLSObQOeArPIiuKqKrk/tF4qMxF4wC0j3bQN8x0XNo1TF0ySpSmDvr8QV0uQz6QgaDRgrjehKzegLzRgITPoj/PCVADy2heTOPhVTEQioxQiuI1ociFMZ9PicQ/TAGRMKzM/mP2Jo8QnYmdwhK89hbPG5cETduk3HtNrF3ROwdCfu2jo1P8TATvqnDlDQoosYsGdvvYrrd4+7D9/jwq7/DN9//Hd5+82u8+fpXuHvzLfbX71hMyPO6MA0PimJBUWwYegt+e4jFjKyeN7jZvcZqOoHvmNAEDgZPsTsNs1Yb224Lu66NTUvDwpawoN/BFbG2hXviEwpRYB0pmNkyiw2NSYjoMyDVI5bQxRkKsQuUyBpKXKFKIsSsoRTqmQQa2SQTIgoKh0IkFLIIEVkAOxAmqZiDUgwCxVq5AK1MH/QAymAR1gGzVgn2dbJYanD5Oly+AU8gS4ZDu8nf4yg4B+EJr8OVROhpAhEKM1RDowmCrsM9y0wdBMrhSrDrBZjlLDSKKeXizEoSUhfgE2fgE+fgk+dg18lzZkU1DtYUfWBZMPqJQDKJ0n3IRD1BGQSiL9dZvINiHkS/WXuUrlDBvxaY2ybV0SEhilg/HYUHJRiOkPWjSfB1BX1TZ5kwEp++ZaJv2+jZNrqeiW5Lw8CTMbQom5dGh7tArxHDqJEKqCcxqCUYdO9pt+uUESPhCVlIBSzl4uMoJwuIWT+HLNhjAebH7kUtHhKgqJUT7ne2gO2BvU3P4XBtNXBtN3Dt8th7AnZeE5uWgk1bw7pjYOa7aNk2LE2HLmmwVArUj7Bdvcbrt9/iww9/w3j34Qe8fvsBt2/eY3v7HqPZNdzWEIbuQaMMmWxC11y0/Clmi2vcXL/Dze4Os/ECLcOGx1Xg82XMTAn7jo1d28KuY2FDmTmHsmAPUbBypEeFiDJ49PyFJWNqNDHRBIxV/r4I5S/PQRQpTZ+4QiUZZ2JUScZQTV2hlo4zQeJySSZEoWUUihIFjIlmIQOpkD0K0SmDRanz0qMwYToIUShGoRCRGIVERSkUnuj6tACROAUi9FhaPHqPBGlkyRiaEoYkUIe0OFk0ZJVQ/IMyXpTCp+C1VkozgSJXjiwpyrCFcaD7QvNQeKLXJwEiMfqvUYTaD0SorVEgmlywIBUfCJCOvh2k5Ye2gbGrY+LI6CtVdLgUerUrDOsXGDWuTiLUSGFYTzIoC/anFKGVVgOxfiLd/lCIflcRonjQ3iVrR2Tr1pOw9mSsWxqWbQOzloGeIcGimI8sw9RN9P0B9ptbfHj3A379/b/Hd9/9DYv/vL77Brd332B3/QajyRKON4RqdJjVo8gGHNPDoN3DernFbneH7foG4/4YnmFDFyXYzSYWjoabro3broNd28D6WA7wUHzCa/lRASKLiEoIQhGamU1MDZEJ0dEdI8EhQvEJBaiaonsXqCQvUE1dopaOoU4ZqWycweUSIPh8EkIhxRALKTQLKcglykRl2Up7Qq3kTtAHuJqHVstDrxVg1IswGyWGxZVh8xU4QvUerlhDSEtqoC1z9/BVAQ/psKyUgC65YvqJrsYjJAyS0uN9Q2TQYz2VY2YjiUlYp0Prwz1dh65H+Nxw/ZxAck+uoSdXj3SlCojeA7rNMh6jIxTxLwnFZwLK6Eg1tOU6IxqIbocBaFVA55AN6xoUiKYgdGABDS0dY0vDxFIwMRVM1AaGXB79agrDagLTegKzegzT+n0RepiCD4XofgD697CEKAOmVxksy2XWsXwiy/Vk5svmsLY5bGzulPWKZLoo+MwsIEfEzm1i6ynYeCpzdVYdC6uug7FnwDdVeKoMU2rCMjT0ej3s93t8eP8dfvj+b/Dth1/jm69/wNs3Hxj73R3GowVcx4emOVAVG7rmwTRcuJaH1XSBu+0eN6sNxt0+bFmBzlEIRMTUs7Dtt7DvWVi3VKw8BQtHwtKVGdF9eC9Y6TnNJzi9duE0MbNETE3hZAlxOaq/eUgQD6pnyAIKaGTJNTsRvU8WErOSckmIuSSa+TSkAokPCVGAUsohikY1PdUCQ6sUYNRKMFghYhFmvQSbq8Dmq0ccvgqC7nliHa1m40hHphiDcA+KGxFdtYmeRvBHnsxShdkp8lnVqLXy9D4UGhKecP/YGgrVx2sVXekRmhX4QvlROnwJ/1rwxTJCnhIhcsc6zPoJUvCUhg9Q0LNMxtDUMLVkzE0Rg2YZ/WoCw/IVhpUrjKtxTGtxTGpXGNfjR0voofUTChCtUREK3a+H60N3bKWUcESrYqXXGGujjrXROED7ExuTw2NsLR47ynIxhOM+iO0EFs+1zbNU+41HsR4V27aBVdvGquNh3Pbg2xZ0WYIiyTANC4PBGPvra3z49gO+/9Wv8M37b/Hu3bcgy+f17Xvc7N9iPFzAc3wYqgNFMqHKFly7jfFwju1qh+vNHtvZAqNWC64kwuLrLDa3JHfLt5kIkuWypKJIhoIlu6Z7hz1dP2DtKVgz640suAeCRO9D1tDhNQtbxtxqnkRIKOTwFNEAdJghY2uB6nUC7rlm+TSauTTEbIoh5TMIUchNO0D3qOAwGj+iCmhy2SiGRKtVq8BuVE/Uq7APOI0aXK5+JHDfeLTFCE0+ErSmwPWpGvlzMlUUQCZh+TEeE5zH7n0sPmHVMqW1H6FZfTLWQ776vxai8ahPxYSCGFCQBaOq6ACVZXZ6loWhpWJEbi+XQ7cax6BygWH1PKB2iVGd3DHizyNCa6qGZhmwGqKZrk+5XZ/jgh2zXCzbJeCW6n7IDaOYT9vCrOXAN3TosgJFUmEYNvz+BKv9W7z79m/x3W/+Fu+//4C7r9/h9u3XuLn7GqvtLQbDBVq2D0t1YCo2bM1Dy+pgNlxgt73F9e4Oy8kCXceD1ZRgiSIGhop1y8C+a2Pb1rCxRWzNBhPVtR24UB/HfkL36/5KwrV2ZaxdiREGpoP19F4bN4gpLW3lJEJStYKQZqWMgBJbpWoRj1IrQT5AjzcrBYZcLkAtFaAU85ALOUj57BG6DmnmMyDY4/Q8eoxew6qgC9AqJei1MsOglgwKalM2rVGFxYSJBCqkzPYOV4XLR6nBE+poiZQNa7BgKQVMHwZNj9XJlMmiD8Ehe/Up8YmKzNPiEorMYaWMlXggzF6x6yq6JDiEGEEIAoMkNvRB/2OJToej9PaP8+TP48ro8Cd8+rMdYDEzKmyMBKaZ4KtN+JqKrq6yOFDXVOFTUaJBGRMFU13CmNzSWgbdMgnQFUbVS4xIfBhXGHPJA4egNGXGHsSBPtcSIgsoJBqYPlpBSgkkQqHgkLiE+4frPeGxGtiZBIdrk8eNKQZQtouCzTaHa1vA3haxs6nCmYoMFeyo1sbT2f8bR1GYAJmWi8FwxkTmm+9/E2S6vv0b3Lz7Ftd3b7G/vcN6e43haAbbbUNVbSiyBU110HK6mAznuN29xuvda6zHY/b/nqweyjyPLBVr38WWWT4KlnYTaxIgcgsdARuLx5oFmUk8KNbz40QFiITovgidXk/uZhAjkk8ipAoiTghQhRAeMl87InFVhNB9iQupotmoMOR6BVotShVaLUCplBAil4uQS0VIB8RiAWKpALGYR7NEdUhFyBWicITaRULMevHYB0ZZrLAnjNLuTghXAmW5QqhuKIRS9CF+k7JRFBz+casnfM6jlstj1kx47xNWTdSSeLgPhYBEo90o/k7Qa3yuzHj4+qd64u7/jCd+JldmwXkK0BPRYsU2Be4jIsQEnoRdo3ouHT1NQ09XWUq+Z0kYmiJWVCxIglKNY0TiU6E1jnE1gUk1yZjWU5g10ozpg96wzxWe0BX7pAsWdcfUKhOeUGRC8QmvP1pNEpl6kN2yONyYAm6NZoBVx61TwY1dx56yYY6MLQV62w7GHQ+eqUGXJKiyCttyMRkvWBXzt7+iTNdv8O7D97h9+w2u797h+u49lts7Zh3ZdhumbkFXVBiaySqex9M1KCa0W+8xHg5hayqcRgEDqYQlCWBHw65F4iKyFov7YnGq8Qktmj/lSirE2jZ0Ku0+YEhNHJGbMBWRYSgiDFk4oks8QlSxcRQqlatBbwQYXB0m3zgS3qdVq1ehHqC9drjH7tcqUKrlQ78aVWcHRAVJrWShHaBmVLOWZzAxoua4RgE2V4LLlx+FihmP0AeJvsnJOon2S32iEfR3FyFKo5NF87vh8yUQFP9pc8XfmVajAOLea+lePf8o0f64dqOADldksNeHIkiCeBCgzxWhviahryroq1RQKmFkSBgaArpiCaNa8hD7iWNYOTGqJpgQMTGqpzBtpAP+jCJEcaAw3kNZMZYZi8aAyEI6QG7MtXUSoWtLwLXZxJ5S3BQXchvYOgK2HsV+bCxdE31NhSmL0KQmXNPGZDzD3euv8eG7X+PDd7/Cu68/4M3b93j95mtc37zBcrVFbzCBYbehaTYMzYKlG+i121jNZtjvrrFertHv+LDJohJ5tDQJc1fB3tewowZTCh4f2iueEiC6/6cUn/C9jyKkNXmE6JIAQxID5ECALFWEpTZha9IRR5cRQo+FYmXKAqxmCA9T4E6IHAwqfBIa0PkGdKHBri2BQ4gt8mxP4mVwtUMLCPWk3UevU1Ytdw/qB6N7Rj3PMEmMuOIRm5rmDjhCGSGeUEabD77do0JE+6ch0SozOlS9eyC89+h6zCKV4AufQxEdvnCgiDZfeJQWl8dTeI0ciHuPN/LsXviYV88hJOyHo5W9rpFHi+DykZ9dvCdCUSFqNatoHTJklHVkWUaWEBAwIJdLb2JiCBgrNfT4PDrVJPqVKwyp1ofiQAfoelRPYlynYsQUxo0Uq4ym6miC3LCQz7GEQtfroRVErth9F6yMtRrAgtKUDTv0d63MBohor9faCjJfLPtlN5ilc8PqfCggLWDDmk1lrDwZm46KdYfcLhNdTYMtSLCaMtqOg8V0hte3d3j//jvW1/X26+/x+u4dbm/vcH19i8VihV5vANt2oesWVNWEbbro+V1sFnPc7bbYTMfouRbMJg+7ybEY26JtYuNbWLUowxX0c9FKWayVJzFBIlF6FHr8T0A0eH0UIb3ZRIghSSdLiMSIOthV8Sg+USEK9yRGLo3b0JVgpf0BR5MRxVYl1tVLnb0mwUSLB4kP4TQFFrGn1RZpxEfQR/Zw9agt44BLgkLFhVS7Q64ZrYf9cWRHLQezno9QgEnFiNQpz5XQ4qmpLhCie+7FE9/41AncEcsM6oE5Qe/xMfRcsoLCbNfnZLbI+ggtGWbNkEXzCFHr5aN9PQ+PiIweYfvwfj0Pt5Y74tVyeAyynI6u2gNLKBQhEuwOubmHeBAVf55qsDg2zoGNdWgW0aul0C3GMKokmOv10AIi94uYHDhaQY37IkSV0Z+TBXsoNlHhie43WgVH9ENGjOqCotZPZE8ZMHKvCMp0vbYbLNB87VBMRWAf4rWvYeGbmLQsdAwVZrMJo6mhY3cxHy9xe32L9998i6+/+Y4VF+7vvsX+7gNubt5iOVuj0+rBNj2YugNDs2GZLga9IXabLW53OyzHA1Y57UgcOgqHqati2zWx9TVsWhQkpkpm8UGMJnC7Qovkz7luSJAPfEKESIgOYvSZIhRaRUx8TBUu1TVYKlq2dsRjex1tx0DHNdFxDbQdnf3FdDQFIS1Fgic3Wc1C2Cv2cO1Eq3GlOtrNoFesJVSObhbFf1yaXUIcRIqE6ihWh1gSxZCOM4QOM4WiwvSYOAUiREJEcZH7okPzUh7SJpcqEgxu1ws48Xisp1UvwqvRrKKAp+I4NErkD8EpZxFC7/ORYNXIdSPXrIROI/g9ou5YVISoZYP6xEiAeuppZtKQdVBX0OHS6FSu0C/HMCldYFq6wPgQA4rGgkIRCtcwHkRrNCb0xxah0AqidRMZv/FR/OcwByhaCX1t8XhtkQg1sKdaoHYTm66KaVtCyxCZa0Rxn5bTxmy6xd3t9/jm61/jm28+4M2boLBwd/sNlvtvMFzcoNMawNU9VhFNVdGu4WHUnbBYDwnQZDCAR20bTR6OImLs6dh1Tew6GjYetVHUsbVq2Fk1bOzH+7r+nOIT/qxQgGg9iZAkQpcFkCvGVpniP2QFNaFTLIjcLU06ocuwHmDTtSHDNhQ4phxgKfBs9Ujb0tCxdHRsHb5toOsY6LnUH2Sh59B6omsb8C0dvqUdaZsKQijdyxof1SbaKrUDUF9ZMBCN7dl1cI/ut2hYGs0rItgMo0awpx41oQ6Prx04ZNe4KjyKJ1Fgu1GAwxXg8aUjZPl0DpysoBJIbEKrKlgPgkTWFlkQB2hWEZtXxGYWBUPRHvvwh/fcw9C0x8SGZhl9Hmk4lY+hOUgh996HxpnQnCU21oTcsiL7Hej3CH9HEiCygMJYmi/TpACBlUNQEJ9myAyp3koswK9ewS9foF8hCyiGceUS49IFC0ZTUHrC6oBopcLE5D1mDQpMB0y5FJsPRAL0UISibld0/5QlFBUd2m/16pGNcZoBFBWhvdHAjVnDtXmI/9g8ay7dWQI25NpQ0LdjYOKZaGkyNIGHJsloey0s52sW83n37ju8ffsd7u4+4Pb2Ha6v32KzucZ4Mgf1delUuayZ0DQDrutiPBzher3BbrXEpO2wHry2WMPIlLBqG6yXa+WpWFoCVvTnYOM9DrVJzGUUsaY4D7mHEUJh+HOuj4qQXM9B44vQhRIMsQyrWYEtVeGoDbiadKDJVodiQyw+pMDWtQDybwm6pjkmlnLEsVUQrq2ibepHOpYB3zYDHBO++zhdj3qIAnotByF918bAsRhU7NY1DfQsA11TR0fXGG1NRUuVGW2ytHQVtLJ7SnCf9h2lyZphqQk22hRLaX1PrIDcPRbgplUog2JINA+lxRcYNBflxGlCY/hBDdeo9RBaXmyC4yeGp4WiEw5NC8Xi/koD1X6MFOxy4glOInTvfSOzlcKBb+zPe7AW6fci1zVaruBT0ajMoytzGNIsJaUOn8uhU4qhXzhDv3iOQekCw/LlERIkEiCqiH6KWSOJEBKhaBwozHrRGk23R/dRlyu6DyyekwsWFaGt0bg39TAUIhKf11YNt4cgNBUjXrsSC/rOuwYGng5bEaFQ1lnU0PEGWC52eH37NSssfPvmPV6T8OzvsN/fYbneYzCYwHNbsHUdlirDVmV4roPxeITVao7VfIxey4RFIi9VsDQauG4ruO1o2LoHYbHFewITFZvong1DOwxFo+FoTwlQVCz+VPujJSQkv4KUeg4p/Rxq7hWM4gXM0iXsSoJ9W7dYXQjVglAtS42lsn1VQUvTAlQNrQOersGxTri2DsfS4TIsuFaAZ9vwHKpncNBx7U+IkIWu9zE0VW/cdg9QdWmwp/tDz2YMSKiOWKwzm7qOfVMLXEBDZSsbJ0qd3Ae6mgSio5Il1QC1HFD7B2s9oPYDGkZ2iH+wGAilpcktY5y6zEl0QgEKR8eGa1SE3EhcJgwQ0+rWTvOMrHIaZin1owSD1Wi42kMSMMvxR3lqZhLNUwoHvEVFKPydSIDICoqKECt1YI23NQwpcF/PoFWKoVO8QK94xuiXzjEoXxwZkkVUu8KkEcek/jjTRgJH/kwixCwhVrhHMaETW5vD3uZYBTSzOFqUeTKxcFW4CgdNqLLEju+1sF5scHf7Nd7cfYO71+9wc3OH6/1r7Pe3WC43rALacdowdBOGSs2oCkBR960AACAASURBVLqOhfV4iP16geVkCN/RYUl1eHIDQ0fBuq1h31LYZEUSl1BUokLzqX34fFpJhGga4mOwvjXqXXvApvXxPXrOU/cfvj56fRQhK/UFrNQvYSZ/yVY7/QWc9Bew089gJF/ATJ3BzpzDzV2ilY+hVUzAqebhNCgO00Bb5NBp0refyD685DJ1qBjNCgncMM8ymQh5toUWw2aZgd9HhAYtG8O2G0DC8wgjEiYqfz8QfU7ftVgmgbIJA9fA0NGO0EAtGq5FbQVUUMdEyqQiO+UwC1lCTxc/6kVj2SDWDR/UG9EHkj6kIY+JEs3adWpZNsGRJjQ+xK6mg6mNNLmxQsKS/CRGKQGjFH+CKxilj3nqPa1K5iMRCq0f+l1IhMgNC0WI3C+yfIbNEnpcFn4ljk7pHN3S2YFX6JXP0K+c32NIxYh16oy/wvgJJlwcUz5x4NCoepgV/bmW0EPXK7w+BqK1ytEVI4toY9bvZcIoA8YyYw6PldfEuqVg2dYxcVV4cj0Ydyzy8F0H29UKb17f4Y4yXAfx2e2usd3uMZ8vMaDRqK4HXTNgaDocw0DXc5j43C6mWPU76BkKvGYDPU3A3NNYvIeqmleHwsKNI32W5fNQkD4SoScyYGsSm0fYtKmj/3Eee/7De9HXHkXITf4SIV7qC7TSXzK89JewM1/CpjX9JdzsM4aTeQYj9wp6/hxG/gJG4QJm8RJO+QpuNQWX0sKU0hWKrClzqNYxopoQGmBO0/JcE4PDnJi+rbO4UJdGUrZs+J51zyp6zAqie2Tt0JDzTzFuuXiKSdvDEd/F9MCs62LW9Rg0N3fokWV1glzAnm0Gg7cOEwBPoiWhr4tsltBIp6H0QbNr2PRKM1RoNlD4waWVPsgsTnSowaEYUBiXIVcs6obRNU1zJKvIKj0ODV6jAWsfE4dRiD2KVUo9/n6HedlkDZElRNYbiVDoVjJL6FBXFRRx8ujzedZy0Smewy+8Qr/4EoPiCwxoPbhh5H5FISsohCyh0CUL3S9a51wKCz7NmB2G1lNWLCpAD92xT7ldTwnPzqghJOqOnWYBcdi4Mha+gZGnwG7WodAUUZlng/e3izXe3r7Dm7t3uLl+jd31LTbXN6yymQoQO+0+DJ0aSs1gnIZuod9pYz2dYDMZYdx2WHzTo6mcusiG2e9aOnaeHMyRNjlQRu6hsPzYdVR42HvR+9FUxkim6nNdLlbh3VaZ+0l1RyF0/3PeI3w+rUcRcpJfIsRNfQUv/YzhZr6Ck/vlifwv4RxwC1/BLT5jOMWv4IT7/HM42Rdw8y/RKpyhXTxDp3TBMiJuLQOXK7B0NqWse1KNjXukbuq2rcF3DHRdwgyEyTPRa1lHooL0xxUhD9PeiVm/hfmgg3m/g1nPv8e028ak02LBQQoQhoxbJIoWxraKiSlhYspsphBNVwwZG9Jx2Nlx4JnMYSA3jnODejQ07NAX1qHK5EbpeNoHCVQoTH9uEaIDAAJXsswC9qElFA1Ke1QEWYzBL56hW3iJfuEFRsXnGBefYUhC9IQInQLSJwFiHfORONC/iAjpp5gQidCN08S13cTMFGDLJD4l6BKHvu9hvZrj7vYG727f43b/Fvvta2y3t1jt9hhMZ/DaXei6zYRHlnQmRL3uCMvZCsvxCGSZ25LAkiwjW8WybbKxrWtbwoadwMHj+jBriAae/ZjoPHz8KRGiymkSj5DPEZE/jQhlvoBzwM18iRNfwc09O5EncQnw8i/Qyr9Cq/AK7YPYMMEpvEI3/wrdwiv0CvSPMbimb8VO8RXaROElWvkXbPVLZ/ArMfjVJHr1NPpcBiMhh0mziKlSY+MgKQMwsRWMaTKbrbDRkiOypsgaajkYkQCw1cGAgteew76VBm2amRLSwrDTwoDhBWu7xR4nd216YNLxQMy6bcx7HSweQve7JFD+fQZdLAY9LPr0uIs5WVNtG2PPvMfQoQmBGuuZ8nUJvkYncTQxoE5/RUSPuv4lHn6Tg9/k4Us8OtT7JtbRpiweDX9rlOEdCg6pqJC5bOUUjNLJVSO3TC/EoRWuGLQ3CldHzGIcRwopmCHFNOwSBaqDeBBVorPaKypx4GmqQQ22UEWL4oNiFQOxhH4jDb9Els8LdPMv0Su8wqB4xhgWX4FROmeBaJYVq1JX/InQ8nm4Ri2h+9ZQBnM+i4WQw1LMM9ZSAetPFB4+ZflsjAqWVgVLs4KVWcPG4oJJhwaPPfV/2TTXmZoyNcwdA62mAJU6AqQmBp0O9muyfG5xd3OD6+0e++07bNZ3WC32rPWi0+pCV3TWiCrLCkyDZgB12NTC+XAA8gSosJVmJs3tJjsyhz7kNCw+7OViVdY0X5r9WajlI8h+UTzqU1DAOmRH42AP1k90DcWHVjY4LWIZRQPW0edFLZmH++jzntpHX3O0hNqZrxCllfkKRDv7DO3cc7Ryz9nayb/Eo5DAHOgWzpj4kADdo/gKgxKZ5PSN+IAifWueoU/meyH8x3uGfukSnWoCfi2NXiODAZfDkM9jKBbQoyHndIQIjYrUedaDNCGRcnU2f2XStjBpmRi3DFYkNu3YGPskRB47LmbQ8dierkd0flUEGqEw8duY+h3M/PZ9um0mUGQRRZn3fCz6JEQdJkQkRot+B8tBAN2f91rM7Zt0KKhO4mlh6JoY2QZojAV1NPc1BV1VAs3Q7ioS23cOWbsgcyei3aQYHMVkqCSAXCTKyNFRRTm49RwcEqZaBmaFzj07UApmYNMcbIMonDALaYRYRRKgHNxKHnb10ArDKs8PIiRU2UwnX6ygJxRY3If+jfjpX2KY+wKD/Av29z6gLFgEyoaFLti4chVJx9+3fqJC9CkRWvBZLIUcVmKesZGK2MglrCO9XxTziYpPuI9mwDZGGSurgJVVxMqkOFADOypAtETs6YPbVjCxJHaoglyvQW1KGHR72K3WeHNzi7vrG1xvttitVtiutlgs9hiyURpd6JIOTVRgNhUW8xn1elhORpj4LTZT25V5DDQSFJqeKGLrkvBQBTaduBHcp8d+X2gi44knRCgiOp+ygshiiorHH2t/FKFW9gzt7Cu0jyvtA/z8C3QLz+EXnjMTm8zsXpG+7egf2/OP6BZewC++OlF4CZ8goak8Tq/8Cr3S2ZF++RwMFsAMsyjBvWC8Q4xZT51KHN1aAj2inkS/nsKAz2DYLGAoFTBWSphqZSzo2BWLZxbUzDMwb5kRSKxIEMLsWnCeFbOI/BYTo7HfBkHCxOi0A8up7WJ6YNbxMGfWk4dp12XMerQ6DNrP+/QYHUZnsz3dm9Cs4I6NGTvCxmS1JVRfMnYNjBwdI4qhWSoGpsKsJ5rHTEfkUGMoFQYG2TlqzA1qmqi2qUVlBHxQ30TNvQS5U1TvQ1DWyyxnItB1gFWhY47ycA8NwtQCQ5aQ3SgwV7rF2k2K8OtpOPlzONmX7Muql/sKg/xX6OWfo1+gONDJGmJWEWXDKgFD1h0fw6gWMK7TjKADjTjGByZcAtMofBJzgUhjJmSxEHNYUlq+mcdKLmItR2YBsS74HxehrVHG1shjaxZAgrSltLsr4LolYerKcOQaFGoZUkX0eh2s1mu8fn2H2+sbbFbrgOWKtV30/B5suwVNMSCLMlShibZhMHd+Nehj6NrwZBFtRWDTOxeuzoaEbai6+jD8bG2Tq0Uzm0l8gv2n16dFioTtxNMiFGarKLsVhQ4yDNl1Tvvw3sOVnvMU0edGn3MUITt/CacYY9iFSziF2IFLtIsXLKbTLl3AL8UY3dLlQTBIPAL6pTP0y2cgQemWTpzE5RV6lRfoVV5+RL/y6l62hP1jrQazZMaVM3xE9RyjCkHVtpcM2hNs/kztnI0BpVGgbBzoYSQoBU0HQhEDsYihWMZEqmKmNYKD2UwJYzo7yVYwc3UsPB1zOsHSd7HwPUawD67nvoN5x2bMSERoDkzbwrRjYew/BVljwWOTLu2D60nHwpRey7ARWHFWsJJFd3iMyv4D645Eik6joCydgK5OEyV5dqROi1K5Ug1ek6ZQ0iECNKUyqHPyuDILLofCFK4PK8bZFAJqaWkUYRzaXyjZ4PNZdPksWuVLONnncDNkKT9jX1K9/DMEnERoWDrDqHzOGJIAVQOO2TDKiNVj9zJilAULoWzYTEjeY9FMYdHMYE4CJBUC8SHBORBaO7RGLZ7oPnwOu2dUQUK0O7hiVGw4NRpwuBzEWgG6JmMw6GKz22B/e4PtzS1Wqw1W8wXWiyXm0xnr3zJ1A0pTYmgyxThNzMg173noUedAswFf4liskJ2aastYmwIWRoNNawxF6NOC87EokVhFOYlOVIBo/wkROmTAKGu1JbH5PdlRg+wTRN8z+pyjCDVLcYjFKzSLV5DLScjlBKRSAuohHWyVkiDs8uEMrnIarXIC7fIVgywSv5KAX02gV4mdzHAWB6DCtAsMK+cYVl5hWHn5CEG8IGqyk+lO9SP0rfkYofjQOqnGTtQuMK6dP8IFRtU4xtSrVA2g7mxiQH/uegL9RhJDPo2xmMWkmcVELmGsNzCzeHamEh3sRg19m3YQOFz6Nla+jWXHYqy6Nma+g0nHPUIZtjG5X3Qc7xOM2WtOj48plvQQcidD2nbgYjKXk4TJYi7oiE6ksGhMBpUYBGd3UdC/RRXlMg1449lsJU+kIswQanmpgRpPw8JMavqlnjqjUWJpZ7KEWlwO7VoCTu4F3PQXaKd/AT/zS3SzXxzEJxShwLUmV2xI1dDkhkVcsaNL9kRMKOqCRYPRYWZsJWaxIgESclg3CyA3bCuXAg7WTzT1HhWf6H6nV7E3amyw/JYGcTkKSxpYfBkytfPQKSB+F6v1Hvvr16yaebHcYLFYYz6dYzocgeqATJVOumhCFqm7QIHv2Zj0O5j0PPiWBEeqoaNx7KQJGhK2sWVsTJENSdtpNK+IRsY2sKKq5t/D9aJTLqKc3K+oK0b7p0UodMMohvOHuFk0IuQpou8bfc5RhLLxr5BPPEcp8wpcOYF68QqV/AW4YhxSkQbXZ9gajGbNg8ayGpQmPhTEWZU0rGpwWKBbisMvXjDIYhpUqDM66JBmQ6qqJAYh5xgxqyb4h0oiNKbq2eoVY1S9Qj/SWU378JrmzlBsgcUXqnHMagkGzR8e1y8/YlKLYVaNYV4N1yssagS99hLT+jlm3CWmjQtMameYNc4xacQw5JIY8akDSYyFFMZiBn2pgr4anLFNh7pNTJGdrTT39KNVQ5YRs5Z8G7MOuV2PQyIUMvIdDDs2Y9SxEWXYthBwEKS2jRFBNVMe1TuZoID9yLUYY89GmLWj+2PnFH+iGBTD0tAzqTCTWlvo6KUyG4NiNvLMEiJriMWYyjGY6a9gJX8OL/0z+Omfo5f5BXr3ROg5evlQhM4eiFAkJkR/v8cWjfsxoT9YhLQq1lqVxYK22qkFY6dXQJAQbfQqdtTpTm6P3cRIk2E36lBqVVatPOj3sNpucb1/g+36DuvFHqvZFqvpGpP+FG3Hg6GokHkRsiDAIPFxPYz8DvqeCVelLvYqegaPGc1nbilYU22PzmOtcdhoNezUGm60QAj/IkIAhItfQo4/g5Z6CTN7Dit7Dj31EmLsGTt/q3r5AmU6LPDiWXBY4NVLNJIv0cxfQCjE0CynQK0fUr0AqZaFWk1Dq2Wg1XLQyKStlUEzpL1yEu1KAp1qCn4toFvPYFhPY1JLHRlXkyBYD1Ethmn1kkFicaQew4yEhdZ6DHOiFrCox7CoHaD94Tp87mm9wqx+hWkjqNadUsVuBLo/q5NABcwaMYQErzm8th7DpH4VwKcwpSK6Zh4zmt6nFLHWK+z0TRoGvmqprOJ1xUZ5ath0dMx9C9OuhVnPxrRrY+JbAR0rCF57JkYUJ2qfrikLOGi7GLSDtc+ygkEry8ix8BF0dDKVEHhkOdkslkVxrGXPZ7OGW9TiIglw6WRN1nWfgV+Owc8/h0fFq4mfw00GtFI/P1hCX8DPfsksoX7h+aEeiGqCgrqgUfnV0ZVmrvNBfKLBZ9pHhSe6f9wSyjBLKGoFHa0htYK1Tqee0ixo6vuisayBEN2YFeyNEtZ6lfVWLT0VA0OC3qhCqjXgqDpmgxFuNjvcbHegep/VeI3VaI3FaImRP4Rn2uyAQRIelePgKjKrQ1v4LQxMFW2hhh6Xx5wmMpp8gMFhFc4hipzSsaX0v14PRqlGLKCoVfPUPrSYnrZ6HlpBT1tCv0/AOWrJ/KH7oyWkxb6EevkFaLVTL9EpxBhO5gLS1QsIsedonH0JMfYSWvoSeiYGNXMGJfMK9dhXqMWfo3pFxy2foZY+RyN9Bi57ASEfZ0PulXIearkAg04xLVEPEx2fTC0JAW4ljVY1jU49A7+eRYdB+wz6XAp9LskY8EmEDLk4RgfGfAJjIQFaKZC5aDxFDIvG48y5KywaV1hwV6A9oxHD/AC9Ltyf1kvMG5f33pNeR3+GGcU2qPqXRLQRx5RGk4pUfpDFSMgwl28mF7DQyhjrVYzNBmaOgIXXPDL3FDbyk456mbd0zFo6C65PXI0FsOk8dnYmO3PHTAwdOi4nOC6ZjkyOcmpfIaspDMR7LGg6brVYTx1l3dp8Be06xX2u4GWewY3/FE78J2z1yApK/hyt1C/QyXwBP0eB6MAN+1iEXuDPLUI7tQxyswK3i6yewPoht2tHHeUtDitPRF/noHMlyFyFdaHPRmO8ppMn1ltsZgusxjMsRxNMB1N0aYyGbkNuNiEKHCSJh6MrGHsuJi0XXU1GS6ihI1TZETZbg8fO4Nho2DVzt06nsD42mZGJ1V9ECDCTzxl6/Bn0+Fdws2doFS7g5c5hxl/CTLyCcfUSeuwFrMQZ2vkrDCop9CtJ2OkzaKkzSFevICUuoOfjMIqX0AuXUHMXEBOvwF2+AH/1Co2rV+zAQDo0kM7pogMFlXwCaikFpZqBWstCY+SgkzvAF2DzedhCHg4h0j4Hm4KjQhodIYU2n0RHSMMXM+g2sxhSPIfPYirkAsRcYJkIGaz4ONb81UdsuBg23OVHrLkYlnycwcTpUSGKMeEKn7cUEiAWfJzdD0VtwV9hyZO4xTDnLpjbN2tcMMtqTIf5cVcY8fFATElQhQSGYgaDZglDqYyRXMFErWGm1TE3eXby5Zyd/019P8HJBwtHxtShrNrBEiJBsk2MHKpQp0kFAdT8SwxblL3rYOI5wUmoYg0+DUArXsJKfQUr/jPYJECJnzHxCUWonf7lPQuIhOhHRYjcbsqGPQhEU5tGGIgO1lNGbMZTUDrFmAspEItmmgWmo0FpyoxtlBJIhPZ6CXu9iJ1exs6oYmfWcUNzfVoSOmYdmpCHxBVgmxJmswGu9xvcbLbYzpdYjCZYjqeY9ofMvTJ0HZIkQRA4yLLAJkN02yYGLQO+IjKr0RdrmBoCllYTC4MHHf2zpGOC6Lx6o8auHx4HtLEaOJ45/yADFg0yP7UPg9dPB6EfBqWfDkyzYsXfMRAdDSz/ofujJUQiZKVewkq9YCuJTyt/AS97Djd9jlb6Ap3sJVrpc9jxl3BT5O9fMbzUS3iZCzjZGKzUJazMOTwqVCMLpp6CV4hBS7yAHHsBKXkGs5gENUw61Qzb0z0ueYZq4iUamQtGPX0GPneJZiGOZjEOuZJi7p1STUGtZWDxBXjNAlrNPFwhB1fMwWP7LNp8Dl0hj55YYOMjekIeXbGAgVDAXMxgIWawbFJ6lzIsASsxiZWQeECcXZO4kJAQR6E5CNPj1/RcEqYIjRiWJHQ8iV3Aqn6OgAssSIw4EqQAik8RZEUNa3GMotTjGNcTGDXSGDUyjIlAZ2rRqaJFNix+rPHs1My5JYEOmqOjeme2gqGtYuRo7FDBsaNj4hlYdV0sWgY77TUUIDP+C+iXfwXr6iewr34CJ/5TJkRkAZEAMSso4oZFRWhYesksoKgVxLKbFAc8pOTp1Ixoj1hUhJgVSeLD0vGB8DDxEdNYEEyEsvczYxSYVivYaUQJW70M1nzqNLF0JNYqo3FFiHwZjq1gPhtiv19hu1tgPhtjPhwz4Rl2uujYLjtzXeFFNPkGJJqkYKsYdmhig4qWTKe8FNn/r5kZnMG+0GtYqBUslDITHxKghVbBko4LMsg9rDN3fE1TGakR1qJYVHDyKg2Vf0psHt4PxYfuf44AXbclnFBw3VY/Ijhm6HPS7xqbU0Szip5i7+u47hq/ExERegEvR5bPBdzsOVtb+cvgOncOL3/Bvh3bpRi8/DnaxUsMKXtVuoSXfQknewYndwm3EIebO0Mn+yWC9GwMvfwF/MwZ/OwFe8xMPYdXuMCID84R9wrnsHPn0NOvQKUClHXr1bOgWJFNGbvkcwiJZxATz6FkXkJKvYScOYOcv4KUj0MtJqFX0tDKKWjUZU6d51yBDTLzxGDshiuUQPUtXaGE3iOMxQImzQImYh6T5gkSKWY9CXFsxESAkMBGSGAtJrCm9SH81UcW1Ya/PAhQAmsuYFm/Qghz75iFRFYSxZ0uGfPaBRbVcywq51hWzg/7MyzK55gSlYBJ6QzjA4MSNYdSPU6QVRxRX1YjjiGXRlfMY0AZP62KiV7HzGiwiXtzS2QWEP09WMkvYMX+Gk7sf4Nz9dd/VBEKEw4Px3Y8FQdaChmEBFkxyowF2bFoTIiyY3uljD2l5U1qMhUwt2V23pxarwUxH8PEYj7DzX6P7WqBORUNDvqYDgYYtH24ugVNlCBzAuSGwPYtU8WgbcI3mmyuFM3bnit1rFhqncdCqzPhWbLygALWSiFww9gxQfXgmCAtcMfCMSC0Rgeh7eiEiwcZrh+7/txY0HVbxomnRSiauXpq/zmxn2tfx03XYETFKLhHj33MUYSczBlIdNqFGFvdgyDRfTt3BqdwwcYxUEqeCtS84iX61RiDWjZImFqlOFoUeC5eskK1SZWCyAn0smfo5S7Qy12y3iEa4UAjHahRkZoWOzkqejyHn7tAJ/MK7Qx9k16BKmLHtRTc3Dns9EuYqRdo588xorGfQo41SpoUc0qeQ06cw8jFYVObQi4GtXAFOXcJOXsJjdoVSimoeWphSMGkYrw6TVIswW1U4DTKbISqzxfRpX42ympINfTo/PdmGRMhc2QsZDEWqaUkH7gI4qFmpZnBgqyrZharZvokWGIca5EsqjgTsxWfwopPMxaNJE7E78eb6peY1y+xrF5gXTljrCqvsKy+wqJ6hgWtlTPMD9A92s/KLzGtUGX6c/SLLxiDwql3q3soCh1Q7Q7VYVXOMa7G0KP4D/X7pb6Em/gp3Ku/gnf5P8ON/a9w438NN/4TeMmfop36GToZigf9Ep3sF+jmvkK/8Az9/DPQz6H+sGHpFUaVM8a4Su8fQNlJSjSERIeW0UkbIQsujSWfCYiI0FLMYinmsKDiRDGHTTOHnVRgqfmNUmHZJjpiZ27JrCaHTnxR6g20LA/L2YaNzlgtluz0ielwiGmvj57jwlE1qKIIqcFBEXg4dCyRY7M5V+yEXyrOFMuYKQ1sNB47tYG1UsNcqWCulLFikDsYsCIXjFk+ZP3UWSc+dePTEHwSyK3Jg4af7ewmgx358yMiRKKzb0m/MycBIjEiEfoYsoSeEp7o/agIMResS139QV0QDdC/9jXc+Dpuu8aj3HRNPMZRhEKrh9ZBLR2cr6TV0askYaVegUSJBKpTvDoyrFNN0BUrXmwXLuEXE+iW0/CLSXRLlJKns6Gy7Pn0Wr90hW7+AoPSJTvaZUbDy6sJdPPn6OUvMSwlMK4kMSzFMCxTMPcKQ5rEx1L+V+hS2j/3CsPSOZZcEgs+wd6rW4ijk4nBJ5Ern2MhJLEQ0ugVz9HKkOv4grmSvWICvWoaPo3DyFxCy8SgUUwqm4Cai0HLx1jvlVZMQa/SoPwSVFprOVhUfUyFf80GbFmErdDgriK6ch7dZgE+ja6QquzEjoFYxljMR8hh3Cwwd2klZPExGay4ONbcVYQYKB61rcewr8ewqV9iUTvHrHaOSZ1KB4L9vHqOELKYaN+rvsKgmcZQKcGrpVhDaTf3Ct3sM7SyXzIrtZv5Er30VxhmnmGUfYYexXhIYJI/hRf7K7Su/gqt+F8xa8hN/DW85E/QzvwcfvYX6OW/QDf/JfzCl+hShXTuy6BJtfAck/xzjCkjFgpP9QJTKn9gJRBXbGb0tBbMjmbjWutpzOsZLLksVo/Bp7Ckv0/mhmUxbxYwlUpMiHZiBjspjy07lkfA0pDgC3V2fp7McfAdB+vpFK8p0zVfYEx9WgMf3W4bNErGUlToogylwUEWGmyGes+jSZ4SPLUBRyyzkSQrpcoOQKQ1ylKuIMqanqfVMDcrWFgVrJwaNk6dsXXqLDC+sykWRG4YnTemYePo2DpqpLWCer3uW0YkQPfFJGrd/OH7ffvp2qCo8ET3m56G1UDHZqBj1w+sm9uujte+gde+ybjzTYTQPTrT/qbrPMAmDQqO/CFxCUWGhGcmFrFSaxjWM8wlC0QkzgSBHp/wedxRr4teRad4GQhMKYlhNYdBNYt+Lc3EbFCng+xInBLoV+lxGmpOjYs0QS8QoUGJihvjGJXpOnU4byqOGYlQ7QrdShKD2uG0BRr7WbvCijJgfHBG1biSxriSxaSaBlVtzymGwydYoSPNLO4XY+hkLtDNXWAppLGV8ujT2JH0QVwrSYxZIDuLIZ9hLqGUeAElQ0H2S+hZGllyAa1wCaUQg17JQKE+LDb0LYZWPYUOFfI1CuxwQjLZuzTCRCihL5ZAotQXy0GAuUmV2kQBgwgUgB6KaQzFFIZC+siMT2DbuMKWRKoWw6Yaw7ZK6yVWNSLGIHdtUblgItTlUvh6M8Jv//43+Ie//QH/x/s3+N9vV/hhPcDdrIVt38DSa2JmcBjLFQzoxItKHHbuFdTEl5Auf8EQL36G5jnxc2jxL6Enn0GJ/RLi2U8hnf8UxtXP0c4+B7l/IypKLJxhnD/DrHiGWSlgTl8KlsCOgAAAIABJREFU7M9GriQJaVibRa5o/ECCiRAJ0UPWfBIbsiIp2C+msJRodEeBje9Y0hla5A5RxbjYgFYuQqlU0DZNLCcT7JdLbGYUZO5j5PvotdqwTRuKKENuiNAaTViCgo6qs9oqipfRgH6PK2KgULCZx0KpYiGVGSulck+EooLEhEqrY0tlAUYNW7OGPc2ZvgedN0b3aeVx7YjY2xL2DhURnlLq/38QoV1Xx65Hp7YGrtctiU/HwK1v4rprM+hE170fQPc+FiAH113nJEJkpYQwsaiTiKTYPWbllK7QqyTYParpGXNZzJrBLJfj4+UURvUCRvUclnIZX/sa3rRkFjil92KvixzbQmX3dHQLHffSryQwrmcxpkArHfPSoKNe6H4MXfq57GdSLVESs3oca5YpibPH++UUhtUMpo0sphTMbCYxF9PoUa9SNY5hNYlRLYNhOY51/RLXQgJzCpKyloJL9PJnGJfPsRNT2JAAlGPo5M/RKVALyBUoaL2WslhIGbSL57AyL+EVqLE2Br8eR6eWgJ0/h5akGqtLmPkENHL98gmYJaowD8oQyCXUqaG0loZF85aEIlrNElpiiQXY21IBbbmAjlwE7b1mDi2Rsn5J9Jg4BUI8qycxr6cCarRPBoWaVP1dibMxG9e7Nf7jb3+L3/7f/wX/9E//jP/3n/4R/88//yf89r/8J/z2n/8D/vE//wf842//Af/x//x7/F9//3f4h7/5Hn/3/i2+e73Dm/UM19MBlv02pq6FoSZDLxUQ/9lP8It/9z/iZ//Tv8VP/+1/h5/99/8Nvvgf/luk/pd/BztFrl0O3XwCw9w5pkyIzjEtkQiRWxnDktVykZsZ1G0tG1cgFlwccy4ddMVTZ/yhO34hZNnfM8XfSIQ2UhY7jTJeNXYe/ESlcoIyVCr/qFfRtV0sx3Ns5zOsphTv6WLUbaPjGCylrgky5FoTckWAxVO8yMTIdNCTZXT4Crp8GWOphqXGYanU2L/hpVRmayBAFaxVsooCqOAwCtX87Gj2tN7AjcHhxuJxbdIERh471gvWwNats7PH9g4d+8zhtUPjQZ4OTFPwed8iSygaYA72dD/kscc/9x5ZQtGWiuj+qczX3ifBsfDatw+rhTe+jWvqIOh6WPc8rPstbIcdbPptrHwHu66F656Ffdc8QtdHS4gEiISCrBwSFQpOh9YRWUHsWN6DkAQZGUqBZzHiUuiW6XFyvzIYVHMYNwqYCnkGWVShFUSu2ULMs8PrNkoZPwxNvHGE4LjfCh1sl8OCMlhCDnu9gtd2FTMhzSwhErDZ4R/oPKwBEiimlMC4lsWklsOskWEZlZVEWZQUqNqa2jMm9TSm9RzmjSx23BWuhTgWtYsgqEtVu1X6Vo7hWkhiQ7U8ZYpp0fzjOEYlsjYusBPpG5msOIpn0ciKcwzqMSzlHNZamQktBfXt1Cvm7g34HLN2+lyWWVZG+hXM/OVh2uEVtOIV1PwFlNwFlPwFmrlXkPMUbD+HWY3D5dKw6/8fc+8dZWd5ZvlOB497uifcuT23e9ZM97odxjOdbDcmmCxAKOdSLlXO6eScc86xTlWdyjlIKuUqSQUYgwM2YEzO2dhNBhMESL+73rckITC0mV697r1/POv7TvhOnZLq7POE/ey9D137XvTKKoyqGqyaOhyaelyaBlkCBhQNBDrr8HfU4u+sxddRi7e9BrOinUQyxfzxk8wv3s78wikOL5xgfuEYc4vH2b94ggMLC8wvLHBkYZFjC4ucXDzJqcXFT+PkIidPLnJq4QQnjx7jyP6DzE5MMj02ztToGGP9/QzmMyQ8TnRN9Wy7ZQUtO7aTcdiJ6TqX35fwk2+rwtWyb5mcKpaNW0QvcRf+9j0EOyoJyNgnv4zkQqqqXu6EXRQqU4q/sxpi6kbZh1x/xd9x49/9FXUbVyJUH60dTZJ8mQoHSccThIMRgh43fqcDl8WMSaNG29WJqr0NbVsn1i4h4btsOCjkUewdwvutmZCmlYi2hYiqCZlhyZ20BhJyIXYZfC4FnOXzdgThUHCCPo0O8oYuCkaF3MIXvu5ppyCoqghZuwhahULisseXWFQt2BXkbMvLqhcmYZdmRZ+WYZ8FIdEfujAd+zKQ+t8CoUsWVUV/50J82RQs7zKRdy6DTsFnJy/CbyftdRALeEhHgxQzCfq78/SX8mRjQXJeq5TAzbqMZIQwv3gNzyXlmAAKUXoFO+rkiL765quoWXk12l0bZAnma6ki0FZDqLOekJDTEKTCpl342vbiFda9nSKLqSfU0SgjohCGcsup7DIICeO6OmKi7hdAJLyk2gQrulI6b0bba4m2iX5JAxl1I72WTqYiJvKmVnzne0sicxLfmAV9E2NeNf32dum+EJMA00hKlJCqGjKaGlIqATxiHUC4M9QQ66gn3lFHsmMvabGFLZrirYJAKDhFdSQ7a8gr68ko6pb7UvL3FeBWTaZrLzmV6NsIl1AxFRSAu49Q2y4Sqir5M8XP8TftxVu/B0+DGLdXktYIrZtqxOKmS0ih1G6V6ysCgBPqRmn2Z9m3GXttBS4B5G2VUvjNIsBoz3rUu9eh3rMJ1e4tqPZsk4RR1b4KFILKULmVjuoKlPW70LfswyAY6jLLqkGvaCeVznDk5G0cWrqTA6eXmD+1wCEZpzl08jSHF05xZOEUR4+f4piIEyc4duL4JSFuL993dOE4xxcXWFg6xeLSKY6fXOD4qUVO3naak0unOXnyFP3lMnXVtag7uzg0M8mJg9PMjg0yMdjDcE+OciFFb9JPKWCRW9YJq4KIsZ2ArgW/unG58d/5qcFhUGTC4ra6ibBeNJvV6Burueyv/4K/+bP/RsUtN2AUnmX6DnrifvKxIEG3E7fdhs1gkB562q4ulG3tsuFsUKlx6nT49XqEJpOQPPEo6ghqGwjp6glqmwhqGwlr6olp60hoa0loa86DkMh8RNbTTvr81OvC7d8EoU4yRgUZs5K0XU3cocZv68Lr6MLrNuH3OYgHhbSLlZBJeJIJ/y31Z/pAXwxCn+39LIPQcgknzj8Fq88+76vc//me0KW9ny86z7v05EVW47OTEfQOtxmPVY1e2YjTqiOTTpLPZ+jpKdLf38vQUD/dhSyFgIusw0TGbiTrNJFzmSm4LynH/G37CHYK+5RabDUVtG24kbZ1N2DetxlvayW+dvF4NWFFLRFlvSQxNqy+GsXWlXKyEhYg1CnIgU3E1S0EOgSJcYskPIoyToCWyI7iygaS58WnsroWEqoGvE27iHaKLKhRZkJJdSPBtkoCcuN6j7xWAIWQ8hSSDXlDM/3OLspOJdHOWiLy2iYSSsEVaWIyYmYyZJbUfjGBiXeJZccGkspG8vpm8rpmwuL3aV0GxriqkaSijowQx+qqk8ATbq8l3N4gs7NUl2iANshpjcyO2qrkz0107SOjqiajqiHRUUWkZS+xNlEm7SHZtZucpoqMSuyzbScqmsmtOwg37yKtqCGrqiMqwLtpJ766Crz1W0kqqshpGmR5ZRfgVLmJUMMe0u31BOv2Ydy+Gd22DdiqKjDXVKCs2oqiahvNO9fRsG01LTvX07htNbrmGuIBLwMDg0zsn2degM6pRQ4dP8b8kRMcP3aSkwunOX16iaWl2zh5eomFS+LEqSWOnzzF8cVTHFkU2dQiB06c4MCJ4xyUGdSiPB5cXJDH/SeOc3hhkemD87R0drF3317Gxoe57Y7bOL5wnGMLJzi6eIKFE8dYOnqAU4fmWDg4zdHZceYnh5kbKTNdzjLenWA4E6Yc81IK2OkJOMgG3JSzGcbLfQyVSmRjMeKBIMVEjJzfIVnkQjQu6rZj1ogJVxuKlhY6GxtRtbZKJ2DhZSdskMU6ir21Bk9XPWHxN6CtI6iqJKyuJqypkxHVCPCpI6mtXQ4pD9KM+OJY5iG1khWrIGI1RK5gdJI1dMkQTOmUWUnUrCNqXdYs99r02C1q/H4rqWycZDZNIpUgEQ3itwofeiNZh+6i8JgQIMs5NBfjy0Dk0knZlz3n8/cXnBouRN6lIXdediPjNLAcOrJuIdivIe9WU3BrKbiM5ETm4tbJHlDWZybtthCxW3Aa9KjaWmiqq6G+oYa6hmr0Jj2pdJZcvkCpt4/evn7KA0OUSj3kRIbkMJJyLP88kRGJadnFciyirCaqriGursVStZG6Wy6nadVVWCo3LKfMXVWEldVExAdO14indQ9dW1ai3bEOb5OQXljOKARZLqlrxNe6nZb1V9O5ZYUEqVBHLVFFvcwAxIZzoKMK3e512OsqCIo+kQAKOW1oIiZSYV0jWXMzUZXYKxPgWI/wkErrm+UfSVQlxvT1snwU4Ccb6bKObyGpbiKrbZaZlshQRI9B8EgKhjamI3ZmY065eS2mM+IxkZmVzG2MBXSU7QqW768j3tlAvPNTwSzxPJG9iddMyH5FtexZpBRiwrNH7rHFO5bZ1YJDlNOJrExkZDtlLDOmq+VoWTTHRRm4vKy7m2jzdtKde8h27SMhiIm1O/BXb8dbs0WyrMNiClm9HXvlFmyVa+U+W7yzSmaGlsqN6HeulpNCf/NubI276ajaKffK4qk0RxdPc2JpifGJCXRKFU69ibjLTcLvIZMI0d2ToX+gj7HRYWZmptg/N8v8wf0cPXqI4yI7WjzJwunTLJ4HqsWlJUQcP73I0ZMnOLJ4jEMnjnDw2GHmjx8mFPazYcNawpEwp5du49CxBeaPL3Lw8DEOHz7C4SNHOXz0KEcuxDFx/TEJkkeOHePIkSMcO3SY44eOcGBuP+Pjk4yNTzC3/wBHxLWHj3Do4Dzz07PMT8+wf3KSqeFh+goFutNpKZUacruI+T1Sx9yqbMfS2YRHMM9VgsBaLyMgvuw0TVIpIa4WX5B1sl2QPK9JJLSJUrpPIyNWQvSt5EXj2dxBXGy9GzvJ6TvJGZb3xKIWJR6TGbdFGBYacNkdOOwOAoEAqUyKRCZFPJUhHotLVdC000BebK5fonj4WULhb89sCi4BFr89ii4NRZeaggAgt46MW4CLmYzLRNYpCIhasm4VObeKvFtDwaOTmUrBZyXp1RFyqLCo2+lqrKehup76uha6ujRo9GZUehON7V20KTVSdUA4xxa7y/T0DjAwNEZvbz9Jv0d+aSQcRpkBZhwa8h7tpyCUFAp0YufG2Cr1oStvuoyqW67AsG8jYbH2oBZpaiNx8Z9ibEUQDBvWXEfXttX4W6slSMRUoonXKr8xxHhdW7ES4651BJtFM1lkI6LebpQTNX9bJW0bb0Szc430ExdsXwFCy02/ZvR71tG17UastZvlmD8iMhlByze1EdfUElPXSH6G6DOJx0R6LEIQwYQxXUbbLMFEWAcLoBGKezlDq5QBjSlqZRNUck3Oq/EVjC2MBfWM+g1EpMFeDfEuUd41MR60cjDtY8xvItYl7q+VEhI5bRNlm4JuY6scuwu50qSiBgFKKdHkVgmQEr/78oJtokusc4jpXB1ZTT3R9koJRGLaF2/bRVb0pMRzhAlgwy6iTZWEm3eSVO4l0roXb9154mftZsKt22VPK9qyE0/1Rsw7VuKv20K8fQ+6ys3UV2wgHQsxe+Agh48vMjI1JTMRq7KDbTddz77VN7F75XWsuOx/cuPl36B64wradq1FXbMNbd12jE27cQhyo3DOsOqIuy1kw256kkGG8nHGenOMj/QxMzXEwblxjhya4ejhGY4dmeX04jGG+nvZtaMCl9PF6aXbWTx1O8dPLXF4cZHDJwQoHefgsaMcOHqU/UePMntsOebE+aHD7D98mPkjxzhw6BBj05MMjo0wMTvN7PwBZuYPMDk1id1kJBOPSfDpL3Uz3NfHzMQY0zNTzO6fYXpqjPGRfkYHexgp5xkoJCinI+RCYk3FgNsg7MbbcWnaCalbZOkXVDURVjcT1rQQEXKrIuORes5KBJ8nK7zFhF+XXUnatiz/utyE7kSsYkRMHfiswhvPidNqw+lwYnc48AX8JDPJz4CQUD6Q2YDg6fy/BEICgPIiq3EbJAClPWaZEXU7uig61eQEGHksZH0uYi4rfrNWrk511u+gpXqblDgRAB8Px/C6A2i1Rqpq6tmyYzerNmxid1UN8WSGbKFbOoz09H0KQqmAV8ozx2x64sLrTEiLuC5xYBXyAlmTUtayYU0rjnahurcXmxiNqxuJyT2YZep51qaQ37ZVq6+lrWIt4j8uphEcinYyui6KZgXB5t0033o1qk0rCTULcl4LaWUbKW0zeXOHzH7kmLdyIwFRMqkb5RhUNPzE9MNQuf4iCAmQkRmWtpmCtRNv6w7aN12HavsqOaW78JjQAxbTCTndEw1nMXFR1l0Uu8qdd8wUy4yiCSpCCGGJhUfBdE2oa4gKYqK8TpSNIqtqkS6bJZtC+otHBAidf82SVcFM3MmBlJeSpYuQ+D1EX0nTwICji8mgkWG3mqSimninWAupJqupo6BvJKetJya29cXYunPv8kqHopKMID8KQl+TkBypJt5eSUq1T8qVCLKnT/KpthNpE5wgwabeJcHHW7NJ3k517sVQtZWu6l2EvC7mjx6TmdDs4cN8/3unSbuMrPvO37D6b/9vrvuz/8x1f/nHbPjOX7D7qr+i+rpvUH/j31F3w99Qd8PfUr/i76i9+dvUrLyChjVX07T+Wlo33kDn1pvp2rGajspNqEUjvaUSu6IOr7aFkKmTpNtMMRYg7nWw8dabaamtplwoMDoyxNTsJAcO7+fg4QPMHznIkeOHObpwlMMnjnNoQZR1x2VWdPCoyKyOcODoPBOzkwyNDzE+O8HM/CzTB2eYnpskGY+QSkRIJ6LEwgEiQR9+rxut2UiykGXm4CxTsxNMz44zMzPK7PQ4c9MTzEyOMTU+wthwP4PlHvq7cwxmY/SnwvSK/lJITHSsJFwmAiYVhrZa2iq307JnK+1VO9C11MiJZlCwsy0KCoJ0aBa7Yx2ELQp8Djs+jxefx4PT5cTmdOANBkiKTCi9nAklBGnSZSMr+DNOnfQQEz5iIj7NhMS5yIQ+25Revv1phiSA5atEXpRfIgMSZoluEym3maTHSs4ruD0qck6RobjwGByo27V0tiqwWXWU8hFmR0vMDpfoL6bxe720trRRsW0HW7dVsHlrBXtramlTKjG5XMRSaSnuny/1UCr30zc4TE9fmWzYfxGEYsIJVgD6pSCU0CpJGTUkTTqm8imWDkwwP9FP3GkgqGwipRdsTyUFm0aGoJqH9O34tG345WShnaxBRbdZS69NJ8uzrq23otmxTjaq0zolOYOanKmDHodKTtTqbr1KZkLCxjelEw6YYsQpYhmEOrZcjxDTFyAjiGAZgxCgapeb8uqdKzHs3ShB6EImVBS2t4YO1NvXoK1YJSdnQvw8J1JoQxt5QyvWyk0yxFRNCKSLDEk8ltU1yqXHnCj3hGaxSghltZETv7ewBha6xYIl3VmzfJ3UMRb8kSaSupZlEp0QXdeI57YwYFcxE7EzHbKRUTWQUtSTEmWfqY25mI39cQfdxhaEGFtKWUNeU8OApZV+cyt5kXU27yXeUiVBKK2uIix0lOp3E2kRLGvBJt9LpGMfvqbdKLbcQu3NV1Cz4jL2XPNNbv2Hv2Ln6hWE/W6OHD/B8VO3MTE3x913LZF0arnyv/8frPzr/8rOy/4nVdf+A7uu/Ab7rvhLWq7/W9pu+nvaV/wDrTf+vYyWFd+kecW3aLnp27Te/G3ab7mM9pXfoW3V5bSsuZKWdd+V0bb+Gto2XEP7xmtlhtuy6Sa6dqxFsWcjqy//G67/279g5RV/z/oVV1G7fT160Rg2Kog49CTFZCUSoJSM0l9IM1IuMjFSZmpsgJmZcQkik1Oj7D8wxeEj+zl0eD+Hjxzg2LEjsmScn9/PwYNzzM5OMTExRs/gEIPjE0zOzMisaHpmQmZFU1PjTE5OMDE5xvjEGOPjo/L5E+OjTI4NMTkyyMTIgIyxwTIj5R56C1k57ndZTeiUnbQ11VFbuZvq3duo3bWRzppdWNsaCOgUBG0a/A4Dbocdr8eL1+/DG/Bj87jwhIMkRCaUFkCUIZlMSscWAUJF12/uc30KRJ+CzaU9nq9Sfn3+OWLSlXEbSLuNpL1W0n4HCa+TkNOIXa9A1aKgqVpLZ5uXcGSQQ8e+z0PPPMbDj93LzFgvVnU7u7dtZt2GDWyr2EVDfYt0D/H6Q8TSOXI9fWS6e4glM9LeKFcoITKhvv5hyuVBCrEQIYvQ69YgQejzmVDaYCCm05E0G7n39lN88NarvPGrFxjqTuLvEiWUQHwNBauWok3HkZ40Pzixn6m+LMJLK25UkzfrKdst9LlM9AVMlENWxIau4HMkzQLVTfQ41JTdWkk20+xcLd06EpoG6WrQbVNTsotQoth6MzW3fBtLzSZZZokMp2DposeuxN28nca1V9K5daXsBQkKvQCfkl1DztSFuXILlj0bEcxc0RsqGFopGtspGtqwCNLdzrWSECl2j8Tj3aZ2wm17UG65AdPutbLnk1Y1kdd1UDR2IciUguktJnkXSjHRVBfNSfFzc2YFcU0Lwc46+V7zhg6K+nYKujZymhbJCE4rG8nJ/aZGSsY2+qydsjckSjLB+u01NDLt1zIXMjJg6STRWkWqvZacup4hV6dsprtrdmDds4mOdVdTfeM32XjF33PrN/8Hq771DTZf9S1qVt9A144NNG1ZReuerXgdFnr7B+guD6GzWEjEQ2T9VrZc/U12XfUPVF75D9Tf8B3aV11Dy02X0Xjdt2hZcZmM5hX/SPOKy2hb8Y90rPgWnSu+TdfNl6FceTmqW69AteoKlGsvR7lGxHdQrb0C9bor0ay/Cs36K9BuvArNxqtRb7oWzdYbaVlzFbuv/Tsqrvobdl/3TZrWXkP7phV0bL6Jzi23oNiyBsW29Si2b0CxZzOq6grc6maSARchr5OIMAkIeGRkExFKBdHHKjMs+lhzM8yIUm3/LPsPHuDg/DHm9h9mbvYgB/cfYH5uloPTUzILmpoaZXJyhPHxIcbGBmWMjg0xNDLC0NAwg4ND9A8M0j8wQLl/gL5yPwODgwyNDDMyOsrwyIi83dPXQ66QJpOMSbPCdCREKhklnowQCgcxm834ggFCsSiuoB+3WJLNJC6CUCqZJOp2yClTt1j6/ILF0uX7/nVAqOjWUfCZyXktMgOSZo3aLtQtDdTVVVPV0oXRkSffc5qRyXsZn7mHXPkAGr+D6tZ97Nq2lrpdW1B2tGFxOglHk2TSBWljnc2XSBdKpAolErkC8WSWdKZAPt9Dqaefcv8wA/3D5KNBfEYFIZNqGYQ+nwmlLAaSBkEht/HwT3/COT7hLGeYGS7jU4pei5pukZo5jLJZ9bO7bueTM+9x7w+/hzD2S5vUdNu09LoEecnKofEhHvjp91mYnyRm0pC16CWbst9voOQzMJT2MduXpi/kIKnvIG9W0OMy0OczUw5Y8amEK+leOUZNGBQUrWp6nWr6vVopw1q79lrat64kom48v5XcSY/YYzF30rzhehrXXyPZ2Tlt2zJxzKKgaFNgrtyAftdaIp01pNVi6bGNHrOCZNc+bHtuxbFvnSQBShAydNFt6cJWuQ7ttpsx7lorKQZpUaIZOoh07ka362b0u2/FUb+FiLJW9ruKQgq2S9AQxK5ToyRRJpVN5PUd5IztSLU/fSuRrlrCIrMSYCjKNE09PcYWMqJB2lYl6QKCNtBv6cDbvJtr/vpPueov/4RdN1+JyDTMldvwt9fibqvBLpjpmlbcujZKqShzExPMTM/IxmC20EMinSUcjpCIhFC1NmNobyPtdTOazzLX30dvwEbdmmsRvcCam75N7Yp/oPrab1Bz9f+S4NR28+W03/Idum79DspV30G5+jt0rboM5Zpl8FGtvRL1uqvQbvgu2nVXol9/FfoNV6Nb/12066/GsOk6DJuvx7D5RgxbbkC/6Xq0669Fs/4aNOuvRbVhBYoNK+jacCMdYjK7/gaZJRv2baW9Yi0tW1bRuWM9XTvWo9q9ScrDKOr2Ydd0ErQbsWo68Qp1ALeNWCgobXh6CjkGe0uM9vcxPTLItCjDZqaYmZtmenaKqZlJGRNTk4xMTjM0Psng6Djl4VH6hkboHRymPDBM/8AIveVBSj1lenr66entp9Rbpqevj77ePvp6eukt9VAsFskXi/T09uJwOgiEgoTjMVw+r4xkOkUqkyGZyZFKZYj63WR8gjVsQOxvfT4ECIk+TbdTJY9isnVhqpV3Gig4TeRdhuUpl1tDxqMm61HR7VZQcCnIi0mXz0jGZyLhMUtfM5NGQ3tzM011dbQ1t6BTazCYHFg9GaKpCZSaBLv3mti4uZ2NWxrZUVdPu1aFz+cllUiSyxfJFHvIFnvJ5ntIZ4skc0VS+ZKMRK4oe0KpVJ5cvkR3qSwzoYGBEbKxKF6TjpBJQ9yqWnawdV/SExJ6NDmLmaLTxYM/vY/3+Zj3Pnqfif4e/JousiYNvVYdfS4LWa+D+++9R3a1H3zgfgJ6JQWTih6HlpLHRN7r4ke338k5zvHUkw+RNOspmnQSZAaDJgp+I7cvHOBXLz3Nqf2TxHQKCgLAvGb6gjbKMQ8Ls8OcPjxNMeIlZlRRcurp9+oZDBjoDZjJes0IQXKh2yJIXgWPlt6AkZJHh752C6qqDYSVDRQMXfRY1PS6dHS7tHRsvYXGddfJaVze2EnJpGLQaZC8IcX676KvuBkxdRILkTmjuLZLypdadq3EUbVhmU+kbaMkmpXq3Zh3X49h54246zaQVFbLflC3uV0u5Kq23Ix+x2qZQeV0LXKqIjRwDHuF1fYmPM27EFMZMYERZaAgSUba9kpJVKE2mNU0UBATQWGn3LSLxq03s+n6b7Hthstp2XArmu3r0O7ahHLPZuoq1tBSuxOLeM+9vYyOz5Av9MoP0NDwOKNjUwyPTDA8Msn84ROyUbz/4FFmDxzm0JETTI8tXbf6AAAgAElEQVQPM9idojvmpmvfJpq33EBQuZewuh5HUxVtG2+hbd316LbehGnbCkxbV2DYtgLj+TBsvVGemyrE4zdh2rLifNwoj/qN16NZdw3qtVejXX8Nug3Xoj8f2g3Xodp0I8rz0bXhekR0rruWjrXX0LX+WjrXXiNvi2PXumtpX3udfE/tIuvbuor6jTfRsPlmGretonHHRlr2bqOjeifKur2yh2PpasKuUyLsxkM+D4mIIDdGyafiFLJpSqUi5XIvg0P9jI6NMDI6zMjIMGOCmDk2wdDQKP39g5TLA/QKABKAVOqju7uXYlEAUOlidPeUsDnsaMUirM+L3enA4XSSSiVJZ3IkswWS6QyxkJ+U37G8/vAF2syih1Nyir99Bd0Xp1pigiUyJwNFMVmTsho60i41aY+anE9L0aORo/aYQ4fbpEGjaKelqYn6hhYamzroUurR6i0oVHqaWzqp2tfMlo3VbFi3lx0V9TQ1aDEZ/ASDeRLpZYBJF3tJ5XtI5kokc90XQecC+Fw4JrNF4vE08USGbK57GYTKQwgQyqXTCGG9gEFLwqIm4VSR8Ko/nY6l7DoKNislj49H7r+f9/iIdz58h5GeAgGt8GDS0mc30O+xUQh4eOC+n8iL7/vpPQhX0W6rlrLLQK/fSino5Sd3fl+C0NMChEw6ShYDfQJkAia6Q1Ye+MmdwDl+evsiEV0XJYfIgkz0hewMpcO8+sKTfPDOq8yN9BM3qel1Gxn0m+kPmLhtbpinf34Pdx+bISOW+xwa+vwWhiIOhpMe9venGStEpJyD2KoecOkZDtoYCNqIGtolTySqbZFummWnnlGfRZaHndtuljtRCVUTBbOCPruefocG4+5baFl1GZqtN5BW1lAytNJv6UKM3DVbr0e3bQXems3k1Q2UdK2UzW1Emrdj23Urzso1iGZxUVtHv7WVnLYG066VaLfdgKduIzlNDSVTo8yEdBW3oNp8I6Zdq2UjW0zQBG/IuGMNlqrNRIXciBB5272N5pUruPYbf8Wf/4c/4k/+3df5P//oD/jG//hLookY3T29JNI5bA43/mAEXyCMy+PH4fJitjoYHBnjxMklQtE4qWyBA4eOsnjbnZy6/ft873t3Mjc9ydhgH3csHOb7S4ucPDZPIeKTXwbuhj0E63YSrt9BuGkb4aYK+btGmiuIio3+1p1y819s/4tItu4iJhxYhM34zpU4dq3Cs289obotF/fLxJ5ZqFkI4i+H0Kh21WzGsGOV/PfQbL0J8W+j3rICcS7+jZSbbkCx8QZa11xN85qrqbv1CmpWXk7Vyu9QddMVVN10JdU3XUntLVdTt1LENdSsvp7a9bfQsGkVzVvX0CZLv62oq3dI3SohSSx0tcXiqkvXQcCiJuCxEw4HSCajUvysVMpTLpfoHxD8lxEJ8n3lYXp6Byn1DsgPXb67iD8UlP2gVDZDOBbF4/eRvASEUpks8XCATNBJzmf6Qn0eMUYvulSXANCFqZZRTrjkuN2tk5lU3msh57Ei7Kxcep2Unm1taKa+tpnGpk5a2rS0dWpoaulk7746tlbsZsPGbWzasoO9++pRKA04XEHiyTzZXC+ZnMh0+iTYxDMFEtmiDAFA/ywI5bplJhRLpEll8xS6e+ntH6R/cJhCNkPQbiNg0H0xCAkKtQChXq+Px3/+IB/wCe988DZDpZxsuuUsOglCA14bxZCXh3/+MwlCP/7hDyQI9Tr09LuN9AVsEoTuu+uHnOUTHnvkftIWAz1WIwMBG/0hKz0xN/f/5C449zF3LR4nbtLS4zLSH7DQG7QznIvxzuuvyMcPz06RNKkpe8yMhB0MRJw8Kq7lHC8+9QBpl05OF8RrD0ZcHBjM8urzj/HUz+8l6zaSt3Ux5DMwHnYwlYnwg4V5lvaPk7BqyNk0lN0GRgIWRpJehjJBSgGbdELotesZcVkY8pgIKquxC9fYpu2ktQ30WjoY8WglRaBjyy10br5JSpD0GNoZtmsYcSjw1W9Esf5KNJuvlZvxvaYGhp3tiKN190qM21fgrV1PQVNNv6WZgr4B6961GHfeKss/SVzU1pHTN6ITNIa2fSQ66kgrmimoOsioFVi6Oqnfs5cV117L3/7N33LZFVcRz+Qp9vXL6YSo3V0+Pw6PF6fXh8XhRKXTI6YWgpwo7vMEgkzNHeTQ6buYOXY7vaOzjO0/yuzhBeYOHWN+8TRHT9/G0tISpw7M4W5rwFO7i3DjbsLNFUQE8LTtlBEX0iMdu0nK2EOyQyhY7iUj9r66ljWYxH5eVlVFToS6+tPQ1suJoZgaSvDVikZ+tZwgClJoWlUjb4uNejFVlM35lp0SAENNwu9+C476jVir12HbsxaLWLDddgu6LTeh2XgjqvUis7peZnMta66h8daraLjlSupvvpyamy+natVVVK36LtWrL4k1V7Nz3Qo2rVnB5rUr2L7xVvZsW0dd5TYa6/bR1dmFQW/AZrXhcXkJB0OkU2nypW6C0QiegJ9MIU8kEcfl9RBPJi5mQqlM7jwIOciLzP4LbXJEw1pN3iUIhMsAJKabKcHr8ZhljycjrKIsBoQ5pqG1jc76ZpoaOmhuVtHapqO5VU9tg5qKXU2sWb+dVWs3sXnbLmobWtHoLfhDcVK5IrnuEtliN+l8kXS+QCqXJ5krfAZwLgDQ50EoXejhQohSLZ7JygmZeI0LE7Ly0JBkTYeddnw6DXGhQulQEveoPs2ExA5H0Wal7A/w1MOP8CFnefv9txksZgjpVeStBvodJga8dkphP48/8qC8+Ad33UnAoKTXYWDAY6I/ZKcn5OOBH93DJ3zMIw/dS8Zmos9mYiBgZzDmpCfu4+f33yNB5o4TR4lbjJS9FkYjDgZjHsZKWd5+4zXOfHKW2clJUkYVAz4zozE3A3E/D/30x/JnP/vUz4k7RZllZijgZCDq5eB4D++/+wav/eKXy/W2U8FQQM94yMGhnjzvv/Uqr//iObojHmnq1u83MRK0sHRokueefIj77jxFxm6ix2ZizGljLOzjxP4xbjs0yUxPkoRJQbdTy0DAQl/UTU/ISUGMO40dkpowJEDNryepqcZeuxFb7QaS2hq6rW0MepT0WFtRb72Rzg3X4KzdRMHYJNnfgiyp2XozHeuuxbJ7rdz0F5O0gqkVscKQ1TSTaK8jqWiSrHSfsOcxaPG5nIR8PlwON2azA4PRzsDQOIePnGDuwCH2HzjM5NQcY+PTDA6PyUahuH3y9O14vEFcbj8zc/McX7qTif1H0VpcmFwBzO4gJqefoel5jpy+kxOLJzm+fxpnex1OQRNoFMupFZJkGZNiaztJiK1+sZx6iQTupWqUUvxNLAN/QQjuVEbIclwSohzNaQWd4Tcjr2ukqG2QkReUB2MTWaOQdG0kp29APJ7XNSAf0y333NKaWpJqoaQp1BqFcmMlQlbX37Zb2lS5GoWoX4XMOk2VGzHs3YBq72Y6dm2kedtaGjbfSv3GldSsX8HutTexdsV1fPfbf8f6W26Q5zs2rKaldh/VNdXsqdxLc1sr/mBA9oZcwp1XbPVnsrIcEyAkS8LgMgh90XrE8n1CZkOD2FrP+QR/x0bcZcZnMmJUaOlqbKe9oY2O5k662tV0dKhpalFQWdPM9p3VbN62V8a+6mY6FTpsdg/RWJpcvodCsY9coYdsrkQmW/yNEP2eC2XWP3cUAJQp9srIdveSSudJJLMXy7HevkEGBkekTbZwM/bp1MTMKmJ2JTG38lMQKnit9LgcDIYjPPvo4zITeuu9Nynn00RMWrodZgbdVgZ9DnpjIZ587GHOAT/4vmhMK+l1Ghj0mhkIOyhHgzx4z08lCP38Zz+WPaF+p4WhkJOhhJfeVJiHHrwPOMvSsaPErRYG/DbGok6GE34m+rp5+623eO/jc0xNTJI2qxn0WxlL+BhIhPj5T3/CWeCpJ39O1Kmnx21lxO9hKOrnyOwQ77//Lr986RU5gsy7FAyH9ExEXBzu6+bX77zJ22/8iu54ULpcDIVtjISt/OSuJfl+Xn3peXJuOyWriQm3g8lknOefe4b3332bR+//CVGHScoT9ASdHJ4e4cmH7uWxe+9mfzlLytxJv9fIcMTGof4EJyeKzJcTpAXHyK2mHDAyFLTQ69ZKoauETvCeFPR7dJQFbaGuAmulEI/fSl7XJCdovQ7Fsli7tmV5N62tBqeqEbu+HY/NSNjrJiDcYX0+zAYzjbVN9PYOcOr0HZxeupMlUWYtfU/Gxdun7+DEwmnyhR45yZjbf0juf83Pz2M0mbHaHdidHnRGM0OjMyyc/h6LJxY4MTeJo7MGZ3MFgdaKfxaEpCOJUIrsWqYTCEqB0N2WMrpCSleE6kJUfQZ8Pg9EAoy+KAQL/oLts1A2jOubiOmbSApbZ2MzCX0TCcPyubidMjWRMjeRNDWRNDeRNjeTsbSQtbRRtHZRtIoJcBd5cycFSydFixhMKCmZlRTFl49JIaelkrZhVrJ33U00VKzFp23HqRAieUL7vAmVSoFSrZI9Iafbhcvjxul2E0vESWeXe0LLIBQiHXRQ8JsR/R+xRiGPokktzqUKoeixmhDOIF59F4b2BjpqK+lo7KKz3Y5S4UKpctDUpmNnVRObd1SytWInu/fuo7m1DZPZTCAYIJNOUyiUJItZ9AoFCIkQQJPOdJPJ9P5mZHtI5ZYbzl8ZhETv6EtAqKfYTczrkj2hLwShXvHB83spJ5M8+cRTfHQO3n7rTfoFwcpspOi00O+zMxDy0J+K88zjT0gQuuP22/EbNBIIBvx2BqNeepMx7r9XlGvn+Pk9PyQsmtIeG0MhF6NxPwOZOA89+CCfnIPTR48Qt4iGs5PhiJeBRJCpcg/vvPkmH3z4MVPjE6TsRnnteMzPcDLCw/ffx8fAk088LI0HBQhNRLyMp8IsHJjizJkPeenFl8gF3fR4jIxHHEwkvMwP9/L6e7/mn159hWLYR9FlZjjqYSju46d3fZ8z587y/MvPkfa56LGbGAs6GMtFefnll/kIePqpZ0k6zbI/1ee3c/vxI3z4CXwInD4+L/3DhwNWhiJB+Xu//tY/8dLzT1L02Sm5dAyFrMx2Z3jw/h9w3/13MVPOkTcpGPWbmIp7OD5eYP9IjOGYnm59A8MOFWM+HX0OBWmzAreqHbOqQ9oRu11mPG67dAdta27CY7fjsdkIujyU+wdZ+t7dnLrj+5y8/U4Wb/uejJNLd3D69G2cOn07p05/j4VTd7B4+vscP/U9Tp26jePHF8hlC2QyOdLpHP5AmLGxGflcsVF/4vAMTmUdroYKYi07vzALupgJCU1uIex/XvT/AgBdzIJUVQj+03IsN/QFyfOfi+znMiJBr5DuGmKdQnC5pO98Myl9C0lhsWRoISl4X7pmeZS2S+J+YwtpUysZ4Tsv3VdbyZnaZQiemgAhQagVR0G8FUBUtChlD1FoAOVtKsLGNjbe+G2SNsV5tUMNUUsHUbeOcCiA1WbDYDBgtVplU9rpcuGPhImKDCgt7KPzpCIxkn4XBb+JkqODbmcnBZeSrEdDyqMl5FBL4TVlu5LWhlZaG9vRKPWEAzFMRhet7Xr2VbWwtWIfW7ZXsre6iU6lDqfLRyyWkmPy4vnGeT7fTS5XklmPyHwEAInjxciWyGbFfQKg+s7HMliJ6eoF0BLnIjKfKcF6yXb3ych195HJdpNI5uRRrG709g0xKFY3SiWiAS9es56IRUXcpiTlvKQc63cLRPbRm07z1NPP8slZePv11+lLJkiaTXS7RKkmejI+BtJJnn/qGZmNnF5aImgW2YiNkZCH0WSYnnSSnz3wkMAgfnb33bJm7fE7GQ57GI8HGMymePjhR/n4HCwemidpER9QFyPxIEPJCLOD/bz7xhuc+fAjpsbGyLhEqeZjKhFkLB3n0Qd+JkHhiUcfIumy0OezMRnzMZmNcurgLGfOfMDzzz9PLuiRjfSpmIeJlJ+DY2Ve/eA9XvnVy7Kv1eOxMhLzM5QMc9/dP+SDc2d58sWnSftdlF1WxqMuJrpjEtDeOwuPPf40OaeZQY+RwaCD7504ytsfwVvnYOHEIYRg+VjIzkg8zmMPPsL7wFvvvkUp4JXTuZGwjaPDA7z74bt8yCfcdfIoeYOCyYCZY+UcLz9zLz/+0QEWJpP0W9qY8OiZCBgYcCkk30owTi1GPTqdBq/HSVt7C9VVe1F0tOIwGvHbbCT8PtKJOMPDggczyrTgx8zNcOjQQY4ePcLCsWMsnlhkcfE0J0/dwanb7uLU7T/g9NL3uO22O7njjru44/bvsySyp5O3sbgoFlzv4KTYmj86h0fdiKe+gogAIiFYJlnbO2UZJgDoAghdKMMuNQ+4CEBCFkUlsh+xwiJC7Nj98wAkHpcgJCaJF+PzZVrTssi94HBdCL1YBWqW8RkjRGEB9CWxDEAChDrkgKIgAMiiRBB0U1bxf6FG27Cd6s0rZIM4JzSizUIVoI2YS4vf65GrGna7HYfDcTHcQR+RXIZEJk86VSApQCjoJR9yUvSY5TJr0KzBrO6go6WepqY62trVqNU2tDoHSqVZ9noaGhRs2ryTzVu2U1vXhFZnkqW1GIuLnS1RZl3Idi6CzKWA88+cC7AR1/62yBaWyy9Rhl0AIHHMdZclsCVT+c+B0Djlvj45EXRb9IStyyCUdlxSjg14nBR8XvoyGZ577kUJQm+9+hrdsShxk5GS207ZJzIdkckkefGZ5/gEOHXqFGHZ03EwFvUyno7Qn8/w8COPIl7kp3feScxmohx0MxbzMyF2j3JpHn30CZkJHT8wR9pmYCTkYiIVYTQdY358hHffeJMPPzzDxMgwOY+NiUSQmXSEyVyKxx98gDPAow89QMJlYSDoZCYRYDIX4/ShOc58+D7PPfcsuZCXAZ+d6biXqVSAwxODvPbhe7z0ixfpDvvo9doYiwcYSUW57wc/5P2zn/DYc0+Q9jsZ9DqYEtf1JPjFSy/z60/gsceeoiDA1m9hJOLmzoXjvP3ROd78BBaOzZO1KRmPuJhIp3j0gYd455MzvPHWa/QEfZQ9BsaiDo6NjvDOB+9whk/4wakTFExaxn1mjvUXeee1p3joodOcms1TtnYw4TMxE7Ey5FFRcOspp2MkomHsNgsWkw5lRwvK9maaqitxCGAyGbApFKib6+is34eqqRptax369kbMilasmi5sBi1Oswm33Y7fI8awUaKSeJalWCjSW+ql3FdmZGiE6clpZmYPcGD+MEcPHeD47Ch+Rd2yfnjTNqlpLXSZRAg9JhGiKS193c47k3wlENJUS9mTlNBmEqGtJ/0FkdE18FtD3yiXnD/jNX/Rh+yCH1nrlwKQAKbPglAXBbmaITShFdKmWYCQpnYbO2+5Vgp6ZSxasjYdKasGv0GBy2HH5XLJuABETqcTd9BLsjtPOt8tP6jRUIyA143LakPZrqehtpOWVi0KjR2jI4zeFkKpMVNd08SmLTvZsGk727bvpba+FZ3BRiAUJ5HKIwEhVyKd7SYj+jvnz9Pi+BXjwnUZkSEVen97nO8BfREIideKp/Kkst3ku8uU+oZkn3JwoEwyGuRSEEpdCkJDfg/dQT8DuRwvvPCyBKHXf/kripEIadGw9rkYCnsYigUYymV46dnnZTZy9NhRCUL9PicjIbcEoaFinscffxLOnuWeO26/CEIiC5pMhRkpZHniiac58/E5ju4/D0JhN5OZKBP5JEenxvm16Am99wEjgwMShCaTIWazMabzGZ569GEJQg8/eD8pj43BoEuC0FQuzu1HD/DhB+/xzDNPkw95GfQ7JAhNZ4IcmRySmdALLz1PMeRBZELjIrvKxrn/hz/i/U8+4dFnHiflWwahyZiH6d4kr7z8Mu98JEDoSfJuK6NBK2NxH3ctnuDND85KEDp5/BA5u4rRoIPxZJJHHniQd89+xBtvvU5PULwPMxNxNydGx3jn/V/zAWf5walFui1GpkMujvR38+Zrz/LIY3dycq6bkqWTcb+VmaidUb+WHr+FciZOPp3EZjVj1Klpqa6kvWYfhvZWXBoV5tZWdPX16OorMTZV4uhswNBYiap6B4p9FShr96BsqkHb3oRR0YFJo8Kk02HRG6Wfujg3aXXy3GIwYtYbMJrN6A0GvDYjUYtKLjcLK59oSwWxth1cmIhdOCY7hYzJshzrpQAklRE/k/1cyIJEKVZNSivAZznSunoy+oZ/eZy3ehbSw1+W7XzV+4UyYt4sKCrCoqcLYbmTsSuwtOzjf/3JH9O6qwK/Xo2ieg/1WzaibazD43IhQcftlkePx4Pb7UZj0FHf2kpTm5pOpYXGJhX19a10dhowWpI4vSXMrgxNnU6271Owekst6zbvZOeeKto61VgdXoKRpPxwZ/IlBGCID/oXhQCkz9//ZYD0lYHnUnD6MhAqlSWAxZM5kukCuUIv3b2D9A+NMThYJpOI4hFWU1a1LMeSDsWnjemRoJfeUIDBQkGC0MefnOPVl1+RIJS12xjwuxmN+hiOBxnrLvCLF17izFk4dPgQUZuZgYCLUVFupSMMlwo88eTTMhP60dISCYeVgbBXZkIzmQjj3QWefuo5znwCh2ampcjRaMTDVDbGVDHNsekJ3n/7bX797vsM9/eT99qZSoWZy8aYKWZ55rFHJQA+9PP7yHjsjES8zKXDzBSS3Hn8EB9++D5PP/O0zIQGAw5mk35mc2GOTg+fB6HnKIQ89HntEhQF8P3sRz++CEKiHBvxu5hKeJktp/jlL17hnTPI7E1o4o6HbIwn/Nx9aoE3PjjLGx+DAKGCQ8NE1M1kOs2jP3/oPAi9Rl/Ix3DQylTSy8L4FG+/9x7vc5YfnjpFj9XCbMTHkcEe3njtOR554m5Oz5fpsauYCLmYibukxEhv0Eo5myCbjGOzWbCZ9WiFrbaiA3tXG4bGOoz1tVibGrA212Jvq8HV2YC1ZdnbzdRQiaWlBouwd1YKZrVC2konAh5y8SiFdIpSLktfsUBvsUC5uyjPBedFbH9nIz4pXWvcuZpI6zaiLVul/dCFidiFoxTrv8S/7bMl2CXAc7EU+81yTJRd/+LQiRWjZb/5fw0Qyom1HKHMIJajBRgJXXW7QoqpffOv/pL/8h/+iL/+yz/jv/ynf88f/e7v8Nf/9U8xGQ34/X5EFqTRaGhtbWH79gpuXbOBlWsr2LG7g5Z2D2Z7jmhiiGCkD7XGy5497azfsJeNm/eyr7oVlcaC2xMknkiTzojypiCPqXROymWk0gVEpDNistX9W+PLSrOvWoJdWqJ9WTmWL5VlKSd6QuK9iWsEh0rIeQyJhCIVx2szELYtg1DKfgkIjYZ89IaDDHV388KLv+DMx2f51csvkw+HyDntDAQ9jMb8jCTDTPX28KuXX1kGkUPzxJ1WhkIeRON4IhNjtLebp558lnNnz3LXyUXiNjPDsYAsxWZzMSZ7Szz37It89AkcnJwg57IwFvMynU0w3Z3h+OwU7737Du+++x7Dff0UfQ6m0xH25xPMlnI8++TjEoQe/Nm9ZLwOxhMBDmZj7C9luHvxqOwJXQChoaCL/ZkQ+wsxTsyN89r77/HCi8/JTEj0uKYzUaaLaX72o3t4/+NPeOzpx8kGPYyFvMymA+wfyPKrV37J22fgkUeeoOC1MRG2M5EKcvfSSQlCr59ZBqFul57ppI+ZfI7HHnyItz85w+tvvkY5EmAkZGc6HeDUxLQEoffOneWHp5fotduYjQY4MtjH6//0PI899WNuOzpCn1PHZNTLXMrLeNBIOWhjuJCmO5PCbjXhtBhwKNsxNtWhq69GJzKi2ioMNfvQ1VSirduLsmoX6urdqGv2oKndK+9T1e6WG/bt+3bSUrmT1uo9dNRV0dlQi7qtEYOiHYu6C5dejdugJehzEgt7sbY30LLuRqy71xBp2UasTVgPfTqW/zIQ+mzv56uD0Kd9n0t7QF/hXBofflnZ9bnMyNQupWEyxjZywqn1C3pEIgsq2jXkbWoiuja0NdvZesPl/ONf/Tl//B/+I1//g3/L1/7o63zt332Nr//+7/B7/+bfcO2111GxfQerVq3h5ptXsm7dBqqqatEbXURiZWKxUezOPjoUUbbv0bJmXTUV2yppberCYrQRCYbIp5Lk0ymyWdHgFWAj9rHEBzt7/jwvweerApAAqf8vQWhwcIzhoWEKmSR+u4mIzISEsuQlIDQc8dATCzHS18+Lv3idDz6Gl158gXTIK8uhctjDcNzHSCbGZH+Zf/rFq3z00TkOzc1KB8+huAAg8YHOMNXbx3PPvMDHnOP2kyfI2ixMxEJMFxJMF2JMl3t4+YVf8PFH5zg4MUHBZ2M8GWB/Lsn+QpaF+Tne/uDXvP32u4wX++jxOpkSIFRKMTtY4plnn+ID4N6f3kNaZGjJMAfyKfb35GV28uGZD3niicfJh/yMRHzMZeNyKnXy8EHefP8DXnruGXpDXoaDbmYyUZl9/eye+zhz5hzPPvkkuZCf/qifmWyY+cECr7zyCm+dgYcfeUJKWk7EnEzno9x12+28+cFHvHnmI04fOSKb81NpH1PdGR5+8CHe+vgMr735BuVYlJGwl/25KKenJmSz+t1zZ7lraUlO6GbSHo4Nl3n91Rd5/Kn7uPPYNGWHgZm4h/l8hImwl+GQi16x9WzVYemoR99Uja2pFltTDeamagz1+2QZpmuoRFNfhap+H+qGKhR1lYgdK0VtJcq6KrrqalDU156PGjprq+msrUIppGIrN9K+9VYaVl1N861X0b7qu3JFQrnxejpWfxfl2qtx711LtFlMx4R77HIjWhwzwhXkfFzgA/02AMpqaliO2kuazV8BaC42pj99rlTMFKqZ0vr5i5vOQiq4YGkhb2kja24na+2UQvFpSycli2hCL/eDClYlRYeWolOHX9dJa+UOVl/3Xb7x5/+d//SHf8jXf+9r/N7vfI2v/9s/5Otf/0N+/2tf4/f/7U0XIJUAACAASURBVO/yh3/0Nf6vP/nPfOvy77J5eyUtXTpCsQK9AzN0903i9kRpbGhn86adbN60i927auns0OESTOV4mnQ6TyYjppOicZ0llcrKjCeZupD5COARmc9n4zc5Pp9mRV8GPJfe/6+ZCYnGtJiICXAUIV67uySWWMWC8BjduQIhm42IXGLtIubouqQci4vRepSx/iFeeuUNPvgInn/+WbLCq9tnpz/ikRye0WyCmaFBXn3lNQkiByYnpLr+UCLARFaAUJbZvn6eF5kOsLRwnKLDzmQszFRRZDJJ5gbL/OKFV/jozHkQCjiYSIeYL6SZL+YRYPH2h+/x1lvvMl7ooRzwMJONcrAvy9xIH88+97ScPP3knh+TkiAU4UAxzf6eAncvLSJA6PHHH6MQ9jMaCzCXSzDbk+PUkXnefv8DXnj6SfqCPiZifg4Uksz15nng3gf46Aw8+9iTZIMByvEAM7kIh4aKvPLLV3jzQ3jokccp+O1MJtzMFOPcdfsdvPnBGd46c4YlCUJ2ptJepktZHnnoId74+Az/9OYbDMTjjEb9HMjHWZqe4M133+Sds59w92230e02M5v1cGxEgNBLPP7k/Xz/2CwDLiOzglaQCzEddjIetBETaxuKesLCiaNRWHJvR1hw22q2Y6vfibF6K3oRNdvR1WynddtqatfdiHLvZgx1O9HV7JA+a8JrTV+3B13tHrQ1u1Ht3UbbpptpWPVdmm+5kvZbLpcb8103fouum74tl1YVq6+Qy6beynXS/VU4wP5rgtC/uPw6X7r974FQOzlrB1F9M+7O6mUyoJCBsapI23W4la2076lgzdWX89f//U/591//Gr//O/+Gr/3+70rA+drX/4Df/9rX+d3f+13+43/89/zFX/w3rvrut9lXXYE3YKVnoJ+RqWn6hkdx+aPUNnWxWYzRt+6itqYBvc5MwBciIYAnlSOVXAabRCorSX4XQOfzR8G/+aIQoPRZIPr/BwiJcuwzIDQ8Tk++m4jdQdQoNukVRC8FofGkn/50nKnhUX7xqzd5/yN47tmnyceDFANOBuM+RtNBxkS2MjrCa796g48+OsvM6Agpj53hZJAJ0TguZtk/MMiLz78keTenjh+h5HIyFY8wXUxwoC/HwZFBfvnyrzjz4TkOjI9TCrqYykU4XMpxuKfI0tF53jnzPm+9+Q5jhRIDIR9zhQSH+vMcHOvn+ReelSB0z49/JDOh8XSUQ6UsB/r+H/LeOzjvO7nTXHts75736u7qbq92q+62bq9u63btmXEYr+0djyfbM+tJHkkjjaQRSZEixSSRFAmSYkZ+c845B7wvcgaYCQYwiRRzkChRmWICMwmAfK76++IFXoAARU3Y8e790fq9gUmq4qPuT3d/2s2erRsVhE6dOolbV0PKrKHJZaEh4GJzews37g3y7ltn8CsI1dDoLnx39I0ChM6dlEyoRs0r5Z162uJePvnkEwWho8dP465ZR9ZcQd5tYtfW7eMg5K+Q1ZAq8n4nJ4+f4PLQPS5cvUzEZCJpqKHZY2ZLLsPVmwMKQru3bsFbuZoGRyWdiRCXP5VM6BC7uuqJlL9Og6WKDo+WJv0acpqVmBe+QGDVPJLVy6iZ9SQrf/x1lv/wa7z+5LepnPYjXvvJ15XPz8J/+GsW/ehvePnvvsLsb/8Z8v7VH36VxT/5Oot++i0W/eO31HPJT7/Dwh99nVnf/gum/fWXmPnVL/PKt/+Sxd/5C5Z8+89Z8s0/ZfF3v8Ki7/8Vr37/r1j2o69RM/3HmF5+Wt04kxUNtaax8Fl1iUSukUh87kxo6fRfXoQeEbBlUlpNS8tzytJqLs7XZWdwvnIHnfvEd5j7xN+x4dWZvDLjWb7+lS/z11/+Y/7vf/Ov+R//4A/4g9/5HX7/C7/DH/zB7/K7X/hn/N7v/44qv/6X//V/5v/59/+O7/zd15gz9wX0xnIy2QD1jVECYRsbqtfy0rxZ/PSZJ3jymad5ae5cVq5ZT61Gj9lsUzNYskVvNlkxGs2YzFa15iBmYBJGq200xP2gGLJ9b1bDjuOfsh4xFq5xgvRUYnTp579WYdoTVB0xs020RLcSz13eEIFwnGg8jd/lxbB+A/oVSx6GUNJcQ9hmIp9Kc+HSdW7de8Dbb5/FYajBp60gYdGQdRpIuyw0pRJcuSgt9CFyyYS6LZS0S/vcSM7joDkW58P3P+LO0CCdLY34KsrJmfXkvRaagg5aU3E+/fgid+/cJxuJKAjlXAba/U7aA162dbVx7d5NrlwZIOn0ENPXUu8y0xxy0JwK8/4H76pybN++fpzaarJ2E21+F80hLwf6tnFv8B4nT57Ao9eQtRlo9TtoDnvZ1t3B7eH7nFcQqiRjrKXJbaE55OH44aMqEzonHTCthqhFQ6PHREfSVyjHBuHIsVPqz1pnqaTeY2bP9j5Vjl0bvMeW9nZCVRvIO2tpDHs4c+oUV4cH+XQEQiljLS1eC1vzIkxf5xawa8tW/NVraXbX0JuJcfHCe5x9+zB7ehqJVq6i2V5Lt19Pk2kNjYZVOBdPJ7pmAXXVyzDMepK1P/obVv/gP1P+5LcwzPgRK370VRZ8+8u8+t0/Ycnf/xmLvvtlFn1XvID+mPlf/4/M/+YfM++bXy6YlX3ji8z5+hd56W//Iy/9zX9g1l//MS9/9UssEgB95yss+c6f8tq3/4RF3/kzFv79f+LV7/0la372XXSznlAQkqOLAiBZzi3uhY1CqGQto7QkGyu/imXYyFMgNEX73V72Eo8T0k0rQEjuko3pO2oI8XXxfFqAY6UI1i/heH0e6+c8zerZT6srF2sXvsj3v/k1/vD3v8C/+L0v8Lv/7Hf4wu/+nsp2vvB7v8f/8C/+Of/6f/9X/NmX/5gffP+7LF20EIddTzobIJZwKwiVrVjItOnP8LNnfsy0GT9n8dIFVFStR2/UYTKbMZsFOJZCGMyYTBYFJIGSgpCAaCSUB7X4UAuoBDyfEbIoOhb/tSBUGE4snREqzAkFFISkMyfdMYGdQCgYSSJuDkFZ66isRDdZJpSxaYg5rTRm6/j08g2VCZ05cwqrrnIchDJuK83pJAOXB7h7Z5C6RByndL7skumYafC5aYknVaZze2iQtsZ6/BXl5C1G8j4LzWEX7ZkEFz+5xJ1bQ6RDQbw166n3mGj3u2gP+NjR28X1wdtcuTxAwuEladTR5LXSFnHTlo3x4UfvKQjt3duPQ1tNndNCR9BNS8THwV3bGRwag1CdzUB7wEVrxM/27i5uDQ0rCAU1VeQsOlp9dtqifk4eOaEg9PbJ07h0GhJ2Ay1+K92ZEBcufKpa9JIJBfSiMdXQ7LeNQOgeAyMQkg5ik0dHc8RbAqErRC0WMiYNrT4b2+pzCkI3Hzxg99atBGrW0eqtpTcTH4VQf28T8arVtDq0dAVN5K3l5M3rcCyVJdjF5GtfxzT7Gdb/+Bus+9HfUv2zv8M4/ces/OHfsPDbf8qi7/4py7735yz+zpdZ8p0vs/jbX2LRt77Iq9/6Eq9868ss/OaXWPCNL6qY9/U/Yu7X/ojZ//mPePlrX2TR3/8FS//LX7L0B3/Bsh98hdd+8Jcs+cFXlXWHZEFShsklWHX9Vc5TL3xuVAsqakLWzwuh12Ygft2ThVxGGS21RPOZIkTIVt8tFwuWyTUhgZBz5Wzcaxaw6sWfUrNohhqrEEvaP//i/8u//IMv8C//+e/z+7/3Bf7wX/4h/8f/+W/5y6/8FT9/4mlWLn4Nl15Pwu0kZDJQseo1Zr70LE/97If8/LmneHnubGVkpqmtxWTWY7EalXui0WDCoDdj0FsxShgKYTJKJmQvhLlQhsm+lURpGTZO/5G/1JOETXXHSne/fvPlmMM9NYREExIhXMox0Z5EEwpHksTjaSLivlhVNTmEpD2ecDloyddz+coN7gw+4PTJ41hrK8ZBSPSO1myW61evc/f2PdKRCB5dFSm7XnWnmoM+2iSb+vgidwYHaa3PEaiuosFuptFvVyDprEtx+cJl7tweIhMOE5DFU5+Vdr+bjqBf6To3hm5z6dIV4g43KbOeZr+DjpiPznySjz/6kDsPoH/3TpyaKvJOC50hD+3RIIf27GRwaIjjJ47jNWjI2Y0KUG3RADt6u7k5OMS7Z88Q0tVQPwKojniIM8dOMTQIb584hVuvJeU00Ra0s7EuyqWLl7k+BEePnyJkqKTRoaHF76B/h2RCYxCKVFfQ4jfQEvNz+mQhE7o0cJWEzUbWrKU9YGdHY46BWwPcfHCf/m3bCNeW0+bTs7FOIHSes+cOs3djC/HqNbQ4dXSFLeTt1eTMFThXzCdRtZIG/QasC6ZT8eTfse4fv0XV099D/+I/suLHX2fBd/6cV777Zyz5+6+w8FtSXv0Jr377T3jlm19i4Te/zPxv/QnzvvEl5n5d4ovM+ds/Zs7X/ki9F5+f8ue/R/WM/6Kiasb3qJ7+D+pWvVhvGGY/pbKgAoR+jmXBs5NCyDYyEV2aBclk9MRMyLFU4DMSk4jNo2CZCjzL5ygfJkeZ+DG9hHO5WPXOxrliLs6VBRCJiZxkQ7IXJieZbavms3b2M7z8xHfRLp/L2vkv8MR3/pr/69/8K/63/+kP+ff/7t/y7W98jZkzprFm9Sp0VbUYq7RUrFjFUjEDe/ppXvzHHzP7+WdYvGQBG8rXotNpFXAELJLtiGuiXNMQABkNlgJ8RgAkP6YYnxtCEwTpIqDG60Hj2/WlAvTE16LXFKO0/f44rz8LQvJ7ydR0EUKhcIJYIkM4GMZaWzvirrgIQ+mckMy2xB0uOhqaGLh2g7t3B3nr2BGcNZUEddUkrTpybgv5gJvO+kZuDtzi9s07pAJBfNoqcg4jzR47bUEfHXU5Lly4xNC9QQUsv15Dg8dGe8BJR9RDdz7L1YtXuXNrkHQoRNhYo77vCPjoCoXp37aJm8M3uXjxAjGHg7hZR6PfQXvcT1c+w4WPPlY7W/t2bMWnqVBdte6gh854lMN79nJvaJg3j7yJz6ilwT0CqFiQvo09qhw7d+aUglDeqqcz5KYjEeLsiTMjEDqN16hXEGoP2dmck9JzQGVCx44fI6TfQItDo8rGfX27uaKE6buqHIvVVioItSWCnDl5moH7g1y+NkDSbqfOqqcjaKOvKcvAzSvc5AF7t+8iqqmmzWdiU32CTy+c48w7b7J3axux2nU0uwz0Rh3q0keDqYLQuiU0mMppd2pIVpYRXDoT76JpOBY+h3PRL9DNfoLqmT+masYPqZn5Eypf+AfKn/se68XX6MnvsOqn4mr4t5T9+Gss/dFXWSQZz4++yrqf/x2amT/BNFdONj+F7qWfopn5Y2pf/BG1L/4E7cyfqtC/9GShFJv7DJb5YwCSKyHjomQocSJ4iu8FPs5lL45GaUt+qmyn9HPH8jnYVszBLiBaLgCSjfmZuMpm4l4xB7fKeubhWbMI/eKXWCH32X76fX7y9b/kH/7mz3nxZz9g0UvP8/1v/AXPP/lDnnvqSebOnKmutuoqK6lev55lr77KrGnTePapp5j+3HMsmDObVcuWKVM0s9GgwCNe0UajEYPBgEHAYzRiMpnUU14bjfK68N5kso5lP8UsSJ4y2DfSAZv4LIJm4vNh8JRmQmOvxVhsLMZ2xQQ+jwObqX7MZ0FIfn2ZFRIIqf2xYIxQPEMgksBkNFD5+hL0a8RdsWRtI+dwkPR46Gpp4fqNW9wbHOT0kcO4NdVETFql99R7bdQHvPQ0tXDr2m1uX79NUg6caWUYcARCAR+duTyXLl1l6O49mtNpBEL1IxDqjPvoqa9j4PI1bly/QzLgJ2SopslrpzscpDcaY+/2Ldy6f4tPL35CxG5XqxxNArBEQG1yj0Jo+1YCmkrVVesN+ehOxjnSv4/BoQejEJKuWVfYi2Q7Ozf1joOQZEJdYQ9dqfAohN46cQqf2UjWY6Ur6mJrPjUGoWPHCOrW0erU0hnysX9nPwN3B7k2OMi2zk4S2hrag2Y6U2HeOn2a6wxz+XoBQnmbke6Ik12tecSdQCC0r28XMV0t7X7zOAjt395BUldOh8/K1qSHVin/rFVEypepZ5fXoNY54qvmklg1F9/SGfiWzcCx+HlcS6fjXDoNT9mLuF+bgWfpDDyLp+F99Re4X/2FgpVDrnosfBbL/GfU07HoeVyyUCoWHHOeQD9bIPQTal/8MZoRCIkWVMyExKjsURCyPQaEBEalEJJDA8WQzKYUOFO9dpXNwb1MYjaeZXPwLJuNS8oypQnNxbV2EatnPcPMH36LGT8QV8r/xAs/+T6vzZ7GtKd+wC+e/AcWzv4F5auWUi1XMZYvZ+GcOUx/9ll+/sQTzHrhBZa8spDK9esw6bTYTEZsZiNWowGTgo6A5+EowKcApNLXSgcqhU/x9SMgZLE5lWn8xKdVFo0nsd+Y+NkYgMbPCf2qELJPUY6JLuTyBFWGNRFCwXiWYDSB1WKhYjII1btcpLxeetrauH7zNvfuDXLy8BsKQmGjRnW+FISCXja3tnPr+h1uXrulICTWHXmniRavg/agn576eiUqD925S0MigU9XW8iEgk46Y142NuZVOXf92m3iPh9hEW39TnqjETbGExzctUNB6MKnHxO120nZTLSGPHQmg/Q01HHxkwsqE9q7bSshXTWtXjubogF60kmO7T/A4PADDh8+hN8kWpKNnqif7lSUPVs3Kwi9ffokIX0tjQ4T3REv3ekIb508qzKhs8dP4jcbyfns9MQ9bGtIKxH+xhAcO36csGE9HR4DPbEQb/Tv59rgMNeHhtjR2UXKoKEjbKUrHeWtM2e4wQMuX79GwmZXs0q9UTd7Ohq5fmeAWzxg/87dxPUaOkM2ZbQmmdDZd4+wf1sHKV0FXX4b29I+Wl0amh01RCrLaLJX0xM0U6dbTXzVy8RWvIRv6TT8ZQKh53C+9gscS57HvfQFnAIliVefw/vq83hefR7noudwvCpHFn+unvLe/mrhtXxmmPNT9LP/Ed1LP0Ez60doxDt71pNIFiR6kHTGpBwTCIlhmYjRUn6JUVkxihAS0IyWW8Wya+RZCiB5bV8+S4nGIhwXO12PesrZJN9SiTl4l76Me+lcdVhAfLytry/EsnoRK2c/yxPf+iue+d43+OHX/4pZT/+UJbNnqF26FYvmsnLJPBbNn8nsF5/j+aefZPpzz7BgzizWrixT2942ow6bWY/VYsBk1KowGjSoMOonBZBAqRQ8pa9NpoJALSL1uBARurQjZrNjGonJumHy2Vg3rLQz9vBrMSgrhHvcHtkv1REbt7YxuSYkEJJ9MZmoNsjUtN2DZE2yPxaKZwnHU9htNgUh3WSZUMYfYFtPr9pulwmi428cVOVYyFBLSk0k26kPetnS3sndm4PcuHaTmMdL0KBR3atWn5OOcICNTU1cuXKNwTt3yMtlTIOGJr9TLWm2xzxsbW3k+tUbXB+4TczjIWbR0hpw0RsJKwiJriPl2MeffKjKsbTdTFvES2cyxKbmPFcuXVIQ2rNlM2GZNvY62BwN0ptJcfzAQQaH7vPGGwcJmA00e+0KQiL87uvbpiB09qTAREOL20p3xEdPJlaA0D04c/QEPlMBQt0xD9sa01y9OKAWWMdBKBrizX0HRyG0vbOzAKGQpQRC9xWEkjY7DQ4TAqH+zgKEZMP+wK49JAxaeqJOtjVl+PTTc7x1/iiSCaX0IxDK+Ghzamh11BKtKFM3znoCJuoNa0munkds5Wz8y2bgL3sR5+Jf4HztBRWeshm4X5uGe8kLuBf9QmVCnkW/wLW4EE65EPuqAKkQxfemuU8pEOle+kc0s6QUEwg9MQohyYKsUooteG4chEpdEu2ykjECoImwmeq9Y7kcp3z8ECdK31KJObiWzVWnmRwrlmBftQztykWsW/wyP/v+N/ne1/4TL/zsJyxd8DLLX5nPkjmzmDv9OWY89zN+8XNxSHyeFWWLqa3YgFmrwaLTYjcasBn0WPVazAZdIYw6dees+N5k1E8Jm1LwlL5WEDKJID0hRJCWGaGRmJj1TPZeMqHHCZvDzVgUlltlwVRM6mWv65eNR2VCTnchG5LlWumQyfsChDJEk1kcNhuVq17jIQjVOexq0rmtoZHjJ09z7p132NbTjaO6gpBBQ9KqV7tZUo5t7eji7q0hBq5cI+x2EzHryTlNKAiFAmxqbuHW7XvImnx9IkbQqKXRay+UPnEf29qauX39joJQ2OUiataMg9Dh/l3cun9bQUgyoUkhNIQqr2Qvq81rf0wIbR2FUMSgoc1jozcWoDcb553Tb6lM6NSR4/hMBvJ+Bz1xLztEw7l8nRvDcPTYMSLGDXT6jGyMh3lz3xtjEOruIm3S0hm20pON8fbZt7j2oFCOZV1uBbzNCR/7uppUJiTl2Bu7+1Xnb2PMxY7WHJcunVcQOtDXRcZYRedIJtTp0tLh1BCvXE6LtYpNQQuNxvWk1ywk/vpcAmUz8ZfNxLlYADRNRaEcm457yTTci17A++oLeBa9oMouKb1EQ5KyrBiuxdNwLpIzQ88oXUgvrokvPYFu1k+nhFCxMyZ6kFN+/kg8LoTGsqQXH6v8Ki3LJBNyy7/z8tnI2oVp+StsWDiH5bNnsGTONJbMm8HyRfNYvngBr8yfw7QXnuW5p55gxtNP8crsmawqe02tpFithUzHbjRi1euxaHVYdCUhnxkeDtGESgHzOK8fVxOarAM28bOHO2JjOlBpSfabKscepQmJlYjoQCJMS4dM3vsCUYLxDLFUHS6XY3IIybpE1ush7HRi0Okx6/U4NTV4q8qJyk6YVUPeaaQp6KEpEaO1oYGWbBa37JsJhFwWmr1O2kN+unN1HHnjEKfePEzS4yZk1KoOlrTRu+IBdrQ2cePiFS5/comICM8WLU1+B93REL2xKEf37+YBQ1z65CNiJgsZq4XWkJ/2RISNrY0MDFxV2Vrfpm782iqafS56E1G6M2mVCQ3fH1ZG/AGznia/m+5YiN5sgv1927k9/IDTJ44TMmhVltQbC7I5m+Cds2+rMu700aP4TQYa/E56kn76WurV0OSN+zIndISwoZpOr42N8Qhv7j+oSrEbw0P0dfWQNRroCbvoyaXUr3draIirA9dIezw0+exsTgXZ29XGwO3rShM6tLuflMnIxoSfvrZ6Ll18V0Ho0K5e6iwapSHtyAbp8hjodOvUGeo2Ry1bwjaazOWk1y8gsWYugeUzCax8SR1QFON8MdN3l81Q+pBLILS4ACDP4jEIFUEkMJIQWBV1IRGn9bOfUEK37iXRiMQ76CmMsqox7xmsI10xgZAAyLHoBRUTITRR95mYBYmIXIxSwDze61k4ls9U5mTa5Qt5bc4MVsgu3eKFrFiykKWvzGXm8z/nhZ8/zbTnn2XBvJdZv/p19FWVWA06tc2tboaZDRj1WkxaLWatFoteNyEEQIaHwmwQXcg4aUwEkgjVhXg8YXqiCF18XwqXx309EULFbtivqgk9DoQEQLK6MQahNPF0HV6vh8rXl6Ffs1TdpJeq65/JP5odFvJel2rTu0xGvCYj/ppKZecaN2wgZ62hyWWiNegiH3Tis9YSMFThr95AzKghYzfR4HXQFvbRFAkQtNsIWs04xXZVulROKx1+N73JMF3JGC2JBA2xGF6tTFrLDJGNjmiA3niYrZ3NHDiwmz2bNxLV6KmzWGgJBtTP6Wpu5Nw7b3Px8qds7WwiaKylMeClK5mgM5vh5JuHgEGOH+onaDbQGPTTlUrQnUlxaJcY5MPZU6fwyjqH10pPNMCWTJJ33jnLIPc5ffQwQaO+AKFUgB1tTVy6PMC1+4O8eewwUYOBHp+XzYkIh/ft5drQXW4MD9LX2UudwcTmqJ/efIZ3T5/l/t0hbl4eIO5xkffb2JQKsqerk4Fb17nDAw7v7idtMbMpHaGvtZ5LF87xzvvHObxnI1mrhq6Ym758mG7vGISkM7Yt6qDFWk66fB6JtXMIrpxJaPXL6i+0fekM7Mtm4Fw+A5eASJVkUpZNwyNAKgmBTjEmhdBLog+N+AbN/RmmeU9jWSCzQc9iEwP7V54fhY+ASCDkWjJdXRAp7YKNZTxjLXkBUhFA8nw88IzNCbmWyWXdWRhXzMelrSLgdjJz5gxl8jZr+jQWzJ7N8sWLqVq3DpNGowCjQGOQ/8HqHhnjMx8BkPGxwzzSISuCSOAjHbRCjEHIInpJMSZ0xiZbzZDPfrnsZ6w79quCR2BSjKkg5PQUsiCZDZJZoeL+mNcfIRhNKgiJX1XlqpXK4se0Zrn6O6kg1OQsQCjucuCymPBaTPg1VYSq1xE3lJOzyvqDiWafg6zPTthlImbT46veQFQgJOscIxBqjgZJ+DwkPC7ctVVEdDUKQq0eB93xIJ2JKBmfj7jLhbO6SpV69TJDFPbRm4jQkAwTifqIe92EqjXkbGZk/qg9Fae1Lk0mGSebThB2GolYNDQFJMOK0V2XUXtnm3vaaMyECVt05OX3TMbozSbVZY+zZ95m19YthMxatRDbE/OxJRvnzImj3Lx1jeMH9xEWaEo5lvKzs72R29dvKTvZU6ePEjXo6PF72JQIc+LgAQUusZrd1d1LndHA5qiX3nyK986chXtD3L56jYTHSYPPyqZkgD2dHVy/JaZm93mzBEI7W/Jc+vQd3vvwJEf6N1FnqaU7WoCQdMM6RjIheW6Lu2i1VzwCQtNxLp+Oq2w6rtdeKOhCS17AI/pQSRT1IXnK5/K0LnhmtFWvOmVzBEKyMf8Upnk/w7LgGawLZWFVQPTrhJDM+jx+iIm9gtDy+QTMOmJBHy/84jlWvV6GprJC6TsCH5OmFqOmVj3NOi0Wo15pPGION1UUdR+zAMtgQMDyuCHZURFA8nwYQgU9SPbFimEu0YNEF5oKQiojegwtaEwDKtWDPL+yDiTaTjGmgpDYu0p3zO0NKZM15bAoA4u+ML5IgngqSygYonr162hfx9V0JQAAIABJREFUL8O0umwMQg0uC3U+FzGPA6fNjF8Owom9R9U64vpKclZ9YcHU6yYf9JLwu0i5bfg1FYTFpsNhot7nUL44TbEQyYCPpM+jIBQ1aGh02VT3rCPioy0WpjkeJxsI4qqtJmHRqb/07WGf6jo1pSLk8knqwiFCNRq1liErGR2pKG2ZOI2pOI2ZBCGrhqi5RoFRlVx1aVoyCdIRLyGngbBZVi8KZd6mOsmUkqQjcWJuFyF9FY1eE71xD5tzMVrrMzTns2q5VsTuep+FzqSH3ro4uzZuYfuubbQ154gaaun0SGkV5o2tm3nrrTOcf/88mxsayRn1bIy52Vif5J3jJ7h38xbXP71I0m2nyWdhWzLAgZ5O7tyVvtkDjvfvIWsysDkeYHdznhuX3+fChbc4vX879ZZaNkbc9OXCdPmNtLm16nRRq0vLFoGQo4r0hrFMKLxm7lgmVCaZ0DRcZdNwLX0B1xKBzC/wjDzltYTqnI100IrvbQul/f4zlEAtlh1F2475T2Ga/xTmhU9jeeUZrK8+q0752Ec6Y3LCxyklnbTeSzphpSXYuMynNBNaPlPN+jyqGzbxO0fZzFEIecTxIBlXjpN6fa26HW/W1WKorcaoKYS8t8oKhVFb6G4Vu1yTPIudMPV8RNlVWo6ZjSaKMVZ+FcqwsUxIVjUKnTHZHSuG2SKWr7+JjlixM1Z4ii/0Y7kmlnbBSl4LeEZjxFN6qrUNWdWQlQ3lsOjw4vSG8IRjJNJ1RMIRdOvXolm5bDyE8m4LuZCXqNeJTlONtroca+Va/NXrSehryFuNtLgctAYCpFwujJXl6hKrv7aciL6GrMqE7AhIGsJ+gnYrYYdNtfgTZr2CUJvPhUCoNRqiKRYjEwjgrq0hIcOIAaf6ud3RoDp4mM5ESfl9BKoLFiEyJ9SeCNGRjtIq5VwySlxWTcTuwmuhO+KnNx2jI5egPR8n7bcq/abJY1ffbUxHlC7Ukc2R88s+WiXNHj09cSebc2HasnGaElGyLhthMUnzGmhPOuhKBcnKmV+fE5dVS1RXSbvHzOZ0kI54hLDPTcDvJmw2UmfQ0BOz05uXP0eW5kya1kyaqEVHi8/IzkyAnU05tm/rYU9/H725LHmzjs1RD7sa6jj1xh4OHdxOf3cjDRYNPUEHu/NhevwmpQnFRJi217At5qRdQWg+iXUvq3IssnYe7uXiwzwDx/IXcS2fgVti6QxcI9nPxEyoNCvyjHTSRKiWeSGzuCaKe6LKgmRjXs75SDlWzIQKelBxSLFYiqnfr3QIcQKQSkE07vXygg2HWHFMjMkyJOmOyYCicfl8ddAgHY8qCGlqKkczH1WG6TRKcJZul8Wge4zsZ6Qbprpij5cJWYwmbCazCqtqwxfLr/FPi9k2mv0UsyD1lE360nmgR2zLf/6OWDEbevxMqJjtPOoplh0O7yQxkgVJ5iODjtIhk26cQMkTiqlyLBaJYijfgHZlGebScizjMtGYCLJn+yY+vfgRH753jq5cEoFMQuaArGZanC6afX425evVlYy2ZJSgpoK4UTuiCdlpj/hpigZx6rVYqqvwaGtIWAzUOyxqN6wz6p8UQvU+Oy0BNx0hH7lYkFQ6QtLvxV9VRcqqUZlJS9hNRzJEazxMWyJMwlZD3LiBVoFQ2EN3IkR7OkxLNkTKYyKkL6fZbaEn4mVTKsTGbJyebJ2y/Ihq19Pk0tAdt7OpLkBHNkZnJqm+i+jKqfcZaE/Z6EkH6EgkyGfjxHxWIppyOjxmNiY9dEaDZKMBkrEgUbOBern2EbWyMRemJREl6fWQ9DiJGGWWyciujJ+t2TjhoIOA31n4OWYt2+Ie+uok83MT8ptJOfXkdFVsCrnYk4+w0W9SulCq5nU1uFiEUKZ8AakNcwmvmsXDEHoR9/IXRyA0uSZUqg95Xit00sYgJJvyTxV8pOcWIfRMiSb0/Lgp6VEIvTZjXCZUqgdN1IHGICTnul+eMibTi0ohZKteTzoWYf26NdQKhGprMWu0I/AxFLpequOlnVILGq8DlXbDPlsTsn4uCJVoQaOa0OQWHRPLMinHHkeQHi9Gf35NqKj7POops0CTQUg+Fz3IOwKh4uqGlGfuYJRIIk08GsNQvv5hCOWdZlqScQ7t3asM7B88eMDW9hY8VetJGDTkRZfxOMl73Rzt71d13MXz5wnoqomLCb3dQKNHQOJhV08Pt27e5ML77xI064iaaslL98znHBWuG2NRsgEfrupy4sYq6jxG1SHr8PvIh4KkklGifjfumg3ELZXkXHoafTZaQ16aYyGakzFiYiVrqKDFbaJLulmRIJ2xKG3pBHG3lZCmQjkudkrnTaatM3G66+pp8HpJ1GygyTYyXJjx05aJ0ZFOkHPbiMgqiNtIR9xJTypMZzJFa32adMChroK0e4z0pLx0phM0JGPkk3ESdht1Zi2bQja2ZAqQrIsGqIv6CBoraXFr6IvZ2ZGLk00FSKUCZFwW6s21bEu46csmaI4HyMY9SjDPaSrYFHDQLxAKmFUmlK5dRYutmq0RO+32KuoqXiW1YQHhVXMIr52Le8WsgihdNkNNTEubXiam3a9NRyDzWSFQmgxCss5hFlF6vnTGfq6mrO3S3h/pipWK0jKl7V72YknMxLNsJm6JslnjxOhfF4QslWvJpxOUb1iHVlOlRGizeKNLe12nK4jSog9JB2wKUfrzQkg0omI5JmWYxWQejbHya7JMaAxCVouYlzmxWcXIbPIodsYeF0ACqakgJCsUj9MdexR8it9NBSEBk8sXwu0LK23IanVjt3twu4OqTR9NZognk2irNlDz+jLGCdONdjOtqRSH9h3kzn24fW+Y7qZ6vOIdbdKRc5hp8jnU7tjhvft4cB/Ov/UWXoGQuYZGZ8HTp9nnoa93s/KfvvzpR/jlxI+xCin3RDNqDntoiPhpjEepC3pxVa1Fum8pZy11TiNtLjdJmxOPCOQOE47adURNG5RHdIPLrDym0143iYAPv1GjSqe8VUuby0KHz0N7MEJrMk3IYSNQXUGjWUeHbOCHPcrHqL2ugZzHozykGy0a2gIWmuNuGiXDSsbIOizIImpe7EFCBXuQkMmMw6zDI/a2mgpa3Ua60l5y0SBBu52Q3YFPrydnM7El6GBbOkSzZHMhD4mQi7C1hnafTkFoWy5GNhMgWxci67XSYNWyNe5iVzapSs3GbIgmv51cbTkbvTZ2Z4MqE2qyVBbmhGzVqkXfbq+mrmIxqQ2vEF71MqIJeVaKWCsQkDWOmXiXvYinuLqxdAbezwiBlLTrZaVDoCOZkEQRQqMAeuU5HNLaL5kNKs2EPK8J/Arhlf029WeZqW6pSck4ebyMe/nDIRnSZ2VC5oq1NNalqZT/u2qqCxAaablL2300BEi/RggVBejx4vME8FgsWEZDyrEChEbhIwCSsEwepfNBv2p3TCBUjEd1yoqgmfiU2Z9iTAkhXwhnIIzLH1YlmM3mwW7z4HYGCPijxJMZEtkMGk0FVauXYVxb0h0TCMn2+9GDhZtet+4O0pbL4qsdgZDdNAIhD0f271cQkm10n76GlFVLk8uobDGavG52btzCnaFhPvnwPD5jNVFT9SMhJOedM85acg4DDRYr21rb2LtvNx3NeRxyZkhGBOwCQhP1fi/tuRwNdVmCJh0hTTl5m44mp1GJ0E2hENlgGK/ZSKCmkpyhlmaHgeaAg7qQj6g/SNBoIFpbToOlltaARflIZ0NumuMRMnYzwYr11Jn1NHgsaufs0K7dHNi/m476FJGaclocBjoSHnpa6ulqbqIlW0fM6SBjM7Ix6GBrJkxjPETIayfgsRCy1tIeMLIr5WFTJoLTqcNgrlEAF4BuTRTKsaTXiseuIairIKetZKPfTl8moDShvFHM91fQbK9mU9hGm4LQIlIbFhYyoTUv41kpYu10XMumFwC0TDSh6aPhWTod7yNCdCGZnLYtHNOERBcSkVo0IumcyXf2V55F9s0ci6eNC+cS6cbJ7yllYCEkCxqNsqkAJJ/PmTREH5pME3KWaELG8tXkUgmqKsvR62oxaaUbVlMIba3qlMk0tOqGGbSYJCZ0x8Y6YqWakLyevDtmUsupYwurU2Y/owASGFlHNSE5LmmTtvtnRKlW9Dh6kPyYybtjog093sT0VFqQdL2KIYb2k5VjjkdByBdBTpEn67LoddVUrVmOsVQTarCZ6chkOX7oiDqnIxCSdnghE9KTs5vU1LNMTJ889KaC0FsnT+AVGw+bjkanQbkbNvk87N68lbvD9/nog3cUhCLGSnJuM40BVyETChcyoWzQg1yvkEwoa5c2vpE6i5m3jxTu3J85dkjd+Ypo5SaZlrTVSFc2w+3r19SV1fZ0XAnnWYsMUoqro41je/u5fukSW9pbCNRUkDdpaHEaafBa2d7ZytkzZ9nY0oi/ai15Sw1NHiP1AStp+bPFwioTClauV9PPdU6Dyk7uXL+hys9Tbx4gULmBRotembMd2b8b7g/D8DB93V3qCEBP0MbmdJjzx49y9/Z1Ll74gGTARoNHz/akl91tDZw9d5y33zvLru4O5Wm0OeljZ0OWvdu66O3K05UNU2eoYmPYRV9dsLArZlxPovZ1tUO2Oeag3VlDrmox6Q0LiKyeTXjtHDwrX8QhHbGyafhWvIinbLoK97JpuJa9oPbJvEunMVl4XntBfS67ZNYFT2OeJ1nQEypMc59U7+Vz6Z6pvTOBkJRvS2RCe/roU5Visjw7Ep4yyYBGYsosSCA0e9KQieiJnTF5ryA0MickEKrPpqiuqqCmumK0IyadMZO2ZrRbZtLXYhiJ0R2wke7YuI7YyJ6YSbppU3XHjMUBxIkdsEdlQtbRjph0xqxiXq8M7O3q6q1cvp0YlhInxc+/L+bC5nKPhEe5HMrO2GftjY12wEq7YdKeH3FNVM8pIGT3BXH4Q6OZkJRjcuhRZUICoWiSZDaD0VBL1aplGNaUtuhtZrpzeXWq5u59uHlnkOZMCm9NOSkRlp0WBaGGkJczR47x4AGcOnIEuwwrmgQghXKsNeCjf+t27t1/wAfn38atq0QgJCb3TUEXLRGv6p5JJyrjd2Pf8DpR3Toy1koa5OSPzcLJI4e4zzDHDvTjXLeKiBxONGpJWsx01NVx48ZNbt67R1s6Tqh6Q+GKh8dIxmvnzLE31fnpPZt7CdZU0mDW0uGxUu+xcmj3NgWTQ/v34K5aQ84i9q56BaFCJhSmzmElUCFno7XKSbIlFeHylQFuPxjkyBv78FdW0GgxId26N/b2cff2DQbv3lEnoaUL1hW2I524906dYnjwHjdvDBDzO8h7DGxJ+OgT69rbVxhmmBMH9ql/r564jx0NGa5ffI+rV9/j3SP95M21dIUcCkK9fpOy8EhUrxgVpjudteSrlpIpf5XI6rlKE5JyzCkDistmEJDF1rKZKoq6kGhDU2VCogdJuVacmn7cckyGE0UHKj6LpddkTzltPXkpVsyEHi7HpEQrFa2LpZmsbQiITCsWoF+/ivpMiprqKqqrypUwLeK0RHFQUZVkOq3ahpeN+Ill2efVhKQjNlX2U/r5WCkmmdBYOVYsy+RZKM0mz4omZkKTCdNTa0AenC6x7CjG5JdVJ5ZdU70vlmLynKocUxDyFSAkupBAyGJ24nL48HpCRKIJBSGLSUPlqqXoVi8bmxNqtJnZ1NjImeMnlSZ07eZdNY8T0FSoDKRBTOj9DhrDfs4ePa5OPB8/dEidU46bxSbVpLbZWwJeDvbtVhB675yYxq9X5ZhASDShUgilfS5s61cS0Yh5fAUNVj1Zu5UTxw4zxDBH9u3GuXoF4ZpyteiZsFjozNdz7eZNrt69q2xiFYQsteQ8JjIBB6eOv8kDmWDu6SZYW6myFlmzaPTZeWPXNpXl7evvw1W9Rk2BFyFUF/bSMlKOBcrXkTFpkUyoNRXl4oCsWcgqyAH8FfJrmmkOuDi4t4/bt2+oi6+bu9qIWnV0hu30ZqK8c/IU9+7eZeD6VWJ+p/rzbUkG2NnewsWBi9wYusORvXtJmQz0JgPsaMxw8aO3+PiTs5w+uIO6CRASO49k9UolTEt37JeH0OTa0G8fQpMD6LEgtHYFuVQcnbaW6qoN/41CaEQbKmpEI8/HEab/qULI4w8XHBYtThw2Lx53kHA0QVpuDVoNVK8pGw8h8fvZ1NrC2ZNn1D2wWzfvkI+GCeqrSZkNauJZ7DYEQudOnFSZkNhm+DRVpMVM3m2kLeCiJRzgzf593H8A58+KMfx6UuZaZS7W6HMqr2f5NWT/LOl2YF23gqh2HVlrDVmLnozDwcljR7knC579u3GuXUOoppAJpS0WevMN3L5xixu379Aci6hMKGPR0OCzkA+5OXP8CA/uD7G1s12d9Wmw6WnzWmkKODi0ezv3gX27tuOtWkPeUkuLx0hL2El9xKc0obTNpDShpDgHWDW0JiNcvTrAHYY4tH83/ooN1FsMNATsHN7Tz60797hzb5CtHR3EZSk2aFYdtbdPHOfW4B2uDlwm63PRKCb3mQD9Ha1cHrjCjQdDHDtwUHlgb0662N6Y5cLH53j/07OcPNRHzlpLb9DGnlyIzSHr6O5YsTvW6dKQq3yNTMUiomvmqbUN7+uSHYwI02UFYVrEacmIlK/QI4RpEaV90tWSDfgRryERpIuidNF7yC6itFiCyHDiyJqG6ogpAbwgRoseJJ0vz/JZSoyWDEheT8yCSrtjk4nSxc9KM6Gx13NUhmRb+QqmNcvIxUKYtBoqyssxajQPgUhNT4suNJINTcyESt+Pz4qmaNH/iplQsTP2kEA9AUKTZT6P7oCNteQFTmNZ0NQmZlNlPvJ5afYz8XVRHyp9ylCiU0Rpf1h1yBwOnyrHnA45/RMkEE2SqKvH7nBQtXYl2jUlmVDOa1fugOfOvM3QENy8fou0dKDkqqr4QzvMam+sORLgnVOnFYTe3L1HnTgWCDW6TbRHvGoa+ui+/SrFOn/2FJ6aDWREuPbYaBYz+rBX7ZY1S1vb7cCybgUx3Xrq7Bqycu3D4VK7XXIuaP+eXdjWrlbic0rKI5uVLY3N3L1xh9u37tAUCSsIZS21NPosNEa8vHXyKA+Gh9jU0YJPIyWekQ6/HZkxenNvHw/k1925TWlCDdZa2nxm2qPuAoQSERSERjShjE1HWzLCtatXuccgb+zbib9iPXmLlHA2juzZx607Q9waHGZ7eydpfS1tQRM9yRBvHz+GWNReHbhEvc9Fk8fMVoFQewuXBi5z48Ewxw4KhPRsTtrZ3iAQeof3Lp7lxOE+crZaNgZt7M2H2Bq2qTkhadG32WtUi77LraWucslDEHKIGF3SHRuDUKFd/6gOmWziC4wENNIJK0KotDWvAKQsQcZDSHXDpCsmpZm4JorD4STgKf3sV4FQAVDzsK1YgOn1JeTCfrV4Wr5eNKHxEBotzf6JQUh1xR7RGVMdsymMyx6V/ZR+95uE0EQoyXsZSlSdsSKEnAUISTnm8YXwR1PEso243F6q1q1Cs+a1sXIs67awo7uL994+z9Aw3Lh2i0zQr+xTMzYzMnncKmbysRDnz5xRP/FAX5+CkJzVkanljoiX9liYo/sPjkFIzvnYdWpjvSXopjXqU3M+rekkCU8RQuvI2mupd1rJe7ycO3OGQbE/3bkDy+rXiegqyVj05Bx2tre0ce+mQOg2TdEihDRqLaIlHuDc6RPcH7rHRhGmtVU0Oc10BZ20x3wj2/kFCPmq1tJo09Dut9AR81Af9dM8AqFwpezKGdRZn/ZU9LEgJKZmGaOWjrCF3lR4HITyJRDaIxC6NhFCjikhtCcfYnPURk/ATFa3VnkLSTnW7dVTV7mYTMUrRNe8TGTtXHyrZmGTNY1l0/CWvYi3bMZIyNzOdDxTiNIFoXq6MkaTDpl0vwo7ZNKefwrL/KdHO2PiPyQdNOVdJKL0JB2x4lBiKXAmez0GIQFWqTA91ilzrRD71od9huRz1/K5mJfNw7BiMdmQTzkfbli/AYOmBqOsbEwMbQ0GWefQ1WLUa6YM1T1TXbSphWm1ojG6mDpejJ5aExJhunDUsNAdkw7Zo8M67pLG2FUNq0MuWXx22F0eCuHFPsXaxlRCtHw+TowuFaanej0xE5oCQl5fkJoNq9GsLoFQncfKrk0b+fD8+yoTuj5wU00sB/VVKAjJTbCgW9lpfHjuHQWZfdu2462V880GWnwW2kNuBaHTbx5R3589+qYqx+T/9uL1LBBqjwdoiYdoz6ZIehzYN6wirt9AzqGl0W2n3uvj3Nmz3GGYXdu2qEwoqq+izmak3uVkZ3sng7fujkIopqtSXbXWkIO2VITzZwqCcG9bM2LGpozLwm46EwGOH9yjyrG9O7YSqN1Ai5yGDtrojHtpiAXUnJC06MNV5dRZxLjfQmcmwY2BAQZVObYLX/k66mWPLuzkaP9+7ty7z52h+/R1dZM2CISsBQgdO8qN4dtcu36FnEDIa2ZL2l/IhEYgdPzgQfXfbmvKpdY5PvnoHc5/eoZjh7ark9E9AQv9kgnFnWwKW8no1tDsqFXve3wG8tVLyJS/QkQgtG4e/tUvja5reJfPoDSkQ+ZZNg3fMim7Jo/A8hdVh0ycF4s7ZNIlk12yYmdMvpMOWsFAbbrqjEl3bLQDJhlQiUXHZPCZ/LMxCHlWzMG78mUVrpVzcKyY/VAIhNwr5mFYPJuqxXNJ+Vw4zCbWr11fgNDIzlhxd0w9BUJTdMdKu2XjOmVTdMceBaHxYvTYnJDVanuo+zWxGzbxvYLQuLtij3JPHL8rJo6KdrdnLH4LEHK5Aqocc9g8uLxBtcQazTQQCEXQVa4bD6GcDMZt2shH5z9QELp6+Rox8QIy1JC1mwvTziEPHakYn7x7XrXo++VulpzOcRhp9Vtpl7WKeISzR48pCJ08fLAAIbme6pVpZ08JhNIk3Hbs5a+TMJZT79TR5HbQKCek35YLq8Ps3LoZ+9rVxAxyktlMo8fF7s4eBaGbN2/TKJcu9TU0uox0Rj2qnf7eW6dVV6qntQmxpW0T75+ol550iFOH9qpyTBwWw9oKOrxmtSTamw7SFA/SmoyqOSGBUM4mbX0LXXXJcRDylq9VEGqJuDjWf0BdJXkIQukI544f4+b9u1y/eZW8360gLeXYXtGErovR/X1KIbSrOY+C0IUzqhzL2zVq+npffYQdcZcqyeq0a0Ynpns8euprlo2WY9F18/GvnoNrRaEdXuyMFZ+iCUkpJrrPVBFYPkv9GCm5irrQxEnpsXKsYNshXTGJ0m7YLwehMWHas2Iu3pXzVLhXzB3XHStqQs6y2bjKXsb42hzKX5lNzGXDZbWMQOi3W45NCSGLXXXCSvWgz3r9OAOKpeXXxNe/7XJMdCVp0dutHlyewCiEItE4+ur1EyFkZ8/mTQpCw8Nw6dPLRJwOdQmjzmGh1V9YPu1KJ7gwki3t3rSJoK6GvMOkztl0igVrIspbx46p7tmJNw7gql5PnaNwgFBWLkozobjLim3D66RMcmHVQJMcTgyGeO+dd1QmJBByrFtDwlijSrVGr5s93b0M3rrDzRs3qQ8G1HJtg8tEV8xLVybG+2+fZXjwLj3NjcqgvzPgYHMiwMZslDNHDig4irmZLKm2yxZ9VFYzAg9BqMEp1iQWenNpblwby4SKEJIb9Uf37ufO4H3uDg2rTChlLDgrblLdsRPcfnBP2YPU+z3qhtm2uhD7OtvUGejbskX/xkHk1NK2pJsChM7x3idnOHlkJw0uPVuiLg40xuhLutkadZAzrFeXNvoSbjYFTDTULidbuZjY2vkoCK2SEuX/PxCSm2TWsvnoyl4l4rDgdThYv279b10TmhJCqvSavAs2qg89pjBdKlhPBE/p+38yEJJMSCAkp38yDcQSKYw1FdSuXqr+Tio/oQa/jzd27uTSx58wODzExx9/QNBuJGappc4h1q0uOiMhtQB6+cMLDA09oK+nU0FK7n61B9zIBrxcrjh38rj6hY8d2IdPWzkCocKWfEciSEsiQGsmStxtxlW5VnXFxE+oUTSjcJhPzr/HMPfZsbEH14a1ZEVz8smZZw/7tmxi+O4dbl+/QX3Ar+Zs5MKq6FE9dWk+Pn+eB/cG2dycJ2nT0RlxsTEdorcuybljhTJx744t+PQVtAStdMvks6xKpMK0pOKk7Rai0tpX4HWwpT7LrRs31MiACNNSjonY3RRx8uaBfgYH73J/SEYCutRVkF650JFNcO7UCVXC3bl5TR2EbPZb2ZQL0d/Vyq2By2pO6OSxw2QcJnbGg+xpznPxgzN8/NEZThzdRcZrYHPMw8HGONtTHrbEnWSN65Wlx86sny0RK/XaFdRVLyW2dgHxdQsJrpSLE6IFFeaDilmQiNNKoH5EFiSitIRkS8XVDRGkp86ERJgWm5BpqvNW/D3k6Vn+2aL0xJKsmOF81rM4J+QcOXZoKZuPdtkrhGwmAm43a9esw1D7TzMTKp0T+syuWBFGn1OYdji9EzpixRmhX393bDJhWhZVZYNeFlglfP6IatOLwZnLKTavMWXxmsnmMOl0VK1ePR5Ch3bt4vInIxD66D2CdgMxsXV1m2mVe2ORsNqgv/rxRQWhrZ2tBMT2wmmlPeBRNqrdmQjvnjqhfuHD/bvx66rIOY3KQ7ojKi6HYdqSIdrqBEIm3NXryVrE09mmzid3RKJ8+t4H3B+BkLt8HTmrVkGoKexn//bNCkK3rl+nMRQkazGqC6tilrYxn1UAewhC2Qgb8yneOVEoE+VeWcBUSUvETnfaS29dpAChdJy0w0xMU02zw0pHwMmWhjpu3bg+CiF/5XoldjdHXbx5cA9Dg3cKEOrtIm6TO2HjIXT35jVkirw5YGPjKIQuMcwQp068SdZlYVcirCB06f0zfCIQOraLtK9gkPZGY4K+jI8tCScZwzpa3Vr6sn42TwWhpYWWfBFA8iwCYqoyTD7/VSAAa2EXAAAgAElEQVSkhiBHQPfbgpDfrCfs8/43BaHPKsUUqB66rlrwki7Ndkpf/7YhVNygnxRC9gA+v2zSZ8jm8oj7QNXqNeMhdHj3bq5cuMDQ/SE++vBdQg4jcatGrTy0Bz10RSNsqW/kmhw2HLqv/J59mnIlKMsdroKXc4zzp0+qcuzAzh0EdFXUu820Bd10xgLqvE57KkxHLk7UacQjELIaycksj9wAiyW49MGHoxDylK9Tu2GSCbVEAxzcsYX79+5wc+AaDcGAglCrz6HE4M0NOT557z3u37vHpqZcIROKuthUF2VzfYZ3RzI0adHLUmlb1EFPxsem+hjNmSgtIxCKa6tpcdroCLrY2pgbByFZ22gWx4GYmyOPA6Fb15UrZGvQzpaGCP1dbdwaEAgNc/rEEXJuK7tTkSkhdKg5xa66gCrZJBMqQmhL1EZet4JszVKi6xYQW7+Q4KqX1fa6VwRmFQVxuri+4S2bXJAWoVpOBklIp0yE588SpsWFUc4LyXUPJXqPrIjI7+X+nJmQa8UsnJOIz5MJ0sUVDnVxtWwOKhMqewWPQUssGGTd2nW/UWF61GHxEXNCU5VjanestDs2yZrG4wrThTM+DwvRsqYxToz+ryxMS4teJqWL4fFH1NkfOf3jtPtVdhSOpxWEnFYr1WvWjofQyQMHuH75MmIU/975twnaDKQcBQuNDnE9jMcUhG5cHhiBUINyVRSD+66wn554mI25OB+8dUZBqH/7FlWONXqstAVdSCbUnYrQmYnSVZ8kbNepcky2z1UmFHLTk0iPQmh7bzcemcux6VQm1Rzxc2jXdhi6x42BqwpCYv0qJ6DFp3lrUz0XP/iQ4bt36W3IqjNFXTEPW+qibG2s432Bowwr9m0lIkulMTE0C7G1UYzQErRlEyoTSuhqaHEXLsZub8pz++ZNhhjiYP8OAlUbaLKbaI17OPpGP/eHB9Vw5PaeTuJWPT0Rp/IMKpZjkgmJSX9b0MH25jj7ejq4fe2yWks5e+ooea+d/nSE/tYGxjKh3WT8JrbEvbzZkh6FUL21sgChjI9tCScNutfJVi8lvn4hiQ2vElkzvwChshfxFSFUAofHhZAAprjEWuiOSYu+sDdW7I4pt8al03AvFffGwlNeq4XZx5gRKi3HflkIOUQTWj4fbdkruPUaktEIa9esxaBWNj5fi36sLT+y4DpJi36cZccj2vNTQUh1xz6jJT+xZf95W/Q2p3ukJV9szRef41v0j2rLl373eVv0k0FIFmfNVjcOuwwshhCv6Vx9A267k5q168Yg1BwKcuqNN7hx5TLDD4Z559wZfLI06jIoH58ihLY1tXDzynUGh4bpba4nZtbSLBaqkQCbUwKpFJ+cP6cgtGfrJlWONYmJfbhgAtaTidJdF6enMUXUYVDlmNhmNIfdNIW9bExnuPrRJ9znAVu6O/BVltNg19MectEaCXBkTx9ym+falSsjECqced6cibGjtZFLH37M/REIZV1mepN+tubjbGvO8cGZ0+pfWM5MC4Q6E262NkTY1pSkoz5JRy5FxmkhKVdRFVg9lEJo/54daoG1xWVRmVAphHb0dJG0G9moyrH4qCb0m4LQ9oSTJv0qcjXLSG54VUV0zXxloSElkX/5LDUpXSzF5Pm45ZgMLEoXzDJftullmVUgVPARGuuOiV/1mB4kP6cQ4mX0m9eE5PpqKYQcmmqSkTBrJRMa2RsrDikWnzJRPdXE9Pgp6clNzR7bvGzc5nxpi15mgh5t3fGQpcdvSBN61JR06XeT6j4llh4Tv59YjhXNzSzSIbMVICRT0/mGRvxuz3gItUYjnD58mBtXrzD84D5vnZVLpBoycuZHQaSQCe1obeP2wE0FoY58Rt2Jl0no7miAzZkEW+vTXHr/XTVRvUuWSA1il+FEOmfifCjuht25BN0NKSIOA16x4rDL1LKX1piP3rosAxc+5QH32dTeoi5+NDpNtIXdtMXDHOnfDcNDDFwuQCjvsKh7ZluyBQhd/ugjlQltbMyR81jYlA6wvSHJjpZ6PpQMTUzpt/QStWsVhLbVR9nRnKGzPk1nPq3sXZN6DR0+l3Jk3N5cyISkfDqwZwe+qg20eGy0xoqZ0D01od3X20XKYWKTXG2tS/LO6ZNKmC5CqFV8hpqKmdAV7st/49PHEUfJvZkw+yQTEmH64zOcPLaHOl8hEzrckma3ZGsJN4VMSE9fxs/2hItm4xrqNctJlS9SMQahmSUQKvr5PBpCoh0VhWmBiYjTAp6iOD0RQrKyIVYeLrHskK32ZXIxYwZuKcdkg/4zpqUnfv9ZgnTx+6Iw7ZJT0ctewlY2F23ZQqzV5STDIdavWf8QhAqG92Jq9k8IQkUYfdbzvwMICaiUw6LdW8iEIgnqm5oJ+gJUrdswlgm1xKKclQG7awMqCzl7+jhBWeKUG/N+B13i4RyPsbOtg7vXb3Hv7iDtmaTyh25S7Xs/G9MxtuVSXHn/HR48uM/2ni4iRgNtAY+CUK+ccc4k1QCgQChk0+HTbKDeaaRbDRT66WrMcuXypzy4P0hPU73a/5J78q1hL23pGG/29/Ng+D5Xr1ylIRRAFmt7Yl621kXZ3prn8icfKOF6U2OevNeqvKB3Nmfoa23g47fPFiC0rYe4U1+4K5ZPsrOxbhRCYgci55wlExJb2O1tDdy8dQMeDHG4fydu0cB8NrV0evzQXoaH76kJ7b6N3aSdJmV0v6M+zbtnTjHIMPduXactHKAt5GBrY4z9vZ3cHhhg+D6cO3uGxoCd/bkgb7Q1qAXWDy+9xdmTe9UE+Ja4jzfasvTXx9gS95C3VKuxgr5siO0JLy2mAoQkE0pXSKt+gZrX8ZXNwr9ctuglGyrEqMlYiYA8LkuSjtpItiQZjqxuCIBKVzZG98aUodl0rEtnY3v9FaxrF2NYOQ/zilk4Vk7HsUwufXy+bKgImc96jkJo2SwFO7lfr1s6H1vVetLhMOVrNmCoKWzQ/7q36H+tmdBnwaf4/X8HEJLMqmDz6lH7Y6FwnMamNgLBKOUV1WMQEkOvd06e4M7NQjv61Mmj+I0Ft8OWoJPuWJBNyQT9nd0KQrdv3aU9nSRlFcMwt/KWFgj1NWS5+sG73H8wzLbuTkIG0XMKEOpJijAdH4OQVUtAW64mnruCDrqSfnpa81y9eon7w/dUuRfQVqq9s45YAPEPOrpvHw+GH3D50hUaw0H1XW/Cx/b6OH3tDVz+5EOG79xiY0OdgtCWbIhdrXXsam/k43cEQg/Yta2HpMvIxnSQXY1pdrfU091QN5IJWSlmQr1RP9vbGgsQuv/LQugG7dEQHRE59TwVhALjIPTWyX1IS1+ucxxqr1MQ2pb00WCTMtHIrrowfSnfbxVCjsXT0S2ZjWn1a9jLV2FcsRjrsnm4pXWudsc+XzbkWl5YSP18EJqBQ0FoHpbyNWSjUSrWVaD/rwAhsXMtXc8ofT21JmT/TBOzh0zO/juCkMw2uT1+AqGoglA4kqCySlMCof+Pu/d+jvru9jz/iKmtmtrZ/Wmq5peZ2p92t2a3arfm7ty7994n+LENNkFkUEAJEBgbAwaUW+qg3K3OOefcrc6tnCPB5GybHCQhwH5vnU93Sy0hYfDj586dddWpb3cjEHaVXj7nfc55H5UCty5fwuL8S7z55S3mZiayEOLBLetESC1DRKfFcKgHr54vYP7lAtx6NXTttIVOQ4p05VSNXqcZz+7fwtu3rxH1eiDnNjEIBZTdIAj1mHQIGLVMmJa2ZFwEbV2039WOgEaMHi9dPH2It68XWSYka6plZmlBrRw+gxZzoyP45c3PePjgIcuE6NY8u2Bq16I/4MSTH+8tQ4hmj+ImOfrdJvT7HLh//QqAn9EbD0LbxWOlWq9NxwYFgzYjAhYDjJ0toKHDoESIiFqKtM+Bly9fAAShgXQ2E2pj/y7nJ4bx9g3NCS0h3RNgZ4+oHEvZcpnQGyzNv4BfJYdf2cWEacqE5p88yWZCl1gmNGyWYNy7kgldvTDEWvoZCBkxZFMhpRfD0U6nq5vRb1ag3yiBS3AKlsavoDlbAS1t058uXV6f6D6+HyKagM5GxveZyqWdmaA1jqxoTYJ1rjtGnTI6/0PGZbSukb+yQZ8xQ7OKraBTz7UVe9HwVSXaz54C//hRtB6pgKiqFF1V5Gv0cRBq/2r/uuZluW7Y2idbkD2WhdDRg+B99y3Mag2qv6sGp7Zm2djs9zQ1+12E6Q/oiOV3yDZa2/j47hgJ0+J1I1+IXvv6Y4Vp+nq2xEqLrNlOGX3Ga+kEv7WDde5EUhksTieUWh2qG9ZA6PbVK1h4+YJpQhNjQ5DwsjNCeRAaCUfx+uUiaG2CzOZp2M6j6EZIp0DEqGE/0M/v38br10sIuRxQ8nnwSEUIqyVsaDBqMSBIILJqIWtthJSd3hEgrOhkEIp4bQxCr18tIGA1QU6aEhnV0+VWkx7nx8fw85uf8eCnh7BIujOnnNXdSNu1GAi68OzBfbxdXECP3QS7tAMxkxx9LiOD0A9ZCCWjPpYJRQ0y9NsNGGCZkBEBqwGmrjYY+c0IyboR08nQ63dlIPTLG0wMpBiEyCqWgHphcoRB6Jc3S+ilcqydhwQdTLQbs+XYagilnBqM9Pjx8jFpQlSOXYJD0gaC0ITPjp/uXcG9R1dZOUZzRTGNGONeI0acWiR13ashZJLCLfgONs5x6M5VQnu2knXJ2A7X0b1YCyFmNk+m9/l2r8wQP7Pkyk5Jf0W6ENl57AAtqtLiav7yKi225qK1YjuaD+1BEwGAHPK+OgzBsUMQfXMIItrr+khNiCC0no3rO59ll1kZhI7uRtuxA2g6VgremROwanWoPVuLxpoacOvrmM0rn0PXVzPx19q7kpEZnfShEPzm7tj65mXvZEBZ29eNLF03snBt6xCivVO0QYjR3vlubGTnSp/n23T8ltc0uEghaO0CHXakv59IIoPV7oJGb0QDh7uSCXm0aty9dpVlQktv32BkqJ8ZyZMtai4Tiuq0mIjG8Wb+FZ49ewkHmdXTtLRCjJBWgZhJy36gn/9wZzWEJEL0aGWIm5WIWox5EOJA1lwDl6gFEaUQQZ0EUR/dmn+EpcV5uI06KHjk0dOJsF6JsMWIixMTDEI//fgAVqkYNCMU0YjR68iH0DzCViMc0g4kzUr0e0wY8Dvxw42rLBPKQShmpCFBEwbddoTsphUICbjoUYgR1yvQF3AvQ2hyIAVhYzWzNAnrpKsg1BcJw9DBR9IgQd8HQuj6le/hlHVg1CJdBaGrF4fhlrVlyjGfCWMuPVK039beCI+Qi36LEv0mGTz872BrPL4sTNPUdG6Ha60mRIbzzFOIfH+y5vf5mhDtjVGQOE2aUKY79q4mRLpQRhuiM9Bb0VS+A2cO7sK5w4Vo/OogWk9VoOsb2gN71z/ofZ/ltJ4PfdIZaHIGaD22n0Go+dQ3sOp0qK+uR2MNtefXuCqS4f1faXT/u2hCGxjav9MVy33d36gco5tgucjvhq19vbb79bHvc0OLdA6aL2gHDVN2i+WwWJ3Q6c3g8dpWIER33O9ev4bFhZdYevsaQwNpSLlk0dHKtuNDVG4ZtBhPJtnu1uPHz2CRS2Dq4GduyGsViJp1THt59tN9LC0twW+3QkUTzTK6+yVHwqxB1GpC0GxA0KyHsrUZSvKAFrcjrBEjbJAj5XfjxbMnWFich0OrhprLYWZpdHonaDHg0tQkg9AP93+EWSqGS9KJHp0UaacBA2Evnj38CW8WFhCyGOGUdTIIDXjMbF3ipxvXALxFOuKDoYuHuEmBQacJw14HwnYTqCRjmVALF0GlGBG9HH0hD+bnXzJheqI/BRGHINSBqEG+GkLRMJt+Tuol6LebcOPSBbzCGywuvIBPnSnHel1ajEUCWHj8CHRS6ebV79lowohVhUm/Cz/evYL7j67j2qUx9t88pZdjKmDFuNuAtEEKV2cTE6YHrCoMmGTwUibUeJyJ0tQh03xX/g6EclDqYhcwdi+bm+VMzthiKwnSx2hqmp672aXWDtqkP7iZRVvpF2jLektTJkR36FlpVrYZvIqtqDm4HXVVhWj4ugz804ch/LYUwuP7IDy+f9WJn98VQsf2I3OPvhC8YwfBPXkMVo0aDXUNaKjOQIgsXVfZuzIQEYyyQCIoZcH0W1r0+Wd+KDNq4WcypI01obwWfU54/rXn/08gRGsbOQiJumUwmR0wme3sjhpRiO2O+a0m3L11nf3A0e7YYDoBJZ9cCdtYC5zKLQLHWG8aSwuvmDBskAlhFPLYJHREp0LUokcq4MHTRw+xuLgEl1HPZmf8CiEiWjmiRi0iNhvCFgtrxdOfTxCyizvg10oQMagx6PezCeUXr+Zh12mha6buWicrx+j7X56eYRC6e/c+jGIx6Dx02KBAr9uMgUgAL8iAbGEBQYueGZlRJrQMITa/9Bb9PX7Wvk8YCUJGjPhc6HFYEHaYYRa1w9DChV8lRlAvRW/Ex4CIn19jvD8JUWM1u9wRMypwYWp0uRzrz0IorhNjkCB08TxzY1x49QI+jRIhpRCDXgMmoyEsPnkE/PIWN69eYqsqgzY9JgJe/Hj7Kn4gj+nLk/DJRUgZlJgOOjDhMSKll8Dd1cwyoSGbGoNmOXytZ2DnfA1D9eFlEOW6YblMiCBEnbGM+2HGDzr3esUXejeEdKGDJqrpauvh7Wiv+BJtZZvRXrYJ7aWb2GtB2RfglW0Bt2wbeNQ9O7QV3Mpt4FTuBOdwIXjfVEFw8msIT5RB9PX+vymE2o8Woa2KohCCo4XgfXsYZo0CHA4H9dXVDD68hnUglD0BRPfIlqOJg4+FUO7iau7ZxheAopW/Mhe0FkYtv+MWff6qRv7r/9ZrG2szpdz+GJ0aog4ZnRqiWSKjyQ6L1cXeL0OI9Jcf7t7Cy5fPsfj6FfoS0QyE6IyyXJQthwyg/bI3S2/w4MEjGORCWMQCBFQSRPVqJOwm9IX9eP70CYOQ06CFtp2LZQiZVkNIzm2EorkODkkn/DrpCoSeP8PzxZdwGHQw8Ljwy4XoMapYx+vq7Czrjt29cw8miRhueTciRmUGQj1ZCM0vIGDWwa0QIkVZQy4T2gBCwz4XIk4rC3JBpNM9bKbJrEBvxJuF0BvmUS1sPMfK0wjLhFYgNBDrgUnYCsqEBh0rEFpceomAToWwuhtDXuMGENK9AyGvXJiFkP33hVBOEzpCVhw7QSZmoqMEoczBRNFXe9FRtQuthwrQUrENLZXbIKjYCm7ZVjSWbkV96TbUlRWgvmwHGisL0FCxA7Vlu9B4uAicI6VoOlqO9uNFq1r0OfOy92dCBz5MEzqW/bochI4Wgn+0EM0nDsGskoPbzMtCKHPqh9ewcvInpw3RU8BpXAm6FszOPq8997P6DHS+JpTThnLPHIB+fwh1Yj1d6H2aUP7m/Io+1L2uHkQa0d9aExLREmu7iJ2EJgjRkqveaIPZ6mIl4TKE/DYTfrp3B/PzLxiE4j1BZoVBmVBQsQKhyYF+vF16jfs//Ai9vAtWcQtoeTRu0iLhMKM/7MfLp0+xsPAKdr0G+k4BAkoRYnolYmbdciYUMhqg5DVBI2hiM0BBvRw9BhWGAkHQcuqzhQyETHw+/HIRIkY1InYzrs3NsUzozp27MMskcCvEiJpUSLtMGOgJ4OXTJ1ian1+GUNqmxpDPiuGQFw9v3WAZSF/Yx3bVKBMacpow6nevQEjcBVMbj0EoalHlQeg1xsmbmlMDAkTMpMDF6bFsJvQaA/EozAQhgxRDDnM2E3oNyoQYhDR5EHr8kHXbbl/7Hg6FCEMOPaaCfvx4+9pyJuSRiZA2KDETcmDSa1rOhKhFT3NDgxY5fG1nYW/6Goaaw9CerWBdMvJzpo5YTphm08tH9zDL1U4CDzkv5kVX1Q5mdtZJcCIzsuMH0Hp0H5or96C+bCfOFW/Fyf2f4+vdn+LE/i9wsqQA3xbvwImiHfimuADfFG3H6ZKdqC7bi5rSPWgo34fWI3tB558ZfL7a6Orq3pVS7au9eG937Nh+tK0JJlgfLUL7sSLwjxaB83UFzGoFu+1Ve5bsPDLnfvK7Y3xO/fL5H0FTA/JjlZHZ8skfWuFo3vDS6qpyLO8C69oMKPf+9zQ126g7Rp+vnPlZs0f2G0zN8rtlv6VTRjtkIokSLe0iNNNlkXYRc2tU68wwUSbUJVnRhEIOCx78cBeLi/MMQpGAF0o+B17qTOVBaHpokEGIyiGtpAM2SStCGjniJh3bz6JMaP7ZU8zPL8CmVcMobEVQLUbCqEbcokfUbkOP1QoGIX4TdK1cuGRChPRylgmNhnvYrhZByKbVwMjnLWdCUYcF1y9cwM9v3uLO7bvsXLRHIUbMrGYQGowE2fd+lYWQR9mNXrsGIwE7RiMBPL59i90J6wt7YRW3ImlWYdhtwVjAjagrmwkRhNr5CKiliJpV6Msrx0gTEjfVMtuQhEWN72fHlyE0mIhmMiGDFMNOC25evIBFvMb84vMVCPmMmIqFsfjoAYPQ3ZtX4FR1Y8RlxHQogAd3rjMI3bw8Ba88A6HZsAvTfgvThEiUZhCyqTFsUyLQdg6Opm9grDnC1jZof0yUHU6UHD/ABhbJ1iNXjlHm03mY7Dcy0XVkJyho96v9yE60HN6FM/s24VjBJzi09S8o3fIJir/4Awq/+GcUb/szjhQW4KvSvagq2YvDxftwpGQfqor34HRFIb4r2Ynakp3gVe5F65HdDEI5m9dcJvS+J5mUvdMJo8+OHkBb1f51gj4vQhuVYkdJFC9jEGpv70DNd9+x7hh1yPKzn/zXv3cmlMuIMp2z9Uuy31aOfVwmtDZD+mszofws6Td1x0QyiCVKVnZxCUJk6SGUQq0xwmJzs6xoOROKuO14/NN9LCy8xPyrBRCENKSNiDsRUnazLKXHamRzOj+/fovbt+9CLSIPIJqZkSNm1CBpN2EgGsTCi2eshW/VqGDoakFILUZUr0DCatgYQkYFoiYNxnoiWHz5Ek/nn8OsVsIo4CGg6Ga/FnNacePiRQah27fuwCqTwauSst2wfq8FI/EezD97jlcvXsJv0sGr7ka/Q7cMoUe3bwJvX4MgZJO0o9emxajHitG/IYQWFl8gZNAgopNg2G/aEEJTIT8e3KFM6CZuXZmGX9mNPpMKcz1rIcTDiEOLUYdmFYRoYlp/thIEHwrZ10XMX4g0ohUIkQtipgzLf3ZQN6xqN7iVO1G56f9F4Sf/FYWb/oSirZtxcOeXqDhQgMrCnags2YdDBwtRXlKI0pJClB8swaGSAzhZUYQzJbtQX7IDgopdaKPdMxpYpAwsz+r1fa836orRftj6EKLPi9F2tAj8Y0Vo+KoMBqUMXV1C1Hy3cvZn+QR0/jnoRirFfl9NKKcN/f4Qylh35JuY/Ute28jvlq3Vez7kfW6XrLNTzDQhEqjp96nUBlhtbrZVnwchJ548/BHzCy8YhIJeF7StPPjEnehRS1j7PWo348LYGN4uvcHNm7ehFnayg4ZBjRQxo5otew7Holh4Po/nz1/CqJAxCIU1EsQNSiStRkTtdpYJhU0GkCZEmRCtZISNSsRMOkxEYlicn8eTF09hUslhoaOMSsp2tIi7bLh56RIrx+j7W+RiBNTU+tdiwOfEaCKK+edPsfj8KfxGDTO377NrMRK0YzwaxOO7t0ECc2/YC6ekAwM2Lca8NowGPYh6bIi6bLBJMpkQdQOpHBuMBrC4MI+ff3mN0f4kZJxalhlGLWpcmp3E2zev8cvrtxhMJGAStiNlkGPIbcMNyoR+WWLdsbBBgx6dBEN+E6ajYSw8/Am//PIGd25egUslxqjDiOmID7Ojady8NYc7N2aZA2XaoMb5sBtTAQvTmjKZEA+jDi3I4sPfUQ178zcw1B6BrvoQC1aGHd8P8TdFkHxTiO6v9kNEwjTZsLLb8RkzMjIko3vyueg4vAP8QztxrOAvqNz+GSp3fInDu7bi8J6tOLRvGyr3bUdl0W4GorKSAyilKD6A8qK9+Prgfpwu2YXq4gJwy3ehhdY+aP/sd4AQwYmyoXcjs8Dazuw8ClF3tARaqQjibjHOnab9MTK7z7TpV+2OUccs167P6459yMmf/BZ9Djprn++F0EbOiq2daN0oNuiO5UMpX5he+zpfH8q15Nc+80HzvtcfAh36GjasSAcQu8nWIxP0Gb+lE9Sqp++hVOlhs9PqhmqlHIt6nHj66EEmE1pcgMdugbaNDz+1wNUSxM06EIQuTozjzavXuH79JjRCIRxSEUIaKRJmgpAVI/EkFp8v4tmz59DLpTB20Z6VFAmTikEo7nQgbKNyTA9pUz10bTx4lWImPMfMJNwmsDi/gCcvn8KslsHazkdYJUHCqkfcZcetHIRu3IJFTkuxcsTNegz4PBhNxDD//DEWnz/JQEgtRh9lDQShWAhP7t3BL7+8Rm/QC7e4A4PWDIRGQl5EvXbE3HbYpUKY2/nsiipZfIzEgni1MM+WUYf7E1A11qGH2vdWDS7NTOHt67f45fUvGEqkYBZ1ImVUYsjjYAusr35ewqv5Fwjr1Wybf8BnxEwkD0K3rsKjlWLMYcBkxINLU/148ONl3L4xAzcdRNSrcSHkxlTIhqReyjpjPhEP43YtJh06+LtqYOOegL6uCprqQyxI/O2kKWkC0NcH0E36EM0IHdqFzsqd2XthGQC1VWxHJsi4fhv4lTtxbMenqNj2GSoLNuPIjs9xdNcmVO3+Ekf2bsOhwh2oLNmN8oP7UEZRsg8Vhbtw/OBenDq4C2eLtoNTvpvBrI3u2h/dw4Kyol+Ljqr96KiilY93o73qAN4JAtOxfWg/thf8o/tRW1UEZXcHJBIxztEmfW0GQgSiXLxvgfVfDEK5+Z/8Zyv9cG4Q9IObjY38pteCJ//9vzSEGICyd8dyp3/YszsDIUFLJxOjFUod7A4vy4iWM6FkwI3nT6i1TocFXyxCu6kAACAASURBVMJu0rNMKCjtWgWhy9NTLBO6evUa1CIhXLJu9OjkSFq1SDltGE2ksPB8EU+fPoNBLgPdM2MQMmYglHC50GOzIqDXQdZMW/p8+GkvzaRBwkLlShKvFhbzICRAj1qKpM2ApMeB25cvs3LsxvUbMEmF8KulLIMa8LpXIPTsMfy0GqKTYsBlwGhgDYRC74GQhCAkAPlEJxw6jMZCqyCk5tQjopIgZtfi0uxfB6G7t6/Bq5NhwmnCdMyH/pgbN65O4O7tObi1YqT0Kgah6bCNnYMmT2yfiAtyW5x0aH8DhHag/XABOmgt49B2tFVuW46PhVDpR0AoB6P3P/exrXjajM8P2g2jJdX1gn6NQCQ4dgB1R4uhELVDKpHg7MmTaK6rBXXGuOz8DwGpDtzGlVM/zD+oqRFsinrNk7+qU9aMnJHZ+7pjOU2IidUbWnm0rrs71tLagfxzzxu9Xq9LRp+Rh9CqaO9CThtq7xJhOdaZlv617thHa0J5d8fyIdTRLQOXVjdaOlmXTirXwGr3sC7ZMoQSfg+eP37IumMv5l/ArNdA10Y7XZ0Iq8UsE4o7reyKBP3f/9KlK1AKMx4/dHs9YdEi5bBhItWLxRev8PjRE5YJmbuzEDKpkXaYkXS7WUlGwrSsqQGmzhYGoahZi4TVjNlkL4MQXaQwKMWwd7YirJYiYdMj5XXi7tUrrBy7fv06y4QCGhkSFgMGfR6MJeNYePEEi1kIBXUy9Dv1y5nQ43u38fPPr5AOelgmNGDWYMxrx0jIk8mEPHZ2qNDcQbfDlIjbNBiNBTNT5HiNob44O0cdpZEEmwYXZybZuMLPSz9jOJEC3RdLG5Vs+JFMzVgmtPASUaM+W46ZV2VC5F5JVrfjTiNmYj6M9QZw49ok7tyagUfXzbpjF8MuzEYdSJul8Iv5DEJjBCGnBoGu2uVMSH2uMpsJ7c2Y3dPuGAXZux7Zgy7KgioIQtvRdmgbWiu3oqViC4vWyi1or9wKXkUBvt71OSq2fY6K7ZtQvuUTHCr4DFV78jKh4l0oK9mLkuI9KC3ei/IDO3G8ZA9OlezCmcJtaCglcXoHWmn1I6sLvR8+mWyp4yhB6N0gyLSuFwSmqn1oO0qZ0D4GIWlnC2QyGc6dPrm8O5Z/8qe5oRZNnDoWdPon/8xP/uuVTtnqu2Ordsfyu2FrX28AIXJWbGlpy0Rr2/L5n5bWdvDbfj0Ev3L6J/fr+Z2z/E5Z6wbdsbU7ZfkdsY1eb9gpE0lBwMkPglGXWA5+axe4gg60dnRDLFOz7pjR4lwpx2jIkDIhatE/ff4MJq0K+nYBgrJMJpSw6DKazMULIGH6woXvoejsYC3ysF7OIJR0WjHV288g9OCnR9BKu2ERd2TLMVputTAIxRwOBA2ZcsxMDoYKMSJmyoTMmEv1YWlxkR0I1NG11q62FQj5XLh/7RqbE7p27SYs8m4ENHKkbCYM+bwYTyWw+PIp5p89hM+gBoMQZTPZcoxB6O0rJP2uZQhN+B2gcizmcyLhdcIq7oSlowU9+gyEqByjfbolLDEIaZsb8S6E3mI4mYJV3IVekwojXieuXZzD0i9LWFp4CSozI3ophgMWzEZ7mCb08y9v8MP9W/Dp5Mvl2MWJXty+OYt7t8/Dq5Oi16DBxbAXc1EX0iYZApIWUDk2ZtNi0qlbBSEVLbHWHGbWqnRxg8oyOr3MumN5ECItiEowmnpeCZqC3gJu+XZUbfszDnz6T6wcK/78n3Bo+6fvQKi0eA+Ki3ajtGgPyg7swPGS3QxC3xVuQ/3BHQxmLYcKlnWhD4PQ6gwolw1tmAlV7WejAK1Ve8CrykBI1MqFUqnIZkJ1aK5bU5I11KM5G1zaJ2virBurBxdXzkD/tZrQu0b3mT2yj8mE8rWgjV7nl2P5r2lGZ60etN779+lCuV/bSB8iOLWLVgeDkETBOmMZSw8R65jR1DQNLC5nQn00Y/PsCRNh6Va6UaNkek5uhyppNTAI3f4+IwzPzl6AqqsLHnJUNCqRthuQdtkx3T+Apfkl/PjjA2gl3eyCRlgrQ8KUgVDK42EdMp9WA3FjLUxdLZmSyqJl5djseyCU9rnww43rwNtfcOXKNVhpZ02nQNpuxpA/D0JPHsKrU4Fmj1g5FnQsa0JkERL3OeCRdGDIpsNkwInRHh8SfheSPhdsEiHswjbEqDwkUXsNhDTLENLi4nQuE1ofQq/WQihowVwsgoUHP+HNm1e4dfMyfHo5xuwGTEW9uDTZj7u3z+Pe7Qv/DSD0JfiVBaj88p+x85//DuXbP0fpF3/MQmgL04QOkyZUvAsEoZKiPSgt2osylgn9HhAik7L1411RmtrzB9BatRcEIdKE6qqK0cnnQK1W47tvvwWHLbGu6EFMF/pXB6Gsy+JGetCazzeCztrP88GT//pfAkLUfv9QCBmMNqYLLUNoOJLG8xcv8XxxAY8ePYBNIYdF2M425CNaFRJWExIu0mQu4u2bJUzPTEErbINPIUFcr0Gfw4pejxszI0N4/WoRP96/yy642qUi9OhUrIOVdlmQ9HrgN5tgV8rQzakDXX4N6ZVIWnSsHJsaGsTiq0U8fvwAJqkITmEHK42SdgvSPg/uX7/G7F2vfH8JVjkdNZQj7TBgKODCVF8Kiy/m8fLhE/i1Gvb7hmgOKOzBRCKKJ/fvgjbeE34nPLIu9Nu0GPfZMRkJIO7zgK6H2OVC5iSZNKnQ5zBhLB7D/Mt5/PzzW5Bxv4LHQY9WjrTdiCuTs3i19Jrt2o0lE3B3dyFt1mLE58b1C3Ps7tjiq5eImPTLLfq5RA/mH9/H4psn6B8Mw6XrxpjLgOm4GzcujOCn+1dw7/YlBqdegxLnw07MRJ1ImuUIyFrh6+azFj11x4LCWlipO1Z/FFSOZTIhMvvK3B5jpVh2bYM6Y+0VBauyoJayrcjEFrYbxivbzsqxsm2fobxgE8oLPsXhHZtRtXsbjuwtQNX+3ThSuA+VB/ahnKJwHyr27cJXB3bhdNEufLdvKxpLdoBfUQDKhH5VjM4K15QptVft3zDWa9G3Vu1HSw5CVftRf7gIIi4HJq0+A6HaWjTV17EuGXXKMrECJbZTxnbIsrtkeVnRRpmQoJnLLkRQRrRRVvS+7ti7mdCv3yDLF6zXwuZD3udDiFYnCES5WC8LWvtZLvNZ+9woE1oLISrLctoQ85rmd4D+HnQKSKe3wO0JrmRCI5FBPHu5gCeLC/jppx9gFYthE3bCRZ0rjZoBIulyMovUt28WMTk5Bk1XCzO4T+i16Lfb0Of1YGZ0GG9fL+CHuzeg6xbCLiXHRRpU1CHltiDmcbHFVKNEBHFzA0yiVtCZoKRZh6TdisnRYSy8XsKThz/BIhHBJaIN+kznLe3zZjbh3yzh8sXzTBPKQEiPoaAT0/1pvHqxgJcPnyKg1SKsU2HIY8N4jw8TyRie/HCPmeSzckwhxIBDj3GfA9ORIOJ+D+IBD2yyLti7BUgalRhwmDGWSLCZJzIAGkunIec3IaxTsE35a5NzWFx6jcWflzCeisNLELLoMOLz4Pr5OSxgCQtLLxEx6xHVSzDiJ80rgnu3LmD2+xF4gwbY1O0Y95owFXfh5sVhPH5wE/duf4+ASYV+kwrnexyYjjqQtMjhl7fBI6I5IR0m3AYEhXUMQsaGY6sgRLYducXV3O4Y7Ym1VRTklWDbsgAiEG1BW+mX4JdlNKHSrZ+irOBzVOz4DJU7N+PQ7q2o3Lsdh/bvwmECz4H9KDuwD6WF+1C2byeO7N+Jk8U7cGrvl6gvKVgux3IQonb92lirF7Ud2YeNovUITWGvjpaqfasg1HC4CF2cetj0Rpw9dQqcugyECES5yPeeXrXYSjD6QAgRiHIwWtuep/e/CUL5nbI1r3OdMXpu1B17H4zWQogAkIPRWuCs934tfHLvPxRCOQDRk+DH57ez70/zQxqtaS2EBvD85SKevlrEvXt3YOyiH0bydSZHxRUI/XD9Kn5+8wpjY8MMQnTwMGnQod9hz4PQIu7eugZttxBOhXQVhOJeN+waFUzS7ox9bHcbAjoZgxAJ2zPjo1h883pDCP14izKhJXx/8TxspCUZlcwvaDjo+mgIDblNmAy4GISSAR8SQQ+s0g7Yhfw8CMVXQUghaM6D0OwHQYgOKMYMMoyRJpTswa1rM3CHTLA6FXDphRh1GXCh149U2IpL50fw472r8BkU6DMqV0HIJ2+FW9iMUacWU56NIUSZENOCKCM6uhddVXtAA4nkAdRSvnU5BGVbkIkvQZvy+RAqz0KofNfnKNv9Bcr2bkHFASrH9rIyrKQoI04fLCzAoaLtOFFSgBMHvkBt6XZw12RCawFE79+F0B60Hdn7TtAKiGC9qNq7GkJHitFWVw270Yyzp0+hob4anIZaFo31taAgGLEuGXkNNdA0Ne2VZVY5eE0N4GZj5fLGamGa18z9sBWO9wjTAn4rKGh6eu1ljfXeC0i0zoagrQPLQSJ1/vsNXre0dyITXWhpF7K1CVqdIHF4rSC93vvfIkznl2OrINQlYcI0eQtR102pNsDh8q9kQhOJEbyYf4XnS69w+/ZNmLqEsHcL4aWhPZ2GZUIpjxs/3shAaGhoADphG0IqKRIGLfpsNqTdLpyfGMWbpXncunEZqq4OuJQyxIxa1mJPe6wsE/KYDLDIpZByG2GRdCBoUCJFG/hOG2YmxvDy1SIe/HAPpu4ulglF6Pc7rej1+/Dgzk28XVrE9xfmYFeKETWr2YIqdbim+3tZJvT8x0fwqzWIGDQsE5qIZDKhx/foHNA8Yl47G2QcdBoYhKZ6AkiF/EiGfHAohHB2tyxDiMTul/OL+OXNWwzEopA0NyCslaPPZsC1yRUI0aCkh+aETJlyLHOLfhHzr14gbjMhppdhLGjFTCKMH25fxPj5PuiMQji1XRhzGzGb9MBvV2F0KIYHP1xnEKJybK7HjrmEC2mbAgFlG7zdlAlpMOnWIdRdv9wdWxamyT4je4U1tzfWcWQXWsm4nhZSK7aAX0ZZzxfgleZiMwQlm8Av245v92xG+fbPUL5jE8p3fIqyHX/BwR2fomTHZzi450uUF+5AWdFOHCzcieLCAhw8sBWHDmzByYPbcfLAJtSVUpdtOwSVBWjNDi2uB6F3PyMIvRuk+QjWDYLTHrQc2Q3+kX1orCpBS81ZOM0WnD1zCvV151Yg1FCDxoYaNDXULnfN1u6U5XfH8l/n747lQ4he51r3a7tmG1u9toCVZILW7LMNAtqspyHGDRwXBRt0zXKdsF975nfKfguE8sGUD6T3dcfyIZT/uq1LwvbHqEtG80RymhXKh9B0ehwvF5YYhG7cuJrNhDIQihsIIhb0+rz46eZ1Zr06MNgLHc0AqWVIGvXot9uRdrtxcWqcQejG1UtZCMnZHE/KbkSfzw4aBQg77fDotewH2pqFUDoPQguvXzNNySjqYjpLzKhnond/MIDH9++w/a9LF+ZYJrQehF78+Bg+tRpRgxZDbivGwl5MpKgcI9fFecQ8NvhU3RhyGjAVdLNMiE72ZCAkgkvShpRJhUGnBZPpNBYWlxiEyK5WcOYkerQK5hm0qhxLxlaVYwxCbxcxv0gQMiOmlzIIUSY0PZZCtNcDu1sJh7YLo249g1DUZ8TkWAoP7l+Hn5wBCEJhB+YSHvTSrpi8DW4hF8N2DSZcG0FoH1tWpSnp/HWNTCmW6YoJSreATyees8EcFIs3gVe6jWlChZv+iMLNf0bxl39C6Zd/YHFwy59QsXMzjuwvYOVX5f4dKN9fwKapj+37EtWlBTi7/3M0lnyRsfkg6FEnbp1SbP3PPrIcO7JvGUK8I3vRcKQIguozMGl1rBxrqKl+pyT70HJsdWm20h3LlWJrn/n6EJVjG0OIsqD2d+J9l1gFLR1YL0grel8Zlvu1v7Ycyy/RcqUYPT+0HMtBqINa92TzSvtjreQ1LYVcoYXD6VvJhKb7JvFy4TWev1rCtauXoe/sXM6E4kYd0nYr+vw+ton+8+tFDPT3Qi9qQ0SrQMqkx6DTwcqx72cm8fb1PDtno+7qgJsyIZMODEJeGxI+D2IeN/w0Mc1tBEGIbpFlIGTF3NQYXiw8x9XLF6DvamOXOmgiutftQH/Qjyszk1h49hiz0+OwyUVseZWsOnKZ0NL8Il48oExIxfyLhr02UCY0mYrj8b07ePPqZQZCym4Mu0yYCXswEw2xW/I5CLklbei1aDDksmKmv49dFqH/UmGnA82nTiBpN7BjhbfPk2c12FWN8XQCXokIvVY904Suzc3gxc+UCb1EzE4QkmE8YMVcMoZ7N79HMOGBP2iC1yDFpNeGuZQfMQahNB7cv5YHIecyhPyyNjg7OBiyaUCngMLZTMhQVwXKhHSsRb8PnUcyvkE5v6AVPWh9CPEPfoGW4s3gHtyKr3d8goOb/oBDBZ/jROE2nC0uQO3BHagv25ux66g6iMaqMjQcLUPd0YNoqCpB85EDaCrbifr9n6G5aBME5DWUB6H2DwLRXwOhfUyY5p45BYtOj3OnT6Pu3Fk01tasAtG/Zggt3yNbY3KWL0znv85B5tee/2ogROsbtLoh6GBBIJPJNbDbPSsQGh+/iNevgaXFX3Bl7iK0BCEprUUo2FpEirpfVA7duoG3SwvoSyZgErcjqpOzEmTQaUWf14krc5P45c08rlychrarjbkuJgwaJuQOeK1Iez1IuN1sTohMzZxSIVuOTVsN6PdYMD4YQDxhhlnXAV1HE4MQzSjRtYzBHg9seinsFgXcDg2cik4kLRoMe2wYDfkwMzyAhfnnmBxJwylvR9KqwVjAgalYAJO9UTz+8SaWlh4j5rGAtKxxlx2zYT+m4iH0hQPoDfnZKWqXtBVpmxYDXhvGYxEs0sXZZ8/hNRlw5tgRaMUdzIWxL5REKpbG+UvnkU5FYJZ3MQiNeZ24en4Sz36Zx/M38wg7LMzKhHykZ+MJPHz4GI8Wn+HG5TE2CDrmcGMmGUHArsFAXxAPf7yKkEWdmZimOaGED2RJElJ2wd3Fw6BFg2m3EXExB87mEzDVHYXmTDkMNUcgpI7TIdqO3w2CD7sPVkmzQQVMiM5lP/TkUdaSDXbk8OCX4BZ/AU4hAWkLuymW0ZSo20YWIWSef4CF8NgBdB3dj66j+5ju1FK2HfV7/4Lmos0QlNLcEa2E0G4a7artZJpUO+lSG0TL4b34mMjoRJlyjHckA6HGk9/AY7Oj9uw51Jz5jgGIBOpcNNVlZofenR9auUdGxxHzMyF+UxP4Tc0s1mZA671nJdqabCiXGWX0oHczofWyo9xnTJhe06rPh9F6rzcCUwZIGWE6J1D/HiJ1foa03pxQLhsiMZr+fSgbIpFaKlOvnhMaGBnA1WuXMT05hojXDU1XO5xyMYJayih0bBq6L+DH4zu38GbhJZKxCIx5EBpwWtDnc+DyzDiWFp7g8twEtF2tDEJJo5Z5OQ/57Kyko6npoF7HTNNyEOqzmzDos8LvlEEqrYW8uxa6dg68UhEYhHw2DEbc0MnbIOCegVRMp5hFbCeNIDTe48fMcC+SqR7IxXy4lG2IW5UY9tkwGfVjui+K5w9v49WrB4h7LQirZAxCcz1BTCXC6I+E0B8OwqXshkfegaSNzhvZUbpjG3Z/vhl7N3+Bv/z9/4N/+D//Mz75+/8bJypL8cf/8g/4H/+Hfwu5UoZg2A2DvBMpswbjXieuX5zBMyzg/vMH8FsMiBqUmApZcL7Xi7nLY4gM+xHwCRHSNbNybC7dA4degp6wFY8eXMtASKfGhbAvD0JCuLv4WQiZEBc3MQjRFVaydiWHRSrBfguE2I2xki/QUbGdRVvZVnQd2sGWXqm930UXVqv2IOdLTa/Jqzrj0rgbLWXb3g8hGhHYAEAEpo8BEH3tWghRd4xz6hv4HC5mapaDEGVDuWiqq2UDjP89QWi9Uux9nxGU/nuBEC2vksMi/cPsXQ12MeSqVqjUHdDI2qAVCuBSSBDSqUDCMInGA6Egnt2/hzcLLxDrCcHQ3cYyobRZh0GXFUNBanPT/tN5XJodZxDyK6VImXTMy5kg1OfzIenxgIYVFbyVTIhByG+D2ypGR8cpiNrPZCAkEyFh06LPZ8FQxA1VNxe1545C1NWQgZBRxTKhyZgfQwk/zBY5DNpOuFQdiFtVGPXbMRHxY2YgjuuXJjE90w+vWckgNOFy4HwkhOlkDwYiIQz0BOFWiRmE6HoHQYhz6gRaGhrxTeUh/N3//r/hs3/4rzhRVgzud9/iiz/8AX/8x7+Hy2uH0aSEVSVCn9WAKb8HFydHMH3jAnonBuExahE3KjEZMmGmzwFPjwVcKQddnSfgVtVh2KPCbDoIm1aIoN+AJ48IQkqk9Epc6PGsgVAmE5pyGxGVNMHBPQETzQlRJlR7hN2ipx/2TlqZoC4UicOHdjBhWlC+FbzSzcvBPbgJueCVbMrem6dzz3Tu5wvQ3fn2SlrzoHWPzJ/Jrnlk55AyZ4QyhmlUgtXt+wuaiunPp3WQ7ex75n4v+3tsACHauhcwgZlE5g+NPcuaEAnTpAnVnzgOl8WK+rpqnDub6ZBRlywXnPoaNGcjf52D21gHblM9aJXjnXWOpiZwm5pZrBWmN3qfy3zWPmltY7UwnROo3/OkztgG4vRGn28kVucL09Qhy8Vf2ynLF6zb1xlWzGVCuU16Mjej70mOi1qDdQVCjoAGJ06XoaHha8i7udCLW+BWdiNMV1WtRqbJDIZDeHDzOl48foiQ3wujuINZdPTbjBj22Nk5G7tBBbfdAK/dmIGQSgrKhPptegx4rOj1+UBdNo9aBQWXAxeZ4BvUbDBwJOSA0yxEa8sJdHechb6zCQGlBCmHHgN+K4OQRipAfe1X6GirgUcjQYqGA71WTMX9GEl74fIoYDF2wi5vZdc9CELT8RBmB+JIR73w+owwK4WIapUYd1I5FsBMFkKUCXnUEgahlF2LIb8DE6k4bl25grH+XnxdXoZTleUIm3To8zjYmkc07EY45oZWL4GVtvatRkwHfBhM9MCVCMAecsOmkSNhVGE8YMF0OgyDwwWdxw+jQQGfRoQRnwPn+6LwWOSI9lgZhMIWFdJZCF1IBVg5FlYJ4ezgskyIQUjMYVYe5vpjzFWRyjECQw4YnWQuRgAiIFDHqmxjCPEZhL5kp37IzJ7eMzN72rSv3JE5+UyZD9mCLMdupj+x7ltFAer3fYqmok3glnzJvhd9z7bKguVoqSxgWhHpRaviUAH4h3aB91Gxm3092Y9wD+9Bw5Fi1H59DE6TBZyGOpw5/S3qa8+hoa56OTh1NWjOBreezPCzQUuunHo052IZSNS2X4FQDkb03AhArGu24TmgFvD570aubb/ek9/SBl42cq36j3mutPGpVb/Sos8BKPekQUIWf2Xrvl0oQVte5ABETwah1i7WIWMQkiih0ZlXIDQyNQSLTY+Wlka082qhF9O9dRoUlGUh5GSZ0PTQAJvlsVlMsEg7lyE04nUw90KrTonmhnPoEHCgF7Uzv580nQIiMdeb0ZVyEFLyOGDOiEYN+h0kLjtgNXSgqakKXa2nMxBSSJioPeC3Y6CHMiE+mhtPoaujAR6NNAshC6YSHoz0uqA18KHTUDnWjhQtoPrtmEkQhBKIhZywOdQwK4SI6VSYyIPQYKyHZUIuVTe8ig70OnUY9DkwkogiEgpiuC+NpjOncaqiDIM+N6aiIYylQ0glPOiJO2G1q+CzqDHhd+FaKoHR3ijccS/8BCJ1Zm1lLGDGVG8E6bFZDF++i2QqCb+ejPgdmE71IOzUIxl34+mjG4jYdWx37ELYi40gROUYOSuaaqug/a6cOSzml2NUKpEmQ/oMBWk179OE6N48nfqhkz6kEWVO+6zoOvTnZcowKsUy5vmkO+WE7waCUOEm8AhCeboQaUOsO7cWPnnv+ZW78THBO7QWQkWoPn4UNoMJTfX1OHvqJHIdso/VhEgXykW+JpTThui5nh5En71PE2IA4rWBvyZy+s96T7pQkQsqw9bTgPIHGjOvO9BCX0u3y/L8iDbShH5PfYjmfzaCENOE6P5YdmCRpqY1GuMKhMYnJjA1OYFULAKzSgqdqBVuJYnGciQtBvS7HRgM+NEX9IEuS5jUCtjIa9mgApVSdDZnPBaEUS1GQ90pdAoaWPeM7pFR52vASftddiZukybkUSuhEjTDo5Qw72kyAhsJuWDVd6GhvgotTSdg6OIipJKxi6b9fhv6Iy4oxTx0ttVBLhXAp5WxCeVR0n1ibgwl7RBJqiGXNsCl7GDC9ChNRGczoZDHBLdbB4dWzP7e4y4HZnsCbIp5KB7BQE8YLoU4c27HpsdQ2A1efTX4PC46WwX48s9/wv/xn/4TzlZWQN/agm5uLTiNJyGSt6Cx8TROHS5Fyzdfo/O702jhcWGOxJCYmIHTaELcpMJk0IKZvhAGJ0bRPzeL3oE4PHoRhn0mTCcDSAQs6O8N4Omjm4g69EjrVZgLuXExFWA2tZlMqHlZE0pKuXBmIbRWE8rB4YMhVPwFWg5uQTsJymXbwC/+Aq1lW1eJyzn9h4GIsqE88ZsgQxDiHPgc3JIvwC+loUjKwAqWY8NMqLLgowBEsMpAKONdxDu8B41HClFz7DBsOh2aGxqybXrSg2qXY2Nhuh600JqLHIAyIvWKMP2hEOJxeeDx3g0+r+UdABGQ1oNP7rMcgOi5kRa0LpiyYva/RghxeW0gh0W6xEHmZvQP04Q8NiO8NiN63Da46LJqVzu8CjliBh3SJj2GnDaMB7242BvH1ZE+NklN+kkPnX4mg3uvHaOJIORiAU5+WwmhoA5m8qemLXeLAX0uCwYCLgahhNvFIKQWcOHJuiZSO3w06IZe3oETX5eh8dzX0HeQoZkM7FRzwIq+uAsaVRta+WcgFXIQ1CvQazVi3O/CTDKI4ZQHCjUfajkfbqWIDUiO0xwQZUKDcTgtopr9OQAAIABJREFUMjhsVDZ1IGJSYszrwFwkiPPJKAbiPeiP9MArlyMgFqPfacFA1IOdOzbhk0/+hE2f/gX//t/9O/zP/+bfYNsf/gTeidOoPXII+/Ztx87indhV8CVKtmzF13sP4NShctRwWqFPXUVo8hFsZi/iBjWm/TbMJiIY7o9haDINb9AMl06McY8F59MBhFwaxCIuPHt0FxG7HkmtFLNBOy6lg8ycrUctgrOjGWRBMu0xgSDkaj4BS/0x5jFNFq+0ppHrShGAlrMQlgltWe6GUVeMS235XFBXq4R2yLajtZQg9CUExXT2OVOOsQ4Xc2Yke9iVEYD87lvj/s9AwSnejObSLWxeiF+xHRtFfkn2MVkQfS330B4WVI7xD+9G8+H9qDtyEE6NEoKmJpw5eRqNtXVoqKldDg7tk2WDxOnloN2yvOXWfAjxOBzwOE0s8iG09nUuM6JMiMtdP3gbQGhtZrTqfV4mlA+k/NfvZkhdbBaH5nHoh329yM9+8l9T1yp/NuhjX5M+lJ8J5b8WdsvYykYzt5X9/YRCKWvTL0MoHvagLxZgHtFevQZmURf8SiWDUMJmyEAm4sPN6WHcuTgBp1YKJ3lPZyE0QBCKByAV8XDu7DGI+HUwiFoR1igYhHqzEKL9L9qkd6tymVDGurXfbsZIwA2FiI+T35RDwDkDXQcPYbWctff7g3YMpfwY7AvC49LCqO6CX7sCoelEAANxJ6SKZsi6m+BSitDrMGEy7MFsMoy5oQSshm4Yde0wygWImBQMQrNZCA0mQhiIBUFCelAiwpDdgPEeJ3o8RkSjPkyODaCVU4eDu7Yj6qDMK4q0xw6ZshNSkwR6rQQ+jQLDfhcmUxGMTswhcv4Rei8+gdvmQdygwrTfgQupBC5Oj8DkVKOlvR4OTTfGPVYGobBLi0jIjueP7yHmMCKtl2M25PggCLEWffXhZQjlw4GVQu9AiAC0KRubwV0PQiUkUm9jehIBjfQl+nP/NhDa9VHZEEGIzlAThEhLaqzci9rDJbAoJBBwmnD6xLfg1NUvA4hglIFQDZpqSRta6ZSx5dZ/EQgJ1s2EVkFnTamWD5uNXudDSNDayU4u02oExXoAos/ywZP/+m8JIbbc2tENghCZm1FrXyJTr2RC/ckQBhJBDMQC8BpUsIi74FPKEDFoEXca0RdwYjjqw4WxXlyY6IdZLYJDlTGg72WlFnk8ByDr5oPXfBYiQT30whb06GglI5sJBV0gCJE47VIqWDnmJZdCs5ZlHsN+J4IuA4YHIxjuDbFzQT0aBdOLhkJuDKUCGOoP4/zMACI+C/uh77MZMR5wYzoZxEDCCUHraQi4J+FWC9HnNGIyTDM4AcwORWHWdUEl50Erbs5AyOdkmdCFVAzj6ShGUiFmKxKSd2OUfm+A7GrdUKk74XHr0cI5g0MHChB1GDEW8TNfapG6E1q/Dla7EnZpB9JWLUZ7PIj0RJCcvYmB2atwGXWIm5SY8NH0M3XppjE0kUQs5UXAomIQutAbRDxoQm8ygGeP7rD/5imdDHMhJ4NQv1OHiKYbrk4uhixalgklZNzl7pjquzLQ0CJ1r6gzld8Vy6xsbAefDhfmdcSaij8DRXPx5+AVfcEyIcqCKOg9ZUPUeqfOF/0ZuU4X3SVbr/vWcOAz1O//FI1Fm9BEM0ckhJdnDiXSc6OMiF+5HdzKHWj+leCSCJ2N5kO70UxlWeUOcCszEKquLIZBIgLpOCe+/gb1dfWoq6ldjsbaanBqz7Foqqte7pRRx4yTXe1g6x1Z47MmJlRz0Mxp+tXIF62bm5uRi/ysiMfjg8cTsFhPoF7vM66gBc3rBLelFfnBa20DBb+1g5mH0WrE2hC0CbFe5MTp3JNE4/Uif4Vjw9ddYrTmRX4mlOuicbitbIeM3nfne0wPpnswmOzBYCwIr0ENc3cXvApZZkbIaWYrF6OxAM4PpzA1EGcdJqeKdre0rNQa8jsxHPNBq+yETCKApK2RlWM5CPW7rRgKeVg5RusfLoUcajq3rCVDND0G3VYMB1y4MjuMxw9v4PxkHwydApYJDTptGO7xYSgVglrRCYdVBYdRwU7pUAY1EXBjJhXCcNqD9s5qtAq+g0fdjV7ybg67cT7dg7mhOBxmCbTqFuhlPISNciYiX4iFcT4RQdrrRtztRECvQY9Ji9GwB+f7IhhJBSGRtMFmUYNbdxpHD+5H1G5CyKSHWadDZLgXvZdG4fFb4VFRGWfCZMSL/ngU/ZMz6BsZQMgiZ+eox/1ezCUTuHphEt/fmMbkTD98lJG5MuVY3G9EXyqIF0/vI+Y0Iq4WY44yod4QBlx6xHR0hZWHIWsGQkk5D47mEzDWVkF56iCMtUeYpzRpMRtDiAYRN6O5eBM4hZ+xaCr6LFN+lWxBy8GtDEJcGlgszAwethCEsp0uWoTtoptiZGS/ZgSgYf+nqN37CRqKNoFT8sVySZYD0YYQqqCl1x3gVux8b/AqVzpoqyG0k2VC5yqLoBV1op3Pz0Cophb1eUFCdWP1ORacmupsNkQZUS049SvR1FCHXDQ3csDlNP1q8Khjlm3l5wBEz3wIcbl8cJsFLDKlWSv4vPcHl9+K9YInaMN6wW9pX5UJ5TIietK5nfViuTOW65Bt8GwjG5ANLGJzn7flAYhglA8hGmSkbKiZR3/3DrZAS2365XJMqxSjtbkenbxGqDvbYJV0w69SImEygCAwHvCwkz4qAQcGYSsrtbwaus2VgRABhCCklrejs6MRYoKQJOMFRJlQPoTS3gyEdO0CBLTkT21gi6Y5CD19fAuj/T1ME4polBh0OjEcDmCkN4ZIyI3+dARhtw1+jRI5CM2mQhhKutHS9h3aBGfgU0uRdhgxEXKzcow0IYO6E3IpBzopD1GLkkHocjqGXpsFzcdP4vi+Uuz/chuOlZfjq6OH8M03Vdi1ZxvKyopx9vS3OLCjAAe2bsXhvfvwyf/1d9j06TaITXa4B3shVcrgksvRZ7ViNupHxG2ByW7E3Pl+RG1CJE1yjAdDOJ9K4vr3M7h6ew4XLo/Bb1Jg1GXCXNKHsEuDcNCGF082hhBlQrRdT5pQSs7LTEwThE4eZN0xOvFDnbBfK8dIC2oq/Hw5mAa0DoT4JTQztIVlRK1ldB66AJ2HMpPYVJblfx8Spuv2fMIyoY+FEK9iFz4oyneBV74LzRX5mRBdg92L6soiNmQr7ujEia+Oo+5cNeqra5ZLssaaGjRWE4iqmenZsiZUt2L3wTyI8kozbuOKJpTThtZ75jQiAtH7IdQCbnMLeFSSrC291nnP47dhvXh/abaiCZEulIuPLc3yyzR6/SGlGsFoo0wot29GwnSuQyYSyVYgVLG/AEf37kBNRSlUTY3sioafVjZoOdVhxaTfhQGzFpqGszDy6mFs58KXhVCvw8KymOGYH0pZK3hNZyBtaWRrHWG9EilrZtdqJOhBb8CPtN8Hu0IGghAJ12mrns0ZkTA9N5bGQG8IRpWQHRMkQ7V+pw1DIR/GUhHcu34Jj+9fZ8ZkPtKE7GaMBz2gieOx3iC6xRy0NJ9hfzcqEydCHswlw5gdiMGo6mLdNa2Qy+xoqZ1+MR6GtL4G2//xz/hf//1/xH/4t/8Tm4zeueVzlB8sxP/yH/8Ddm3fjMrSIhRs3oTtn/4Fx4uLwDt1CjVnm8CTauEfGIFaoYNfrkWfxYLpqAd9IQcGB1P46f51xJ1atpU/4fdhLpnE3auX8OODm7h16yJCFg1GnVZcSAURtKvhdxvx8tkPiLtNiGpEmAnZcTEdzGRCeikc7c3oNShAc0IpJX+5HFOePgh9zWF2fZVBqHLnqvY8lVX8gyvCNO145UOIV7Q5U34dzOhA3MJNoOCX0HpHpuVOfwbpSwQeBh/yKDq0M7uhX8BKsdo9f0ZD4edoJMhlSzIqyzKl2XbwygvWDToVxC3f+cHRVLELFGQb0lxRgMbKPQxCijYBxEIhvjp2DLXnqlFHEMpGY/UKhAhEOZGanhwGonrW3qfu2ko0gkCUixyAKDvKL9My80RNaG5qWgWhVUBqpkwoA6EciAhG7w32A7s+iHJwygeSgDKhls7lyAHofSL1WjithU/+ewLRepETsNdCKB9ItDtGICIIUdCfS2375UyoZMsfkVJIMKHXI9jRzu7DB3QKxEx6pFw2jHtt+N5nxUWXHlMOHRxd1NnqzmRCTgtYORb1oV1QgzPfHoao8Rxs0k4EdQqkrEYMu+2su9YbCiAV9MMil0DTmhGee816jNL3CPvYbphRJ4bTrISRNCWtEmmXGSNhD0YjPviMSlYKWtUi+A0KpB0mjIe8zKfn/EiKCbvc+lNwK8UYcNswEcz82uxgAhZNNywqEfRdAiSMWkz6XLiUiCBuMeDssa/wTXkFuN9+DRcdRnQYMB4OIO4yI9FjQyLmQVtLEwr3FiDmNWMiEUBPIAR3NInE8AS03SqEZGoMWPWYiDkwmvTjpzt38OLxPOJuP+I6FWa8DpxP9uLOpYv46f4t3L/5PSIWHUadNlzqjTDw+JwmzL/4CQm/GT26LkyHraxFP+g2IGGQwd7WxDKhSbcRaXUL7LwTIFMz+enSZWdFaot35EGI6TpksUElUtGm5ciHUHPh5+AVbwbNClFrnktDh0Wb2FwRj7IharmXbVu1C0bb8LRykety1R34DOf2/Bn1eRCiLlkuuGUEoZ3rxscAiL52LYQayvfgXEUhJPxmiIRdOHbsGGqqa1g21HCuBo1na9BIz2wmtOpZQ4uuBCCCT+OGkZ8VEYSamtaPfPDkv+augVA+kDZ6zftICOUDiV6vbuuvhtNa+OTe50PnQ17nZ0jvhZBQyiBEkCQI0e+jNv0KhLb+M/q1UkyZtAh3ZSAUMqiQsBjR63Vgyu/ErMOACYMMoxYlnEI+fHSPzKpHP61s+F0YiQfQ2VaPmu+OQtxUwzbkwwYV0jRR/SsQGnZaMRx0Y3Iwhru3L2AwFWTlWFSnQh9dSe3xYjweRMJjQY/LCJdRAS/NCWUhNJMM4/LkIGYn+yGjc8lqKfqcFkwEPJhNRTA3lMRgIoCIy8TuvxOEpnxuzEVDuNyfYqeKBnuicCulGetXulEf8uHK5BCuXJ5Cbd1ZbN+xHf/0j/+A0gO74dTJMdQbR2wgAavfAY2oCyG5GP12NcajdgxFPXjy0z38vPQaKV8GQlMe8gZK4frcDH64dx23r88haFIzAH9PEHKZ4HUYfxVCJFhTOfabIFS8ielBmUzoMzQVZqK58LOPghDTnP6VQIj0pIYKglARhM2NkEi6ceyrr1B97tw6EMpoQjltiD1JK6qrBycLoaaGRqwXpA8tZ0IbAIjAlA+e/NfcZt6yJpTThn7tuRGE8nWi9bSh3GerzgetzZD+So0opyWRVrScCa3RhPIzIfoa6oiRPtXU3MI6d5QZLUPoZMUWDOhFGDfIEBa2ZO7DGzK3wPo8Tkz6nZi26TBhlL8DIco4SMglCAm453C8qhjChrNsI51a+DkIjQU8SAf9LBMyS8XsuCKbA7LoMeyyYSToxt2rM3j+9A6G0kEmTBOEet0ZCE2nI7gxO4qbF8bR4zaxm11pKrnCPrZ6cXVqCDeuTiPkNYH0KtaiD/lwPh3F+aEkHAY59NIOGIQtSJp0mPS5cTHeg4t9CYwn0xiKxOFVKxBQUxZlwUjQhwvD/RgaSKKZy8Ef/vRn/N1/+Ts0nDuDuNeOVNiJQMwGV8gAeWc9wupO9NkVmEy4EfeaYTepYDFqYJaL0WvRY9rrxEw8hquz47h6ZQrT4yn4dFKMusy4mA6zTCjgseBlLhPSdrKlVyrHhjxGJI1y2Ns4YBDyZiBk437DMiHZqYOgA4h0allAInJ2X4xEZVrX4JduYesU1Amjjhin6FNwCv+yHE0H/gIuCdTZHbLmwk9Bn1H2xDtIDoxbM6sYdLWVzkZn98DIM4gEZ8qGcpkQPXPiNJVkFM2lFFSWbX8nmsu3o6mcDid+eDSWF6CxfCfo9zaXF6C+YjfOlB9Ae0MtFHIZg9C5s+fYRn392Wo0nKlGw9lzaKg+w6Kx5ixWgtY76tFY3/De4BCcGjmZ4HDAyYv3ZUUr4jQP/x937wEcaVqe7VJl/BsMBhwAGzCLwdgYlsUGDCwbJgflnLM0yjmHVner1Undyjnn1Mo55yyNJs/uzC67gG1sjI2xOfYPv9P5r1Pv1/o0PRrN7ALnVJ1ztuqu9/taGu3U1s4193M/7/u8xcXvLCnAFiF2SRnFpeWYy06X3DWz7ZKdfJa7ZtbOWe1xx+y0Lpn4THTUnvY128/lTpq8HnfTahupsJEthERHTXTExM8pKq6Q/l3i/RhCzaWp7PRUst9VzXxdCZPtdcz3d7E+OCCVYzenhnl9rJ97oqU81MVkYwWzPa2sDvWyJ43SmGR/eZq8rHjiIv0lCIkT6eJSw22xo3pyFAGhzbkZCUIDzY301VRImxF3hvo5nBiRSrq/eeseP/3J37C/MYelrgLRohcD8kU5dn97mR9/7wH//LdvsbUwzozYrDgxxB1xgn5jie/dv87bb95iYqiTRUun5NDuLlohJPYJtdQUU23S0FNTKk1yFBB6eASh21vbEohmujqY62ziYGaEe2tLbM1OoMvPpKWxBqNeS6CPNwsjQ9I1QfuL4+wfzDI61UxVUQaLHdXsjvVwd32WhdEeNKo0jIZc2qpN7Az3cX96ggebq5KLa24uo72llPHOWg4n+nmwIUq/AabG+vnZv/3YWo711HJnflDqjl2fHmBzoEOC0HZfO3ePnJAthMSwewGhsqPsRmRDcikm8iAxpqM4SoTRbpiuid3Nj2S+5opwQyVR7tKRDVOEC0Ji/1BprDUTEj/jOPQ+gpCAjwwhUYaJckwX4XoMIRFQW0NqK4SK4/w5TeY4f0y/gIriAzHGB2KO98MkxogkhKCKC6dCp2FgoJ/MrCwK1AUShPRqDQaVBqNag1FTIOkJJ6TTS5sbxQZH4YhOk607EkAqKrJKwOjdQEgCkLmM4neQrTsqLinHfIqKSyuOu2ay63n2Wk2ZNCDtUUlmmx0dPz+ji2bbWZNd0MlVQKm85pFsISS7JfFrTMUVkiMS5dsxhCzNeWx1lbDTXspsTRGT7bXM93ezNjjE1uSotMdFOKH7w13cGOxgoqGc+d42CUKiHBNDxcTZrqgIH6LDfaRM6BeB0M2pMWnH9A+//zo/+7e/52Bznt7qUmmz4yMIrfDTv32bn/34b9hdnrJCSEw/XJrl9c1lvnvvgJGhDvw97aVSTkDv7qL1a2JrQVtdCSZ1tpQJbQ2J0+6TiBa9cEJ3t3a4vbnFXE8nc52N7E8NcW99md3ZcYw5SZhV2RSp84gO8GFloFu6Kujh5hK7m5MMDNfQUJLDfGsNOyOD3FlbYH1mgN6uKmZmuhjprmW9r0NyQg82V1iatNDTXUtTvYGxzioOJ3p5c3uRjakhhBP6+f/81SBU/kwIWQNp0zUBokcyX3ND5EJSDhTjjSnCVZIo2wS8RDhtCyFpZvVRHvTuIeRHcVzAqTLHBfCLSEBIyAohP/TxwajiIyjVqBgZHiJTKscKT4GQAJEoyaxdMmk9yoRELiRnQyIfOinbvEgA6d1AyFz8KDeyQqicYvOzZZsPFZdUcJpKSiuPu2Ync6CnvVs3NR51y2xKs2MAHd0VL2dDz1qflhUJwDwNQnJ2JNYiU5k03Ew8H0OouTieySYtM+Jkdm0xk20NLPaJ2dJD7E5PSWNQ7070cNDfyLalheH6cubFVMXhfvaO9gBtrSygEp0IvZ5Go0Yq6VYHxVTGAfZFuTU7ycb8kRNqqKO/Ulzx3Mb2cD/XJwSEpvmXH7zFf//8x1xfn6Ovuozl3i52pkY4XJrk9Z0F/o8fPODnP3qb7dlR6eJAAaiby3PSAdDvv77PyEANX/z873LhxS/SXm3g1to0N9ameXi4QVtVEYWZUfTXm1kf7rJ2ztYWebi9zv2Nbe6tbzHf08VsVxO7UwPcWptid3mMSrOGcqMGk1pBtI83a4MD3Jyd4q/u7PFf//YD/vWf3mBloo3p9lppAqXYT/XmnR1++g/f5Sc//A5rUxaWBzq5MWM9TPvwzg7be/PUNxQx3l0vHdt4c3OJlbEBhi2d/PvP/pmN2WGpvLs7L0LrRQ5nBtgcbGW02njUoh9mu7ua0VIFFmM2rfkJdGlSqM2IoEw4IDHETDo570epCJpjfSg+assL+BSJTYU2EtCRQSRmC4n3IjGa45pwTlYQCRiJgLo6MVA6WS+XYvJGROGECkIc0Ya7YYj0pCjaG1OMjyRzrK/kgMyx/pwmU6w/sp6EUSDmuMdVFBck3fZqjg/ALDmhYNTx4RgV2XR1dJGenkWhphCdWoNOpUavUmFQq9EXFEgyaERpJqvw2AUJJ3QSPvK7LYSEEzIajZIEjB4vzUowm0swm06qDLPpST0LSubicmSdhJEAkS2M5G6Z7fo4kB65INuu2cnnZ8HntK/ZAukkhGxLMzk7ErmQgJDcpj+GUIkikK7KPCz1BobF4dXWZpZ6xdXMQ+xNzXBnbpLro61s9dew2F3LsLjeubtTGl0hRqjuL06zt73N6t5N+vuGaDXpmGypZ23ACiGRG12fm2RjSUwwnGOgrhZLeRnLotwasUjjUm8tTvOPb9/mX374OltzA1hqSqVh9bvT49xcnuD+1hRvHMzxcHeO1eFuFnrb2J4Y5tbyvFSq3dubZXelC0WmP3/5F5/A6cpXqSlVcHtnlu/e2ZZKnxptCpYGPVtTYmez2E0tMqEt7m5vS05ouruTmc5m9mYGubUxxvriAIq8BLLSxCntJKK93aUbVQ9np/mrBwfwf/4Y/vc/8vD6AhMdtWxPjnCwPMNbr+3Dz34CP/8XNqdHmLd0SFMCXttc5Htv3mJle5ricg2DbbXcnBzh4foSS6MDWLrb+Pef/5SN2VEWOuu4Oy82Ky5zY3aAraEWRqr00nGOe1Nj7PTUM1amYqAolzZlEl2aNGozrkn3fpUnWc9sCUCI9rjoUIlZP6IjJiBkDHd5TFbgWN2QOEEvIGQMcz5ySx4UCxCJNv5RSSaNBjkqxeTNiAJC6mAHtOHu6K95YYzyxRTjJ6koWqynA0hASQaQWB+HkIBP0BMqigvGGBcsjZUVmZAxMRh1Qhi63HTa2zpIT89GrVJTKEoylQqdKh+9WomuQC1JjH81FGqOVHi8l8h6vEOPSZRlJ4BULILrI4lyTYaQWGVXJNbTQPOsz35ZCMlQehaIHoeQdbSqGLEq3M9J+By/i6+dotMAJD57FoRsXZHshGQIieMbVVX1j5xQZWEYjUUptJcqGKwrZ6K1mcW+HjaGh9ifmub2wgRrllo2BmtY6qtlpLmSpb5OdobELKERri9Os7E0y8DIIPOzkwzWVUijW1cGehDh8YG4831xms3leXYW5xmqr2egovwYQtdnRrmxOMKtzSHuHgwzM1TFQH2RdL2OFUKT3NkYZ2e2i83JDub6GlgWN6yKPUyLczzcWeXh7jwP9seZGqzgK1/6Pb72/Me49MoXqTHnsTrRzfachdXxRjJj3OmtEy5pkge7q/zV3UPu3Npnb2+T0e426VDt/vQQt9cn2V7sp1ifQJE6FmNONLHedqwPdnJrfpybWzO8cW+df/jrW9xYH2W8vYbNsSEOlqZ56+4O//VvP+R///xH7MwMsDTQzuHcuLR7+87hGlVNJvJUSVhaqiQIPVhdYGV8iJGBbv795//yFAi1MlypY627mXtTo+z01DFWpmSgKIc2ZSJdmlSrE5KC4lMgFOOJ2B1dFOmKMcL5MRWFOyPnQmUxnlIeZAxzskIo0kMCWLEoy0QLX5yMPxrDIUqxJyHkhv6aJ8Yo4YQEiKwyx/rxNJni/Cg6ksh4HikQU3zQEyqKfzqEOju6yUjPRpmvolClPoaQTq1Eq1FJ0mnU6LUFVgkY2eysFp0yWSezIflzEWI/FULmUszvRqZSzCYRVJc9VaaSMkzFVplFSC3LJicqLqugpFwchTiSzS7rUpt5RGKXsixxdkt0qX4R2WZCts+2uVCFTR5kCyDxLO+4FuM+9MaS41zo2AmVqoIpTPPHnBuNpbaUibZmFgSERobZn5qUALE51cz2TBPzlmpGmspZ6hNjOvqtofP8FFsLY/T01LIwY2GosYqxljppH5EIj6V9RIvTrC/OSkPlB2prGa6uOoJQPwfTIlca5NZWL4e7HQz36BloMLDc38nu9KTkWu5tjvHazggP98dZGmpgSVyhPDvJ23vbfPdwm+/f2eDv3lhnaaqe5//sw3z+ud/gS3/8W3zrhU8yP9zMDx7ucG9/FE1WEP4u32ZzzsLtrXn6GiuxDHWys7/GVG+HND7kcFLMl57h9tYEO8vt3N4epK9BT7j7RWnS463lGbYWhpkZaWZnqZ+F4WamuhvYEXuT1ha5uz3P/Z1pXtueYL5P/Hdo5+bsGK9vzjM70Y3akEFGjjjrVMGtyWHeWF9iVUDI0s1//K+fsjk/zkJnvdUJbS1Ld5btjLZJEFrvaeXOxDA7PTWMleUzUJRNmzKBzgLRHYuQOlUCDkLSHp14X6lDZYrxoCjKBeM1Z/ThjscyhDtiDHfEFCFA5EJptLv0bAh1oCjChSLhnsRRDJEPxXpLZZ4YyyGu9pEBJFbhhFRB9hSGuaCLcD8uyURZJpdmoiw7KVOsL0VxvhiOZIz3wxjne6QAjHGBT8ggBuvHBWOKE5Dyw5AQiCo+lILMZPp6+8nMyCU/T3kMIb0qH606X5q4KKYuFmqU6LTqI2mOz5eJs2YGnf5Yomt2qk5A6HEgmSkqsspkKuZpkko2UbY9Q6aSUopOkam0DFvZdtDkrtnjqwBUtXRmq6S8RlpLxbznEzp53sz2XeqeiQ7aCZWLHEg+l1ZTT1n16RKhtdxF0xeVYjCVUVJR+8gJFSsCaCvJpKeygIGaUqkcE06YBaILAAAgAElEQVRoc3iQ69Pj3FgeYWOhmY2FRmYHqhhpKmWhV8zzEZ2tcSlfOVwdY3Wpk921QUYaqxlrqmXF0i3t17k+M86NhWnWFqyZkKWmhpEaGUIWDkQwvTAqQehgu4Xhbq3khJb7xU0bk1xfGOPu5gj3dwa4u93P0kg1i4NtWBqqUCTGEOByBX/386hzw1Apgjj78nOcefEP+fKffBBvp28y1l1JbVEmWcmeJMc4cvHlP0aRHkp0kDM+TucpLS3gwZ1ddkcGuN5v4eH8LPc2l7l/uML3HqyzMttDjVlNTLA/E30WtheWubO/zO29Wa5viPEn1bSWFjLT1cadtWXubS1wf3ucuxsW5nsrWRat+OkxHm6tMDPeQ742nZSMSPoaK7g5McKbG0uSExrq65QgtL04wXxHHXfmxCiPZW7ND7M71i5BaKO7xQqhbuGEHpVjnQXCCUVK5ZgMIWt73AeTyHmiPKQcSJRihjDnxyRKL7kkE+G0eNcGOWAIdZbmBFnHdLhLIbU4WS/yJlsAiWfRlrdCyBVdhCeGSG+MUT7HKor2xfQUGWN8kVUU62dTngVgig18QsbYIwjFBkgA08cHoIwLQZmWgKV/gJxsBXm5CjRKFVqlEq1SIalQJcCklAbhCzckOSKNKMu0x7Id/2H7LHXOjsJrASaD4ZFsIWQ0mDEaiiUVGUs4TaYi4YKezIee+MwmE5KzIbHKpdjJ9Z1Ls0clmXzzxcn1qe7oXYTZEqieAiHhmOTSTWRCcjh97ITmLUVMdRYx0mxiqK78MQjtTQxzfWmQ/c0ubh70sTLZyEhjCYt9bVIwLUFofpLb66PcuT7A4WY/Q3WVTLU1sjbY+1QIDVVVShMORSZ0INzWwhTXV3vY32xhpMfAQH0py32D7ExNcbg4wf3tMd48HOHBwQCLIxVUGXPwcb7MhZf+khe++Byf+6MP80effR+f+9yvceHMc3z9K7/LH378PaizQrixPkJ7jQpjQQQRwefw8/g2jZVKvJxe5tIrX8HD4YwE3/LYGKqjYpksK2djYhgxCK2xtghXxws42V0hPSmDAJ9rfO2Fl8hIDMeoTsCojEWZEkRamDd91eXcXV3iwc4Sf31nkb+9P8vaUA2rvS3cnJrgjZ1VxofaScmOJj45lN7GCq6PDfJwfZGN6TGmRgf4r//4V3YWJ5lrr+H27MgRhIbYH+uQILTa2cTdyZEnMiEZQmIvTkVSIHWZ4YjwWIBIhpCU9bwDhET+Ywh1Qhtkjy7ESRpgL0a3ChCJcFqGUJnNCfnHIeT2dAgdZURyViSvRTF+yLLNh0yxT4eQyITE14WLskIolPzUeCx9FvLyVOTm5lKgVKFRKNAocinMV0gAkiEkhuELiZxInDOTZQseWzg9BiGdHp1OJ0mv1z9WmskAEutpABKf/b8VQs/MimzOoR3nRyfGhYgy7WlO6B0hdGezhlsrLayP1TNYV8pUaytLfSJUFk5ojBuLg9zZ7OfhwShro82MNlUizoVJna/pCW4uTnF7fZx7ByNcX+1joM7EZFsta0Ni6JmFgxnxM2ZYXxKXDM7SU13FQE0lK/1dbIxa2Jsa5fbSOA/3xvjOjTGmuksZrK9AOKE9EUwvzXNvc5o3D4f5zo0RZvtqGGiuZryrnfzkRBzOv8xL3/gCL33zOT72O+/hM5/4dZ77/ffx3Mc+SIVRwepMP0PdlTTXqkiK8eLCS89TW1rAxGALxdoMrjz/ec5/7COc//B7ufR77+Pa+W+RGRVGdkYcWZlhFKpTCPJxw9/Ng1CvUOxfvcJgeyk3N/p443CMTQHmJhObwz3SDKM3d+f5wb0FfnB3mtVh4QhF6TjFw50VhrrryMyKJikxmL76Um6IU/Trc+zOj7OyMMV//+f/ZHdpmtm2Ou5Mj/L25jJ354a5Pt7FcKWWla4mbk+OsNtbz2ipCosxhxZFAh3qFOoyoihJCJAGfdXnJ2FKCsMYI0Jpd6nUEodMxdU84qCprSTHE+YiOSXRDRPwKQy0pzDEkcJQZ7RhzuhEmC2Od4gjIEeBt3wuTDgvcV5MHexIQYgLhWHuxyASjujYFUX7YnwHyTCyrv4UxQQ8IUNsALr4AIyxARhjAtHHBqOKDUGReI3e7l5UqkJys3NRK/JPQEjkRAI+ahtZ9xOJq4KEbMGj1RRKXTap0yaOgWit4JEBJK8CRLIMejOybIFk+yyDSMBIqOgpMpnLkGXrhGyfT3NDjzpn1VIXSnSibHXS/di+27bsTz7bwue0Z+GiSqse6SSQyqU51/WYzeUYjSWUlVY/KsdubZRwe62J9dEaK4Ta2lgWUxVFe31qjJsLQ9xZ7eONvVHWh1sZa7KekN8aG2RvZuLoWMUkt3dGOFyxMFgnhtiLYfOdbI8PSBA6XJhhfXmejcU5uqorJQgJkG2MWdifGeH20hhv7Izx9vVxpjpKGRCjPPq6pZzlcGGBO+sz3N/p4/ZmD3P9zSxauukqLyUnJho/hyvYnflLclIDiAqx548/9Vt844XP8fLXvoQyI57YcA9e/dbncbryNXTKREJ9nXnla8+zvz7N9Y0JJuqryHZ1wO+Fz+D+Zx9loDiHzalBtlfHeev1ZRYmW6ky5uJnf4nJ9i72Z2a5sWZhb6GJO5tdrI6I8rOIraFu7i5O8sbuNN+/OcX3b02wMlzHYn8L18XmyJ1VRrqbpOmRyQmhdNeUSMH0a6szHCxPsbuxyH/++7+yuzTDTGs9d6fH+O7GMvcEhMY6GSgvZLmzkVsTQ+z2NhxDqDkvnnZVMnWZURTHB1CcFEx1XhK6+BD0UT7WndFS9nM6hASQBJwEpGQIaY4gJDYgFoY5SxK7oUXOJHfc5HNhshMS3TF1sDOaUDe04R5Sl0yGkCHKh3cjASnRTbNKwC3gCRli/CiM90MvIBQdhD42BHVsMHkJYfR0dVNYaCA7K1uCUEGegoK8HDSKPArylZJEmSZCayGtCK9FF+1IsiMSB2DF0Q/NkQoLC9FqtZJk+Jy2GnRmZBn11rLMFkBPOKSiEoxPkQwgsdqCx/b5JIRE10mWLXhsn22h826f341LEhnS0yBUcpQXCRAVF1dgNJRQVlL1CEJb81qmetSMdxgYaqhgsq2NpX5xc6oAiMhzBtmba+PWag+LlnpGBYT6OrGF0M21CW5uDbIz301/rYnpznrWhsWoj2HpZxzMzz4GocG6asQMauGEdmfEjOlhXt8e4TvXR5nsLGWovpJlcQW0mDU0P8etlUlurHZIEJq3NEln19ZHLLy+tc79nRVeO1jgrx6usrfRz7Vgey6+8gIXX/lzlNkxXD3/PBde/RyGwijOvPgn2F/8BunxYYz2NzPa38CNrWUe7m3QX6El4NwLJPte4mBhgLs7E1xf62WwxUhPjY4g+7MsdndIu79vbwxxe6OP+9sWdqaamWmvRAxZE+NDHmxP8WB3kDevD7M8VMN8bzMHM8IJbTLY0UxifASJMeH01lZxY3wCGULryzP8h4CQOKzbWs+d6THe2ljmzvwwe+Od9JdpWOio53B8gB3JCSmlfULNeXG0q5Koy4xE6jTFB1CRFUdhbCC6SC+KrjlTFOYonXQXV/Pow5wfk044ozAX6cYMU6QH2lAnCgLt0YQ4Srug3wlCAkpyMC3ckCbU9ahVL7IhL0n6KG/ejQzRPhhiZPljiAl4QvpYf7Rif5DkhB5BKCc+lO6ubnS6IrIys1DmKVDn5qDOzUadl4tKkS9Jna9EllSyqdRojiTa+rLE0Y9fGEL6IgxHMhpMWDMiM0ajyIqsKjKKUs0qY1ExhqeoyFyKLLlLdnJ9ckd1JeYSq0rKqjlNcpfsF1lFR802qD712cYFCRjZOqF3hNDcUDaz/YVMdhkZaihjqt0KoQ1x5GJughuLQ9zbGODe1gAz3SKYrmbZ0sWm2ONz5ITubE5za3uIvcVe+mtLmGirt3bHxJ1lU1MczM+zvrzA+sIsnVUVDNVb3dQxhBZHePNgkrduTDDebsZSV86SuIL6CEJ31sXGww7ubvexONgidecOpoSDmuXh3jIP9ue4vz/CxFAZ3/zap/jsH36Ab/z5p8lI8eObX/8o3/jah4m+dpZvff0P+MJnf5vWejMhvo6cefFLXL36Kl2dDcyPd1Oly+DS1z9HvSGL7xzOc2NtgOm+aoaaigm2f5Xl3jbuLExxd3OU13dHebA7ys5UG1OtVWwM9Ekh/WubE9xa6+G+9HutZqG/hf3pSV7fWmW8r528nCTSkiLpqa3gxsQYD9fn2V+cYHF2jP/6z5+xv7bAdEstd2fG+c7GkgShg8kuLJVa5jvquT5mYaenVmrRi82KzXmx0oZFsU9IdJuMcVYI6RNCKIwQgbQInh9BSAwfs5UouwR4BKDEhERNkAOqgKsUBDs8BiGt2MAonQV7dDpedkMCQspAO1RBDhSECOckAmpRlglH5IEu0pPCSA9J2khPtFGnSxfthT7a+0i+6KP9JBlirNAR4NHHnYRQMMqYILJjQ2hrbcNoLCYzI4v83DxUOTmoc7JQ5eWiVORLUuUrkaVWqihQqY+lURdwrKdASDgi4YxkyQ5JrDqdAZ3OKEmvNyLLYChCltFoQpbBaEJX9Eh6kxlZBlMxsozmEozFVp3WMbN+ViadyxJns4RkGJ1cxWAxcf/XO0nupMnradB6DE4nIGTrimwhVFJSKTmhUnPlIye0OaPhYKGWRUsZQ/Vl0kCzVUs/myPWUkqUY/uzbWxPNTHcUMSI2KzY1/kYhA6XxzgU3aChOnrKTUy3N7M60M/W6Cj7E9Ncn1tgY8UKoY6KcobqhJvqsGZC08NSOXZ/Q8Cuj+EmPQO1ZawM9LErZVIL3F0Xd8p3c2u9izlLIyv9bRyMD3JveZaH24u8sT8j5TPdzSr++Ln38Qe/+x5e+svP4HD5zzj/6h/w4jc+wCsvfphvfvW3+fKf/jZXz3+dnJRIvvCZ3+OTf/ABIq55MTrUxtRgG20VeszZSdzbnGVxsou2WiNNZYUEOl2QzszdXJrhcGWI7dl29uc7WR6sZ0LcYT88yL2lGe6ujXJzqYN7690sWqpYsrRKZe39zVnW5/qpri7AXJSFpbGE/bFeXlub5nB1hqW5cf77v37O4cYSU8013J4a5S3R8hfl2EQXQxVa5lpquD5iYae3gbEyNf0GAaE4WvMTpe5YUYwP+lg/jIlh0l3ymnAPjOFOGMMcjvMgbbAjJ3UcQoe5ova/Sr7vZdRB9tIuaFGSacKceDcQUgaKXMhVyoVESSY6ZWLzou6aF9oIT0niWR/pfaoeL9l8MUT5STJG+yNLL8qxOD/0MeIzayYkIJQZE0RzUzPFxeWkp6WjyMlFmZ2NMjtTgpEqT4GQyIpsJZdpYpUdkVjF+bOCAquEI5KhI7sj+bPHIKQtQneK9DoTskRmdFyiGYsx2OhppVmRqfQd8yFrmVYhnVIXJ9XlsuzkKg8Wsy3RTnt+N6WabW5UVllLydN01DUT5ZiYDmDQF1NiqngEodf367m+2MB8n4BQOXNdnawN9Es3aRzOTnBjfoDJriKWhioYFkc7GqulSwtlJ3RzeYabq+NszLXTYM6ms9TIVFvTEYTG2J8UEFpka21ZckLt5WUM1VU/BqHrc4PszrRxuNzBWJuJ4YYKabysBKGlBV7fXuD7d6al4Hq+r4GVvhYOxge4vzQjQejtG4t87+4cM0OVXD7zRZyu/Dnf+urvc+ncc5x79XdwcfoUXu5/ysvf/Cif/eT/IDHSl8ONOf7y+c/ziY/+Op/4+PvwdrvIpKWD3fkpKwDnJ+ntrMOkz6NIk4ufiz1TPZ0cLs9zuDrC5kw7m1MtzPVWMdlUJQ01u7M4zb2NcQ6Xu9iZbWKys5jFvmZpL9Tr2+JCgQEGB6ux9Fcw0lHCzkgbr69NcmNlhtnJIf7Xz3/K/soc0y013J4Y5u31Re6Kyx/HOqXu2GxzDdfFPW6WJglCffosGrJjJFUkh2KM9kYX7Y0ywhtFuBeacDf0YY7oQ+zRhzhJ8CkMcsBWAkiPIOSCyu8KCu+Lkhuy5jzWskwrMiNxBCTOugtbdkFilZ3Q/90Q0kf5IWQQEDoKqQ2iHIuzLcesTigzOojmhiYqymtIS0lDkZ1DflYW+dkZ5GdnkZ+TK0kMwpeBdBJKtkBSq1So1WpJMozE+stC6NTA2gZAAkb/X4SQHFKfDKYfc0IyhMSeovIaCULmorJHEFocMbExKf7AVDFYX8tUp/jbvQcxnfBwdobDpSGWJitZm61lrLOMieZGVsQ+opFB9mempMHvh8vjDLab6KrRSO11cYOrOGW/NTEifc/1hQW21zbZWFigo7KMkYYaaZD+xugIuzNjHCyPcntvjOvb/Qy0GhisL2bd0i3lSTdXZrmzNc9re7PcWhlkvrOK9d5WDsaHuLs0xxt7mxyuLjLU2YKluZbh1iraqjR88yu/w5ULn8TJ8Q8IDvwiwT7fJtT3LOe/9QXGe5r53r2bxAYF8OEP/zof//hv8o0XPs9sfwe3V+d4Y3+T+/trLM0N09FWS311KX4uLqwMjvNwfZf7WwscrA1yd3+U9ekWJppL2Rvo4c7COLe2JpgcaaS7o5i+VjOLfY3cmhzkza0lVqcsNDeYqa8x0FVfIp2wfzg/wd2lGdobKxka7qGnuZqJunL2xO9lapCb4xZujPfRa1LTbVQxVlXEWLma8XI1/cYcqjIiyfZzIMP7KoXhIhR2RRPuQmG4cCQiKHak0Mb9CACJ4FmWeLcFkXBCAkJKfzsEVFRBTkfuxk06hiG2AQgYidJM2gIQ4yV1x8Q+ofxAR9QhrmjC3CU3JFbZARWGeyAk3m2dkDbCG1m6az7oI30laaN8KYzyRazys/Qe7YM22hdttB/amAAK40LQxIeSGxVEY1Ut9VUNZCRbIaTIykKRnYEiO1OCkgQm4ZBy8yT9IhCSgfQsCGkLjZwmW3ckHJEMJIPBjN5Gv6grsg2vTWZx1uyRE7J9PumGTnv/VR2SKNeKKx7JFkIiQxKQkoFlMIpAvvQRhGYG1CyNVjHWUcpgQy1THV0sDVjYGh+VIHSwOMjqbC0rc7UMtRUz1drMSl/vMYTE+a2lkU5aq1WsTLRgqS9lUtzGMWzNdASori8KCG2xsbBoA6FeNkZH2Z2dYmdxgpnRNlrqtDSVFUgl32pfL/vTU9wQYzWWpmirLaGzxsxYSxXr/Z0cjA9zd2meh7vb3FhbZbi7i5GudlZG+yhSJPKVP/0tHK/+MQH+XyI0+Ku01amJD3clyPMyk5Y2SjX5BLm78KEPvZePfuw3+fwnf4+0MH+qCnLprDTRXl0sOaCE2DBcHa/yp3/4KXwv26OOTiI3No7kyGDGLY0MtJUw3lLOwVAvry1OcH1xmO6WYrrbSrG0ljHdUslefye3p8fZnBxiZqRHujFkqKma0eoK1loa2BRjT5Zm2N9eY6itgdLkOLo0OQyVadmxtHJ9uJOi+FCUIZ5oI/2pSY9kvLSAXm0mpmh/4u1eIe7qS6iDRDfLSQqVC0UZFeqEOsSBAhv3I+BTEGD3SIF2EpAEiESX7HEIOaEKckYd7CqBSGw6fBaEFAEOKMX3h7hSEOomSQLSEYAkEEVYQSTDSQaQWE+DkACPrbQ2ECqMCaAgNghNXAi5kYE0VFTT3txJWlIKeVlZ5GZmkJuZhiLrcQjJrkisMpDEalumKfOVKJVWqVQqZAkYPc0ZnQYg8dlJCMmlmV5vQmej/z9ByLY0k46KHG14FCB6AkJrs1pmLAYGm3UMNtQw1dHHkmWU7bGpIwgNsLXYxP5mJ0MtZiaam1gWEBodklzOreU5BlsqmBuuZ3uuW7o99akQml+gvaLUxgmNsjszy9bMDMNdbfS1NdFWUcZoQxOrfQNsT82ws7TE7sYq2+vL7G0sM9HbxVLvEYTE3WE7m7x545DvvX6f/dVF5oa6SIn244uf+xC+ni8SEXaWmup07h7OkxjlQ0SACx31ZYz0tGHWKPmLr/wJH3j/e/jScx9HERNOhSKL5qJC6kyF5GUkkZOZgt2l83zitz/My196npzQSBQJ2ehyNeyurjI90ENbiU5yL6udzWwN9XJ/d5nv3NtjrLOBqtx0ujRqBktLWBuy8ObtfR7e2KFeq6Y4MYE2ZS6DlWUcrixzd3+PlmITOQG+GKJDqMlNZLLOzHxrBVn+zsS7XCDV056imFAGiwro1mSjD/Um6tw3iLv0LdSB1jBZlFHiVLuQSrTOg+xRB9odq0DkPUcSIbT4mibYQQqsxXuu9wXy/a+iDHRAFeSIOthJkjgTJsox2QWddEK5AXbkBjmQH+KEMtRZkkqALdyVggi3U+SO5pr3sQojfY6dj637eRqENDEBqGMCpRZ99rUAKkwlNDW0kpKUQlZGJlmZ6WRlppKTlSndwiGuAzqpvJxcZIkw+1iKfPLzrZJhJFYBI9kVnQSSVqvnNFkDaxFaG6SwWg6p9YYitMZHelpILYfVYjWYi49Dajmstq6ljwXTckAtVnHVzjvJ/EsG1nJwXWLjgoQjOumEbDtq4uiGkPhHuoF1YUzJSIeK3roCyQlNd1ohtDU6weHMLPvzFpamqthYbGSguYjxJnF2q4ftsWH2piakk+xrE71sLfQwN1hHX20xU11NLA/1SEPJZCe0s7HN2tw8LaVmhhtEd6yLzdEx9mfn2FtY4tbmLrd2DuhvaGWwuoG1vkHpAO3B0hIHmxvcONjj5t4+Y719LPV0SRMZ760s8J2DPV7f3+Nwc53R3k7aaorJS4viC5/9XQL9rqDMj6G7q4L6agNuDufwdL5ISlwYypwUlNkpuLte4qvPf5YoX1cs1WXMtDWy2NPO2vgwt/f3eOO1Owz0dOB+9TLFuVlYKquY7Bllf/06D+88ZMIySGFqMpW5GXTptIzU1HBrc4X7N3cp16vJDA/FlJRMTZ6CkbYWDjZX2FycRZUYT2ZAINrYaOr1haxOTrGzvIpJkUeoox1pgV6YsxIYb6lmprOBzDAfSVXKTFoNBfQW62krzEN3zZ8Ul/Pk+9qhCRGlkxU+YhUwEhBSic6V/9VjqQV4jiQ+VwfYSV0xbYgTKv8r5HieQyGyIeFsJBAJR+QotdtL4sVhVGspJlZxZENIdMdy/e3IC3RAEeyIMsTZqlBnVKEuqEXoHe6GJsLdBkbi2etYAkiFRxLPBadIE+mNNspHckeaaH/JCaljg8iK8Ke8qJj2li5SEpPJSs8gMyONzIwUsjPTycnMelJZ2RKUBIQUuXnHMBLv+QrFMYRkGIlVgMgWQrbPGo2O01RY+AhOViBZO2hanZFC/SNpBZSOZAsk22cJRHLnTABJdM4klWIUGwGPZAsh2+dnwehkJ+34/V0ASsDIthyzfRZfO+6uVdRKZ8d0xpJHENpdrGRusJShZhPDTfXMdPewPNTP9vgIN2ZnOVi0MD9exspsFZYmA5MtzZIT2hIQmp7i5tIct9an2ZjrZLK3gt4aE9PdTayO9D0dQvVVLIsW/Ng4+3Nis94i19e2OVjbo7++jaHaBjb7+7k1Ocat+Rlub6xx92CXO3v7jHR2M9/RxvZQP3sTo7SXFZMTH0t0cCAR/l5EBnrg72HH5577KN6e9qSmxGA2F5KTkYTDlbME+boRFR5AXHQQcVFBJCeGociIQ5eRiCk1kaqcDJq1KjorylhfWOTG/i41FSXYnX2JnKgwKvOy6G6sY2N5md31XepLq0kKCkEdfY2ihETaisxsLM6zs7dJaloifi7OpIWGYcrMZnKgnzt3D7lxYxdlRiralFS6aitYn5/m+2+9xd//3Q+Zn5pkoLOZ3aVZ7h1s8/0Hd3nj9iEr0+PsrMxzsL7MZH837ZXFNJsLqMpPRRPta3Ud0oZBe9TB9tJZLgEGqXUeYCeVWaLUOk2iPJOzIaXPZbLdzpLnc4U8X3sUfvbkBzihDHSSOl1iOqJtJmQLoTx/kQs5HZdkoiyTJcozuTQrCHVHVmG4F7JsS7N3A6GCaH9UMYEoowPJDPenRGfE0j1IelIq2ekZ5KSnkZ2eQnZGGtkZmZJyMjKla4HE1UB5WdnWAPuoLLMt034pCBXo0ZyiQo3hOCuyLc3EniatjfR6M7JsSzPbZ9vw2rZrZs2HyhHZ0K+aD53MjN5NXvQsCAkAyd020VETZ8dESXbshO7u9bE+1cpYeyXDjQ3MdfeyMjQgDRS7MTfN1nQ/kwMV0piMvvoipluaWOntlo517M9OcWt1kZWJPhrKVdQX50tOSIx/3RAXJ06PSfOaRSa0s7nNyuwcbWUljDTUstLfy8bICFtjo2xPTXKwusaNzV36GproKi1hrrGO9Y5W1vu7pbNctzZXubu9RXtFBU1aNb2lRtqLDaSGBRPp50NCRBjJ0eFkJkeRmRxNclwk+bmZ6HQFlJWZKTZqKS82YtCqSE2MRleQS3ZGAgV5Kagz4on39yDFz5OC2EgMKQnU6HQsTM2xu7mNXq3m21/5MlEebuiS4+lpreH2jT3efP0hDVUNXPMLxpSbS39dI3uLa/z4R//Aj//5JwyODNPX3c31jS2+/+AhP/q7H/Cjf/oRf/f3P+DW4T4Pbtzg3s0DDg62WV1dYXZujsnJMcZG++nuaKKuqpIyk4lio7g/XUdhfj656elkpySSmRBFdlwoOZG+5Ia7kRfsQH6QveRchHtRBgp4WKUMeNwJya5IBpIMIQGifJ9LZLm9So73JXJ97cj1syfPzx6Fv5gX5CHtRZLOox2dS7OFUK6fHYoARwlEqmAXZNmCSMBIfleHuB0DSAaRvBZEPMUJCacU6YMm0peCKH/UUQGoogLICvNFp1DS3d5NfEwc6alp5GRkoMgSykKRmY0iQ6xZ5Av4ZGahyMomLysHRbbonOWhyMmTOmiivZ+fl0e+Io/8fAVKqSwTzkiBUpmPSi2XZaI0KziS5lQACSjZQkirLeJYNgASMHpaSDRwhSQAACAASURBVP0sCAkQPYLR/3MQEiB6FoyeBSFbJyTyIeHWdMbiRxBqb1LT01BEb20JYw0tLHRaWBsaZ2dKbFScZHV0gJbyUlrLSuivKme2pYH1vk5pfvT+rGhHz7EwNsSYpQdLWxNdFcWMtTYy39fFQn8XK0N9rIwMsrOxxursDDVaHU06Pb0lxVgqyxmtqmOmuYON6Sm2lxeoMmgoSk2kIS+H1kItfVWViOH4m7NTLA0PoklJIj8uHENmAuXqbNKjIwj2dCcuPJT0pDjyMlMpVOZi1mkoLdJRUVJETXmJ9FxZUkSJUUtKfDSa/Bxy05PR5qSiSIokxNWBWH9vClKSaS4pZnF8krff+j7/+MMfM9w9gOtFewab2rm/c8Bfv/1dfvLjf+LH//hP3Llzn7W1Te7fe8CD19/i1s3X2FrfZ3lxneX5VRamF5kYmaSro5uGukYqyyswi/utDHq0KiXZaWmkJSWQlhhPamIsyfHXSIwNIz4qmPiwIOJCAogP9ichyJ84Px9ifDyJ8vEgytuVGE8HUnzsyfYT+Y0dKgk+VtcinMsjOZAfcPVUCRAJCMndMsUxhC6T42snSQKRv4MUNBeJ8RuxXscyRHsglB8kvveKBC0BIhlGIqiWYSSvjyAkAmyPY2nCPJGlDvdCHXGavFFH+EoquOaHJtKfwqgAFKE+FGRm0FBTy8VLF7lw6QJODg74unkQ7utPbGgYaTGxZCcmo0hNR5WZhVrAJ1eBIjf/SOJZgSJPKI+8vFxpVSjyUEjPueTn56FU5aFUKlCp1KhVhahVWtQqHQXqR7J1ROIoSaHW+IRsXdBJCP0yQJJd0MnVtlP2bp9PuiH53RZEsrsRqwCNubz6VD1WmlXWYiypQGMwP4JQS52J9qpiuirLmWhsZa69m6X+PtZGLWxMDLAxPcHOwiLbs3N0l5czUF7CRG0lU421zLQ1MdPdwfrkBHd2thnv6qQsN4faAjWNukJaTUZ6yssYbKhjaWqcsZ4O1PFxaGIiMSTGUJaTSosATVkN0xYLI/3d5CTFkR0egj4ujuKMLMrUatpqKpkZHsDS2kxiSBAJQT6kXQtEmRJLWkw4Ae7ORAb5Ex8VcQwidV4WOrWCYkOhBCABn4pio/ScFBuJ+Hp2WiL5GUmoM1MY7mpnfVbs/N7m4Y3bvHbzDoeH19nZ2mJhepbwwGC6m9sYtwzR2dpGbVU15cUlVJSUUmo2UahWk5UmrH4OzfXNzE/P09rYRmF+IaWmMqora6irqaG/qxNFehqRAX5EB/kR7edFlJ8H13xcCPdyINTjCkFuFwh2uUCoywVCHM8RaneWMLtzRNidJdzuHKFOl4lwvUqcx1XSfe3JFY4n0I78AAEbWY7kC1ciAcGePP8rp0rpd0Uq0QoC7KVsKM/rAukur5DtfempEDLGeiHrV4WQKsQdWQWhvxiEBIxkEOWFeJGflECFqYgAf2/c3Jxwd3bE5fIlLp95lfOvvMS5l16UVruL53FztMfPy5Pw4BDioqJJTUqWSjjhgsSxjvx8FUp1AUplAflKlfSuyFeRf9QxUypVqJQCQDrUKgNqlf5XhpDOYOI06Y3mxzY1ys7oydLskROyBdG7BY/t98nQObnaQkhscpQdktiB/UtD6MbWLpM9FlpLymnWGug0m+mpNNNfX8ZAcy3TA33c2NxiZWIKQ2YmptQUKjPTqc/NpVWno7usnJVhMeZ1mQZTMXmRUajjE9Alp1KWp6BJb6CjtIzxvk6aSk2kBPiQGxZAdrg/udFBaJKTqDOUMN5noau1iWsBfoS6u5IUEEB+XDyVej3TY8O8fvcWa/OzJEVeQ5WRQl2JibnRQXZXl8iIjyHY24PEqAjJ5Qg3VKDIlhyRSVdAudlAbUUJLfXV0rMMocyUBHLSEokND6bMoKO2pBhTgYaC7HwU6elkpcWTmRpPekoCVy5fIMDPl+SkBBLjYkmNjyMlNob4iDDJsUQGeBPh70NSZATFOi1lpiLio6OJiogkKyObuOhoYiLCSY2JIsrPkwCHCwTYnyXE7gwRDmcJs3+FcIeXiXB6iXDHF4l0fpkY1zPEOJ8hwfkMya7nSXE5J4XQ8R52JHrbk+ZrT4avPdlib0+AHQr/x5XndxWrrpDrK8qrJ6Xwu0S+32WU/lekDYq53udJdX6JDK8LZPpeliR+vpDoeOljvDHEeR1LF+OBNsYdRbC99L1ZflfIEV2yQHtJeUHWoFoR4oikYEepeyY6aPkhzuSHuB1LGeqOKszDqnBPVKfI6o58UEc8LkWoF8lBvoR5u+PhdAUfdwfC/DxIFE4yIpSoyFCiroUQER5EcKAPnu5O2F+9yIVXX+bst1/k7Evf5vLZszhevoSnszO+vr5EXIskITGJ1LR0csWOa7GLWto9rZFKsAK1lsICA5oCIwUqAwXqQjQaIXG0Q4TUWgoKCtFodWh0Bgp0etRanbSKZ43e8JhsO2W2z7bBtO2zbddML4XVZVLoK4aGyQH1s1bbwPpZz7Zhtuii2er4a6VVmMoe6WlAEq37otLKx53QweoBraW16NKy0cTFU5yRRpVaQZ1eQ3O5mdGebjYWlumoayItIhJlTBT6hHjMqWlUKPKp1RoY7+5naWIaXa6CKF9f4gIDSQ2PICdWjEbNobuujtW5GerLSgh0ciTO15vc+EhKCnPpaWlhd2mLH7z9Vxzu7GLWFtJUUc7i6Ch3Nnd5ePsubzx8yJvfeZM7t2+xPD/PzsYGW2trrC0sMDU8JP3Bj/DzJiXmmgQh2QVpVXmY9RqpBBOlWFWpCQElUY6J78lIjiczPpJgdwei/LxIvRZGcngYCSGhxAX6Eh/oRkygG65Xz/PnL3yBL7/wRV74iy/zhc9/js996hN84/k/w8/xMoGO5wm0P4uv3asEOF8iIcyf5Fjxe4lFq9FQWlIqza8RU/70uRlEedoT6vAysW7niHO5QILrRRJcz5PgepYEt1dJcHuJBPeXSXR/lSTXV0lxPUOa21kyXM+S7naeVM/LpHlfIcPnKll+dpJESZYnQUjkNyLHsSPX9+qRLj8GoByfi8gS5ZcsqT3vdYFUp5fI8DhPls8VSTn+duT42ZEf5IQ+2gtDrOex9DEe6KLdUYY4kCVCbd+r0veKLllegFWKQEfp14pfL6QMdn6kEDeUwVbJjkhaBYx+AQipIvzIDg8gMciHSy99FU+H83hePoPn+ZdxvfAKTpfP4eF4hQBPV8IDvEmIDCVb/CWUmkRmUjwpcdHERoQS5u+Dl4sjTnaXuHrhDJfPvcLFMy9jd/EsrvZX8PV2JTwigNi4a6SkJpGTI8bJ5kvw0WnFeTFxTkyM9DBZz5EdlWECQpK0BjRHKjzRHTvNBYnPhBM6TU8efi3FICYXivEg5vJ3lLh+593ouEt2dDj2tHdTaaUEFwEYoWdBSMCqQG96VI4tjC2iSs4kNSQcRWQEqugodMnpFGUpKNcWMNrXx/bqFvXltYS4epDg60NaSDB5sbGUqFR0NzZx++CQt7/zXQxaPTHhYdLp5fqKCgZ7eliZm+XWwQEPHrzJ/NQ8TVW1DPf2szA7w9LaAmur6yzPrjI1Os2oZYj+7i4svV10NjfRJOpMgwllQQE5ynzylCrUqgKysxWkpWWTnJhMSkI8EYF+hPt6khobeQwYUYoJCBVp1ZJMWjUGjVLKgtKT41HlZZGSEE1yqA9OLz5PsP1Zwp0uE+JwmVCHq4TbXSDa4VUinc7z+Y99hA+89z28//2/xgc/+D5+6zfey4f/x3v5nd/4NRxf+hpR7heJcj5DmOMrhLtfQJ0aRYWxgLqqMjra2+jr7aOno43e5gbayo0k+NgTcfUbJLu9QpL7ZZLcr5LkfoUkj8skeZwnyfMsSZ7nSPK8QLKn2Bt0kXSPi2R6XCTD4yJZXhfI8rlItu9lsv2uHIMo198aIIsQWYTJUrAswmWR1di4IBlAYhVBtCyRD+V5nSfN6SUyPS6Q7XNVksiEhES+Y4j2xhDl8UjRHuij3KWtANk+V44zJDkXss2GxK9/MiNyQxVslTrEHVmSI3oqhKyZkJwNyasqKog4H2e+8pnf55q3AzE+TiR4OxPt6UKYuzOBTnY4vfoil775VVzPvYLr+Vdxu3IJXxdHwny9pA5rWmwUirRkdDkpGHOTMeWnUqRIQZsZT3ZMCHER3vgFOuDsdo4Ll7/FuYvfwt7xPO6ejvj6BhAeFkViQqo0ZlapKEBXaLTukBaDzo5mB4l5OgZDsVXi6Iah2BpK23TH5C6ZWKXvPXHEQ5RktuWY9blU2oksdiPblmNPe7Ytv571fLIkO+1dgEkG0LMgJPIhAajHILS7ukVcaAQBzi5EenmRGhqGJi2b6qIyJoZGePPBd/iXn/wrc9OL5GXk0lhRzVi/hfXFRW7uH3D/7n3u3XudGzfvMDo+TW//AMOjYwwOj9DV00tdfSOlZRXoTdbZKeaiEnRaA7lKJQnpqcTFJ5EYm0RSTCLJsQmkxMVLpUt8ZCRJEZEkXoskLiqC6MhQYq6FEBUaIJVs4f4+hPt5SfY7yNWeUHcH0mPCSIsXeU86enUuOlUuRYX5GDT56ApUiIHnBXlZxIYHEerrTnSgFzHeDlz5i88R5XKOOPfLxLhdItrlIrFOF0hweoU495e5+JVP85kPvo8/+sTv86nPfJJPP/cJ/vSPPs2nP/oRXvzSZ8kI9SQr1J28KF9yY4PQZsVTV6yVjmJY+toZHuqjv6cDS3sT7ZUmkgOciXZ+hVSPc6R6XSXF084q8ex1mRSvS6R6XybN5ypp3lfJ8LYjy9ueLBFCewswXCJHyFf8ob9Ktq+dJNGdEvB5HEAiML5Kjs/lY4m8R/wMseZ6XyLPW7ihy6iE4/G6SKrTy1bYeV8hy/sRWJSBVgjpo6zgEfDRRbqhEzOmhRPyvkK2j/j3iQzK8ViKACfyA52PJcNIrPnBbsdShghH5WZVqDvKMI8nZHVHPqjCT8oXdVQQ3pdf4eMfeh/nX3qBUM+rpPi7kRbgSUqAB8n+7sR6OeFz4WXifFyI9nIiwsuJYDd7/B0v4nX1LG4XXsb1/Et4X/w2QfZniPNxJDcqAHN2Am3mAsa6q5iaaGJKnA7oq6PErCQuJoi42HDCwsIJ8A/Gy8sfNw8fHJ3ccfPwxdc/mLCIKOJEaSe2DeRloy5UoTPqMBaZMYlZ08Wiy1WCUWxIFOM9ToGOCKtl8MgQevR9JRiNZccqMpXzuKxjVUV7/GlQsv38WVAylYgNkCc2QZ5wQralmamsGlNZzbHM5bUU6G26Yz/867+lsqSCEmMx/V29LM0ucH1nn5vXb7K7f4vl1W1m5pYZHp2mzzJKR5eFxuY2SssqKdTqpXGamVk50n1PmZk50m0HyUlpxMclERuTQEx0PDHRcURHRRATGU50VDhRkWFciwghLDSI8EB/Inx9CPX2IsTTg0B3N/xdXfB3diTQwY5AhysEOFzE3/4M/g4vE+D4MsEOZwixP5LDGUIdzhLhcpGUcD9SEyJRZCWjU+egVWVj1CjQFShQiUBRkStBKCM+giDXy2RG+uFx9uu4vPQCiT72JHrbkeRrR0aQM3mhnqhjvVEmORJ89cs8/6Hf4Iuf+iSf/Pwf8onPfppPP/cpfv/3PsILn/80TcWFDNSVMNhYQUupAW12EvWlerqbKhnubWZypIeBvg76OhpoqzGTHOJJpNtFUiTIXJFAI2AjSizrepVMHzuyBXROldWhCKcid7CetYrvE4A4TZmel8jyEoC6KrXhxXuS06uPQUgGkdgvpI/0xBZC2muu6CJdUQbLELInx9eBXD8BISdJigBnTlNeoDO5QS7Hygt2RRHi9oTyQ92RpQzzRBnuc4p8UUYG87U/+Qzv/bX38P4PvofLZ79Okr8HGf5uZPq7kB7gQnqQKwGXXyTK4xJJAU4kB7iQHOBKSoAracHupAS6keTnTLy3C1HuDoQ6XiLgyln8Lr0qwSvA4VXCfC+RkRCIsSCTugqzdDREX1gg3UVvNhdjLimT/tJNTM/FJzgSN69gHJ19uHTVhct2zly86sAlO3ucXF3w9vYmLDychMQE6eLGfGU+Wp1OKukEcKShZtLeH+ukRdGOl8AjnNRjoHocQrZAEs5I1q8KIZEdie6WkK3zeeZzSQ1FJbWSTKV1mMvq0ehtDrB2tvXQ2txBU0Mb1ZV10sjJ/Dw16amZJCUkkRAbT0JcAknxiZJio2OICg8nMiyMqLBQIo90LSSYyKAAogN9EflMmLcHIV7uBHm44O/qiJ/TJXwdL+DjcB4fB+vqbX8e36vn8L96jgC78wQ6XCTI8RJBDpekNcTpCqEuVwh3vUKY6yXCXC8Q7naBcJcLhDtfIMz5PKFO5wlxOCO9x4f6kpacIP1PodOIGcJKjDpxo4I4Da1AqcqmQJlGenwwoeIPnzhxHudPSVY0FXkJVOUn01CYSXeZhpH6UmZ76hntNJERepFvfuIDfOYj7+cjH/0Q7/vgB/jND7yPD/zGe/nU73yIUlUWg/WlDDVW0mjWoc1KoqHs6RBKCnYnwvkcKb52pPucrkwfq/MR7udJXT3Oa0QGYysZRuKzY+j4XCHT+/Lp8hTl3ekQsv014meJck977ZELEk6o8Jor2iMIZUpOyAqhnBMQygtw5gkFOiPAI+s0AInPZACJVYJQhA/Kkwr3Jf9aABe//iU+9pFf55Mfez+Xv/0C0R72ZPi7khXgSkagq+RYI13PE+J8htQQN1KD3EkNOlqDPcgI9ZKUFuKFpGAvEvxciPN2IsnflQhPJ9wdLuPt5oi3uxNxMREYDAX8X+2dV3Pk15mfa6tWIkVKlLhaaSVK5EoUg6jEPINBBjrnnHPOje5GZ2RgAgZh8gyHFClRXIpaJXu9W+XyhbdcvrNdLpcvtuzyhS/8SR7XexqN6QmUKZfDjS4envMPaA7BwQ9vPnvnN7l0cZejI7FsDumvbZIpVCg3u9QbG3RWz1PID8im+sSjbXyeKm5nCrfLg9lsQqvRoNVqMZlM2O12PN4AsXiaQqnKSqNNpzdkY2sXiSNdkBM9Dk7GexxeUftLMkD+4AqyiuCMY0MPrvJ8bPGM40YPXsv9T4sV7Z8I0B8lQsciQiMuH9/m4Moddi5MtG3k03kK6Ty5VI5MIkM6nlZk4kmV9s6E/aRDfuI+N1GPUxF2WAhYDfgsOvzyP8Ssw2PU4NMvENLPENbPEjbMEjHOETXOEzXNkzDPkbTMk7RI7GSBtG2RjH2ZnH2Zgl1D0alVFBwne5eOnNtAzmMg7zUqs7jkt1CX31pxN6spH/18mM1qksN+lb1mlkY2Rq/VZGvYV8V9x/sXuXp5n+PLF7h0YY0Lu2321qskfcvEHdO0M1bubFb4+GDIBxd6fLA/4OeHm/zy5iV++94N/uVvfsk//sOvubVdoOZ8lbe/+2W+9pdf4QtfepInvvg4Tz35eb7x1OOsJIN8fOMSv3//Jh9eP+B8b4Xbh7t89O61kSX0u5El9KtfvKssoYsy+bCWoBO1seLRKSGSLFcnZDkVJXUt9x7CRCdoOM1cjTNYD67tgI7PQserQej6tCp2JAHpqmWapnuJtv/kM05W+fduZ5zs5l2nbGcd7ORcbCQtrPr1tAPy5zPTDVnoha2KfsTGoxhEbKdWkFhEn2YJrSXd96yjlJtBxnfKMONjzFomSDflI+nWEnMsUQxYlFXTjbrox110Ey56KYlrmgmbztHJeGklPTQTHvX3Sda0U6tIOTTErItELQtEzfOEjbOEDDNEbAb8djdhrxev00G9VmT/YI/1jTbbG3325BffhfNKXH7wo1c5Mz3HkkaP1eLE4woTDuZIJ5sUcn3KhS7lQolqqUwhmyMSDBEOBPF6PNhdbjQGI8t6g0JrNGG02rA6XfhCYeLpDLlSmXprlY70vG3vsivD0w6O2D+6yuXjq+wfXeHS4TEXD0ZZs/FxOxcuX1G9W+PMmWTTPmtGbWwF/VHr8Q0uHY0Qt+zw2h329icsobDDTtBqxm8x4TUZ8Rj1uPU6nNpl3NpZ3MszOJen1d6jm8Ojm8WnmyWonyNknCdsWiBiWiRmlZoWSTXPkrbMkbEtkLUvnrBA0bFE6YSCbZGiXa6Xqbg0VF1aRcWpoexYHu09OkpeLSWvjoJby/mVDL++uc9Hx+f58HCbj67s8cnNS/z+vSv87t0rHA1qDMtpNppVLg46qkv+6t4mx9vrXBy2OT8ss9vJ0st7SdvP0AwtUvdMMYybuLqa4s5mndvbLX66v8mH1/f5Fx//nP/6n/+J//Hf/jvvXWqwk3mT+Zef4CuPPcYXnjwRoSc+x9e++Dncmml+enmTT24fcX13jd1OfSRCd6/y+0/e5+9/9zG/+dUv+Nu/+Skf3LjMnYtDfn/3kA/OdzlcSakfxKbPgKBiQPJDHJRs06OsILl3zxIaZ7DG66T1Mrlv+3Q8SMeno+PVntIPGGh7NJRN52g4FtX748+QrxVLZzvlUNaPWEDCTmZ0vZm00vbpafuMdPwSo7KcIlbRIGx7GBGnqP2UB12zR1lIw4SbQcJ7yjDp4z7SAdbzIYbpgHK/xPrpx90M4m56CTfdhJt20k3auUTKsUQn7aefC1EN2Qlopkg7tNTDDqohK9WwlUbcSSftUyRsC1hm3sC6MIdDu4RDr8FtM5GIBEjHw5SyCSr5tGoVmZ46y3PP/TU/+vGr2O0WggE3TocZn9eJx+3EaXdw5o23Ofv6m+gXl9EtLGHRGYj4A6SiMZKpLLFEmkgsSSAcxeMNYrY60OpNLGsNLC3rWVzWKYHTGcxYbU7cHi+haIRkJkOlXqPT67G5vc35C/vKOpLg8biuR/bKApIM2WfIpI2tpksT7thnFqLDG1w6vKnYP77N4dW7an/atuFeOodn8RyepXN4l6bxa2YJ6uYJGRYIG2cIGaYV8tsgdkJcWTVzpMQ/PiFtE+tmRMa+iJi8eZfmlLJTx5iSQ6v2FZeeisdIxTui7DEgVLwmqn4D1YCGakBL0bVMcPlt7m73+Lt3b/DL6xeVCP3N1fOnezGj6yEHW+UU+6tlDrs1jvt1NooJih4TmzJxcCVGN6Kn7pxiPTRP2/kWa2ENO1kX1zpZ7my3+fmVi/zNnSv8808+4j/+h3/iP/37/8Jv3tnlQvFHxLXP8M0vPsnnH/8Cjz3+OZ547M94+vE/Y+qV71DyWwnq53EsTjOo5bhzdJ6PPkWEbux2+c3tS/z62g6/Pt7iFxd6XGllVRBWREjE6LPGhMYZrPF66oJNxIA6Ig5e3SORGNAYiQtJ9q1imh6J0PiZT498hnz2TsrJXtaFxIKE3YxDrVtJq3qn4xM3UILTllMm40PjOJGsYgk9LEJOBjFBYkUSMxq5bPdcNTfDhPcUqQ86JeVlLeVlPellLe5mGBPBEivITT/mpht300166KQ89PIBkvYlFUtMWBbxL5+l7LcwyIUZ5sL0sn4G+QDdrJdO2nO6lgMGsm6NspA8mhksc+cwTE9jmpvDtDSDWbuAx27GbjGh1+vQanU4bS58Tj8+lxe/24Pf7cTrtGHQLDH95tu8+Nx3+N63nuWV777AD194mbd/8jpGvQW3N0ggGCUSTSrXTNyzaCxFOJIgGIrh84dxOL1YrE7MZjsGkwGdQYdWr1XItdlqUe8Eg3GSyTylUp3Wap+19R12dveV2yYiJBmvo+NR8aEaASvpeJlPdNKLduqy/W+JkAjQLcXFg1F8SGJDpyIU1k0T0c8oooZZYoK4T6Z54uZZ4qYRI1dK3Kl5MpZ5spYFctZF8rYl8laxbJbJO5fJuDTk3FoKXh1FwaOl7NVR8ZgfwELVa6HmM1P3GxU1n4G6T89KwEQzaKQdNJxgJDT3Ku4zr/DOWoNfXT/gw6MLfHiwy4f7mxy38uTNc8SW3iBrnKJkm6PimFcULDNEF16jaJpVaeS9tJ710NtsR97kYuIMx4VlrlRMXFt1c3WQ5O7+gJuXdzna2+HSxhaDSoVW3EDN8yKr0dd46WuP8fSTX+CJxx/nyS88xle/9Hm++7Uv4F38Ica3XsA5/ybbjTzvHu7x8d3r/LNf/px/+N0n/PZvf8bvPn6Pj27sc3N7lU9u7PLR1XU+Pljjk8trfHKwrsToRreo2hU6IbPKkK2KMASNdEIm2iETnbBYQo8OMotIiFiMmRQeSfGPabk1jJF7IjzyroiQXJfNM9RsC7Tc8jUiXiJi8rlG1bqxm3Gzm3EplGWUdrGZsJ+8J38GCZzfC6r3g1b6Ydspyk0LjVy1XsTBmL5YLY9gJEouBjHpkbtfhCYFSZIJa0kv6wkRIS9rIlZJL8O4R4mWsqBSPgZCxk8n4VYlGEWnjmHKj7hzg7SfXtLLIOunn/EpZC8McwHW8oKftXyQfjZAO+mnFvaQ81iJOLR4jPNYl85inD+DRTONRTODaXERm8aA12QlaHMQcjqIeV1kIxFcJiuvvfJDvv/8Czz3zLd45uvf4K033sRiseL1+fCd4PcH8AcC+Px+PF4fwWCYcDhCKBQhEokSCkUJRWIEQxH8gRAujw+7w4XF5sBotqMzWtHozSzrTGo1Whw4HG6CXj+pWIJSrkCzVldNvdsbW5yX00IuX1OzqI+u3uZI3Kjjm2okiLKKJDB9KBk4iUVd5dLhdS4e3kJE5uLBTS6q66tcPJRnYgmNREhWCVLfL0L6GaLGOSU8Ij7jvQR7x1aOrBmJ4Zwg4lO0LFGyLatUdtG2TNmupSRxHbeOskdPxWug6jNQ9eqpe/Ws+CyseK2Kht+GwmejGbTSCltoRiy0IhZWI1ZWozY6MRudqF3RjclqxTX1fbwzP+bKsMNHVw/52f4OH55f47CaZMU2T9HwFgXDmxSNb1E0jchqXyO9/BOSsz+iYXmDK2UttxuLvNOc5b3WLO81p7ldn+JGa4Gd0hLWmRdYfPMVpn/0CjOvPM/cK99iuIaMRgAAGOpJREFU+oUvov3x02wV5pl98Ut8+fEneOILf8FTT32Nv3jqKzz9uT/DevZlrnSyavToIOPl1nabD69d5Lfv3+K3P7/DR3eP+eBoh8vNAnulGJ9c2+SjK2t8tD/go4t9JUBiEcn+vc0G1zo59koB+nErTb+WZkDPakjaNMRKerQIPWjxjEXnvtWtpeXS3IcSIq+k7Y3qftk0Q8UyR8MpYqVj1SMiNBIX6X4fT0mUVfrApDte+sJEqOTdsTUkFpFCXMuw9RSJfY2w0os4H0lf4jiPYCDWTcxzyn0iNGEhfdr9U6sp6WM9NepDk3T/WuKeRSXunQhVPz1CBGuYDZwi1+qejNHNBVnPB1kvhOgXQrRzAZopL7WYk7zfSMKxhN+wgH1xFsvsFObZKWU9ORZnces0OA0mXGYzdqOR5YV5FhZmMZuNOO12vGI1ebwEfH78Xp9aA34/Qb8Xr8eFyajHLNaOUY/VbMZps+N2uPC5vQR9AUK+gFqDgRC+QAiPz4/T7cXudCtxspjNWA16zFotRo0Gs06L3WTEabXh8oYIRdOksiVK1RatzhrrWxfYPX9ZuXYjy+nG6Szrg+ObKvh88eAGFw+ucfFQeFiE9g9vc0lx654lpILHpnlilgVVFyEul6TAk9ZF0hJAts4rsvYlxuTsSxQdy5ScEkTWUHRoKLt0VF066i49K24DKx7J+tjohp20AjZaIjZBWW2shu2nNCNOViQtKsRGay3soBK2U444KEfslCJ2imEbCZeG+Ve/h21uiqNhl7t769wcNrhYjtJwLVE0n6VoPkPZOkXRcoaC6W1yxjfJaF4lM/cCbfsPuVaa5Vblbe7U3uK9xll+2nyTd5tvcLs1xVb6bXQ/fhrDGy/hmptSWbuC10jONce573yRXvgNInPf5st//mc89djnefrzn+Obj32OF5/8c4wvf4ufrpe52ctQss/Q8OvpJ5xs5P1sFEIqprAaslOza9mIufhYxGd/wC9OBOjD811+ttvmg51V3pfY1FaD24Mix80EO3kfg7iV1YAEsXW0x5mugJ7OBBJIXvVpT2l5NTyER0PTvXwf8o58ncR/VpyLFExTlCwz1BzLrLi0tDx6Vn0GNUJ2K+VmJ+NRc4FkNtBmwsF2Wmp77Kz69LTEavKPSgzEpVScBN3vic9YhCynVtBIjCatokkRmrCQYm76iXsMxGp5JB4GyYcZpnyMWUv5WEvLPG7/yT0vw5SXQcpLP30PCYQPxRJS3BOjkTCN7oul1M0G6eaEEL18+JROLsZqJkYtHqQQcJF0WQgal1XBpHl+FuOcWEvzWHRL2M06nFYTbqsDn8OL3+Uj7A2SDMdJhGIEPR6cFgPn3nqNV3/wEq/98GUWZ8+SjgZI+pxE5bNtRvzmUcLIZ5Y2FCtelxOf20XA6yHk8xEOBAgHQwQDYfzeIF63H5fDg93mxGKyYzTZMRhs6PUWdDozeoMVk9mBze7BF4iSyhQpV5usdoasbYyC4hcOD7h0fMTlK1dPWzj2RZxOsmOXjm4yEqkbXDycOHdMxXosC8StiyNsSyTty6TtyxOB5UXlaom7JRRcGoouDSW3lpJH0Clqbh0tl56m20TTa6Ed9tCJBmiGfdTDLkRcJABYkzqMgE3FUXI+Gymfg5TXTtJrm8BOIugkGXaTjnpIRzzk4n5SITeGmbfxaue53K1zpV9jM+un4dVQtExRsJyhZJuibD+n1rz5bSJz3ycx/Swdxw+5Vp7lVvUMd1em+GB1ng+7c/ysO8vd9hwHlQXWEhp2ZH5xNcfF1RKXe1U6GTfGn3yDtusHHOemqFm/w4rtO/Qcz7Pnf5kbyTd4vzDF+20/N3tp+hEDLc8Cbd8Sw5iRzZRkgaRmxsrAZ2Iv6eX9zQYf7LX52V6Hn98nPk3urtd5Z1jmZifDzXaaG+00R/Uoe1k3a1Gzynqt+rW0pNnUr1XIXmj6lhUtWb33aHiWEFbci9RdC6fItdyXd+Wz5FnOeIaiZYaqY4m6S0PDo6MlQXOfgQ0ZxZEWZEiZ83R6ovSVtaTQ0qtT9U6rfiOnPFCGIJm/Md2w/KKyP8TYRZN10kXrxZwqyyWZrnG2SzJeD9JPeXgkaQ/9E0RsBmnvaXZtnGWTdZCdyMCdCpBYPoH7mBSnXjbIiBDdtAyh8yva6TCrqTCr6QjtTJRONkY3F6ebT9BKRSmFfepnIGgz4DQsqVOFjfPz6GdHOHQGMqEIYYcbr9lI3Gcn4rHiMi6hnX6LsBTqllK0M2F6uSj9QoxONkIrGaAW9ZALeUn45BRhKwGbCb/ViN9qwmuz4XZ68fuChAIRwsEIISEQVuIUCIQJ+EN43D5sVgcmkxWD0cqyzsyCxsjCsgGN3oLJ6sLu8uIJBYllMhTrDRqdAf2NHTbl9BFx145uIEWKIkqyF3ftNCak4j+WRZLSrX2C1OBI8V/OsXxK3qlhjLhdFadOUXXpGSMitOIR18tM1Wel4LWT8bpIe6VmyEncayfqsal90u8iGXCRiQTJx6PkEwlKqRTVXJZaPkejVKBZLbNar9Ju1Om1Vug06gzbLWrZJEtv/pigcZGDTonz1RjtkIEV6bVyzFB3zrDinKXhmqNkOYvztWdZeO4Jivofclw1cLmwwIXkObaCbzP0vkHF+BKZ5e+ynljgQsXLQTPHUbvCcb/KwWCFtXIU/+wLlBa/xQelKX7VeJVPqi/xy/x3+DD1LDeDf8W10LO82/FwtVdgkHAoi6UX0rGVMLOdtqkGz6GM0wgZ1bB3Oar57vk27+92lAUk1s/IAjoRoUFZnap6azXL9UaKK/U4V2pxDkphFZcZhi2syg/8OL4zEfMR96olnDxrupZpOJdOWXEsMok8a7o1Ki4k93P6s5RMEhdaHDXOnrhl4pqtx0bul7hggrhj4xlB4o7JO+K6TaLEaEKIxgKkyhBCNjoh+0N0w2IVjVy1B92yXtTFGBV0lsDzA0j859Ncssn7k+7ZuAhyXdyzCfdLXK7PwjAbYkw/HaCX8iu6abGEIw/RTUfoZSL0slF6+TjdYpx2IU4zF6WWilAU68ZjJ2I3kXDbKEYCNLNRVgsx2sU4nWKCXiVFu5hgNSfiFqabi9DPR+nnYwyKcdZlimg1y1olx7CcoVdI0c5GWUkEKUT8xPwegm4HXpsFj9WMx2bGY7fic3uU+xfyB4mEwsQiUYXEnvyBGF5fGI83hMPpw2RxotU7mV9yMT1n4dycgdklA8sGCxaHB28wQTRZJltqsdrbYbh5ie3zEyn6/5MiVPXoqPp0qg6jELCRCbgopuIUMinyuRzFYoFyqUylUqFarVKv1WitNGk3VxWtlRbNekPdk+l47VqTTq1Bp9akXW2wWl2hVa7Rq1eJusy89vw3CRtm2KtGWUs5aUslq2+JVd+SskREiKrWKRKLP8Hwg+dYfOGrLL34VRaf/xKLf/1F5r/9JRaf+ypL3/06mpf+ihXfMvvNJEe9KteHDW6ur3A4XOF8q0Dds0BT9zz9xb9gMPMV1maeYjj9JJ2ZL1Ff+EtWTC9wsRbkoFtRf2H7CQdDGbeatrObc7CZtbCZtrCVtnO+FOCmlARc7PD++UeL0N1+mXfaeW63stxspLlajXNYDHFQlLO4AuxlPGzFHUirhhQbKuFRgeRRAFpEpaHEZyRAk6Iz2i9RF0tHOvQdizRdS6x6NCogndWeoWicpmpdoGZfYsWxTFMqvF1a1qMOJT5/jAiJezZZlHm/CD0sQCJKn1WEBnEPj2JSaP7Q/lNFKHPP7fosAiTvjAVIrZkgwxP60lwrVsoD9GWSRDpILx2kK+RCdHJhOvkQ3WKEfjFKvxSlV4yO7uXDdBUReoUo3UKY1WyQjroXRdy+bj5Or5BQDIpJhqU066U0G+UMm5Usm2rNsFXJslHLMazl6VeydKXlKRejmgio0TIRn7iCLpxWKy6bFbfNjtfhwOPy4Q9EiUQkY5chlS5QKFYpVwY0WtfpdG/QbF8iW2zjDcXQWizMLRmYntczuyh1T3ZMVh8OT+SeJSSB6LhZYkD3W0JZh/bU8hELqODSniLxn0lLqOY2oPDoVSC64jcTd+iJuKzUS3kaK1Ua9RrNlRUa9Tr1apVatUJN1nKFWqlEXXrG8gUqxaLqHasVS1RzBUppsYwKlLM5aifXlWyKtN/Fm89/g7ee/QoJwzQb8lsg7qIdNtOLSBZJTzuooekR62iaiuEtkrMvE3jzOSJnvkNy+ntk579PQfMTyoY3qZjPIt3eVxpZbvVWuDNocGtQ4XqvxGEjqdoS6qbXqS+/TFvzIp3lF+lqv0/H+GOGrnPsxPQci4B18koUd4oBduRkiFKQ8+Uge2U/eyUhwKValFvrFd7da/He3irv7bR4b6upAtLvbqxwd1DlTq/ArU6aG60k11fiXKtGuFIKclQMqDPj9zMu5Px4mQstQ8nkwEJpbF31LtPyLrPiWaLqXqDqWaAmLphjkbpzSXXrSy3WKJanpWJfouaYo+6apeGZp+pYIKWZJqufI2+ep2RdomLXUHNqqTl1DCKOk9Gso9M0Ji0hsXiaHr3q8pdO/3Hd07gVZbzeL0g22sERkxaRiJBUOQtji2i8ju/LKqn3R/EoYZJ7k4Ik1lI/OYFkzSQ+9EAgejIoPRKkEGu5h5kUobVsmDGS8pfU/yPJhhhkQ/SFnBBWDMSayUXVKSLDQpzx9VAsnBPUc9nnTsgnGOSTDE9YK6aUAInwiOhsiQCdoPYVEaaROG1VswjbtTw79QLbKyXWK3l6hTTNVIRyyEvW6yDscuJxOHHZ7bhsdrX3ud2EgjFyxS4bOze59e7v+c3f/Rv+1b/9d/z9P/5rfvnJe+xf6FPMR7Fa9Wi0yywsLt4TochJSl76r8ZCJO7YgyIkWa8xD4mQy0DNZVBuWcWtJ+/SIzUUXrOOYiZJKZ+jlMtSymbJp1OUshkK6RTFbIZ8OkkqFqWQSZNLJtRzeUeel8S/TKeRZtZqPq+uq4U89WKOmMvKzCvP8fa3v8y5575K0rjMupiiKQla2lUgtxeVTNIybe88Pdc5uo6zrFrfomV5i7btDG37GTrOM/Q90/S9i+ylXFxdyXC7U+N2r4aky693chzWompcas16jprlLC3zG7RMr7NqO0vXPcd2zMRxOcDtfp7r3QKXVxJcqES5WI1xqRZnv55Qq+yFg0aKO+tV3t9p8e5ui7s7Td7dbCAC9K64af0Kt3t5bnRTXF+Nc20lyrV6mKvlIMdFH4c5N/tpBxeTNs7Lcc0ytD6oYxjQ0vWLCC2y4lmgLqLimaPqmlNCU1NlC6NC0bxDQ14q1e1LlO1zVFwz1NxzlGQagHaOlG6erHGesl2jsqCS/aw4tHQjDmQsqxwDNMlm3KliQVIBXj9B9uMizE9bVwMScB8xEiM77aBYR45TJLkxKTyT+7Fb9uAqwjSZRRvvh/F7bpoEtHup+5GM2IPZsIdFKMxa7mHuE6GJ539QhD5NnJSwxBnk4gzziXvCMiky+SRrYwpJ1kV0hMKIjWJaic5WOTsSIRGiSeT+mEqW7UruhCw71ZxiV0SpKvfleZZhNU+7nKdRSFFNx8hHg8S9TnwOM3arBbPRjl7vxOGOkilVGW5vcOfGLj9/5yLXjzbpd2qUijnisdg9EQrpp4ma5lRmTCqepRdLStYzTrGERoFoWYtuSb+PKLm0lMdISt6tHeHSIs8KHgMZj5Wk30k+FSedjJFKREknYiSkYTUVV2RTCbLpBLlMUq2lfFY1uFaKedXsWs6mqeZzlLMZ6qUClXyWWjHPSjFHxG5m9pW/ZvHlZ3j7mS/z9rNfJ2NZZkPSpRJsTDhHQhTS0wssM/QtsuZfZOhfYOCbZ+hbUNfrQc3JaaNWLhVCyhK60alwo1vlaqfElXaey7W4ygB1/Bra7kXankXa3mV60rUed6pA9mEzy821KtcHZY7ka5oZLjfTHLQyHLayHDQzpxyt5ri9scJ7u6t/UISud5Jcb8W5uhLluCIC5FdW0KWUiI+ZvZiJ3aiBrZCODf8ya/5lBj6NOi2j412kJVagzCayT1OzTVO1zVCxzVK0zlGwLiKV6wXbPCX7HGWniNWysmg9U69hefVlcqY5ilKOYV08KcdYphOysh63sRazPkTTq6Pm0lB3a09XEaLGiVU0FiK5HtP0mWj6zIqWX9pWRrRCUrphU7QjUqLheCRdCVQ/gl7cpSqkpUp6kv5Exkz2DwW0017VEnIv4DzOio3WkSX0sACJKH2aCIkFNLZwJtdBPswk9z+Lnlo8g7xYQiOGhQRrxTFJ1ooj1ktJJtkop9ispNmspker7P8AW9UM2/XsKWPLaLSKtZRG3tmoplmvZNioZdms50bUMqxVxaXL0chmKMZjRP1ePDYTVuMSVu0sNpnrZNDgczgIS5wpMOGOBfXTRExzqj9GMmQyTnQsQpKSzzmW7hMjJUjjzJhkxyaRrJmk7L1GSmE32bCPbCJ62jWfyyYRpIM+n02dCpB01oswFXJpdb9UyFLMZyhl00p4StmUWsu5NNVijnpBRMjEuZefZf7FbzD/vW/w4689xewLz6oxHNLcKIVtA2kJCEtHt4GNyIhNWcNSsKhD9nJgoPxG30n72K/EOW7muNoucqVT5qhb5rhdZL+eYjcfYBC10BW3J2RWlb7ym3SjEOF8PctBt8aNtSY3BnWudiscrRY5XC1wuFqc2Mt1geNOiVvrDd7ZavPOdpN3tlZ4Z0MyYlVu98vcXC1wrZXiuBnlqB7isBLkoOgbuWFpJxflaOe4ib2YkR35bwhpWfcvs+FZZN29wNAzT98zR9c9y6prmqbjHA2bZPWmKFvOUbKco2CZpWCZI2udIWubIy/FpnYdhle/z0++/mUsr71ExjCjhEi5ZbYlJUbiUsn3YTw5cXJdkUJH++LJgDYZ0rasxGgsRGPhEZEaIQIlo0xGjARJRMlEM2CmoYTISiti+1TaMQdjOtJicUI37uRR9KR/LOm+xyMyayJM4xT9fX1qKkv2QOxnIhj9qSKUD6s+R+l1nGRQiDDJ/c+iavKoTB8diDt2wlAEqDRivZzkYVJsKPHJsFUboYRIxKiaVvfuE5uTd+TdT7s//pytmrhrabarqYepyH1x5fJsrWRZr2cZVDO0iynq6TiFcIi4x43TaMSq02NcWr5nCQW151RwVxUpmueREvaUbZmMQ6PqgiRDNs6KjdfJ7Ng4NiRr2SFNqBpKIkIhlxKhTCJCIZchn0krl0vcLuVuifuVSqr9yC1LKZdNnpfF+smJBZRVrpi4ZeKSyVotFKgX8/dE6KVvsvzyt5l78Tle/aunWfr+d6k4DWr28HpCBrA72VBCY1HncKmzuGJyJI5JndG1k/SynQiwmwuzX0tx2Mpz1CkoATrq1TnuVtlvZNWRw2tJqdq1M5ThXJIZkiOKq0kut4pcGza5s9nmzlqLG706V9sVrqyWTzlqFhkjz24NGtzdWOXOZoPbG3XurFW5cypCea6vprm6GudKI8JxNXSfJSSu2IWEVbliu3KooYxn9WvY8iyy5ZpjwznLmmuGvmuarvMcbecUq/azIyGyTFEynSVvmlLV5UnzWTWMzTH1Gm8/+wyvP/N1HFOvElk8Q0p7joxhlqxxjoJlUcWI6m4papQxI/fGiche+tlqUr5hmVNCVLItqLXiWDq1isYWklhLY1Y8RsaczlXymlgRxELyW2iJuyb1ZY+gHXYwZtJNk/2DLppc3xc/iosldL87Nnk9ds1OixNVxuyPF6G1fIThoyhEH31fvTt2wxKsTbpaY5ermGJDAs4PIDGeLXGfPoUdca/G1Av39uN7/6u1nmNLWBmtm2IR1SSelGOnkme7KsKXYKOeYK2WYSCjdSoFhpWispTq2TjZmJ+oz3FPhKRpLyStG4bZiWrpxZM6IbGE/u+IkAiRiJAIkMSLZBXx+eNE6NvKHRMRWnrled545mu8/o2n0f3geRoeMzvZENspnwqk7qQkq3M/exkX5zMhdtMRLhQSHNSzHK7m1GiPw16Fo0GTo36d/VaB85U4W1k/m+lRod75vMxZjiorSayb68M6NwcNbvRGXO+ucK1TO6GOXI+50Vvh7kaXn+70eW+3fRoTursmsSixhPJcb90vQocnrpgKSKfuxYMmRWjbM8+Oa4ZN5zQbznOsOafoO8/Sc5yl4xAhmqJhO6dcM7GIcqazJCxn8Cy+roa2ffuxz2M98zqOmdfxzrxKUjNFSjd9KkQiSFWHRrVySDZuEikJKNsWyJlmlBDlzSNLq2iVuNIiIkZjRqNsx5aSnpprhJouKRMmx4kONW3SeCpEIkYPMilM7ZCdMX9IhMZB637i/40IrReirBdjD7H2gAhNvjOKA0ksKKHiPJNiM479TN5TwedyVomPiMykCJ2KzgMCs1svsLdSVMh+8r3x/QfX7ZUim40Sm82SOmhifaWIsFkvs1OtsC2CtJJgo5FkTVlDRQalLINimnY+QSMfoZINUEh57omQ2v3pH3/6DvzpO/Cn78D/h+/A/wQChlT54OC+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2" name="AutoShape 4" descr="data:image/png;base64,iVBORw0KGgoAAAANSUhEUgAAASEAAACwCAYAAABAUNhJAAAgAElEQVR4Aey9Z5Mb2Zrnt99GoVeSYkOKfSczc21305VBwXubBuk9gIT3vqpYJLvJNvfemVlpIkba3Ts7mpW+2l/xnEQCWcUqNq+d0cbtiF+ckwlTrCbxx+PPv8Ff/vvL/4G//B/4y/+Bf8H/A/+Gfnb24gz52AUKV5coJ+OoZVLg8lmIpTzkSgFKtQi1VmLojQoMrvokJl+DJdQfxRYbeAynySHElXh4ssCgPdE1FLaKxSyapRy0egl6tQSjUoReKcKolmDWymzVK3kY1dyjWPUCQqLPsWt5uI0iPK7EoD27bhTRqhcexavlEULPob1bzcGuZGFWsjDKGWjFFFt7cgMjXcQgQl8T8Bg9lUdX4Rg9hUP/wEDlMdSERwmfE670836MrlTH78Kn3u+z3kduwI8Q/o5dlYevyfD1E/T33TNV9C0DA9tkDB0LIQPXQa/dQr/tYeQ5WHgOVp6NhSFjzOcw5tIfMeEzmApZxkzM4UQe82bpURZSGQu5wlgqVTzGSq1hrdV/lI3ewGNsDQ5R9paAH2PjyFh6OlaehpWrYe2qWLsKto6CG1vFzlKxslWs2hbmHQcT34PreJAVE5JsQFEtGKaH8WSJ1+8+4O33vw747ldsvfvwA+6+/R6D5Ryaa8NqexjOpnBcB4oiQ1ENqIoJv+NjPBhiMRlj5Lex7LawbatYOU0sLAFzk8dMb2Ci079/HgOVQ0+uo8WX4DYKsKpZJn2fFCGhmEOTCVGeCVEoRlq9DBKjkKgokQg9xWMCRPdCAaI1KkKhGLUUkYmaUMiAy6Ug5NOQC1mopfyBHFv1SgEkQnol+zthVLKwSEBqeTj1whH3IC6h2Dy1kvg4lSzscgZWOXgvvZSGkk+gLVQwNproq/w90Tl+CA+Cc7xWAwGi66gIsddHRCkUHFo/JRBPPfZZwvFAqPxmDY/xWe8VESASo9Pv+ykR0p8QIRv9totRy8GUxMcxMFZF9IUKRlzmIwEiUfpTiRAJEwnRj0FC9ccSoZ3TxMaVsCUcCXRN0H7raNh6JjYdB7O2ja6lw1KakJoKEyDH9TGdrfH6zXu8//ArfPPtr/H197/B2w8/4M3773H77gOGsxXMVheW34btt9Dqd+F12mi32+j6XSY+g94Ak8EIrq6h51gYd1zMWiZWroSlLTIRYkJk8JgaHCaGiKHGo6800BEr8Lgi+7yRCjERylyeIXd1gXz8EqVUHNVsCo1CFnwpB7I+pHIWcoWsohyUah5qrQC1RtZRALNMGiRMZRhcBZZQfRRbrOE+ddhiHU7zhCs14MncEXrMlUicGuxni8UMhEIaXCYOLnOFRiqGevIS9dQlGukY+MwVhNwVxHwczXwCzUICUiEJuZiCWslAKacZWjV7uM5AK6dhlNIg4SArhgSJcGpEBjZRvY9bzyKEnmNVUrDKKZjl4H3UQpKJGVkwZAWRiPgqd6RDfxmPEH3OPRH6hNhEReAp0Xl4P/qaz9mT+HTE6qN81uvl+79v9Pf0NRG+3jwgoWvI6JkK+tbjIjR0LYxbFiaegamlYCDV0eMKGHIFjH8vESpi3nwEuYSZWmbMtQqiLLQKGHoVS732OEYNywMrs47HWFsNRNk6PI7YPLYhkfvXNocbh+Bx7YrYOSK2JEItFUsSn5aNrqHBliVoTRG6osD1fEwWW9y9+xbvv/tNID7vf8C79z/g6w8/4Pr1O8yWOzitHhqCglKNh9PpwG55sFwHo9EI++0WN/tr7JZLTHo+zKYApVaGyVfRNyVMHRkLEiBbwMIRGXNbADG1RIwNsobq8JtltHjyPPInSygXO0chHkMpeYVKOolaNo1GPgO+QO4PiVCOCVC4V6rkopF1FBAVJRIkEiLC5J8WpECoakyASIhCcQoEiayjBhOekyCRm3aiRcIk1mGR+FWLUMo5iPkUuHQMjfQF6skzVOOvUIm/RDXxCrXkGRqpC3DpSwjZK4i5eCBUhQSUQhIkGuQ+kRAR5E5ZZN1U0k+QgV05wQSolGRiRu9D0IeTXKjQWvEVDj9KRKhIhB6Kx+dcf44o/K7P+ZQIRcWJnvfYe5P1ExXdowgpHNqqgDYTIgk9U0bfIgFSMLBPIjSwyR2zMXJtjF0TY6uJgVJHVyxiwGUx5rKYNO5bQVHrJ3TFaD25YuSWkTt2EqClXEbIXCljdmCuVhCy0D4hPBFBWhl1hKzNBj6Ho+jYPHZOFAE7J4BE6Nbh8dprYu/J2LY0bDsWFh0bnqVBk0UokgRN0eC5bSxXO7z75nt8+8Pf4tvv/wbvyfp5/wPefv0dbm7fYbXao90ZQFUtNJsaOE5GvdGEquvoDfrYbDa42e2xni8w7HThyBJ0rgK32cDEVbD2TcxsCXNbxNJpPsrUamJsCBioDfQVsqgraAuliAhdnqMYj7F4UDWVRDWdRD2TRiObAZ/PMGuILKIwJiOVC5DK+SNh3Ch018hN0w7oXBUnDi4cV2G/hHGIH0XdtB9zzUIXzVea6KkSeqp8WCX0NRl9rYmu3EBLrMITKnA4ihtlIReSELNXaCTPUY29QOniGcqXz1G5fI5a7AW4xBnE9CWamRik7BVzpdR8AlouDrOQhFVMwyymnsQoJKHnE5AzV5BzceaGsTgQuWEHMTm6IA9dsCeu/2sSIfo7eSwmRKLcUZvo6DKL/fUtigWp6JsqBhFLiGJDQ/pGdh30DQW+WEKHy6DHZTDh0pg3klg0kphwqaM79vkidIoJLeUKQsJ4EK3ReBCLA6l1rH+EjXaKA0XjPp/aR+NBN3YTJ0Rc2wccEdeehF1Lw6ptYtZ20bUsaLICXmmiaWhwOl3MSHze/wrf/vDv8d33f4v3H37Au6+/w9t33zLxWSx36HQGMHUXpu5BkU2GY3cwna6w399gt99jPpvDb3VgSAo0vomWLGLqatj1bOy6BpZk9ZgcVhbP4kEUE4pCwjR3ZEzMJoY6CRGHrlxnbtnRHctFRKiSSoCg4HSdLKJsisVh+HwaBMVlKDgc5aEgqdUStFqATvGjA0a9AoMC27TWKzAbVZhcFbZQh8MI4kOuyMFtcvAkHi1ZQEs6QHtZQFsW0JEF+LKIjiQwaN9VmkyE+pqIHsUINAoGNxm0p0AwBX7pw9Bu1mA3itDLGWYJSbk4hPQlGvFXqF29RPXyOepXL8DHzyAmzyGlL6Fkr6Dm4tBInB5A9+lxMXkBvZRhLhhZQeSOhSLERIUE6UfoKhQzaaBHyA30CamBHrkdPwKzQsga+SPDYkFCFb5wcslo/9E1xY2kOiNqETFLSObQOeArPIiuKqKrk/tF4qMxF4wC0j3bQN8x0XNo1TF0ySpSmDvr8QV0uQz6QgaDRgrjehKzegLzRgITPoj/PCVADy2heTOPhVTEQioxQiuI1ociFMZ9PicQ/TAGRMKzM/mP2Jo8QnYmdwhK89hbPG5cETduk3HtNrF3ROwdCfu2jo1P8TATvqnDlDQoosYsGdvvYrrd4+7D9/jwq7/DN9//Hd5+82u8+fpXuHvzLfbX71hMyPO6MA0PimJBUWwYegt+e4jFjKyeN7jZvcZqOoHvmNAEDgZPsTsNs1Yb224Lu66NTUvDwpawoN/BFbG2hXviEwpRYB0pmNkyiw2NSYjoMyDVI5bQxRkKsQuUyBpKXKFKIsSsoRTqmQQa2SQTIgoKh0IkFLIIEVkAOxAmqZiDUgwCxVq5AK1MH/QAymAR1gGzVgn2dbJYanD5Oly+AU8gS4ZDu8nf4yg4B+EJr8OVROhpAhEKM1RDowmCrsM9y0wdBMrhSrDrBZjlLDSKKeXizEoSUhfgE2fgE+fgk+dg18lzZkU1DtYUfWBZMPqJQDKJ0n3IRD1BGQSiL9dZvINiHkS/WXuUrlDBvxaY2ybV0SEhilg/HYUHJRiOkPWjSfB1BX1TZ5kwEp++ZaJv2+jZNrqeiW5Lw8CTMbQom5dGh7tArxHDqJEKqCcxqCUYdO9pt+uUESPhCVlIBSzl4uMoJwuIWT+HLNhjAebH7kUtHhKgqJUT7ne2gO2BvU3P4XBtNXBtN3Dt8th7AnZeE5uWgk1bw7pjYOa7aNk2LE2HLmmwVArUj7Bdvcbrt9/iww9/w3j34Qe8fvsBt2/eY3v7HqPZNdzWEIbuQaMMmWxC11y0/Clmi2vcXL/Dze4Os/ECLcOGx1Xg82XMTAn7jo1d28KuY2FDmTmHsmAPUbBypEeFiDJ49PyFJWNqNDHRBIxV/r4I5S/PQRQpTZ+4QiUZZ2JUScZQTV2hlo4zQeJySSZEoWUUihIFjIlmIQOpkD0K0SmDRanz0qMwYToIUShGoRCRGIVERSkUnuj6tACROAUi9FhaPHqPBGlkyRiaEoYkUIe0OFk0ZJVQ/IMyXpTCp+C1VkozgSJXjiwpyrCFcaD7QvNQeKLXJwEiMfqvUYTaD0SorVEgmlywIBUfCJCOvh2k5Ye2gbGrY+LI6CtVdLgUerUrDOsXGDWuTiLUSGFYTzIoC/anFKGVVgOxfiLd/lCIflcRonjQ3iVrR2Tr1pOw9mSsWxqWbQOzloGeIcGimI8sw9RN9P0B9ptbfHj3A379/b/Hd9/9DYv/vL77Brd332B3/QajyRKON4RqdJjVo8gGHNPDoN3DernFbneH7foG4/4YnmFDFyXYzSYWjoabro3broNd28D6WA7wUHzCa/lRASKLiEoIQhGamU1MDZEJ0dEdI8EhQvEJBaiaonsXqCQvUE1dopaOoU4ZqWycweUSIPh8EkIhxRALKTQLKcglykRl2Up7Qq3kTtAHuJqHVstDrxVg1IswGyWGxZVh8xU4QvUerlhDSEtqoC1z9/BVAQ/psKyUgC65YvqJrsYjJAyS0uN9Q2TQYz2VY2YjiUlYp0Prwz1dh65H+Nxw/ZxAck+uoSdXj3SlCojeA7rNMh6jIxTxLwnFZwLK6Eg1tOU6IxqIbocBaFVA55AN6xoUiKYgdGABDS0dY0vDxFIwMRVM1AaGXB79agrDagLTegKzegzT+n0RepiCD4XofgD697CEKAOmVxksy2XWsXwiy/Vk5svmsLY5bGzulPWKZLoo+MwsIEfEzm1i6ynYeCpzdVYdC6uug7FnwDdVeKoMU2rCMjT0ej3s93t8eP8dfvj+b/Dth1/jm69/wNs3Hxj73R3GowVcx4emOVAVG7rmwTRcuJaH1XSBu+0eN6sNxt0+bFmBzlEIRMTUs7Dtt7DvWVi3VKw8BQtHwtKVGdF9eC9Y6TnNJzi9duE0MbNETE3hZAlxOaq/eUgQD6pnyAIKaGTJNTsRvU8WErOSckmIuSSa+TSkAokPCVGAUsohikY1PdUCQ6sUYNRKMFghYhFmvQSbq8Dmq0ccvgqC7nliHa1m40hHphiDcA+KGxFdtYmeRvBHnsxShdkp8lnVqLXy9D4UGhKecP/YGgrVx2sVXekRmhX4QvlROnwJ/1rwxTJCnhIhcsc6zPoJUvCUhg9Q0LNMxtDUMLVkzE0Rg2YZ/WoCw/IVhpUrjKtxTGtxTGpXGNfjR0voofUTChCtUREK3a+H60N3bKWUcESrYqXXGGujjrXROED7ExuTw2NsLR47ynIxhOM+iO0EFs+1zbNU+41HsR4V27aBVdvGquNh3Pbg2xZ0WYIiyTANC4PBGPvra3z49gO+/9Wv8M37b/Hu3bcgy+f17Xvc7N9iPFzAc3wYqgNFMqHKFly7jfFwju1qh+vNHtvZAqNWC64kwuLrLDa3JHfLt5kIkuWypKJIhoIlu6Z7hz1dP2DtKVgz640suAeCRO9D1tDhNQtbxtxqnkRIKOTwFNEAdJghY2uB6nUC7rlm+TSauTTEbIoh5TMIUchNO0D3qOAwGj+iCmhy2SiGRKtVq8BuVE/Uq7APOI0aXK5+JHDfeLTFCE0+ErSmwPWpGvlzMlUUQCZh+TEeE5zH7n0sPmHVMqW1H6FZfTLWQ776vxai8ahPxYSCGFCQBaOq6ACVZXZ6loWhpWJEbi+XQ7cax6BygWH1PKB2iVGd3DHizyNCa6qGZhmwGqKZrk+5XZ/jgh2zXCzbJeCW6n7IDaOYT9vCrOXAN3TosgJFUmEYNvz+BKv9W7z79m/x3W/+Fu+//4C7r9/h9u3XuLn7GqvtLQbDBVq2D0t1YCo2bM1Dy+pgNlxgt73F9e4Oy8kCXceD1ZRgiSIGhop1y8C+a2Pb1rCxRWzNBhPVtR24UB/HfkL36/5KwrV2ZaxdiREGpoP19F4bN4gpLW3lJEJStYKQZqWMgBJbpWoRj1IrQT5AjzcrBYZcLkAtFaAU85ALOUj57BG6DmnmMyDY4/Q8eoxew6qgC9AqJei1MsOglgwKalM2rVGFxYSJBCqkzPYOV4XLR6nBE+poiZQNa7BgKQVMHwZNj9XJlMmiD8Ehe/Up8YmKzNPiEorMYaWMlXggzF6x6yq6JDiEGEEIAoMkNvRB/2OJToej9PaP8+TP48ro8Cd8+rMdYDEzKmyMBKaZ4KtN+JqKrq6yOFDXVOFTUaJBGRMFU13CmNzSWgbdMgnQFUbVS4xIfBhXGHPJA4egNGXGHsSBPtcSIgsoJBqYPlpBSgkkQqHgkLiE+4frPeGxGtiZBIdrk8eNKQZQtouCzTaHa1vA3haxs6nCmYoMFeyo1sbT2f8bR1GYAJmWi8FwxkTmm+9/E2S6vv0b3Lz7Ftd3b7G/vcN6e43haAbbbUNVbSiyBU110HK6mAznuN29xuvda6zHY/b/nqweyjyPLBVr38WWWT4KlnYTaxIgcgsdARuLx5oFmUk8KNbz40QFiITovgidXk/uZhAjkk8ipAoiTghQhRAeMl87InFVhNB9iQupotmoMOR6BVotShVaLUCplBAil4uQS0VIB8RiAWKpALGYR7NEdUhFyBWicITaRULMevHYB0ZZrLAnjNLuTghXAmW5QqhuKIRS9CF+k7JRFBz+casnfM6jlstj1kx47xNWTdSSeLgPhYBEo90o/k7Qa3yuzHj4+qd64u7/jCd+JldmwXkK0BPRYsU2Be4jIsQEnoRdo3ouHT1NQ09XWUq+Z0kYmiJWVCxIglKNY0TiU6E1jnE1gUk1yZjWU5g10ozpg96wzxWe0BX7pAsWdcfUKhOeUGRC8QmvP1pNEpl6kN2yONyYAm6NZoBVx61TwY1dx56yYY6MLQV62w7GHQ+eqUGXJKiyCttyMRkvWBXzt7+iTNdv8O7D97h9+w2u797h+u49lts7Zh3ZdhumbkFXVBiaySqex9M1KCa0W+8xHg5hayqcRgEDqYQlCWBHw65F4iKyFov7YnGq8Qktmj/lSirE2jZ0Ku0+YEhNHJGbMBWRYSgiDFk4oks8QlSxcRQqlatBbwQYXB0m3zgS3qdVq1ehHqC9drjH7tcqUKrlQ78aVWcHRAVJrWShHaBmVLOWZzAxoua4RgE2V4LLlx+FihmP0AeJvsnJOon2S32iEfR3FyFKo5NF87vh8yUQFP9pc8XfmVajAOLea+lePf8o0f64dqOADldksNeHIkiCeBCgzxWhviahryroq1RQKmFkSBgaArpiCaNa8hD7iWNYOTGqJpgQMTGqpzBtpAP+jCJEcaAw3kNZMZYZi8aAyEI6QG7MtXUSoWtLwLXZxJ5S3BQXchvYOgK2HsV+bCxdE31NhSmL0KQmXNPGZDzD3euv8eG7X+PDd7/Cu68/4M3b93j95mtc37zBcrVFbzCBYbehaTYMzYKlG+i121jNZtjvrrFertHv+LDJohJ5tDQJc1fB3tewowZTCh4f2iueEiC6/6cUn/C9jyKkNXmE6JIAQxID5ECALFWEpTZha9IRR5cRQo+FYmXKAqxmCA9T4E6IHAwqfBIa0PkGdKHBri2BQ4gt8mxP4mVwtUMLCPWk3UevU1Ytdw/qB6N7Rj3PMEmMuOIRm5rmDjhCGSGeUEabD77do0JE+6ch0SozOlS9eyC89+h6zCKV4AufQxEdvnCgiDZfeJQWl8dTeI0ciHuPN/LsXviYV88hJOyHo5W9rpFHi+DykZ9dvCdCUSFqNatoHTJklHVkWUaWEBAwIJdLb2JiCBgrNfT4PDrVJPqVKwyp1ofiQAfoelRPYlynYsQUxo0Uq4ym6miC3LCQz7GEQtfroRVErth9F6yMtRrAgtKUDTv0d63MBohor9faCjJfLPtlN5ilc8PqfCggLWDDmk1lrDwZm46KdYfcLhNdTYMtSLCaMtqOg8V0hte3d3j//jvW1/X26+/x+u4dbm/vcH19i8VihV5vANt2oesWVNWEbbro+V1sFnPc7bbYTMfouRbMJg+7ybEY26JtYuNbWLUowxX0c9FKWayVJzFBIlF6FHr8T0A0eH0UIb3ZRIghSSdLiMSIOthV8Sg+USEK9yRGLo3b0JVgpf0BR5MRxVYl1tVLnb0mwUSLB4kP4TQFFrGn1RZpxEfQR/Zw9agt44BLgkLFhVS7Q64ZrYf9cWRHLQezno9QgEnFiNQpz5XQ4qmpLhCie+7FE9/41AncEcsM6oE5Qe/xMfRcsoLCbNfnZLbI+ggtGWbNkEXzCFHr5aN9PQ+PiIweYfvwfj0Pt5Y74tVyeAyynI6u2gNLKBQhEuwOubmHeBAVf55qsDg2zoGNdWgW0aul0C3GMKokmOv10AIi94uYHDhaQY37IkSV0Z+TBXsoNlHhie43WgVH9ENGjOqCotZPZE8ZMHKvCMp0vbYbLNB87VBMRWAf4rWvYeGbmLQsdAwVZrMJo6mhY3cxHy9xe32L9998i6+/+Y4VF+7vvsX+7gNubt5iOVuj0+rBNj2YugNDs2GZLga9IXabLW53OyzHA1Y57UgcOgqHqati2zWx9TVsWhQkpkpm8UGMJnC7Qovkz7luSJAPfEKESIgOYvSZIhRaRUx8TBUu1TVYKlq2dsRjex1tx0DHNdFxDbQdnf3FdDQFIS1Fgic3Wc1C2Cv2cO1Eq3GlOtrNoFesJVSObhbFf1yaXUIcRIqE6ihWh1gSxZCOM4QOM4WiwvSYOAUiREJEcZH7okPzUh7SJpcqEgxu1ws48Xisp1UvwqvRrKKAp+I4NErkD8EpZxFC7/ORYNXIdSPXrIROI/g9ou5YVISoZYP6xEiAeuppZtKQdVBX0OHS6FSu0C/HMCldYFq6wPgQA4rGgkIRCtcwHkRrNCb0xxah0AqidRMZv/FR/OcwByhaCX1t8XhtkQg1sKdaoHYTm66KaVtCyxCZa0Rxn5bTxmy6xd3t9/jm61/jm28+4M2boLBwd/sNlvtvMFzcoNMawNU9VhFNVdGu4WHUnbBYDwnQZDCAR20bTR6OImLs6dh1Tew6GjYetVHUsbVq2Fk1bOzH+7r+nOIT/qxQgGg9iZAkQpcFkCvGVpniP2QFNaFTLIjcLU06ocuwHmDTtSHDNhQ4phxgKfBs9Ujb0tCxdHRsHb5toOsY6LnUH2Sh59B6omsb8C0dvqUdaZsKQijdyxof1SbaKrUDUF9ZMBCN7dl1cI/ut2hYGs0rItgMo0awpx41oQ6Prx04ZNe4KjyKJ1Fgu1GAwxXg8aUjZPl0DpysoBJIbEKrKlgPgkTWFlkQB2hWEZtXxGYWBUPRHvvwh/fcw9C0x8SGZhl9Hmk4lY+hOUgh996HxpnQnCU21oTcsiL7Hej3CH9HEiCygMJYmi/TpACBlUNQEJ9myAyp3koswK9ewS9foF8hCyiGceUS49IFC0ZTUHrC6oBopcLE5D1mDQpMB0y5FJsPRAL0UISibld0/5QlFBUd2m/16pGNcZoBFBWhvdHAjVnDtXmI/9g8ay7dWQI25NpQ0LdjYOKZaGkyNIGHJsloey0s52sW83n37ju8ffsd7u4+4Pb2Ha6v32KzucZ4Mgf1delUuayZ0DQDrutiPBzher3BbrXEpO2wHry2WMPIlLBqG6yXa+WpWFoCVvTnYOM9DrVJzGUUsaY4D7mHEUJh+HOuj4qQXM9B44vQhRIMsQyrWYEtVeGoDbiadKDJVodiQyw+pMDWtQDybwm6pjkmlnLEsVUQrq2ibepHOpYB3zYDHBO++zhdj3qIAnotByF918bAsRhU7NY1DfQsA11TR0fXGG1NRUuVGW2ytHQVtLJ7SnCf9h2lyZphqQk22hRLaX1PrIDcPRbgplUog2JINA+lxRcYNBflxGlCY/hBDdeo9RBaXmyC4yeGp4WiEw5NC8Xi/koD1X6MFOxy4glOInTvfSOzlcKBb+zPe7AW6fci1zVaruBT0ajMoytzGNIsJaUOn8uhU4qhXzhDv3iOQekCw/LlERIkEiCqiH6KWSOJEBKhaBwozHrRGk23R/dRlyu6DyyekwsWFaGt0bg39TAUIhKf11YNt4cgNBUjXrsSC/rOuwYGng5bEaFQ1lnU0PEGWC52eH37NSssfPvmPV6T8OzvsN/fYbneYzCYwHNbsHUdlirDVmV4roPxeITVao7VfIxey4RFIi9VsDQauG4ruO1o2LoHYbHFewITFZvong1DOwxFo+FoTwlQVCz+VPujJSQkv4KUeg4p/Rxq7hWM4gXM0iXsSoJ9W7dYXQjVglAtS42lsn1VQUvTAlQNrQOersGxTri2DsfS4TIsuFaAZ9vwHKpncNBx7U+IkIWu9zE0VW/cdg9QdWmwp/tDz2YMSKiOWKwzm7qOfVMLXEBDZSsbJ0qd3Ae6mgSio5Il1QC1HFD7B2s9oPYDGkZ2iH+wGAilpcktY5y6zEl0QgEKR8eGa1SE3EhcJgwQ0+rWTvOMrHIaZin1owSD1Wi42kMSMMvxR3lqZhLNUwoHvEVFKPydSIDICoqKECt1YI23NQwpcF/PoFWKoVO8QK94xuiXzjEoXxwZkkVUu8KkEcek/jjTRgJH/kwixCwhVrhHMaETW5vD3uZYBTSzOFqUeTKxcFW4CgdNqLLEju+1sF5scHf7Nd7cfYO71+9wc3OH6/1r7Pe3WC43rALacdowdBOGSs2oCkBR960AACAASURBVLqOhfV4iP16geVkCN/RYUl1eHIDQ0fBuq1h31LYZEUSl1BUokLzqX34fFpJhGga4mOwvjXqXXvApvXxPXrOU/cfvj56fRQhK/UFrNQvYSZ/yVY7/QWc9Bew089gJF/ATJ3BzpzDzV2ilY+hVUzAqebhNCgO00Bb5NBp0refyD685DJ1qBjNCgncMM8ymQh5toUWw2aZgd9HhAYtG8O2G0DC8wgjEiYqfz8QfU7ftVgmgbIJA9fA0NGO0EAtGq5FbQVUUMdEyqQiO+UwC1lCTxc/6kVj2SDWDR/UG9EHkj6kIY+JEs3adWpZNsGRJjQ+xK6mg6mNNLmxQsKS/CRGKQGjFH+CKxilj3nqPa1K5iMRCq0f+l1IhMgNC0WI3C+yfIbNEnpcFn4ljk7pHN3S2YFX6JXP0K+c32NIxYh16oy/wvgJJlwcUz5x4NCoepgV/bmW0EPXK7w+BqK1ytEVI4toY9bvZcIoA8YyYw6PldfEuqVg2dYxcVV4cj0Ydyzy8F0H29UKb17f4Y4yXAfx2e2usd3uMZ8vMaDRqK4HXTNgaDocw0DXc5j43C6mWPU76BkKvGYDPU3A3NNYvIeqmleHwsKNI32W5fNQkD4SoScyYGsSm0fYtKmj/3Eee/7De9HXHkXITf4SIV7qC7TSXzK89JewM1/CpjX9JdzsM4aTeQYj9wp6/hxG/gJG4QJm8RJO+QpuNQWX0sKU0hWKrClzqNYxopoQGmBO0/JcE4PDnJi+rbO4UJdGUrZs+J51zyp6zAqie2Tt0JDzTzFuuXiKSdvDEd/F9MCs62LW9Rg0N3fokWV1glzAnm0Gg7cOEwBPoiWhr4tsltBIp6H0QbNr2PRKM1RoNlD4waWVPsgsTnSowaEYUBiXIVcs6obRNU1zJKvIKj0ODV6jAWsfE4dRiD2KVUo9/n6HedlkDZElRNYbiVDoVjJL6FBXFRRx8ujzedZy0Smewy+8Qr/4EoPiCwxoPbhh5H5FISsohCyh0CUL3S9a51wKCz7NmB2G1lNWLCpAD92xT7ldTwnPzqghJOqOnWYBcdi4Mha+gZGnwG7WodAUUZlng/e3izXe3r7Dm7t3uLl+jd31LTbXN6yymQoQO+0+DJ0aSs1gnIZuod9pYz2dYDMZYdx2WHzTo6mcusiG2e9aOnaeHMyRNjlQRu6hsPzYdVR42HvR+9FUxkim6nNdLlbh3VaZ+0l1RyF0/3PeI3w+rUcRcpJfIsRNfQUv/YzhZr6Ck/vlifwv4RxwC1/BLT5jOMWv4IT7/HM42Rdw8y/RKpyhXTxDp3TBMiJuLQOXK7B0NqWse1KNjXukbuq2rcF3DHRdwgyEyTPRa1lHooL0xxUhD9PeiVm/hfmgg3m/g1nPv8e028ak02LBQQoQhoxbJIoWxraKiSlhYspsphBNVwwZG9Jx2Nlx4JnMYSA3jnODejQ07NAX1qHK5EbpeNoHCVQoTH9uEaIDAAJXsswC9qElFA1Ke1QEWYzBL56hW3iJfuEFRsXnGBefYUhC9IQInQLSJwFiHfORONC/iAjpp5gQidCN08S13cTMFGDLJD4l6BKHvu9hvZrj7vYG727f43b/Fvvta2y3t1jt9hhMZ/DaXei6zYRHlnQmRL3uCMvZCsvxCGSZ25LAkiwjW8WybbKxrWtbwoadwMHj+jBriAae/ZjoPHz8KRGiymkSj5DPEZE/jQhlvoBzwM18iRNfwc09O5EncQnw8i/Qyr9Cq/AK7YPYMMEpvEI3/wrdwiv0CvSPMbimb8VO8RXaROElWvkXbPVLZ/ArMfjVJHr1NPpcBiMhh0mziKlSY+MgKQMwsRWMaTKbrbDRkiOypsgaajkYkQCw1cGAgteew76VBm2amRLSwrDTwoDhBWu7xR4nd216YNLxQMy6bcx7HSweQve7JFD+fQZdLAY9LPr0uIs5WVNtG2PPvMfQoQmBGuuZ8nUJvkYncTQxoE5/RUSPuv4lHn6Tg9/k4Us8OtT7JtbRpiweDX9rlOEdCg6pqJC5bOUUjNLJVSO3TC/EoRWuGLQ3CldHzGIcRwopmCHFNOwSBaqDeBBVorPaKypx4GmqQQ22UEWL4oNiFQOxhH4jDb9Els8LdPMv0Su8wqB4xhgWX4FROmeBaJYVq1JX/InQ8nm4Ri2h+9ZQBnM+i4WQw1LMM9ZSAetPFB4+ZflsjAqWVgVLs4KVWcPG4oJJhwaPPfV/2TTXmZoyNcwdA62mAJU6AqQmBp0O9muyfG5xd3OD6+0e++07bNZ3WC32rPWi0+pCV3TWiCrLCkyDZgB12NTC+XAA8gSosJVmJs3tJjsyhz7kNCw+7OViVdY0X5r9WajlI8h+UTzqU1DAOmRH42AP1k90DcWHVjY4LWIZRQPW0edFLZmH++jzntpHX3O0hNqZrxCllfkKRDv7DO3cc7Ryz9nayb/Eo5DAHOgWzpj4kADdo/gKgxKZ5PSN+IAifWueoU/meyH8x3uGfukSnWoCfi2NXiODAZfDkM9jKBbQoyHndIQIjYrUedaDNCGRcnU2f2XStjBpmRi3DFYkNu3YGPskRB47LmbQ8dierkd0flUEGqEw8duY+h3M/PZ9um0mUGQRRZn3fCz6JEQdJkQkRot+B8tBAN2f91rM7Zt0KKhO4mlh6JoY2QZojAV1NPc1BV1VAs3Q7ioS23cOWbsgcyei3aQYHMVkqCSAXCTKyNFRRTm49RwcEqZaBmaFzj07UApmYNMcbIMonDALaYRYRRKgHNxKHnb10ArDKs8PIiRU2UwnX6ygJxRY3If+jfjpX2KY+wKD/Av29z6gLFgEyoaFLti4chVJx9+3fqJC9CkRWvBZLIUcVmKesZGK2MglrCO9XxTziYpPuI9mwDZGGSurgJVVxMqkOFADOypAtETs6YPbVjCxJHaoglyvQW1KGHR72K3WeHNzi7vrG1xvttitVtiutlgs9hiyURpd6JIOTVRgNhUW8xn1elhORpj4LTZT25V5DDQSFJqeKGLrkvBQBTaduBHcp8d+X2gi44knRCgiOp+ygshiiorHH2t/FKFW9gzt7Cu0jyvtA/z8C3QLz+EXnjMTm8zsXpG+7egf2/OP6BZewC++OlF4CZ8goak8Tq/8Cr3S2ZF++RwMFsAMsyjBvWC8Q4xZT51KHN1aAj2inkS/nsKAz2DYLGAoFTBWSphqZSzo2BWLZxbUzDMwb5kRSKxIEMLsWnCeFbOI/BYTo7HfBkHCxOi0A8up7WJ6YNbxMGfWk4dp12XMerQ6DNrP+/QYHUZnsz3dm9Cs4I6NGTvCxmS1JVRfMnYNjBwdI4qhWSoGpsKsJ5rHTEfkUGMoFQYG2TlqzA1qmqi2qUVlBHxQ30TNvQS5U1TvQ1DWyyxnItB1gFWhY47ycA8NwtQCQ5aQ3SgwV7rF2k2K8OtpOPlzONmX7Muql/sKg/xX6OWfo1+gONDJGmJWEWXDKgFD1h0fw6gWMK7TjKADjTjGByZcAtMofBJzgUhjJmSxEHNYUlq+mcdKLmItR2YBsS74HxehrVHG1shjaxZAgrSltLsr4LolYerKcOQaFGoZUkX0eh2s1mu8fn2H2+sbbFbrgOWKtV30/B5suwVNMSCLMlShibZhMHd+Nehj6NrwZBFtRWDTOxeuzoaEbai6+jD8bG2Tq0Uzm0l8gv2n16dFioTtxNMiFGarKLsVhQ4yDNl1Tvvw3sOVnvMU0edGn3MUITt/CacYY9iFSziF2IFLtIsXLKbTLl3AL8UY3dLlQTBIPAL6pTP0y2cgQemWTpzE5RV6lRfoVV5+RL/y6l62hP1jrQazZMaVM3xE9RyjCkHVtpcM2hNs/kztnI0BpVGgbBzoYSQoBU0HQhEDsYihWMZEqmKmNYKD2UwJYzo7yVYwc3UsPB1zOsHSd7HwPUawD67nvoN5x2bMSERoDkzbwrRjYew/BVljwWOTLu2D60nHwpRey7ARWHFWsJJFd3iMyv4D645Eik6joCydgK5OEyV5dqROi1K5Ug1ek6ZQ0iECNKUyqHPyuDILLofCFK4PK8bZFAJqaWkUYRzaXyjZ4PNZdPksWuVLONnncDNkKT9jX1K9/DMEnERoWDrDqHzOGJIAVQOO2TDKiNVj9zJilAULoWzYTEjeY9FMYdHMYE4CJBUC8SHBORBaO7RGLZ7oPnwOu2dUQUK0O7hiVGw4NRpwuBzEWgG6JmMw6GKz22B/e4PtzS1Wqw1W8wXWiyXm0xnr3zJ1A0pTYmgyxThNzMg173noUedAswFf4liskJ2aastYmwIWRoNNawxF6NOC87EokVhFOYlOVIBo/wkROmTAKGu1JbH5PdlRg+wTRN8z+pyjCDVLcYjFKzSLV5DLScjlBKRSAuohHWyVkiDs8uEMrnIarXIC7fIVgywSv5KAX02gV4mdzHAWB6DCtAsMK+cYVl5hWHn5CEG8IGqyk+lO9SP0rfkYofjQOqnGTtQuMK6dP8IFRtU4xtSrVA2g7mxiQH/uegL9RhJDPo2xmMWkmcVELmGsNzCzeHamEh3sRg19m3YQOFz6Nla+jWXHYqy6Nma+g0nHPUIZtjG5X3Qc7xOM2WtOj48plvQQcidD2nbgYjKXk4TJYi7oiE6ksGhMBpUYBGd3UdC/RRXlMg1449lsJU+kIswQanmpgRpPw8JMavqlnjqjUWJpZ7KEWlwO7VoCTu4F3PQXaKd/AT/zS3SzXxzEJxShwLUmV2xI1dDkhkVcsaNL9kRMKOqCRYPRYWZsJWaxIgESclg3CyA3bCuXAg7WTzT1HhWf6H6nV7E3amyw/JYGcTkKSxpYfBkytfPQKSB+F6v1Hvvr16yaebHcYLFYYz6dYzocgeqATJVOumhCFqm7QIHv2Zj0O5j0PPiWBEeqoaNx7KQJGhK2sWVsTJENSdtpNK+IRsY2sKKq5t/D9aJTLqKc3K+oK0b7p0UodMMohvOHuFk0IuQpou8bfc5RhLLxr5BPPEcp8wpcOYF68QqV/AW4YhxSkQbXZ9gajGbNg8ayGpQmPhTEWZU0rGpwWKBbisMvXjDIYhpUqDM66JBmQ6qqJAYh5xgxqyb4h0oiNKbq2eoVY1S9Qj/SWU378JrmzlBsgcUXqnHMagkGzR8e1y8/YlKLYVaNYV4N1yssagS99hLT+jlm3CWmjQtMameYNc4xacQw5JIY8akDSYyFFMZiBn2pgr4anLFNh7pNTJGdrTT39KNVQ5YRs5Z8G7MOuV2PQyIUMvIdDDs2Y9SxEWXYthBwEKS2jRFBNVMe1TuZoID9yLUYY89GmLWj+2PnFH+iGBTD0tAzqTCTWlvo6KUyG4NiNvLMEiJriMWYyjGY6a9gJX8OL/0z+Omfo5f5BXr3ROg5evlQhM4eiFAkJkR/v8cWjfsxoT9YhLQq1lqVxYK22qkFY6dXQJAQbfQqdtTpTm6P3cRIk2E36lBqVVatPOj3sNpucb1/g+36DuvFHqvZFqvpGpP+FG3Hg6GokHkRsiDAIPFxPYz8DvqeCVelLvYqegaPGc1nbilYU22PzmOtcdhoNezUGm60QAj/IkIAhItfQo4/g5Z6CTN7Dit7Dj31EmLsGTt/q3r5AmU6LPDiWXBY4NVLNJIv0cxfQCjE0CynQK0fUr0AqZaFWk1Dq2Wg1XLQyKStlUEzpL1yEu1KAp1qCn4toFvPYFhPY1JLHRlXkyBYD1Ethmn1kkFicaQew4yEhdZ6DHOiFrCox7CoHaD94Tp87mm9wqx+hWkjqNadUsVuBLo/q5NABcwaMYQErzm8th7DpH4VwKcwpSK6Zh4zmt6nFLHWK+z0TRoGvmqprOJ1xUZ5ath0dMx9C9OuhVnPxrRrY+JbAR0rCF57JkYUJ2qfrikLOGi7GLSDtc+ygkEry8ix8BF0dDKVEHhkOdkslkVxrGXPZ7OGW9TiIglw6WRN1nWfgV+Owc8/h0fFq4mfw00GtFI/P1hCX8DPfsksoX7h+aEeiGqCgrqgUfnV0ZVmrvNBfKLBZ9pHhSe6f9wSyjBLKGoFHa0htYK1Tqee0ixo6vuisayBEN2YFeyNEtZ6lfVWLT0VA0OC3qhCqjXgqDpmgxFuNjvcbHegep/VeI3VaI3FaImRP4Rn2uyAQRIelePgKjKrQ1v4LQxMFW2hhh6Xx5wmMpp8gMFhFc4hipzSsaX0v14PRqlGLKCoVfPUPrSYnrZ6HlpBT1tCv0/AOWrJ/KH7oyWkxb6EevkFaLVTL9EpxBhO5gLS1QsIsedonH0JMfYSWvoSeiYGNXMGJfMK9dhXqMWfo3pFxy2foZY+RyN9Bi57ASEfZ0PulXIearkAg04xLVEPEx2fTC0JAW4ljVY1jU49A7+eRYdB+wz6XAp9LskY8EmEDLk4RgfGfAJjIQFaKZC5aDxFDIvG48y5KywaV1hwV6A9oxHD/AC9Ltyf1kvMG5f33pNeR3+GGcU2qPqXRLQRx5RGk4pUfpDFSMgwl28mF7DQyhjrVYzNBmaOgIXXPDL3FDbyk456mbd0zFo6C65PXI0FsOk8dnYmO3PHTAwdOi4nOC6ZjkyOcmpfIaspDMR7LGg6brVYTx1l3dp8Be06xX2u4GWewY3/FE78J2z1yApK/hyt1C/QyXwBP0eB6MAN+1iEXuDPLUI7tQxyswK3i6yewPoht2tHHeUtDitPRF/noHMlyFyFdaHPRmO8ppMn1ltsZgusxjMsRxNMB1N0aYyGbkNuNiEKHCSJh6MrGHsuJi0XXU1GS6ihI1TZETZbg8fO4Nho2DVzt06nsD42mZGJ1V9ECDCTzxl6/Bn0+Fdws2doFS7g5c5hxl/CTLyCcfUSeuwFrMQZ2vkrDCop9CtJ2OkzaKkzSFevICUuoOfjMIqX0AuXUHMXEBOvwF2+AH/1Co2rV+zAQDo0kM7pogMFlXwCaikFpZqBWstCY+SgkzvAF2DzedhCHg4h0j4Hm4KjQhodIYU2n0RHSMMXM+g2sxhSPIfPYirkAsRcYJkIGaz4ONb81UdsuBg23OVHrLkYlnycwcTpUSGKMeEKn7cUEiAWfJzdD0VtwV9hyZO4xTDnLpjbN2tcMMtqTIf5cVcY8fFATElQhQSGYgaDZglDqYyRXMFErWGm1TE3eXby5Zyd/019P8HJBwtHxtShrNrBEiJBsk2MHKpQp0kFAdT8SwxblL3rYOI5wUmoYg0+DUArXsJKfQUr/jPYJECJnzHxCUWonf7lPQuIhOhHRYjcbsqGPQhEU5tGGIgO1lNGbMZTUDrFmAspEItmmgWmo0FpyoxtlBJIhPZ6CXu9iJ1exs6oYmfWcUNzfVoSOmYdmpCHxBVgmxJmswGu9xvcbLbYzpdYjCZYjqeY9ofMvTJ0HZIkQRA4yLLAJkN02yYGLQO+IjKr0RdrmBoCllYTC4MHHf2zpGOC6Lx6o8auHx4HtLEaOJ45/yADFg0yP7UPg9dPB6EfBqWfDkyzYsXfMRAdDSz/ofujJUQiZKVewkq9YCuJTyt/AS97Djd9jlb6Ap3sJVrpc9jxl3BT5O9fMbzUS3iZCzjZGKzUJazMOTwqVCMLpp6CV4hBS7yAHHsBKXkGs5gENUw61Qzb0z0ueYZq4iUamQtGPX0GPneJZiGOZjEOuZJi7p1STUGtZWDxBXjNAlrNPFwhB1fMwWP7LNp8Dl0hj55YYOMjekIeXbGAgVDAXMxgIWawbFJ6lzIsASsxiZWQeECcXZO4kJAQR6E5CNPj1/RcEqYIjRiWJHQ8iV3Aqn6OgAssSIw4EqQAik8RZEUNa3GMotTjGNcTGDXSGDUyjIlAZ2rRqaJFNix+rPHs1My5JYEOmqOjeme2gqGtYuRo7FDBsaNj4hlYdV0sWgY77TUUIDP+C+iXfwXr6iewr34CJ/5TJkRkAZEAMSso4oZFRWhYesksoKgVxLKbFAc8pOTp1Ixoj1hUhJgVSeLD0vGB8DDxEdNYEEyEsvczYxSYVivYaUQJW70M1nzqNLF0JNYqo3FFiHwZjq1gPhtiv19hu1tgPhtjPhwz4Rl2uujYLjtzXeFFNPkGJJqkYKsYdmhig4qWTKe8FNn/r5kZnMG+0GtYqBUslDITHxKghVbBko4LMsg9rDN3fE1TGakR1qJYVHDyKg2Vf0psHt4PxYfuf44AXbclnFBw3VY/Ijhm6HPS7xqbU0Szip5i7+u47hq/ExERegEvR5bPBdzsOVtb+cvgOncOL3/Bvh3bpRi8/DnaxUsMKXtVuoSXfQknewYndwm3EIebO0Mn+yWC9GwMvfwF/MwZ/OwFe8xMPYdXuMCID84R9wrnsHPn0NOvQKUClHXr1bOgWJFNGbvkcwiJZxATz6FkXkJKvYScOYOcv4KUj0MtJqFX0tDKKWjUZU6d51yBDTLzxGDshiuUQPUtXaGE3iOMxQImzQImYh6T5gkSKWY9CXFsxESAkMBGSGAtJrCm9SH81UcW1Ya/PAhQAmsuYFm/Qghz75iFRFYSxZ0uGfPaBRbVcywq51hWzg/7MyzK55gSlYBJ6QzjA4MSNYdSPU6QVRxRX1YjjiGXRlfMY0AZP62KiV7HzGiwiXtzS2QWEP09WMkvYMX+Gk7sf4Nz9dd/VBEKEw4Px3Y8FQdaChmEBFkxyowF2bFoTIiyY3uljD2l5U1qMhUwt2V23pxarwUxH8PEYj7DzX6P7WqBORUNDvqYDgYYtH24ugVNlCBzAuSGwPYtU8WgbcI3mmyuFM3bnit1rFhqncdCqzPhWbLygALWSiFww9gxQfXgmCAtcMfCMSC0Rgeh7eiEiwcZrh+7/txY0HVbxomnRSiauXpq/zmxn2tfx03XYETFKLhHj33MUYSczBlIdNqFGFvdgyDRfTt3BqdwwcYxUEqeCtS84iX61RiDWjZImFqlOFoUeC5eskK1SZWCyAn0smfo5S7Qy12y3iEa4UAjHahRkZoWOzkqejyHn7tAJ/MK7Qx9k16BKmLHtRTc3Dns9EuYqRdo588xorGfQo41SpoUc0qeQ06cw8jFYVObQi4GtXAFOXcJOXsJjdoVSimoeWphSMGkYrw6TVIswW1U4DTKbISqzxfRpX42ympINfTo/PdmGRMhc2QsZDEWqaUkH7gI4qFmpZnBgqyrZharZvokWGIca5EsqjgTsxWfwopPMxaNJE7E78eb6peY1y+xrF5gXTljrCqvsKy+wqJ6hgWtlTPMD9A92s/KLzGtUGX6c/SLLxiDwql3q3soCh1Q7Q7VYVXOMa7G0KP4D/X7pb6Em/gp3Ku/gnf5P8ON/a9w438NN/4TeMmfop36GToZigf9Ep3sF+jmvkK/8Az9/DPQz6H+sGHpFUaVM8a4Su8fQNlJSjSERIeW0UkbIQsujSWfCYiI0FLMYinmsKDiRDGHTTOHnVRgqfmNUmHZJjpiZ27JrCaHTnxR6g20LA/L2YaNzlgtluz0ielwiGmvj57jwlE1qKIIqcFBEXg4dCyRY7M5V+yEXyrOFMuYKQ1sNB47tYG1UsNcqWCulLFikDsYsCIXjFk+ZP3UWSc+dePTEHwSyK3Jg4af7ewmgx358yMiRKKzb0m/MycBIjEiEfoYsoSeEp7o/agIMResS139QV0QDdC/9jXc+Dpuu8aj3HRNPMZRhEKrh9ZBLR2cr6TV0askYaVegUSJBKpTvDoyrFNN0BUrXmwXLuEXE+iW0/CLSXRLlJKns6Gy7Pn0Wr90hW7+AoPSJTvaZUbDy6sJdPPn6OUvMSwlMK4kMSzFMCxTMPcKQ5rEx1L+V+hS2j/3CsPSOZZcEgs+wd6rW4ijk4nBJ5Ern2MhJLEQ0ugVz9HKkOv4grmSvWICvWoaPo3DyFxCy8SgUUwqm4Cai0HLx1jvlVZMQa/SoPwSVFprOVhUfUyFf80GbFmErdDgriK6ch7dZgE+ja6QquzEjoFYxljMR8hh3Cwwd2klZPExGay4ONbcVYQYKB61rcewr8ewqV9iUTvHrHaOSZ1KB4L9vHqOELKYaN+rvsKgmcZQKcGrpVhDaTf3Ct3sM7SyXzIrtZv5Er30VxhmnmGUfYYexXhIYJI/hRf7K7Su/gqt+F8xa8hN/DW85E/QzvwcfvYX6OW/QDf/JfzCl+hShXTuy6BJtfAck/xzjCkjFgpP9QJTKn9gJRBXbGb0tBbMjmbjWutpzOsZLLksVo/Bp7Ckv0/mhmUxbxYwlUpMiHZiBjspjy07lkfA0pDgC3V2fp7McfAdB+vpFK8p0zVfYEx9WgMf3W4bNErGUlToogylwUEWGmyGes+jSZ4SPLUBRyyzkSQrpcoOQKQ1ylKuIMqanqfVMDcrWFgVrJwaNk6dsXXqLDC+sykWRG4YnTemYePo2DpqpLWCer3uW0YkQPfFJGrd/OH7ffvp2qCo8ET3m56G1UDHZqBj1w+sm9uujte+gde+ybjzTYTQPTrT/qbrPMAmDQqO/CFxCUWGhGcmFrFSaxjWM8wlC0QkzgSBHp/wedxRr4teRad4GQhMKYlhNYdBNYt+Lc3EbFCng+xInBLoV+lxGmpOjYs0QS8QoUGJihvjGJXpOnU4byqOGYlQ7QrdShKD2uG0BRr7WbvCijJgfHBG1biSxriSxaSaBlVtzymGwydYoSPNLO4XY+hkLtDNXWAppLGV8ujT2JH0QVwrSYxZIDuLIZ9hLqGUeAElQ0H2S+hZGllyAa1wCaUQg17JQKE+LDb0LYZWPYUOFfI1CuxwQjLZuzTCRCihL5ZAotQXy0GAuUmV2kQBgwgUgB6KaQzFFIZC+siMT2DbuMKWRKoWw6Yaw7ZK6yVWNSLGIHdtUblgItTlUvh6M8Jv//43+Ie//QH/x/s3+N9vV/hhPcDdrIVt38DSa2JmcBjLFQzoxItKHHbuFdTEl5Auf8EQL36G5jnxc2jxL6Enn0GJ/RLi2U8hnf8UxtXP0c4+B7l/IypKLJxhnD/DrHiGWSlgTl8KlsCOgAAAIABJREFU7M9GriQJaVibRa5o/ECCiRAJ0UPWfBIbsiIp2C+msJRodEeBje9Y0hla5A5RxbjYgFYuQqlU0DZNLCcT7JdLbGYUZO5j5PvotdqwTRuKKENuiNAaTViCgo6qs9oqipfRgH6PK2KgULCZx0KpYiGVGSulck+EooLEhEqrY0tlAUYNW7OGPc2ZvgedN0b3aeVx7YjY2xL2DhURnlLq/38QoV1Xx65Hp7YGrtctiU/HwK1v4rprM+hE170fQPc+FiAH113nJEJkpYQwsaiTiKTYPWbllK7QqyTYParpGXNZzJrBLJfj4+UURvUCRvUclnIZX/sa3rRkFjil92KvixzbQmX3dHQLHffSryQwrmcxpkArHfPSoKNe6H4MXfq57GdSLVESs3oca5YpibPH++UUhtUMpo0sphTMbCYxF9PoUa9SNY5hNYlRLYNhOY51/RLXQgJzCpKyloJL9PJnGJfPsRNT2JAAlGPo5M/RKVALyBUoaL2WslhIGbSL57AyL+EVqLE2Br8eR6eWgJ0/h5akGqtLmPkENHL98gmYJaowD8oQyCXUqaG0loZF85aEIlrNElpiiQXY21IBbbmAjlwE7b1mDi2Rsn5J9Jg4BUI8qycxr6cCarRPBoWaVP1dibMxG9e7Nf7jb3+L3/7f/wX/9E//jP/3n/4R/88//yf89r/8J/z2n/8D/vE//wf842//Af/x//x7/F9//3f4h7/5Hn/3/i2+e73Dm/UM19MBlv02pq6FoSZDLxUQ/9lP8It/9z/iZ//Tv8VP/+1/h5/99/8Nvvgf/luk/pd/BztFrl0O3XwCw9w5pkyIzjEtkQiRWxnDktVykZsZ1G0tG1cgFlwccy4ddMVTZ/yhO34hZNnfM8XfSIQ2UhY7jTJeNXYe/ESlcoIyVCr/qFfRtV0sx3Ns5zOsphTv6WLUbaPjGCylrgky5FoTckWAxVO8yMTIdNCTZXT4Crp8GWOphqXGYanU2L/hpVRmayBAFaxVsooCqOAwCtX87Gj2tN7AjcHhxuJxbdIERh471gvWwNats7PH9g4d+8zhtUPjQZ4OTFPwed8iSygaYA72dD/kscc/9x5ZQtGWiuj+qczX3ifBsfDatw+rhTe+jWvqIOh6WPc8rPstbIcdbPptrHwHu66F656Ffdc8QtdHS4gEiISCrBwSFQpOh9YRWUHsWN6DkAQZGUqBZzHiUuiW6XFyvzIYVHMYNwqYCnkGWVShFUSu2ULMs8PrNkoZPwxNvHGE4LjfCh1sl8OCMlhCDnu9gtd2FTMhzSwhErDZ4R/oPKwBEiimlMC4lsWklsOskWEZlZVEWZQUqNqa2jMm9TSm9RzmjSx23BWuhTgWtYsgqEtVu1X6Vo7hWkhiQ7U8ZYpp0fzjOEYlsjYusBPpG5msOIpn0ciKcwzqMSzlHNZamQktBfXt1Cvm7g34HLN2+lyWWVZG+hXM/OVh2uEVtOIV1PwFlNwFlPwFmrlXkPMUbD+HWY3D5dKw6/8fc+8dZWd5ZvlOB497uifcuT23e9ZM97odxjOdbDcmmCxAKOdSLlXO6eScc86xTlWdyjlIKuUqSQUYgwM2YEzO2dhNBhMESL+73rckITC0mV697r1/POv7TvhOnZLq7POE/ey9D137XvTKKoyqGqyaOhyaelyaBlkCBhQNBDrr8HfU4u+sxddRi7e9BrOinUQyxfzxk8wv3s78wikOL5xgfuEYc4vH2b94ggMLC8wvLHBkYZFjC4ucXDzJqcXFT+PkIidPLnJq4QQnjx7jyP6DzE5MMj02ztToGGP9/QzmMyQ8TnRN9Wy7ZQUtO7aTcdiJ6TqX35fwk2+rwtWyb5mcKpaNW0QvcRf+9j0EOyoJyNgnv4zkQqqqXu6EXRQqU4q/sxpi6kbZh1x/xd9x49/9FXUbVyJUH60dTZJ8mQoHSccThIMRgh43fqcDl8WMSaNG29WJqr0NbVsn1i4h4btsOCjkUewdwvutmZCmlYi2hYiqCZlhyZ20BhJyIXYZfC4FnOXzdgThUHCCPo0O8oYuCkaF3MIXvu5ppyCoqghZuwhahULisseXWFQt2BXkbMvLqhcmYZdmRZ+WYZ8FIdEfujAd+zKQ+t8CoUsWVUV/50J82RQs7zKRdy6DTsFnJy/CbyftdRALeEhHgxQzCfq78/SX8mRjQXJeq5TAzbqMZIQwv3gNzyXlmAAKUXoFO+rkiL765quoWXk12l0bZAnma6ki0FZDqLOekJDTEKTCpl342vbiFda9nSKLqSfU0SgjohCGcsup7DIICeO6OmKi7hdAJLyk2gQrulI6b0bba4m2iX5JAxl1I72WTqYiJvKmVnzne0sicxLfmAV9E2NeNf32dum+EJMA00hKlJCqGjKaGlIqATxiHUC4M9QQ66gn3lFHsmMvabGFLZrirYJAKDhFdSQ7a8gr68ko6pb7UvL3FeBWTaZrLzmV6NsIl1AxFRSAu49Q2y4Sqir5M8XP8TftxVu/B0+DGLdXktYIrZtqxOKmS0ih1G6V6ysCgBPqRmn2Z9m3GXttBS4B5G2VUvjNIsBoz3rUu9eh3rMJ1e4tqPZsk4RR1b4KFILKULmVjuoKlPW70LfswyAY6jLLqkGvaCeVznDk5G0cWrqTA6eXmD+1wCEZpzl08jSHF05xZOEUR4+f4piIEyc4duL4JSFuL993dOE4xxcXWFg6xeLSKY6fXOD4qUVO3naak0unOXnyFP3lMnXVtag7uzg0M8mJg9PMjg0yMdjDcE+OciFFb9JPKWCRW9YJq4KIsZ2ArgW/unG58d/5qcFhUGTC4ra6ibBeNJvV6Burueyv/4K/+bP/RsUtN2AUnmX6DnrifvKxIEG3E7fdhs1gkB562q4ulG3tsuFsUKlx6nT49XqEJpOQPPEo6ghqGwjp6glqmwhqGwlr6olp60hoa0loa86DkMh8RNbTTvr81OvC7d8EoU4yRgUZs5K0XU3cocZv68Lr6MLrNuH3OYgHhbSLlZBJeJIJ/y31Z/pAXwxCn+39LIPQcgknzj8Fq88+76vc//me0KW9ny86z7v05EVW47OTEfQOtxmPVY1e2YjTqiOTTpLPZ+jpKdLf38vQUD/dhSyFgIusw0TGbiTrNJFzmSm4LynH/G37CHYK+5RabDUVtG24kbZ1N2DetxlvayW+dvF4NWFFLRFlvSQxNqy+GsXWlXKyEhYg1CnIgU3E1S0EOgSJcYskPIoyToCWyI7iygaS58WnsroWEqoGvE27iHaKLKhRZkJJdSPBtkoCcuN6j7xWAIWQ8hSSDXlDM/3OLspOJdHOWiLy2iYSSsEVaWIyYmYyZJbUfjGBiXeJZccGkspG8vpm8rpmwuL3aV0GxriqkaSijowQx+qqk8ATbq8l3N4gs7NUl2iANshpjcyO2qrkz0107SOjqiajqiHRUUWkZS+xNlEm7SHZtZucpoqMSuyzbScqmsmtOwg37yKtqCGrqiMqwLtpJ766Crz1W0kqqshpGmR5ZRfgVLmJUMMe0u31BOv2Ydy+Gd22DdiqKjDXVKCs2oqiahvNO9fRsG01LTvX07htNbrmGuIBLwMDg0zsn2degM6pRQ4dP8b8kRMcP3aSkwunOX16iaWl2zh5eomFS+LEqSWOnzzF8cVTHFkU2dQiB06c4MCJ4xyUGdSiPB5cXJDH/SeOc3hhkemD87R0drF3317Gxoe57Y7bOL5wnGMLJzi6eIKFE8dYOnqAU4fmWDg4zdHZceYnh5kbKTNdzjLenWA4E6Yc81IK2OkJOMgG3JSzGcbLfQyVSmRjMeKBIMVEjJzfIVnkQjQu6rZj1ogJVxuKlhY6GxtRtbZKJ2DhZSdskMU6ir21Bk9XPWHxN6CtI6iqJKyuJqypkxHVCPCpI6mtXQ4pD9KM+OJY5iG1khWrIGI1RK5gdJI1dMkQTOmUWUnUrCNqXdYs99r02C1q/H4rqWycZDZNIpUgEQ3itwofeiNZh+6i8JgQIMs5NBfjy0Dk0knZlz3n8/cXnBouRN6lIXdediPjNLAcOrJuIdivIe9WU3BrKbiM5ETm4tbJHlDWZybtthCxW3Aa9KjaWmiqq6G+oYa6hmr0Jj2pdJZcvkCpt4/evn7KA0OUSj3kRIbkMJJyLP88kRGJadnFciyirCaqriGursVStZG6Wy6nadVVWCo3LKfMXVWEldVExAdO14indQ9dW1ai3bEOb5OQXljOKARZLqlrxNe6nZb1V9O5ZYUEqVBHLVFFvcwAxIZzoKMK3e512OsqCIo+kQAKOW1oIiZSYV0jWXMzUZXYKxPgWI/wkErrm+UfSVQlxvT1snwU4Ccb6bKObyGpbiKrbZaZlshQRI9B8EgKhjamI3ZmY065eS2mM+IxkZmVzG2MBXSU7QqW768j3tlAvPNTwSzxPJG9iddMyH5FtexZpBRiwrNH7rHFO5bZ1YJDlNOJrExkZDtlLDOmq+VoWTTHRRm4vKy7m2jzdtKde8h27SMhiIm1O/BXb8dbs0WyrMNiClm9HXvlFmyVa+U+W7yzSmaGlsqN6HeulpNCf/NubI276ajaKffK4qk0RxdPc2JpifGJCXRKFU69ibjLTcLvIZMI0d2ToX+gj7HRYWZmptg/N8v8wf0cPXqI4yI7WjzJwunTLJ4HqsWlJUQcP73I0ZMnOLJ4jEMnjnDw2GHmjx8mFPazYcNawpEwp5du49CxBeaPL3Lw8DEOHz7C4SNHOXz0KEcuxDFx/TEJkkeOHePIkSMcO3SY44eOcGBuP+Pjk4yNTzC3/wBHxLWHj3Do4Dzz07PMT8+wf3KSqeFh+goFutNpKZUacruI+T1Sx9yqbMfS2YRHMM9VgsBaLyMgvuw0TVIpIa4WX5B1sl2QPK9JJLSJUrpPIyNWQvSt5EXj2dxBXGy9GzvJ6TvJGZb3xKIWJR6TGbdFGBYacNkdOOwOAoEAqUyKRCZFPJUhHotLVdC000BebK5fonj4WULhb89sCi4BFr89ii4NRZeaggAgt46MW4CLmYzLRNYpCIhasm4VObeKvFtDwaOTmUrBZyXp1RFyqLCo2+lqrKehup76uha6ujRo9GZUehON7V20KTVSdUA4xxa7y/T0DjAwNEZvbz9Jv0d+aSQcRpkBZhwa8h7tpyCUFAp0YufG2Cr1oStvuoyqW67AsG8jYbH2oBZpaiNx8Z9ibEUQDBvWXEfXttX4W6slSMRUoonXKr8xxHhdW7ES4651BJtFM1lkI6LebpQTNX9bJW0bb0Szc430ExdsXwFCy02/ZvR71tG17UastZvlmD8iMhlByze1EdfUElPXSH6G6DOJx0R6LEIQwYQxXUbbLMFEWAcLoBGKezlDq5QBjSlqZRNUck3Oq/EVjC2MBfWM+g1EpMFeDfEuUd41MR60cjDtY8xvItYl7q+VEhI5bRNlm4JuY6scuwu50qSiBgFKKdHkVgmQEr/78oJtokusc4jpXB1ZTT3R9koJRGLaF2/bRVb0pMRzhAlgwy6iTZWEm3eSVO4l0roXb9154mftZsKt22VPK9qyE0/1Rsw7VuKv20K8fQ+6ys3UV2wgHQsxe+Agh48vMjI1JTMRq7KDbTddz77VN7F75XWsuOx/cuPl36B64wradq1FXbMNbd12jE27cQhyo3DOsOqIuy1kw256kkGG8nHGenOMj/QxMzXEwblxjhya4ejhGY4dmeX04jGG+nvZtaMCl9PF6aXbWTx1O8dPLXF4cZHDJwQoHefgsaMcOHqU/UePMntsOebE+aHD7D98mPkjxzhw6BBj05MMjo0wMTvN7PwBZuYPMDk1id1kJBOPSfDpL3Uz3NfHzMQY0zNTzO6fYXpqjPGRfkYHexgp5xkoJCinI+RCYk3FgNsg7MbbcWnaCalbZOkXVDURVjcT1rQQEXKrIuORes5KBJ8nK7zFhF+XXUnatiz/utyE7kSsYkRMHfiswhvPidNqw+lwYnc48AX8JDPJz4CQUD6Q2YDg6fy/BEICgPIiq3EbJAClPWaZEXU7uig61eQEGHksZH0uYi4rfrNWrk511u+gpXqblDgRAB8Px/C6A2i1Rqpq6tmyYzerNmxid1UN8WSGbKFbOoz09H0KQqmAV8ozx2x64sLrTEiLuC5xYBXyAlmTUtayYU0rjnahurcXmxiNqxuJyT2YZep51qaQ37ZVq6+lrWIt4j8uphEcinYyui6KZgXB5t0033o1qk0rCTULcl4LaWUbKW0zeXOHzH7kmLdyIwFRMqkb5RhUNPzE9MNQuf4iCAmQkRmWtpmCtRNv6w7aN12HavsqOaW78JjQAxbTCTndEw1nMXFR1l0Uu8qdd8wUy4yiCSpCCGGJhUfBdE2oa4gKYqK8TpSNIqtqkS6bJZtC+otHBAidf82SVcFM3MmBlJeSpYuQ+D1EX0nTwICji8mgkWG3mqSimninWAupJqupo6BvJKetJya29cXYunPv8kqHopKMID8KQl+TkBypJt5eSUq1T8qVCLKnT/KpthNpE5wgwabeJcHHW7NJ3k517sVQtZWu6l2EvC7mjx6TmdDs4cN8/3unSbuMrPvO37D6b/9vrvuz/8x1f/nHbPjOX7D7qr+i+rpvUH/j31F3w99Qd8PfUr/i76i9+dvUrLyChjVX07T+Wlo33kDn1pvp2rGajspNqEUjvaUSu6IOr7aFkKmTpNtMMRYg7nWw8dabaamtplwoMDoyxNTsJAcO7+fg4QPMHznIkeOHObpwlMMnjnNoQZR1x2VWdPCoyKyOcODoPBOzkwyNDzE+O8HM/CzTB2eYnpskGY+QSkRIJ6LEwgEiQR9+rxut2UiykGXm4CxTsxNMz44zMzPK7PQ4c9MTzEyOMTU+wthwP4PlHvq7cwxmY/SnwvSK/lJITHSsJFwmAiYVhrZa2iq307JnK+1VO9C11MiJZlCwsy0KCoJ0aBa7Yx2ELQp8Djs+jxefx4PT5cTmdOANBkiKTCi9nAklBGnSZSMr+DNOnfQQEz5iIj7NhMS5yIQ+25Revv1phiSA5atEXpRfIgMSZoluEym3maTHSs4ruD0qck6RobjwGByo27V0tiqwWXWU8hFmR0vMDpfoL6bxe720trRRsW0HW7dVsHlrBXtramlTKjG5XMRSaSnuny/1UCr30zc4TE9fmWzYfxGEYsIJVgD6pSCU0CpJGTUkTTqm8imWDkwwP9FP3GkgqGwipRdsTyUFm0aGoJqH9O34tG345WShnaxBRbdZS69NJ8uzrq23otmxTjaq0zolOYOanKmDHodKTtTqbr1KZkLCxjelEw6YYsQpYhmEOrZcjxDTFyAjiGAZgxCgapeb8uqdKzHs3ShB6EImVBS2t4YO1NvXoK1YJSdnQvw8J1JoQxt5QyvWyk0yxFRNCKSLDEk8ltU1yqXHnCj3hGaxSghltZETv7ewBha6xYIl3VmzfJ3UMRb8kSaSupZlEp0QXdeI57YwYFcxE7EzHbKRUTWQUtSTEmWfqY25mI39cQfdxhaEGFtKWUNeU8OApZV+cyt5kXU27yXeUiVBKK2uIix0lOp3E2kRLGvBJt9LpGMfvqbdKLbcQu3NV1Cz4jL2XPNNbv2Hv2Ln6hWE/W6OHD/B8VO3MTE3x913LZF0arnyv/8frPzr/8rOy/4nVdf+A7uu/Ab7rvhLWq7/W9pu+nvaV/wDrTf+vYyWFd+kecW3aLnp27Te/G3ab7mM9pXfoW3V5bSsuZKWdd+V0bb+Gto2XEP7xmtlhtuy6Sa6dqxFsWcjqy//G67/279g5RV/z/oVV1G7fT160Rg2Kog49CTFZCUSoJSM0l9IM1IuMjFSZmpsgJmZcQkik1Oj7D8wxeEj+zl0eD+Hjxzg2LEjsmScn9/PwYNzzM5OMTExRs/gEIPjE0zOzMisaHpmQmZFU1PjTE5OMDE5xvjEGOPjo/L5E+OjTI4NMTkyyMTIgIyxwTIj5R56C1k57ndZTeiUnbQ11VFbuZvq3duo3bWRzppdWNsaCOgUBG0a/A4Dbocdr8eL1+/DG/Bj87jwhIMkRCaUFkCUIZlMSscWAUJF12/uc30KRJ+CzaU9nq9Sfn3+OWLSlXEbSLuNpL1W0n4HCa+TkNOIXa9A1aKgqVpLZ5uXcGSQQ8e+z0PPPMbDj93LzFgvVnU7u7dtZt2GDWyr2EVDfYt0D/H6Q8TSOXI9fWS6e4glM9LeKFcoITKhvv5hyuVBCrEQIYvQ69YgQejzmVDaYCCm05E0G7n39lN88NarvPGrFxjqTuLvEiWUQHwNBauWok3HkZ40Pzixn6m+LMJLK25UkzfrKdst9LlM9AVMlENWxIau4HMkzQLVTfQ41JTdWkk20+xcLd06EpoG6WrQbVNTsotQoth6MzW3fBtLzSZZZokMp2DposeuxN28nca1V9K5daXsBQkKvQCfkl1DztSFuXILlj0bEcxc0RsqGFopGtspGtqwCNLdzrWSECl2j8Tj3aZ2wm17UG65AdPutbLnk1Y1kdd1UDR2IciUguktJnkXSjHRVBfNSfFzc2YFcU0Lwc46+V7zhg6K+nYKujZymhbJCE4rG8nJ/aZGSsY2+qydsjckSjLB+u01NDLt1zIXMjJg6STRWkWqvZacup4hV6dsprtrdmDds4mOdVdTfeM32XjF33PrN/8Hq771DTZf9S1qVt9A144NNG1ZReuerXgdFnr7B+guD6GzWEjEQ2T9VrZc/U12XfUPVF75D9Tf8B3aV11Dy02X0Xjdt2hZcZmM5hX/SPOKy2hb8Y90rPgWnSu+TdfNl6FceTmqW69AteoKlGsvR7lGxHdQrb0C9bor0ay/Cs36K9BuvArNxqtRb7oWzdYbaVlzFbuv/Tsqrvobdl/3TZrWXkP7phV0bL6Jzi23oNiyBsW29Si2b0CxZzOq6grc6maSARchr5OIMAkIeGRkExFKBdHHKjMs+lhzM8yIUm3/LPsPHuDg/DHm9h9mbvYgB/cfYH5uloPTUzILmpoaZXJyhPHxIcbGBmWMjg0xNDLC0NAwg4ND9A8M0j8wQLl/gL5yPwODgwyNDDMyOsrwyIi83dPXQ66QJpOMSbPCdCREKhklnowQCgcxm834ggFCsSiuoB+3WJLNJC6CUCqZJOp2yClTt1j6/ILF0uX7/nVAqOjWUfCZyXktMgOSZo3aLtQtDdTVVVPV0oXRkSffc5qRyXsZn7mHXPkAGr+D6tZ97Nq2lrpdW1B2tGFxOglHk2TSBWljnc2XSBdKpAolErkC8WSWdKZAPt9Dqaefcv8wA/3D5KNBfEYFIZNqGYQ+nwmlLAaSBkEht/HwT3/COT7hLGeYGS7jU4pei5pukZo5jLJZ9bO7bueTM+9x7w+/hzD2S5vUdNu09LoEecnKofEhHvjp91mYnyRm0pC16CWbst9voOQzMJT2MduXpi/kIKnvIG9W0OMy0OczUw5Y8amEK+leOUZNGBQUrWp6nWr6vVopw1q79lrat64kom48v5XcSY/YYzF30rzhehrXXyPZ2Tlt2zJxzKKgaFNgrtyAftdaIp01pNVi6bGNHrOCZNc+bHtuxbFvnSQBShAydNFt6cJWuQ7ttpsx7lorKQZpUaIZOoh07ka362b0u2/FUb+FiLJW9ruKQgq2S9AQxK5ToyRRJpVN5PUd5IztSLU/fSuRrlrCIrMSYCjKNE09PcYWMqJB2lYl6QKCNtBv6cDbvJtr/vpPueov/4RdN1+JyDTMldvwt9fibqvBLpjpmlbcujZKqShzExPMTM/IxmC20EMinSUcjpCIhFC1NmNobyPtdTOazzLX30dvwEbdmmsRvcCam75N7Yp/oPrab1Bz9f+S4NR28+W03/Idum79DspV30G5+jt0rboM5Zpl8FGtvRL1uqvQbvgu2nVXol9/FfoNV6Nb/12066/GsOk6DJuvx7D5RgxbbkC/6Xq0669Fs/4aNOuvRbVhBYoNK+jacCMdYjK7/gaZJRv2baW9Yi0tW1bRuWM9XTvWo9q9ScrDKOr2Ydd0ErQbsWo68Qp1ALeNWCgobXh6CjkGe0uM9vcxPTLItCjDZqaYmZtmenaKqZlJGRNTk4xMTjM0Psng6Djl4VH6hkboHRymPDBM/8AIveVBSj1lenr66entp9Rbpqevj77ePvp6eukt9VAsFskXi/T09uJwOgiEgoTjMVw+r4xkOkUqkyGZyZFKZYj63WR8gjVsQOxvfT4ECIk+TbdTJY9isnVhqpV3Gig4TeRdhuUpl1tDxqMm61HR7VZQcCnIi0mXz0jGZyLhMUtfM5NGQ3tzM011dbQ1t6BTazCYHFg9GaKpCZSaBLv3mti4uZ2NWxrZUVdPu1aFz+cllUiSyxfJFHvIFnvJ5ntIZ4skc0VS+ZKMRK4oe0KpVJ5cvkR3qSwzoYGBEbKxKF6TjpBJQ9yqWnawdV/SExJ6NDmLmaLTxYM/vY/3+Zj3Pnqfif4e/JousiYNvVYdfS4LWa+D+++9R3a1H3zgfgJ6JQWTih6HlpLHRN7r4ke338k5zvHUkw+RNOspmnQSZAaDJgp+I7cvHOBXLz3Nqf2TxHQKCgLAvGb6gjbKMQ8Ls8OcPjxNMeIlZlRRcurp9+oZDBjoDZjJes0IQXKh2yJIXgWPlt6AkZJHh752C6qqDYSVDRQMXfRY1PS6dHS7tHRsvYXGddfJaVze2EnJpGLQaZC8IcX676KvuBkxdRILkTmjuLZLypdadq3EUbVhmU+kbaMkmpXq3Zh3X49h54246zaQVFbLflC3uV0u5Kq23Ix+x2qZQeV0LXKqIjRwDHuF1fYmPM27EFMZMYERZaAgSUba9kpJVKE2mNU0UBATQWGn3LSLxq03s+n6b7Hthstp2XArmu3r0O7ahHLPZuoq1tBSuxOLeM+9vYyOz5Av9MoP0NDwOKNjUwyPTDA8Msn84ROyUbz/4FFmDxzm0JETTI8tXbf6AAAgAElEQVQPM9idojvmpmvfJpq33EBQuZewuh5HUxVtG2+hbd316LbehGnbCkxbV2DYtgLj+TBsvVGemyrE4zdh2rLifNwoj/qN16NZdw3qtVejXX8Nug3Xoj8f2g3Xodp0I8rz0bXhekR0rruWjrXX0LX+WjrXXiNvi2PXumtpX3udfE/tIuvbuor6jTfRsPlmGretonHHRlr2bqOjeifKur2yh2PpasKuUyLsxkM+D4mIIDdGyafiFLJpSqUi5XIvg0P9jI6NMDI6zMjIMGOCmDk2wdDQKP39g5TLA/QKABKAVOqju7uXYlEAUOlidPeUsDnsaMUirM+L3enA4XSSSiVJZ3IkswWS6QyxkJ+U37G8/vAF2syih1Nyir99Bd0Xp1pigiUyJwNFMVmTsho60i41aY+anE9L0aORo/aYQ4fbpEGjaKelqYn6hhYamzroUurR6i0oVHqaWzqp2tfMlo3VbFi3lx0V9TQ1aDEZ/ASDeRLpZYBJF3tJ5XtI5kokc90XQecC+Fw4JrNF4vE08USGbK57GYTKQwgQyqXTCGG9gEFLwqIm4VSR8Ko/nY6l7DoKNislj49H7r+f9/iIdz58h5GeAgGt8GDS0mc30O+xUQh4eOC+n8iL7/vpPQhX0W6rlrLLQK/fSino5Sd3fl+C0NMChEw6ShYDfQJkAia6Q1Ye+MmdwDl+evsiEV0XJYfIgkz0hewMpcO8+sKTfPDOq8yN9BM3qel1Gxn0m+kPmLhtbpinf34Pdx+bISOW+xwa+vwWhiIOhpMe9venGStEpJyD2KoecOkZDtoYCNqIGtolTySqbZFummWnnlGfRZaHndtuljtRCVUTBbOCPruefocG4+5baFl1GZqtN5BW1lAytNJv6UKM3DVbr0e3bQXems3k1Q2UdK2UzW1Emrdj23Urzso1iGZxUVtHv7WVnLYG066VaLfdgKduIzlNDSVTo8yEdBW3oNp8I6Zdq2UjW0zQBG/IuGMNlqrNRIXciBB5272N5pUruPYbf8Wf/4c/4k/+3df5P//oD/jG//hLookY3T29JNI5bA43/mAEXyCMy+PH4fJitjoYHBnjxMklQtE4qWyBA4eOsnjbnZy6/ft873t3Mjc9ydhgH3csHOb7S4ucPDZPIeKTXwbuhj0E63YSrt9BuGkb4aYK+btGmiuIio3+1p1y819s/4tItu4iJhxYhM34zpU4dq3Cs289obotF/fLxJ5ZqFkI4i+H0Kh21WzGsGOV/PfQbL0J8W+j3rICcS7+jZSbbkCx8QZa11xN85qrqbv1CmpWXk7Vyu9QddMVVN10JdU3XUntLVdTt1LENdSsvp7a9bfQsGkVzVvX0CZLv62oq3dI3SohSSx0tcXiqkvXQcCiJuCxEw4HSCajUvysVMpTLpfoHxD8lxEJ8n3lYXp6Byn1DsgPXb67iD8UlP2gVDZDOBbF4/eRvASEUpks8XCATNBJzmf6Qn0eMUYvulSXANCFqZZRTrjkuN2tk5lU3msh57Ei7Kxcep2Unm1taKa+tpnGpk5a2rS0dWpoaulk7746tlbsZsPGbWzasoO9++pRKA04XEHiyTzZXC+ZnMh0+iTYxDMFEtmiDAFA/ywI5bplJhRLpEll8xS6e+ntH6R/cJhCNkPQbiNg0H0xCAkKtQChXq+Px3/+IB/wCe988DZDpZxsuuUsOglCA14bxZCXh3/+MwlCP/7hDyQI9Tr09LuN9AVsEoTuu+uHnOUTHnvkftIWAz1WIwMBG/0hKz0xN/f/5C449zF3LR4nbtLS4zLSH7DQG7QznIvxzuuvyMcPz06RNKkpe8yMhB0MRJw8Kq7lHC8+9QBpl05OF8RrD0ZcHBjM8urzj/HUz+8l6zaSt3Ux5DMwHnYwlYnwg4V5lvaPk7BqyNk0lN0GRgIWRpJehjJBSgGbdELotesZcVkY8pgIKquxC9fYpu2ktQ30WjoY8WglRaBjyy10br5JSpD0GNoZtmsYcSjw1W9Esf5KNJuvlZvxvaYGhp3tiKN190qM21fgrV1PQVNNv6WZgr4B6961GHfeKss/SVzU1pHTN6ITNIa2fSQ66kgrmimoOsioFVi6Oqnfs5cV117L3/7N33LZFVcRz+Qp9vXL6YSo3V0+Pw6PF6fXh8XhRKXTI6YWgpwo7vMEgkzNHeTQ6buYOXY7vaOzjO0/yuzhBeYOHWN+8TRHT9/G0tISpw7M4W5rwFO7i3DjbsLNFUQE8LTtlBEX0iMdu0nK2EOyQyhY7iUj9r66ljWYxH5eVlVFToS6+tPQ1suJoZgaSvDVikZ+tZwgClJoWlUjb4uNejFVlM35lp0SAENNwu9+C476jVir12HbsxaLWLDddgu6LTeh2XgjqvUis7peZnMta66h8daraLjlSupvvpyamy+natVVVK36LtWrL4k1V7Nz3Qo2rVnB5rUr2L7xVvZsW0dd5TYa6/bR1dmFQW/AZrXhcXkJB0OkU2nypW6C0QiegJ9MIU8kEcfl9RBPJi5mQqlM7jwIOciLzP4LbXJEw1pN3iUIhMsAJKabKcHr8ZhljycjrKIsBoQ5pqG1jc76ZpoaOmhuVtHapqO5VU9tg5qKXU2sWb+dVWs3sXnbLmobWtHoLfhDcVK5IrnuEtliN+l8kXS+QCqXJ5krfAZwLgDQ50EoXejhQohSLZ7JygmZeI0LE7Ly0JBkTYeddnw6DXGhQulQEveoPs2ExA5H0Wal7A/w1MOP8CFnefv9txksZgjpVeStBvodJga8dkphP48/8qC8+Ad33UnAoKTXYWDAY6I/ZKcn5OOBH93DJ3zMIw/dS8Zmos9mYiBgZzDmpCfu4+f33yNB5o4TR4lbjJS9FkYjDgZjHsZKWd5+4zXOfHKW2clJUkYVAz4zozE3A3E/D/30x/JnP/vUz4k7RZllZijgZCDq5eB4D++/+wav/eKXy/W2U8FQQM94yMGhnjzvv/Uqr//iObojHmnq1u83MRK0sHRokueefIj77jxFxm6ix2ZizGljLOzjxP4xbjs0yUxPkoRJQbdTy0DAQl/UTU/ISUGMO40dkpowJEDNryepqcZeuxFb7QaS2hq6rW0MepT0WFtRb72Rzg3X4KzdRMHYJNnfgiyp2XozHeuuxbJ7rdz0F5O0gqkVscKQ1TSTaK8jqWiSrHSfsOcxaPG5nIR8PlwON2azA4PRzsDQOIePnGDuwCH2HzjM5NQcY+PTDA6PyUahuH3y9O14vEFcbj8zc/McX7qTif1H0VpcmFwBzO4gJqefoel5jpy+kxOLJzm+fxpnex1OQRNoFMupFZJkGZNiaztJiK1+sZx6iQTupWqUUvxNLAN/QQjuVEbIclwSohzNaQWd4Tcjr2ukqG2QkReUB2MTWaOQdG0kp29APJ7XNSAf0y333NKaWpJqoaQp1BqFcmMlQlbX37Zb2lS5GoWoX4XMOk2VGzHs3YBq72Y6dm2kedtaGjbfSv3GldSsX8HutTexdsV1fPfbf8f6W26Q5zs2rKaldh/VNdXsqdxLc1sr/mBA9oZcwp1XbPVnsrIcEyAkS8LgMgh90XrE8n1CZkOD2FrP+QR/x0bcZcZnMmJUaOlqbKe9oY2O5k662tV0dKhpalFQWdPM9p3VbN62V8a+6mY6FTpsdg/RWJpcvodCsY9coYdsrkQmW/yNEP2eC2XWP3cUAJQp9srIdveSSudJJLMXy7HevkEGBkekTbZwM/bp1MTMKmJ2JTG38lMQKnit9LgcDIYjPPvo4zITeuu9Nynn00RMWrodZgbdVgZ9DnpjIZ587GHOAT/4vmhMK+l1Ghj0mhkIOyhHgzx4z08lCP38Zz+WPaF+p4WhkJOhhJfeVJiHHrwPOMvSsaPErRYG/DbGok6GE34m+rp5+623eO/jc0xNTJI2qxn0WxlL+BhIhPj5T3/CWeCpJ39O1Kmnx21lxO9hKOrnyOwQ77//Lr986RU5gsy7FAyH9ExEXBzu6+bX77zJ22/8iu54ULpcDIVtjISt/OSuJfl+Xn3peXJuOyWriQm3g8lknOefe4b3332bR+//CVGHScoT9ASdHJ4e4cmH7uWxe+9mfzlLytxJv9fIcMTGof4EJyeKzJcTpAXHyK2mHDAyFLTQ69ZKoauETvCeFPR7dJQFbaGuAmulEI/fSl7XJCdovQ7Fsli7tmV5N62tBqeqEbu+HY/NSNjrJiDcYX0+zAYzjbVN9PYOcOr0HZxeupMlUWYtfU/Gxdun7+DEwmnyhR45yZjbf0juf83Pz2M0mbHaHdidHnRGM0OjMyyc/h6LJxY4MTeJo7MGZ3MFgdaKfxaEpCOJUIrsWqYTCEqB0N2WMrpCSleE6kJUfQZ8Pg9EAoy+KAQL/oLts1A2jOubiOmbSApbZ2MzCX0TCcPyubidMjWRMjeRNDWRNDeRNjeTsbSQtbRRtHZRtIoJcBd5cycFSydFixhMKCmZlRTFl49JIaelkrZhVrJ33U00VKzFp23HqRAieUL7vAmVSoFSrZI9Iafbhcvjxul2E0vESWeXe0LLIBQiHXRQ8JsR/R+xRiGPokktzqUKoeixmhDOIF59F4b2BjpqK+lo7KKz3Y5S4UKpctDUpmNnVRObd1SytWInu/fuo7m1DZPZTCAYIJNOUyiUJItZ9AoFCIkQQJPOdJPJ9P5mZHtI5ZYbzl8ZhETv6EtAqKfYTczrkj2hLwShXvHB83spJ5M8+cRTfHQO3n7rTfoFwcpspOi00O+zMxDy0J+K88zjT0gQuuP22/EbNBIIBvx2BqNeepMx7r9XlGvn+Pk9PyQsmtIeG0MhF6NxPwOZOA89+CCfnIPTR48Qt4iGs5PhiJeBRJCpcg/vvPkmH3z4MVPjE6TsRnnteMzPcDLCw/ffx8fAk088LI0HBQhNRLyMp8IsHJjizJkPeenFl8gF3fR4jIxHHEwkvMwP9/L6e7/mn159hWLYR9FlZjjqYSju46d3fZ8z587y/MvPkfa56LGbGAs6GMtFefnll/kIePqpZ0k6zbI/1ee3c/vxI3z4CXwInD4+L/3DhwNWhiJB+Xu//tY/8dLzT1L02Sm5dAyFrMx2Z3jw/h9w3/13MVPOkTcpGPWbmIp7OD5eYP9IjOGYnm59A8MOFWM+HX0OBWmzAreqHbOqQ9oRu11mPG67dAdta27CY7fjsdkIujyU+wdZ+t7dnLrj+5y8/U4Wb/uejJNLd3D69G2cOn07p05/j4VTd7B4+vscP/U9Tp26jePHF8hlC2QyOdLpHP5AmLGxGflcsVF/4vAMTmUdroYKYi07vzALupgJCU1uIex/XvT/AgBdzIJUVQj+03IsN/QFyfOfi+znMiJBr5DuGmKdQnC5pO98Myl9C0lhsWRoISl4X7pmeZS2S+J+YwtpUysZ4Tsv3VdbyZnaZQiemgAhQagVR0G8FUBUtChlD1FoAOVtKsLGNjbe+G2SNsV5tUMNUUsHUbeOcCiA1WbDYDBgtVplU9rpcuGPhImKDCgt7KPzpCIxkn4XBb+JkqODbmcnBZeSrEdDyqMl5FBL4TVlu5LWhlZaG9vRKPWEAzFMRhet7Xr2VbWwtWIfW7ZXsre6iU6lDqfLRyyWkmPy4vnGeT7fTS5XklmPyHwEAInjxciWyGbFfQKg+s7HMliJ6eoF0BLnIjKfKcF6yXb3ych195HJdpNI5uRRrG709g0xKFY3SiWiAS9es56IRUXcpiTlvKQc63cLRPbRm07z1NPP8slZePv11+lLJkiaTXS7RKkmejI+BtJJnn/qGZmNnF5aImgW2YiNkZCH0WSYnnSSnz3wkMAgfnb33bJm7fE7GQ57GI8HGMymePjhR/n4HCwemidpER9QFyPxIEPJCLOD/bz7xhuc+fAjpsbGyLhEqeZjKhFkLB3n0Qd+JkHhiUcfIumy0OezMRnzMZmNcurgLGfOfMDzzz9PLuiRjfSpmIeJlJ+DY2Ve/eA9XvnVy7Kv1eOxMhLzM5QMc9/dP+SDc2d58sWnSftdlF1WxqMuJrpjEtDeOwuPPf40OaeZQY+RwaCD7504ytsfwVvnYOHEIYRg+VjIzkg8zmMPPsL7wFvvvkUp4JXTuZGwjaPDA7z74bt8yCfcdfIoeYOCyYCZY+UcLz9zLz/+0QEWJpP0W9qY8OiZCBgYcCkk30owTi1GPTqdBq/HSVt7C9VVe1F0tOIwGvHbbCT8PtKJOMPDggczyrTgx8zNcOjQQY4ePcLCsWMsnlhkcfE0J0/dwanb7uLU7T/g9NL3uO22O7njjru44/bvsySyp5O3sbgoFlzv4KTYmj86h0fdiKe+gogAIiFYJlnbO2UZJgDoAghdKMMuNQ+4CEBCFkUlsh+xwiJC7Nj98wAkHpcgJCaJF+PzZVrTssi94HBdCL1YBWqW8RkjRGEB9CWxDEAChDrkgKIgAMiiRBB0U1bxf6FG27Cd6s0rZIM4JzSizUIVoI2YS4vf65GrGna7HYfDcTHcQR+RXIZEJk86VSApQCjoJR9yUvSY5TJr0KzBrO6go6WepqY62trVqNU2tDoHSqVZ9noaGhRs2ryTzVu2U1vXhFZnkqW1GIuLnS1RZl3Idi6CzKWA88+cC7AR1/62yBaWyy9Rhl0AIHHMdZclsCVT+c+B0Djlvj45EXRb9IStyyCUdlxSjg14nBR8XvoyGZ577kUJQm+9+hrdsShxk5GS207ZJzIdkckkefGZ5/gEOHXqFGHZ03EwFvUyno7Qn8/w8COPIl7kp3feScxmohx0MxbzMyF2j3JpHn30CZkJHT8wR9pmYCTkYiIVYTQdY358hHffeJMPPzzDxMgwOY+NiUSQmXSEyVyKxx98gDPAow89QMJlYSDoZCYRYDIX4/ShOc58+D7PPfcsuZCXAZ+d6biXqVSAwxODvPbhe7z0ixfpDvvo9doYiwcYSUW57wc/5P2zn/DYc0+Q9jsZ9DqYEtf1JPjFSy/z60/gsceeoiDA1m9hJOLmzoXjvP3ROd78BBaOzZO1KRmPuJhIp3j0gYd455MzvPHWa/QEfZQ9BsaiDo6NjvDOB+9whk/4wakTFExaxn1mjvUXeee1p3joodOcms1TtnYw4TMxE7Ey5FFRcOspp2MkomHsNgsWkw5lRwvK9maaqitxCGAyGbApFKib6+is34eqqRptax369kbMilasmi5sBi1Oswm33Y7fI8awUaKSeJalWCjSW+ql3FdmZGiE6clpZmYPcGD+MEcPHeD47Ch+Rd2yfnjTNqlpLXSZRAg9JhGiKS193c47k3wlENJUS9mTlNBmEqGtJ/0FkdE18FtD3yiXnD/jNX/Rh+yCH1nrlwKQAKbPglAXBbmaITShFdKmWYCQpnYbO2+5Vgp6ZSxasjYdKasGv0GBy2HH5XLJuABETqcTd9BLsjtPOt8tP6jRUIyA143LakPZrqehtpOWVi0KjR2jI4zeFkKpMVNd08SmLTvZsGk727bvpba+FZ3BRiAUJ5HKIwEhVyKd7SYj+jvnz9Pi+BXjwnUZkSEVen97nO8BfREIideKp/Kkst3ku8uU+oZkn3JwoEwyGuRSEEpdCkJDfg/dQT8DuRwvvPCyBKHXf/kripEIadGw9rkYCnsYigUYymV46dnnZTZy9NhRCUL9PicjIbcEoaFinscffxLOnuWeO26/CEIiC5pMhRkpZHniiac58/E5ju4/D0JhN5OZKBP5JEenxvm16Am99wEjgwMShCaTIWazMabzGZ569GEJQg8/eD8pj43BoEuC0FQuzu1HD/DhB+/xzDNPkw95GfQ7JAhNZ4IcmRySmdALLz1PMeRBZELjIrvKxrn/hz/i/U8+4dFnHiflWwahyZiH6d4kr7z8Mu98JEDoSfJuK6NBK2NxH3ctnuDND85KEDp5/BA5u4rRoIPxZJJHHniQd89+xBtvvU5PULwPMxNxNydGx3jn/V/zAWf5walFui1GpkMujvR38+Zrz/LIY3dycq6bkqWTcb+VmaidUb+WHr+FciZOPp3EZjVj1Klpqa6kvWYfhvZWXBoV5tZWdPX16OorMTZV4uhswNBYiap6B4p9FShr96BsqkHb3oRR0YFJo8Kk02HRG6Wfujg3aXXy3GIwYtYbMJrN6A0GvDYjUYtKLjcLK59oSwWxth1cmIhdOCY7hYzJshzrpQAklRE/k/1cyIJEKVZNSivAZznSunoy+oZ/eZy3ehbSw1+W7XzV+4UyYt4sKCrCoqcLYbmTsSuwtOzjf/3JH9O6qwK/Xo2ieg/1WzaibazD43IhQcftlkePx4Pb7UZj0FHf2kpTm5pOpYXGJhX19a10dhowWpI4vSXMrgxNnU6271Owekst6zbvZOeeKto61VgdXoKRpPxwZ/IlBGCID/oXhQCkz9//ZYD0lYHnUnD6MhAqlSWAxZM5kukCuUIv3b2D9A+NMThYJpOI4hFWU1a1LMeSDsWnjemRoJfeUIDBQkGC0MefnOPVl1+RIJS12xjwuxmN+hiOBxnrLvCLF17izFk4dPgQUZuZgYCLUVFupSMMlwo88eTTMhP60dISCYeVgbBXZkIzmQjj3QWefuo5znwCh2ampcjRaMTDVDbGVDHNsekJ3n/7bX797vsM9/eT99qZSoWZy8aYKWZ55rFHJQA+9PP7yHjsjES8zKXDzBSS3Hn8EB9++D5PP/O0zIQGAw5mk35mc2GOTg+fB6HnKIQ89HntEhQF8P3sRz++CEKiHBvxu5hKeJktp/jlL17hnTPI7E1o4o6HbIwn/Nx9aoE3PjjLGx+DAKGCQ8NE1M1kOs2jP3/oPAi9Rl/Ix3DQylTSy8L4FG+/9x7vc5YfnjpFj9XCbMTHkcEe3njtOR554m5Oz5fpsauYCLmYibukxEhv0Eo5myCbjGOzWbCZ9WiFrbaiA3tXG4bGOoz1tVibGrA212Jvq8HV2YC1ZdnbzdRQiaWlBouwd1YKZrVC2konAh5y8SiFdIpSLktfsUBvsUC5uyjPBedFbH9nIz4pXWvcuZpI6zaiLVul/dCFidiFoxTrv8S/7bMl2CXAc7EU+81yTJRd/+LQiRWjZb/5fw0Qyom1HKHMIJajBRgJXXW7QoqpffOv/pL/8h/+iL/+yz/jv/ynf88f/e7v8Nf/9U8xGQ34/X5EFqTRaGhtbWH79gpuXbOBlWsr2LG7g5Z2D2Z7jmhiiGCkD7XGy5497azfsJeNm/eyr7oVlcaC2xMknkiTzojypiCPqXROymWk0gVEpDNistX9W+PLSrOvWoJdWqJ9WTmWL5VlKSd6QuK9iWsEh0rIeQyJhCIVx2szELYtg1DKfgkIjYZ89IaDDHV388KLv+DMx2f51csvkw+HyDntDAQ9jMb8jCTDTPX28KuXX1kGkUPzxJ1WhkIeRON4IhNjtLebp558lnNnz3LXyUXiNjPDsYAsxWZzMSZ7Szz37It89AkcnJwg57IwFvMynU0w3Z3h+OwU7737Du+++x7Dff0UfQ6m0xH25xPMlnI8++TjEoQe/Nm9ZLwOxhMBDmZj7C9luHvxqOwJXQChoaCL/ZkQ+wsxTsyN89r77/HCi8/JTEj0uKYzUaaLaX72o3t4/+NPeOzpx8kGPYyFvMymA+wfyPKrV37J22fgkUeeoOC1MRG2M5EKcvfSSQlCr59ZBqFul57ppI+ZfI7HHnyItz85w+tvvkY5EmAkZGc6HeDUxLQEoffOneWHp5fotduYjQY4MtjH6//0PI899WNuOzpCn1PHZNTLXMrLeNBIOWhjuJCmO5PCbjXhtBhwKNsxNtWhq69GJzKi2ioMNfvQ1VSirduLsmoX6urdqGv2oKndK+9T1e6WG/bt+3bSUrmT1uo9dNRV0dlQi7qtEYOiHYu6C5dejdugJehzEgt7sbY30LLuRqy71xBp2UasTVgPfTqW/zIQ+mzv56uD0Kd9n0t7QF/hXBofflnZ9bnMyNQupWEyxjZywqn1C3pEIgsq2jXkbWoiuja0NdvZesPl/ONf/Tl//B/+I1//g3/L1/7o63zt332Nr//+7/B7/+bfcO2111GxfQerVq3h5ptXsm7dBqqqatEbXURiZWKxUezOPjoUUbbv0bJmXTUV2yppberCYrQRCYbIp5Lk0ymyWdHgFWAj9rHEBzt7/jwvweerApAAqf8vQWhwcIzhoWEKmSR+u4mIzISEsuQlIDQc8dATCzHS18+Lv3idDz6Gl158gXTIK8uhctjDcNzHSCbGZH+Zf/rFq3z00TkOzc1KB8+huAAg8YHOMNXbx3PPvMDHnOP2kyfI2ixMxEJMFxJMF2JMl3t4+YVf8PFH5zg4MUHBZ2M8GWB/Lsn+QpaF+Tne/uDXvP32u4wX++jxOpkSIFRKMTtY4plnn+ID4N6f3kNaZGjJMAfyKfb35GV28uGZD3niicfJh/yMRHzMZeNyKnXy8EHefP8DXnruGXpDXoaDbmYyUZl9/eye+zhz5hzPPvkkuZCf/qifmWyY+cECr7zyCm+dgYcfeUJKWk7EnEzno9x12+28+cFHvHnmI04fOSKb81NpH1PdGR5+8CHe+vgMr735BuVYlJGwl/25KKenJmSz+t1zZ7lraUlO6GbSHo4Nl3n91Rd5/Kn7uPPYNGWHgZm4h/l8hImwl+GQi16x9WzVYemoR99Uja2pFltTDeamagz1+2QZpmuoRFNfhap+H+qGKhR1lYgdK0VtJcq6KrrqalDU156PGjprq+msrUIppGIrN9K+9VYaVl1N861X0b7qu3JFQrnxejpWfxfl2qtx711LtFlMx4R77HIjWhwzwhXkfFzgA/02AMpqaliO2kuazV8BaC42pj99rlTMFKqZ0vr5i5vOQiq4YGkhb2kja24na+2UQvFpSycli2hCL/eDClYlRYeWolOHX9dJa+UOVl/3Xb7x5/+d//SHf8jXf+9r/N7vfI2v/9s/5Otf/0N+/2tf4/f/7U0XIJUAACAASURBVO/yh3/0Nf6vP/nPfOvy77J5eyUtXTpCsQK9AzN0903i9kRpbGhn86adbN60i927auns0OESTOV4mnQ6TyYjppOicZ0llcrKjCeZupD5COARmc9n4zc5Pp9mRV8GPJfe/6+ZCYnGtJiICXAUIV67uySWWMWC8BjduQIhm42IXGLtIubouqQci4vRepSx/iFeeuUNPvgInn/+WbLCq9tnpz/ikRye0WyCmaFBXn3lNQkiByYnpLr+UCLARFaAUJbZvn6eF5kOsLRwnKLDzmQszFRRZDJJ5gbL/OKFV/jozHkQCjiYSIeYL6SZL+YRYPH2h+/x1lvvMl7ooRzwMJONcrAvy9xIH88+97ScPP3knh+TkiAU4UAxzf6eAncvLSJA6PHHH6MQ9jMaCzCXSzDbk+PUkXnefv8DXnj6SfqCPiZifg4Uksz15nng3gf46Aw8+9iTZIMByvEAM7kIh4aKvPLLV3jzQ3jokccp+O1MJtzMFOPcdfsdvPnBGd46c4YlCUJ2ptJepktZHnnoId74+Az/9OYbDMTjjEb9HMjHWZqe4M133+Sds59w92230e02M5v1cGxEgNBLPP7k/Xz/2CwDLiOzglaQCzEddjIetBETaxuKesLCiaNRWHJvR1hw22q2Y6vfibF6K3oRNdvR1WynddtqatfdiHLvZgx1O9HV7JA+a8JrTV+3B13tHrQ1u1Ht3UbbpptpWPVdmm+5kvZbLpcb8103fouum74tl1YVq6+Qy6beynXS/VU4wP5rgtC/uPw6X7r974FQOzlrB1F9M+7O6mUyoJCBsapI23W4la2076lgzdWX89f//U/591//Gr//O/+Gr/3+70rA+drX/4Df/9rX+d3f+13+43/89/zFX/w3rvrut9lXXYE3YKVnoJ+RqWn6hkdx+aPUNnWxWYzRt+6itqYBvc5MwBciIYAnlSOVXAabRCorSX4XQOfzR8G/+aIQoPRZIPr/BwiJcuwzIDQ8Tk++m4jdQdQoNukVRC8FofGkn/50nKnhUX7xqzd5/yN47tmnyceDFANOBuM+RtNBxkS2MjrCa796g48+OsvM6Agpj53hZJAJ0TguZtk/MMiLz78keTenjh+h5HIyFY8wXUxwoC/HwZFBfvnyrzjz4TkOjI9TCrqYykU4XMpxuKfI0tF53jnzPm+9+Q5jhRIDIR9zhQSH+vMcHOvn+ReelSB0z49/JDOh8XSUQ6UsB/r+H/LeOzjvO7nTXHts75736u7qbq92q+62bq9u63btmXEYr+0djyfbM+tJHkkjjaQRSZEixSSRFAmSYkZ+c845B7wvcgaYCQYwiRRzkChRmWICMwmAfK76++IFXoAARU3Y8e790fq9gUmq4qPuT3d/2s2erRsVhE6dOolbV0PKrKHJZaEh4GJzews37g3y7ltn8CsI1dDoLnx39I0ChM6dlEyoRs0r5Z162uJePvnkEwWho8dP465ZR9ZcQd5tYtfW7eMg5K+Q1ZAq8n4nJ4+f4PLQPS5cvUzEZCJpqKHZY2ZLLsPVmwMKQru3bsFbuZoGRyWdiRCXP5VM6BC7uuqJlL9Og6WKDo+WJv0acpqVmBe+QGDVPJLVy6iZ9SQrf/x1lv/wa7z+5LepnPYjXvvJ15XPz8J/+GsW/ehvePnvvsLsb/8Z8v7VH36VxT/5Oot++i0W/eO31HPJT7/Dwh99nVnf/gum/fWXmPnVL/PKt/+Sxd/5C5Z8+89Z8s0/ZfF3v8Ki7/8Vr37/r1j2o69RM/3HmF5+Wt04kxUNtaax8Fl1iUSukUh87kxo6fRfXoQeEbBlUlpNS8tzytJqLs7XZWdwvnIHnfvEd5j7xN+x4dWZvDLjWb7+lS/z11/+Y/7vf/Ov+R//4A/4g9/5HX7/C7/DH/zB7/K7X/hn/N7v/44qv/6X//V/5v/59/+O7/zd15gz9wX0xnIy2QD1jVECYRsbqtfy0rxZ/PSZJ3jymad5ae5cVq5ZT61Gj9lsUzNYskVvNlkxGs2YzFa15iBmYBJGq200xP2gGLJ9b1bDjuOfsh4xFq5xgvRUYnTp579WYdoTVB0xs020RLcSz13eEIFwnGg8jd/lxbB+A/oVSx6GUNJcQ9hmIp9Kc+HSdW7de8Dbb5/FYajBp60gYdGQdRpIuyw0pRJcuSgt9CFyyYS6LZS0S/vcSM7joDkW58P3P+LO0CCdLY34KsrJmfXkvRaagg5aU3E+/fgid+/cJxuJKAjlXAba/U7aA162dbVx7d5NrlwZIOn0ENPXUu8y0xxy0JwK8/4H76pybN++fpzaarJ2E21+F80hLwf6tnFv8B4nT57Ao9eQtRlo9TtoDnvZ1t3B7eH7nFcQqiRjrKXJbaE55OH44aMqEzonHTCthqhFQ6PHREfSVyjHBuHIsVPqz1pnqaTeY2bP9j5Vjl0bvMeW9nZCVRvIO2tpDHs4c+oUV4cH+XQEQiljLS1eC1vzIkxf5xawa8tW/NVraXbX0JuJcfHCe5x9+zB7ehqJVq6i2V5Lt19Pk2kNjYZVOBdPJ7pmAXXVyzDMepK1P/obVv/gP1P+5LcwzPgRK370VRZ8+8u8+t0/Ycnf/xmLvvtlFn1XvID+mPlf/4/M/+YfM++bXy6YlX3ji8z5+hd56W//Iy/9zX9g1l//MS9/9UssEgB95yss+c6f8tq3/4RF3/kzFv79f+LV7/0la372XXSznlAQkqOLAiBZzi3uhY1CqGQto7QkGyu/imXYyFMgNEX73V72Eo8T0k0rQEjuko3pO2oI8XXxfFqAY6UI1i/heH0e6+c8zerZT6srF2sXvsj3v/k1/vD3v8C/+L0v8Lv/7Hf4wu/+nsp2vvB7v8f/8C/+Of/6f/9X/NmX/5gffP+7LF20EIddTzobIJZwKwiVrVjItOnP8LNnfsy0GT9n8dIFVFStR2/UYTKbMZsFOJZCGMyYTBYFJIGSgpCAaCSUB7X4UAuoBDyfEbIoOhb/tSBUGE4snREqzAkFFISkMyfdMYGdQCgYSSJuDkFZ66isRDdZJpSxaYg5rTRm6/j08g2VCZ05cwqrrnIchDJuK83pJAOXB7h7Z5C6RByndL7skumYafC5aYknVaZze2iQtsZ6/BXl5C1G8j4LzWEX7ZkEFz+5xJ1bQ6RDQbw166n3mGj3u2gP+NjR28X1wdtcuTxAwuEladTR5LXSFnHTlo3x4UfvKQjt3duPQ1tNndNCR9BNS8THwV3bGRwag1CdzUB7wEVrxM/27i5uDQ0rCAU1VeQsOlp9dtqifk4eOaEg9PbJ07h0GhJ2Ay1+K92ZEBcufKpa9JIJBfSiMdXQ7LeNQOgeAyMQkg5ik0dHc8RbAqErRC0WMiYNrT4b2+pzCkI3Hzxg99atBGrW0eqtpTcTH4VQf28T8arVtDq0dAVN5K3l5M3rcCyVJdjF5GtfxzT7Gdb/+Bus+9HfUv2zv8M4/ces/OHfsPDbf8qi7/4py7735yz+zpdZ8p0vs/jbX2LRt77Iq9/6Eq9868ss/OaXWPCNL6qY9/U/Yu7X/ojZ//mPePlrX2TR3/8FS//LX7L0B3/Bsh98hdd+8Jcs+cFXlXWHZEFShsklWHX9Vc5TL3xuVAsqakLWzwuh12Ygft2ThVxGGS21RPOZIkTIVt8tFwuWyTUhgZBz5Wzcaxaw6sWfUrNohhqrEEvaP//i/8u//IMv8C//+e/z+7/3Bf7wX/4h/8f/+W/5y6/8FT9/4mlWLn4Nl15Pwu0kZDJQseo1Zr70LE/97If8/LmneHnubGVkpqmtxWTWY7EalXui0WDCoDdj0FsxShgKYTJKJmQvhLlQhsm+lURpGTZO/5G/1JOETXXHSne/fvPlmMM9NYREExIhXMox0Z5EEwpHksTjaSLivlhVNTmEpD2ecDloyddz+coN7gw+4PTJ41hrK8ZBSPSO1myW61evc/f2PdKRCB5dFSm7XnWnmoM+2iSb+vgidwYHaa3PEaiuosFuptFvVyDprEtx+cJl7tweIhMOE5DFU5+Vdr+bjqBf6To3hm5z6dIV4g43KbOeZr+DjpiPznySjz/6kDsPoH/3TpyaKvJOC50hD+3RIIf27GRwaIjjJ47jNWjI2Y0KUG3RADt6u7k5OMS7Z88Q0tVQPwKojniIM8dOMTQIb584hVuvJeU00Ra0s7EuyqWLl7k+BEePnyJkqKTRoaHF76B/h2RCYxCKVFfQ4jfQEvNz+mQhE7o0cJWEzUbWrKU9YGdHY46BWwPcfHCf/m3bCNeW0+bTs7FOIHSes+cOs3djC/HqNbQ4dXSFLeTt1eTMFThXzCdRtZIG/QasC6ZT8eTfse4fv0XV099D/+I/suLHX2fBd/6cV777Zyz5+6+w8FtSXv0Jr377T3jlm19i4Te/zPxv/QnzvvEl5n5d4ovM+ds/Zs7X/ki9F5+f8ue/R/WM/6Kiasb3qJ7+D+pWvVhvGGY/pbKgAoR+jmXBs5NCyDYyEV2aBclk9MRMyLFU4DMSk4jNo2CZCjzL5ygfJkeZ+DG9hHO5WPXOxrliLs6VBRCJiZxkQ7IXJieZbavms3b2M7z8xHfRLp/L2vkv8MR3/pr/69/8K/63/+kP+ff/7t/y7W98jZkzprFm9Sp0VbUYq7RUrFjFUjEDe/ppXvzHHzP7+WdYvGQBG8rXotNpFXAELJLtiGuiXNMQABkNlgJ8RgAkP6YYnxtCEwTpIqDG60Hj2/WlAvTE16LXFKO0/f44rz8LQvJ7ydR0EUKhcIJYIkM4GMZaWzvirrgIQ+mckMy2xB0uOhqaGLh2g7t3B3nr2BGcNZUEddUkrTpybgv5gJvO+kZuDtzi9s07pAJBfNoqcg4jzR47bUEfHXU5Lly4xNC9QQUsv15Dg8dGe8BJR9RDdz7L1YtXuXNrkHQoRNhYo77vCPjoCoXp37aJm8M3uXjxAjGHg7hZR6PfQXvcT1c+w4WPPlY7W/t2bMWnqVBdte6gh854lMN79nJvaJg3j7yJz6ilwT0CqFiQvo09qhw7d+aUglDeqqcz5KYjEeLsiTMjEDqN16hXEGoP2dmck9JzQGVCx44fI6TfQItDo8rGfX27uaKE6buqHIvVVioItSWCnDl5moH7g1y+NkDSbqfOqqcjaKOvKcvAzSvc5AF7t+8iqqmmzWdiU32CTy+c48w7b7J3axux2nU0uwz0Rh3q0keDqYLQuiU0mMppd2pIVpYRXDoT76JpOBY+h3PRL9DNfoLqmT+masYPqZn5Eypf+AfKn/se68XX6MnvsOqn4mr4t5T9+Gss/dFXWSQZz4++yrqf/x2amT/BNFdONj+F7qWfopn5Y2pf/BG1L/4E7cyfqtC/9GShFJv7DJb5YwCSKyHjomQocSJ4iu8FPs5lL45GaUt+qmyn9HPH8jnYVszBLiBaLgCSjfmZuMpm4l4xB7fKeubhWbMI/eKXWCH32X76fX7y9b/kH/7mz3nxZz9g0UvP8/1v/AXPP/lDnnvqSebOnKmutuoqK6lev55lr77KrGnTePapp5j+3HMsmDObVcuWKVM0s9GgwCNe0UajEYPBgEHAYzRiMpnUU14bjfK68N5kso5lP8UsSJ4y2DfSAZv4LIJm4vNh8JRmQmOvxVhsLMZ2xQQ+jwObqX7MZ0FIfn2ZFRIIqf2xYIxQPEMgksBkNFD5+hL0a8RdsWRtI+dwkPR46Gpp4fqNW9wbHOT0kcO4NdVETFql99R7bdQHvPQ0tXDr2m1uX79NUg6caWUYcARCAR+duTyXLl1l6O49mtNpBEL1IxDqjPvoqa9j4PI1bly/QzLgJ2SopslrpzscpDcaY+/2Ldy6f4tPL35CxG5XqxxNArBEQG1yj0Jo+1YCmkrVVesN+ehOxjnSv4/BoQejEJKuWVfYi2Q7Ozf1joOQZEJdYQ9dqfAohN46cQqf2UjWY6Ur6mJrPjUGoWPHCOrW0erU0hnysX9nPwN3B7k2OMi2zk4S2hrag2Y6U2HeOn2a6wxz+XoBQnmbke6Ik12tecSdQCC0r28XMV0t7X7zOAjt395BUldOh8/K1qSHVin/rFVEypepZ5fXoNY54qvmklg1F9/SGfiWzcCx+HlcS6fjXDoNT9mLuF+bgWfpDDyLp+F99Re4X/2FgpVDrnosfBbL/GfU07HoeVyyUCoWHHOeQD9bIPQTal/8MZoRCIkWVMyExKjsURCyPQaEBEalEJJDA8WQzKYUOFO9dpXNwb1MYjaeZXPwLJuNS8oypQnNxbV2EatnPcPMH36LGT8QV8r/xAs/+T6vzZ7GtKd+wC+e/AcWzv4F5auWUi1XMZYvZ+GcOUx/9ll+/sQTzHrhBZa8spDK9esw6bTYTEZsZiNWowGTgo6A5+EowKcApNLXSgcqhU/x9SMgZLE5lWn8xKdVFo0nsd+Y+NkYgMbPCf2qELJPUY6JLuTyBFWGNRFCwXiWYDSB1WKhYjII1btcpLxeetrauH7zNvfuDXLy8BsKQmGjRnW+FISCXja3tnPr+h1uXrulICTWHXmniRavg/agn576eiUqD925S0MigU9XW8iEgk46Y142NuZVOXf92m3iPh9hEW39TnqjETbGExzctUNB6MKnHxO120nZTLSGPHQmg/Q01HHxkwsqE9q7bSshXTWtXjubogF60kmO7T/A4PADDh8+hN8kWpKNnqif7lSUPVs3Kwi9ffokIX0tjQ4T3REv3ekIb508qzKhs8dP4jcbyfns9MQ9bGtIKxH+xhAcO36csGE9HR4DPbEQb/Tv59rgMNeHhtjR2UXKoKEjbKUrHeWtM2e4wQMuX79GwmZXs0q9UTd7Ohq5fmeAWzxg/87dxPUaOkM2ZbQmmdDZd4+wf1sHKV0FXX4b29I+Wl0amh01RCrLaLJX0xM0U6dbTXzVy8RWvIRv6TT8ZQKh53C+9gscS57HvfQFnAIliVefw/vq83hefR7noudwvCpHFn+unvLe/mrhtXxmmPNT9LP/Ed1LP0Ez60doxDt71pNIFiR6kHTGpBwTCIlhmYjRUn6JUVkxihAS0IyWW8Wya+RZCiB5bV8+S4nGIhwXO12PesrZJN9SiTl4l76Me+lcdVhAfLytry/EsnoRK2c/yxPf+iue+d43+OHX/4pZT/+UJbNnqF26FYvmsnLJPBbNn8nsF5/j+aefZPpzz7BgzizWrixT2942ow6bWY/VYsBk1KowGjSoMOonBZBAqRQ8pa9NpoJALSL1uBARurQjZrNjGonJumHy2Vg3rLQz9vBrMSgrhHvcHtkv1REbt7YxuSYkEJJ9MZmoNsjUtN2DZE2yPxaKZwnHU9htNgUh3WSZUMYfYFtPr9pulwmi428cVOVYyFBLSk0k26kPetnS3sndm4PcuHaTmMdL0KBR3atWn5OOcICNTU1cuXKNwTt3yMtlTIOGJr9TLWm2xzxsbW3k+tUbXB+4TczjIWbR0hpw0RsJKwiJriPl2MeffKjKsbTdTFvES2cyxKbmPFcuXVIQ2rNlM2GZNvY62BwN0ptJcfzAQQaH7vPGGwcJmA00e+0KQiL87uvbpiB09qTAREOL20p3xEdPJlaA0D04c/QEPlMBQt0xD9sa01y9OKAWWMdBKBrizX0HRyG0vbOzAKGQpQRC9xWEkjY7DQ4TAqH+zgKEZMP+wK49JAxaeqJOtjVl+PTTc7x1/iiSCaX0IxDK+Ghzamh11BKtKFM3znoCJuoNa0munkds5Wz8y2bgL3sR5+Jf4HztBRWeshm4X5uGe8kLuBf9QmVCnkW/wLW4EE65EPuqAKkQxfemuU8pEOle+kc0s6QUEwg9MQohyYKsUooteG4chEpdEu2ykjECoImwmeq9Y7kcp3z8ECdK31KJObiWzVWnmRwrlmBftQztykWsW/wyP/v+N/ne1/4TL/zsJyxd8DLLX5nPkjmzmDv9OWY89zN+8XNxSHyeFWWLqa3YgFmrwaLTYjcasBn0WPVazAZdIYw6dees+N5k1E8Jm1LwlL5WEDKJID0hRJCWGaGRmJj1TPZeMqHHCZvDzVgUlltlwVRM6mWv65eNR2VCTnchG5LlWumQyfsChDJEk1kcNhuVq17jIQjVOexq0rmtoZHjJ09z7p132NbTjaO6gpBBQ9KqV7tZUo5t7eji7q0hBq5cI+x2EzHryTlNKAiFAmxqbuHW7XvImnx9IkbQqKXRay+UPnEf29qauX39joJQ2OUiataMg9Dh/l3cun9bQUgyoUkhNIQqr2Qvq81rf0wIbR2FUMSgoc1jozcWoDcb553Tb6lM6NSR4/hMBvJ+Bz1xLztEw7l8nRvDcPTYMSLGDXT6jGyMh3lz3xtjEOruIm3S0hm20pON8fbZt7j2oFCOZV1uBbzNCR/7uppUJiTl2Bu7+1Xnb2PMxY7WHJcunVcQOtDXRcZYRedIJtTp0tLh1BCvXE6LtYpNQQuNxvWk1ywk/vpcAmUz8ZfNxLlYADRNRaEcm457yTTci17A++oLeBa9oMouKb1EQ5KyrBiuxdNwLpIzQ88oXUgvrokvPYFu1k+nhFCxMyZ6kFN+/kg8LoTGsqQXH6v8Ki3LJBNyy7/z8tnI2oVp+StsWDiH5bNnsGTONJbMm8HyRfNYvngBr8yfw7QXnuW5p55gxtNP8crsmawqe02tpFithUzHbjRi1euxaHVYdCUhnxkeDtGESgHzOK8fVxOarAM28bOHO2JjOlBpSfabKscepQmJlYjoQCJMS4dM3vsCUYLxDLFUHS6XY3IIybpE1ush7HRi0Okx6/U4NTV4q8qJyk6YVUPeaaQp6KEpEaO1oYGWbBa37JsJhFwWmr1O2kN+unN1HHnjEKfePEzS4yZk1KoOlrTRu+IBdrQ2cePiFS5/comICM8WLU1+B93REL2xKEf37+YBQ1z65CNiJgsZq4XWkJ/2RISNrY0MDFxV2Vrfpm782iqafS56E1G6M2mVCQ3fH1ZG/AGznia/m+5YiN5sgv1927k9/IDTJ44TMmhVltQbC7I5m+Cds2+rMu700aP4TQYa/E56kn76WurV0OSN+zIndISwoZpOr42N8Qhv7j+oSrEbw0P0dfWQNRroCbvoyaXUr3draIirA9dIezw0+exsTgXZ29XGwO3rShM6tLuflMnIxoSfvrZ6Ll18V0Ho0K5e6iwapSHtyAbp8hjodOvUGeo2Ry1bwjaazOWk1y8gsWYugeUzCax8SR1QFON8MdN3l81Q+pBLILS4ACDP4jEIFUEkMJIQWBV1IRGn9bOfUEK37iXRiMQ76CmMsqox7xmsI10xgZAAyLHoBRUTITRR95mYBYmIXIxSwDze61k4ls9U5mTa5Qt5bc4MVsgu3eKFrFiykKWvzGXm8z/nhZ8/zbTnn2XBvJdZv/p19FWVWA06tc2tboaZDRj1WkxaLWatFoteNyEEQIaHwmwQXcg4aUwEkgjVhXg8YXqiCF18XwqXx309EULFbtivqgk9DoQEQLK6MQahNPF0HV6vh8rXl6Ffs1TdpJeq65/JP5odFvJel2rTu0xGvCYj/ppKZecaN2wgZ62hyWWiNegiH3Tis9YSMFThr95AzKghYzfR4HXQFvbRFAkQtNsIWs04xXZVulROKx1+N73JMF3JGC2JBA2xGF6tTFrLDJGNjmiA3niYrZ3NHDiwmz2bNxLV6KmzWGgJBtTP6Wpu5Nw7b3Px8qds7WwiaKylMeClK5mgM5vh5JuHgEGOH+onaDbQGPTTlUrQnUlxaJcY5MPZU6fwyjqH10pPNMCWTJJ33jnLIPc5ffQwQaO+AKFUgB1tTVy6PMC1+4O8eewwUYOBHp+XzYkIh/ft5drQXW4MD9LX2UudwcTmqJ/efIZ3T5/l/t0hbl4eIO5xkffb2JQKsqerk4Fb17nDAw7v7idtMbMpHaGvtZ5LF87xzvvHObxnI1mrhq6Ym758mG7vGISkM7Yt6qDFWk66fB6JtXMIrpxJaPXL6i+0fekM7Mtm4Fw+A5eASJVkUpZNwyNAKgmBTjEmhdBLog+N+AbN/RmmeU9jWSCzQc9iEwP7V54fhY+ASCDkWjJdXRAp7YKNZTxjLXkBUhFA8nw88IzNCbmWyWXdWRhXzMelrSLgdjJz5gxl8jZr+jQWzJ7N8sWLqVq3DpNGowCjQGOQ/8HqHhnjMx8BkPGxwzzSISuCSOAjHbRCjEHIInpJMSZ0xiZbzZDPfrnsZ6w79quCR2BSjKkg5PQUsiCZDZJZoeL+mNcfIRhNKgiJX1XlqpXK4se0Zrn6O6kg1OQsQCjucuCymPBaTPg1VYSq1xE3lJOzyvqDiWafg6zPTthlImbT46veQFQgJOscIxBqjgZJ+DwkPC7ctVVEdDUKQq0eB93xIJ2JKBmfj7jLhbO6SpV69TJDFPbRm4jQkAwTifqIe92EqjXkbGZk/qg9Fae1Lk0mGSebThB2GolYNDQFJMOK0V2XUXtnm3vaaMyECVt05OX3TMbozSbVZY+zZ95m19YthMxatRDbE/OxJRvnzImj3Lx1jeMH9xEWaEo5lvKzs72R29dvKTvZU6ePEjXo6PF72JQIc+LgAQUusZrd1d1LndHA5qiX3nyK986chXtD3L56jYTHSYPPyqZkgD2dHVy/JaZm93mzBEI7W/Jc+vQd3vvwJEf6N1FnqaU7WoCQdMM6RjIheW6Lu2i1VzwCQtNxLp+Oq2w6rtdeKOhCS17AI/pQSRT1IXnK5/K0LnhmtFWvOmVzBEKyMf8Upnk/w7LgGawLZWFVQPTrhJDM+jx+iIm9gtDy+QTMOmJBHy/84jlWvV6GprJC6TsCH5OmFqOmVj3NOi0Wo15pPGION1UUdR+zAMtgQMDyuCHZURFA8nwYQgU9SPbFimEu0YNEF5oKQiojegwtaEwDKtWDPL+yDiTaTjGmgpDYu0p3zO0NKZM15bAoA4u+ML5IgngqSygYonr162hfx9V0JQAAIABJREFUL8O0umwMQg0uC3U+FzGPA6fNjF8Owom9R9U64vpKclZ9YcHU6yYf9JLwu0i5bfg1FYTFpsNhot7nUL44TbEQyYCPpM+jIBQ1aGh02VT3rCPioy0WpjkeJxsI4qqtJmHRqb/07WGf6jo1pSLk8knqwiFCNRq1liErGR2pKG2ZOI2pOI2ZBCGrhqi5RoFRlVx1aVoyCdIRLyGngbBZVi8KZd6mOsmUkqQjcWJuFyF9FY1eE71xD5tzMVrrMzTns2q5VsTuep+FzqSH3ro4uzZuYfuubbQ154gaaun0SGkV5o2tm3nrrTOcf/88mxsayRn1bIy52Vif5J3jJ7h38xbXP71I0m2nyWdhWzLAgZ5O7tyVvtkDjvfvIWsysDkeYHdznhuX3+fChbc4vX879ZZaNkbc9OXCdPmNtLm16nRRq0vLFoGQo4r0hrFMKLxm7lgmVCaZ0DRcZdNwLX0B1xKBzC/wjDzltYTqnI100IrvbQul/f4zlEAtlh1F2475T2Ga/xTmhU9jeeUZrK8+q0752Ec6Y3LCxyklnbTeSzphpSXYuMynNBNaPlPN+jyqGzbxO0fZzFEIecTxIBlXjpN6fa26HW/W1WKorcaoKYS8t8oKhVFb6G4Vu1yTPIudMPV8RNlVWo6ZjSaKMVZ+FcqwsUxIVjUKnTHZHSuG2SKWr7+JjlixM1Z4ii/0Y7kmlnbBSl4LeEZjxFN6qrUNWdWQlQ3lsOjw4vSG8IRjJNJ1RMIRdOvXolm5bDyE8m4LuZCXqNeJTlONtroca+Va/NXrSehryFuNtLgctAYCpFwujJXl6hKrv7aciL6GrMqE7AhIGsJ+gnYrYYdNtfgTZr2CUJvPhUCoNRqiKRYjEwjgrq0hIcOIAaf6ud3RoDp4mM5ESfl9BKoLFiEyJ9SeCNGRjtIq5VwySlxWTcTuwmuhO+KnNx2jI5egPR8n7bcq/abJY1ffbUxHlC7Ukc2R88s+WiXNHj09cSebc2HasnGaElGyLhthMUnzGmhPOuhKBcnKmV+fE5dVS1RXSbvHzOZ0kI54hLDPTcDvJmw2UmfQ0BOz05uXP0eW5kya1kyaqEVHi8/IzkyAnU05tm/rYU9/H725LHmzjs1RD7sa6jj1xh4OHdxOf3cjDRYNPUEHu/NhevwmpQnFRJi217At5qRdQWg+iXUvq3IssnYe7uXiwzwDx/IXcS2fgVti6QxcI9nPxEyoNCvyjHTSRKiWeSGzuCaKe6LKgmRjXs75SDlWzIQKelBxSLFYiqnfr3QIcQKQSkE07vXygg2HWHFMjMkyJOmOyYCicfl8ddAgHY8qCGlqKkczH1WG6TRKcJZul8Wge4zsZ6Qbprpij5cJWYwmbCazCqtqwxfLr/FPi9k2mv0UsyD1lE360nmgR2zLf/6OWDEbevxMqJjtPOoplh0O7yQxkgVJ5iODjtIhk26cQMkTiqlyLBaJYijfgHZlGebScizjMtGYCLJn+yY+vfgRH753jq5cEoFMQuaArGZanC6afX425evVlYy2ZJSgpoK4UTuiCdlpj/hpigZx6rVYqqvwaGtIWAzUOyxqN6wz6p8UQvU+Oy0BNx0hH7lYkFQ6QtLvxV9VRcqqUZlJS9hNRzJEazxMWyJMwlZD3LiBVoFQ2EN3IkR7OkxLNkTKYyKkL6fZbaEn4mVTKsTGbJyebJ2y/Ihq19Pk0tAdt7OpLkBHNkZnJqm+i+jKqfcZaE/Z6EkH6EgkyGfjxHxWIppyOjxmNiY9dEaDZKMBkrEgUbOBern2EbWyMRemJREl6fWQ9DiJGGWWyciujJ+t2TjhoIOA31n4OWYt2+Ie+uok83MT8ptJOfXkdFVsCrnYk4+w0W9SulCq5nU1uFiEUKZ8AakNcwmvmsXDEHoR9/IXRyA0uSZUqg95Xit00sYgJJvyTxV8pOcWIfRMiSb0/Lgp6VEIvTZjXCZUqgdN1IHGICTnul+eMibTi0ohZKteTzoWYf26NdQKhGprMWu0I/AxFLpequOlnVILGq8DlXbDPlsTsn4uCJVoQaOa0OQWHRPLMinHHkeQHi9Gf35NqKj7POops0CTQUg+Fz3IOwKh4uqGlGfuYJRIIk08GsNQvv5hCOWdZlqScQ7t3asM7B88eMDW9hY8VetJGDTkRZfxOMl73Rzt71d13MXz5wnoqomLCb3dQKNHQOJhV08Pt27e5ML77xI064iaaslL98znHBWuG2NRsgEfrupy4sYq6jxG1SHr8PvIh4KkklGifjfumg3ELZXkXHoafTZaQ16aYyGakzFiYiVrqKDFbaJLulmRIJ2xKG3pBHG3lZCmQjkudkrnTaatM3G66+pp8HpJ1GygyTYyXJjx05aJ0ZFOkHPbiMgqiNtIR9xJTypMZzJFa32adMChroK0e4z0pLx0phM0JGPkk3ESdht1Zi2bQja2ZAqQrIsGqIv6CBoraXFr6IvZ2ZGLk00FSKUCZFwW6s21bEu46csmaI4HyMY9SjDPaSrYFHDQLxAKmFUmlK5dRYutmq0RO+32KuoqXiW1YQHhVXMIr52Le8WsgihdNkNNTEubXiam3a9NRyDzWSFQmgxCss5hFlF6vnTGfq6mrO3S3h/pipWK0jKl7V72YknMxLNsJm6JslnjxOhfF4QslWvJpxOUb1iHVlOlRGizeKNLe12nK4jSog9JB2wKUfrzQkg0omI5JmWYxWQejbHya7JMaAxCVouYlzmxWcXIbPIodsYeF0ACqakgJCsUj9MdexR8it9NBSEBk8sXwu0LK23IanVjt3twu4OqTR9NZognk2irNlDz+jLGCdONdjOtqRSH9h3kzn24fW+Y7qZ6vOIdbdKRc5hp8jnU7tjhvft4cB/Ov/UWXoGQuYZGZ8HTp9nnoa93s/KfvvzpR/jlxI+xCin3RDNqDntoiPhpjEepC3pxVa1Fum8pZy11TiNtLjdJmxOPCOQOE47adURNG5RHdIPLrDym0143iYAPv1GjSqe8VUuby0KHz0N7MEJrMk3IYSNQXUGjWUeHbOCHPcrHqL2ugZzHozykGy0a2gIWmuNuGiXDSsbIOizIImpe7EFCBXuQkMmMw6zDI/a2mgpa3Ua60l5y0SBBu52Q3YFPrydnM7El6GBbOkSzZHMhD4mQi7C1hnafTkFoWy5GNhMgWxci67XSYNWyNe5iVzapSs3GbIgmv51cbTkbvTZ2Z4MqE2qyVBbmhGzVqkXfbq+mrmIxqQ2vEF71MqIJeVaKWCsQkDWOmXiXvYinuLqxdAbezwiBlLTrZaVDoCOZkEQRQqMAeuU5HNLaL5kNKs2EPK8J/Arhlf029WeZqW6pSck4ebyMe/nDIRnSZ2VC5oq1NNalqZT/u2qqCxAaablL2300BEi/RggVBejx4vME8FgsWEZDyrEChEbhIwCSsEwepfNBv2p3TCBUjEd1yoqgmfiU2Z9iTAkhXwhnIIzLH1YlmM3mwW7z4HYGCPijxJMZEtkMGk0FVauXYVxb0h0TCMn2+9GDhZtet+4O0pbL4qsdgZDdNAIhD0f271cQkm10n76GlFVLk8uobDGavG52btzCnaFhPvnwPD5jNVFT9SMhJOedM85acg4DDRYr21rb2LtvNx3NeRxyZkhGBOwCQhP1fi/tuRwNdVmCJh0hTTl5m44mp1GJ0E2hENlgGK/ZSKCmkpyhlmaHgeaAg7qQj6g/SNBoIFpbToOlltaARflIZ0NumuMRMnYzwYr11Jn1NHgsaufs0K7dHNi/m476FJGaclocBjoSHnpa6ulqbqIlW0fM6SBjM7Ix6GBrJkxjPETIayfgsRCy1tIeMLIr5WFTJoLTqcNgrlEAF4BuTRTKsaTXiseuIairIKetZKPfTl8moDShvFHM91fQbK9mU9hGm4LQIlIbFhYyoTUv41kpYu10XMumFwC0TDSh6aPhWTod7yNCdCGZnLYtHNOERBcSkVo0IumcyXf2V55F9s0ci6eNC+cS6cbJ7yllYCEkCxqNsqkAJJ/PmTREH5pME3KWaELG8tXkUgmqKsvR62oxaaUbVlMIba3qlMk0tOqGGbSYJCZ0x8Y6YqWakLyevDtmUsupYwurU2Y/owASGFlHNSE5LmmTtvtnRKlW9Dh6kPyYybtjog093sT0VFqQdL2KIYb2k5VjjkdByBdBTpEn67LoddVUrVmOsVQTarCZ6chkOX7oiDqnIxCSdnghE9KTs5vU1LNMTJ889KaC0FsnT+AVGw+bjkanQbkbNvk87N68lbvD9/nog3cUhCLGSnJuM40BVyETChcyoWzQg1yvkEwoa5c2vpE6i5m3jxTu3J85dkjd+Ypo5SaZlrTVSFc2w+3r19SV1fZ0XAnnWYsMUoqro41je/u5fukSW9pbCNRUkDdpaHEaafBa2d7ZytkzZ9nY0oi/ai15Sw1NHiP1AStp+bPFwioTClauV9PPdU6Dyk7uXL+hys9Tbx4gULmBRotembMd2b8b7g/D8DB93V3qCEBP0MbmdJjzx49y9/Z1Ll74gGTARoNHz/akl91tDZw9d5y33zvLru4O5Wm0OeljZ0OWvdu66O3K05UNU2eoYmPYRV9dsLArZlxPovZ1tUO2Oeag3VlDrmox6Q0LiKyeTXjtHDwrX8QhHbGyafhWvIinbLoK97JpuJa9oPbJvEunMVl4XntBfS67ZNYFT2OeJ1nQEypMc59U7+Vz6Z6pvTOBkJRvS2RCe/roU5Visjw7Ep4yyYBGYsosSCA0e9KQieiJnTF5ryA0MickEKrPpqiuqqCmumK0IyadMZO2ZrRbZtLXYhiJ0R2wke7YuI7YyJ6YSbppU3XHjMUBxIkdsEdlQtbRjph0xqxiXq8M7O3q6q1cvp0YlhInxc+/L+bC5nKPhEe5HMrO2GftjY12wEq7YdKeH3FNVM8pIGT3BXH4Q6OZkJRjcuhRZUICoWiSZDaD0VBL1aplGNaUtuhtZrpzeXWq5u59uHlnkOZMCm9NOSkRlp0WBaGGkJczR47x4AGcOnIEuwwrmgQghXKsNeCjf+t27t1/wAfn38atq0QgJCb3TUEXLRGv6p5JJyrjd2Pf8DpR3Toy1koa5OSPzcLJI4e4zzDHDvTjXLeKiBxONGpJWsx01NVx48ZNbt67R1s6Tqh6Q+GKh8dIxmvnzLE31fnpPZt7CdZU0mDW0uGxUu+xcmj3NgWTQ/v34K5aQ84i9q56BaFCJhSmzmElUCFno7XKSbIlFeHylQFuPxjkyBv78FdW0GgxId26N/b2cff2DQbv3lEnoaUL1hW2I524906dYnjwHjdvDBDzO8h7DGxJ+OgT69rbVxhmmBMH9ql/r564jx0NGa5ffI+rV9/j3SP95M21dIUcCkK9fpOy8EhUrxgVpjudteSrlpIpf5XI6rlKE5JyzCkDistmEJDF1rKZKoq6kGhDU2VCogdJuVacmn7cckyGE0UHKj6LpddkTzltPXkpVsyEHi7HpEQrFa2LpZmsbQiITCsWoF+/ivpMiprqKqqrypUwLeK0RHFQUZVkOq3ahpeN+Ill2efVhKQjNlX2U/r5WCkmmdBYOVYsy+RZKM0mz4omZkKTCdNTa0AenC6x7CjG5JdVJ5ZdU70vlmLynKocUxDyFSAkupBAyGJ24nL48HpCRKIJBSGLSUPlqqXoVi8bmxNqtJnZ1NjImeMnlSZ07eZdNY8T0FSoDKRBTOj9DhrDfs4ePa5OPB8/dEidU46bxSbVpLbZWwJeDvbtVhB675yYxq9X5ZhASDShUgilfS5s61cS0Yh5fAUNVj1Zu5UTxw4zxDBH9u3GuXoF4ZpyteiZsFjozNdz7eZNrt69q2xiFYQsteQ8JjIBB6eOv8kDmWDu6SZYW6myFlmzaPTZeWPXNpXl7evvw1W9Rk2BFyFUF/bSMlKOBcrXkTFpkUyoNRXl4oCsWcgqyAH8FfJrmmkOuDi4t4/bt2+oi6+bu9qIWnV0hu30ZqK8c/IU9+7eZeD6VWJ+p/rzbUkG2NnewsWBi9wYusORvXtJmQz0JgPsaMxw8aO3+PiTs5w+uIO6CRASO49k9UolTEt37JeH0OTa0G8fQpMD6LEgtHYFuVQcnbaW6qoN/41CaEQbKmpEI8/HEab/qULI4w8XHBYtThw2Lx53kHA0QVpuDVoNVK8pGw8h8fvZ1NrC2ZNn1D2wWzfvkI+GCeqrSZkNauJZ7DYEQudOnFSZkNhm+DRVpMVM3m2kLeCiJRzgzf593H8A58+KMfx6UuZaZS7W6HMqr2f5NWT/LOl2YF23gqh2HVlrDVmLnozDwcljR7knC579u3GuXUOoppAJpS0WevMN3L5xixu379Aci6hMKGPR0OCzkA+5OXP8CA/uD7G1s12d9Wmw6WnzWmkKODi0ezv3gX27tuOtWkPeUkuLx0hL2El9xKc0obTNpDShpDgHWDW0JiNcvTrAHYY4tH83/ooN1FsMNATsHN7Tz60797hzb5CtHR3EZSk2aFYdtbdPHOfW4B2uDlwm63PRKCb3mQD9Ha1cHrjCjQdDHDtwUHlgb0662N6Y5cLH53j/07OcPNRHzlpLb9DGnlyIzSHr6O5YsTvW6dKQq3yNTMUiomvmqbUN7+uSHYwI02UFYVrEacmIlK/QI4RpEaV90tWSDfgRryERpIuidNF7yC6itFiCyHDiyJqG6ogpAbwgRoseJJ0vz/JZSoyWDEheT8yCSrtjk4nSxc9KM6Gx13NUhmRb+QqmNcvIxUKYtBoqyssxajQPgUhNT4suNJINTcyESt+Pz4qmaNH/iplQsTP2kEA9AUKTZT6P7oCNteQFTmNZ0NQmZlNlPvJ5afYz8XVRHyp9ylCiU0Rpf1h1yBwOnyrHnA45/RMkEE2SqKvH7nBQtXYl2jUlmVDOa1fugOfOvM3QENy8fou0dKDkqqr4QzvMam+sORLgnVOnFYTe3L1HnTgWCDW6TbRHvGoa+ui+/SrFOn/2FJ6aDWREuPbYaBYz+rBX7ZY1S1vb7cCybgUx3Xrq7Bqycu3D4VK7XXIuaP+eXdjWrlbic0rKI5uVLY3N3L1xh9u37tAUCSsIZS21NPosNEa8vHXyKA+Gh9jU0YJPIyWekQ6/HZkxenNvHw/k1925TWlCDdZa2nxm2qPuAoQSERSERjShjE1HWzLCtatXuccgb+zbib9iPXmLlHA2juzZx607Q9waHGZ7eydpfS1tQRM9yRBvHz+GWNReHbhEvc9Fk8fMVoFQewuXBi5z48Ewxw4KhPRsTtrZ3iAQeof3Lp7lxOE+crZaNgZt7M2H2Bq2qTkhadG32WtUi77LraWucslDEHKIGF3SHRuDUKFd/6gOmWziC4wENNIJK0KotDWvAKQsQcZDSHXDpCsmpZm4JorD4STgKf3sV4FQAVDzsK1YgOn1JeTCfrV4Wr5eNKHxEBotzf6JQUh1xR7RGVMdsymMyx6V/ZR+95uE0EQoyXsZSlSdsSKEnAUISTnm8YXwR1PEso243F6q1q1Cs+a1sXIs67awo7uL994+z9Aw3Lh2i0zQr+xTMzYzMnncKmbysRDnz5xRP/FAX5+CkJzVkanljoiX9liYo/sPjkFIzvnYdWpjvSXopjXqU3M+rekkCU8RQuvI2mupd1rJe7ycO3OGQbE/3bkDy+rXiegqyVj05Bx2tre0ce+mQOg2TdEihDRqLaIlHuDc6RPcH7rHRhGmtVU0Oc10BZ20x3wj2/kFCPmq1tJo09Dut9AR81Af9dM8AqFwpezKGdRZn/ZU9LEgJKZmGaOWjrCF3lR4HITyJRDaIxC6NhFCjikhtCcfYnPURk/ATFa3VnkLSTnW7dVTV7mYTMUrRNe8TGTtXHyrZmGTNY1l0/CWvYi3bMZIyNzOdDxTiNIFoXq6MkaTDpl0vwo7ZNKefwrL/KdHO2PiPyQdNOVdJKL0JB2x4lBiKXAmez0GIQFWqTA91ilzrRD71od9huRz1/K5mJfNw7BiMdmQTzkfbli/AYOmBqOsbEwMbQ0GWefQ1WLUa6YM1T1TXbSphWm1ojG6mDpejJ5aExJhunDUsNAdkw7Zo8M67pLG2FUNq0MuWXx22F0eCuHFPsXaxlRCtHw+TowuFaanej0xE5oCQl5fkJoNq9GsLoFQncfKrk0b+fD8+yoTuj5wU00sB/VVKAjJTbCgW9lpfHjuHQWZfdu2462V880GWnwW2kNuBaHTbx5R3589+qYqx+T/9uL1LBBqjwdoiYdoz6ZIehzYN6wirt9AzqGl0W2n3uvj3Nmz3GGYXdu2qEwoqq+izmak3uVkZ3sng7fujkIopqtSXbXWkIO2VITzZwqCcG9bM2LGpozLwm46EwGOH9yjyrG9O7YSqN1Ai5yGDtrojHtpiAXUnJC06MNV5dRZxLjfQmcmwY2BAQZVObYLX/k66mWPLuzkaP9+7ty7z52h+/R1dZM2CISsBQgdO8qN4dtcu36FnEDIa2ZL2l/IhEYgdPzgQfXfbmvKpdY5PvnoHc5/eoZjh7ark9E9AQv9kgnFnWwKW8no1tDsqFXve3wG8tVLyJS/QkQgtG4e/tUvja5reJfPoDSkQ+ZZNg3fMim7Jo/A8hdVh0ycF4s7ZNIlk12yYmdMvpMOWsFAbbrqjEl3bLQDJhlQiUXHZPCZ/LMxCHlWzMG78mUVrpVzcKyY/VAIhNwr5mFYPJuqxXNJ+Vw4zCbWr11fgNDIzlhxd0w9BUJTdMdKu2XjOmVTdMceBaHxYvTYnJDVanuo+zWxGzbxvYLQuLtij3JPHL8rJo6KdrdnLH4LEHK5Aqocc9g8uLxBtcQazTQQCEXQVa4bD6GcDMZt2shH5z9QELp6+Rox8QIy1JC1mwvTziEPHakYn7x7XrXo++VulpzOcRhp9Vtpl7WKeISzR48pCJ08fLAAIbme6pVpZ08JhNIk3Hbs5a+TMJZT79TR5HbQKCek35YLq8Ps3LoZ+9rVxAxyktlMo8fF7s4eBaGbN2/TKJcu9TU0uox0Rj2qnf7eW6dVV6qntQmxpW0T75+ol550iFOH9qpyTBwWw9oKOrxmtSTamw7SFA/SmoyqOSGBUM4mbX0LXXXJcRDylq9VEGqJuDjWf0BdJXkIQukI544f4+b9u1y/eZW8360gLeXYXtGErovR/X1KIbSrOY+C0IUzqhzL2zVq+npffYQdcZcqyeq0a0Ynpns8euprlo2WY9F18/GvnoNrRaEdXuyMFZ+iCUkpJrrPVBFYPkv9GCm5irrQxEnpsXKsYNshXTGJ0m7YLwehMWHas2Iu3pXzVLhXzB3XHStqQs6y2bjKXsb42hzKX5lNzGXDZbWMQOi3W45NCSGLXXXCSvWgz3r9OAOKpeXXxNe/7XJMdCVp0dutHlyewCiEItE4+ur1EyFkZ8/mTQpCw8Nw6dPLRJwOdQmjzmGh1V9YPu1KJ7gwki3t3rSJoK6GvMOkztl0igVrIspbx46p7tmJNw7gql5PnaNwgFBWLkozobjLim3D66RMcmHVQJMcTgyGeO+dd1QmJBByrFtDwlijSrVGr5s93b0M3rrDzRs3qQ8G1HJtg8tEV8xLVybG+2+fZXjwLj3NjcqgvzPgYHMiwMZslDNHDig4irmZLKm2yxZ9VFYzAg9BqMEp1iQWenNpblwby4SKEJIb9Uf37ufO4H3uDg2rTChlLDgrblLdsRPcfnBP2YPU+z3qhtm2uhD7OtvUGejbskX/xkHk1NK2pJsChM7x3idnOHlkJw0uPVuiLg40xuhLutkadZAzrFeXNvoSbjYFTDTULidbuZjY2vkoCK2SEuX/PxCSm2TWsvnoyl4l4rDgdThYv279b10TmhJCqvSavAs2qg89pjBdKlhPBE/p+38yEJJMSCAkp38yDcQSKYw1FdSuXqr+Tio/oQa/jzd27uTSx58wODzExx9/QNBuJGappc4h1q0uOiMhtQB6+cMLDA09oK+nU0FK7n61B9zIBrxcrjh38rj6hY8d2IdPWzkCocKWfEciSEsiQGsmStxtxlW5VnXFxE+oUTSjcJhPzr/HMPfZsbEH14a1ZEVz8smZZw/7tmxi+O4dbl+/QX3Ar+Zs5MKq6FE9dWk+Pn+eB/cG2dycJ2nT0RlxsTEdorcuybljhTJx744t+PQVtAStdMvks6xKpMK0pOKk7Rai0tpX4HWwpT7LrRs31MiACNNSjonY3RRx8uaBfgYH73J/SEYCutRVkF650JFNcO7UCVXC3bl5TR2EbPZb2ZQL0d/Vyq2By2pO6OSxw2QcJnbGg+xpznPxgzN8/NEZThzdRcZrYHPMw8HGONtTHrbEnWSN65Wlx86sny0RK/XaFdRVLyW2dgHxdQsJrpSLE6IFFeaDilmQiNNKoH5EFiSitIRkS8XVDRGkp86ERJgWm5BpqvNW/D3k6Vn+2aL0xJKsmOF81rM4J+QcOXZoKZuPdtkrhGwmAm43a9esw1D7TzMTKp0T+syuWBFGn1OYdji9EzpixRmhX393bDJhWhZVZYNeFlglfP6IatOLwZnLKTavMWXxmsnmMOl0VK1ePR5Ch3bt4vInIxD66D2CdgMxsXV1m2mVe2ORsNqgv/rxRQWhrZ2tBMT2wmmlPeBRNqrdmQjvnjqhfuHD/bvx66rIOY3KQ7ojKi6HYdqSIdrqBEIm3NXryVrE09mmzid3RKJ8+t4H3B+BkLt8HTmrVkGoKexn//bNCkK3rl+nMRQkazGqC6tilrYxn1UAewhC2Qgb8yneOVEoE+VeWcBUSUvETnfaS29dpAChdJy0w0xMU02zw0pHwMmWhjpu3bg+CiF/5XoldjdHXbx5cA9Dg3cKEOrtIm6TO2HjIXT35jVkirw5YGPjKIQuMcwQp068SdZlYVcirCB06f0zfCIQOraLtK9gkPZGY4K+jI8tCScZwzpa3Vr6sn42TwWhpYWWfBFA8iwCYqoyTD7/VSAAa2EXAAAgAElEQVSkhiBHQPfbgpDfrCfs8/43BaHPKsUUqB66rlrwki7Ndkpf/7YhVNygnxRC9gA+v2zSZ8jm8oj7QNXqNeMhdHj3bq5cuMDQ/SE++vBdQg4jcatGrTy0Bz10RSNsqW/kmhw2HLqv/J59mnIlKMsdroKXc4zzp0+qcuzAzh0EdFXUu820Bd10xgLqvE57KkxHLk7UacQjELIaycksj9wAiyW49MGHoxDylK9Tu2GSCbVEAxzcsYX79+5wc+AaDcGAglCrz6HE4M0NOT557z3u37vHpqZcIROKuthUF2VzfYZ3RzI0adHLUmlb1EFPxsem+hjNmSgtIxCKa6tpcdroCLrY2pgbByFZ22gWx4GYmyOPA6Fb15UrZGvQzpaGCP1dbdwaEAgNc/rEEXJuK7tTkSkhdKg5xa66gCrZJBMqQmhL1EZet4JszVKi6xYQW7+Q4KqX1fa6VwRmFQVxuri+4S2bXJAWoVpOBklIp0yE588SpsWFUc4LyXUPJXqPrIjI7+X+nJmQa8UsnJOIz5MJ0sUVDnVxtWwOKhMqewWPQUssGGTd2nW/UWF61GHxEXNCU5VjanestDs2yZrG4wrThTM+DwvRsqYxToz+ryxMS4teJqWL4fFH1NkfOf3jtPtVdhSOpxWEnFYr1WvWjofQyQMHuH75MmIU/975twnaDKQcBQuNDnE9jMcUhG5cHhiBUINyVRSD+66wn554mI25OB+8dUZBqH/7FlWONXqstAVdSCbUnYrQmYnSVZ8kbNepcky2z1UmFHLTk0iPQmh7bzcemcux6VQm1Rzxc2jXdhi6x42BqwpCYv0qJ6DFp3lrUz0XP/iQ4bt36W3IqjNFXTEPW+qibG2s432Bowwr9m0lIkulMTE0C7G1UYzQErRlEyoTSuhqaHEXLsZub8pz++ZNhhjiYP8OAlUbaLKbaI17OPpGP/eHB9Vw5PaeTuJWPT0Rp/IMKpZjkgmJSX9b0MH25jj7ejq4fe2yWks5e+ooea+d/nSE/tYGxjKh3WT8JrbEvbzZkh6FUL21sgChjI9tCScNutfJVi8lvn4hiQ2vElkzvwChshfxFSFUAofHhZAAprjEWuiOSYu+sDdW7I4pt8al03AvFffGwlNeq4XZx5gRKi3HflkIOUQTWj4fbdkruPUaktEIa9esxaBWNj5fi36sLT+y4DpJi36cZccj2vNTQUh1xz6jJT+xZf95W/Q2p3ukJV9szRef41v0j2rLl373eVv0k0FIFmfNVjcOuwwshhCv6Vx9A267k5q168Yg1BwKcuqNN7hx5TLDD4Z559wZfLI06jIoH58ihLY1tXDzynUGh4bpba4nZtbSLBaqkQCbUwKpFJ+cP6cgtGfrJlWONYmJfbhgAtaTidJdF6enMUXUYVDlmNhmNIfdNIW9bExnuPrRJ9znAVu6O/BVltNg19MectEaCXBkTx9ym+falSsjECqced6cibGjtZFLH37M/REIZV1mepN+tubjbGvO8cGZ0+pfWM5MC4Q6E262NkTY1pSkoz5JRy5FxmkhKVdRFVg9lEJo/54daoG1xWVRmVAphHb0dJG0G9moyrH4qCb0m4LQ9oSTJv0qcjXLSG54VUV0zXxloSElkX/5LDUpXSzF5Pm45ZgMLEoXzDJftullmVUgVPARGuuOiV/1mB4kP6cQ4mX0m9eE5PpqKYQcmmqSkTBrJRMa2RsrDikWnzJRPdXE9Pgp6clNzR7bvGzc5nxpi15mgh5t3fGQpcdvSBN61JR06XeT6j4llh4Tv59YjhXNzSzSIbMVICRT0/mGRvxuz3gItUYjnD58mBtXrzD84D5vnZVLpBoycuZHQaSQCe1obeP2wE0FoY58Rt2Jl0no7miAzZkEW+vTXHr/XTVRvUuWSA1il+FEOmfifCjuht25BN0NKSIOA16x4rDL1LKX1piP3rosAxc+5QH32dTeoi5+NDpNtIXdtMXDHOnfDcNDDFwuQCjvsKh7ZluyBQhd/ugjlQltbMyR81jYlA6wvSHJjpZ6PpQMTUzpt/QStWsVhLbVR9nRnKGzPk1nPq3sXZN6DR0+l3Jk3N5cyISkfDqwZwe+qg20eGy0xoqZ0D01od3X20XKYWKTXG2tS/LO6ZNKmC5CqFV8hpqKmdAV7st/49PHEUfJvZkw+yQTEmH64zOcPLaHOl8hEzrckma3ZGsJN4VMSE9fxs/2hItm4xrqNctJlS9SMQahmSUQKvr5PBpCoh0VhWmBiYjTAp6iOD0RQrKyIVYeLrHskK32ZXIxYwZuKcdkg/4zpqUnfv9ZgnTx+6Iw7ZJT0ctewlY2F23ZQqzV5STDIdavWf8QhAqG92Jq9k8IQkUYfdbzvwMICaiUw6LdW8iEIgnqm5oJ+gJUrdswlgm1xKKclQG7awMqCzl7+jhBWeKUG/N+B13i4RyPsbOtg7vXb3Hv7iDtmaTyh25S7Xs/G9MxtuVSXHn/HR48uM/2ni4iRgNtAY+CUK+ccc4k1QCgQChk0+HTbKDeaaRbDRT66WrMcuXypzy4P0hPU73a/5J78q1hL23pGG/29/Ng+D5Xr1ylIRRAFmt7Yl621kXZ3prn8icfKOF6U2OevNeqvKB3Nmfoa23g47fPFiC0rYe4U1+4K5ZPsrOxbhRCYgci55wlExJb2O1tDdy8dQMeDHG4fydu0cB8NrV0evzQXoaH76kJ7b6N3aSdJmV0v6M+zbtnTjHIMPduXactHKAt5GBrY4z9vZ3cHhhg+D6cO3uGxoCd/bkgb7Q1qAXWDy+9xdmTe9UE+Ja4jzfasvTXx9gS95C3VKuxgr5siO0JLy2mAoQkE0pXSKt+gZrX8ZXNwr9ctuglGyrEqMlYiYA8LkuSjtpItiQZjqxuCIBKVzZG98aUodl0rEtnY3v9FaxrF2NYOQ/zilk4Vk7HsUwufXy+bKgImc96jkJo2SwFO7lfr1s6H1vVetLhMOVrNmCoKWzQ/7q36H+tmdBnwaf4/X8HEJLMqmDz6lH7Y6FwnMamNgLBKOUV1WMQEkOvd06e4M7NQjv61Mmj+I0Ft8OWoJPuWJBNyQT9nd0KQrdv3aU9nSRlFcMwt/KWFgj1NWS5+sG73H8wzLbuTkIG0XMKEOpJijAdH4OQVUtAW64mnruCDrqSfnpa81y9eon7w/dUuRfQVqq9s45YAPEPOrpvHw+GH3D50hUaw0H1XW/Cx/b6OH3tDVz+5EOG79xiY0OdgtCWbIhdrXXsam/k43cEQg/Yta2HpMvIxnSQXY1pdrfU091QN5IJWSlmQr1RP9vbGgsQuv/LQugG7dEQHRE59TwVhALjIPTWyX1IS1+ucxxqr1MQ2pb00WCTMtHIrrowfSnfbxVCjsXT0S2ZjWn1a9jLV2FcsRjrsnm4pXWudsc+XzbkWl5YSP18EJqBQ0FoHpbyNWSjUSrWVaD/rwAhsXMtXc8ofT21JmT/TBOzh0zO/juCkMw2uT1+AqGoglA4kqCySlMCof+Pu/d+jvru9jz/iKmtmtrZ/Wmq5peZ2p92t2a3arfm7ty7994n+LENNkFkUEAJEBgbAwaUW+qg3K3OOefcrc6tnCPB5GybHCQhwH5vnU93Sy0hYfDj586dddWpb3cjEHaVXj7nfc55H5UCty5fwuL8S7z55S3mZiayEOLBLetESC1DRKfFcKgHr54vYP7lAtx6NXTttIVOQ4p05VSNXqcZz+7fwtu3rxH1eiDnNjEIBZTdIAj1mHQIGLVMmJa2ZFwEbV2039WOgEaMHi9dPH2It68XWSYka6plZmlBrRw+gxZzoyP45c3PePjgIcuE6NY8u2Bq16I/4MSTH+8tQ4hmj+ImOfrdJvT7HLh//QqAn9EbD0LbxWOlWq9NxwYFgzYjAhYDjJ0toKHDoESIiFqKtM+Bly9fAAShgXQ2E2pj/y7nJ4bx9g3NCS0h3RNgZ4+oHEvZcpnQGyzNv4BfJYdf2cWEacqE5p88yWZCl1gmNGyWYNy7kgldvTDEWvoZCBkxZFMhpRfD0U6nq5vRb1ag3yiBS3AKlsavoDlbAS1t058uXV6f6D6+HyKagM5GxveZyqWdmaA1jqxoTYJ1rjtGnTI6/0PGZbSukb+yQZ8xQ7OKraBTz7UVe9HwVSXaz54C//hRtB6pgKiqFF1V5Gv0cRBq/2r/uuZluW7Y2idbkD2WhdDRg+B99y3Mag2qv6sGp7Zm2djs9zQ1+12E6Q/oiOV3yDZa2/j47hgJ0+J1I1+IXvv6Y4Vp+nq2xEqLrNlOGX3Ga+kEv7WDde5EUhksTieUWh2qG9ZA6PbVK1h4+YJpQhNjQ5DwsjNCeRAaCUfx+uUiaG2CzOZp2M6j6EZIp0DEqGE/0M/v38br10sIuRxQ8nnwSEUIqyVsaDBqMSBIILJqIWtthJSd3hEgrOhkEIp4bQxCr18tIGA1QU6aEhnV0+VWkx7nx8fw85uf8eCnh7BIujOnnNXdSNu1GAi68OzBfbxdXECP3QS7tAMxkxx9LiOD0A9ZCCWjPpYJRQ0y9NsNGGCZkBEBqwGmrjYY+c0IyboR08nQ63dlIPTLG0wMpBiEyCqWgHphcoRB6Jc3S+ilcqydhwQdTLQbs+XYagilnBqM9Pjx8jFpQlSOXYJD0gaC0ITPjp/uXcG9R1dZOUZzRTGNGONeI0acWiR13ashZJLCLfgONs5x6M5VQnu2knXJ2A7X0b1YCyFmNk+m9/l2r8wQP7Pkyk5Jf0W6ENl57AAtqtLiav7yKi225qK1YjuaD+1BEwGAHPK+OgzBsUMQfXMIItrr+khNiCC0no3rO59ll1kZhI7uRtuxA2g6VgremROwanWoPVuLxpoacOvrmM0rn0PXVzPx19q7kpEZnfShEPzm7tj65mXvZEBZ29eNLF03snBt6xCivVO0QYjR3vlubGTnSp/n23T8ltc0uEghaO0CHXakv59IIoPV7oJGb0QDh7uSCXm0aty9dpVlQktv32BkqJ8ZyZMtai4Tiuq0mIjG8Wb+FZ49ewkHmdXTtLRCjJBWgZhJy36gn/9wZzWEJEL0aGWIm5WIWox5EOJA1lwDl6gFEaUQQZ0EUR/dmn+EpcV5uI06KHjk0dOJsF6JsMWIixMTDEI//fgAVqkYNCMU0YjR68iH0DzCViMc0g4kzUr0e0wY8Dvxw42rLBPKQShmpCFBEwbddoTsphUICbjoUYgR1yvQF3AvQ2hyIAVhYzWzNAnrpKsg1BcJw9DBR9IgQd8HQuj6le/hlHVg1CJdBaGrF4fhlrVlyjGfCWMuPVK039beCI+Qi36LEv0mGTz872BrPL4sTNPUdG6Ha60mRIbzzFOIfH+y5vf5mhDtjVGQOE2aUKY79q4mRLpQRhuiM9Bb0VS+A2cO7sK5w4Vo/OogWk9VoOsb2gN71z/ofZ/ltJ4PfdIZaHIGaD22n0Go+dQ3sOp0qK+uR2MNtefXuCqS4f1faXT/u2hCGxjav9MVy33d36gco5tgucjvhq19vbb79bHvc0OLdA6aL2gHDVN2i+WwWJ3Q6c3g8dpWIER33O9ev4bFhZdYevsaQwNpSLlk0dHKtuNDVG4ZtBhPJtnu1uPHz2CRS2Dq4GduyGsViJp1THt59tN9LC0twW+3QkUTzTK6+yVHwqxB1GpC0GxA0KyHsrUZSvKAFrcjrBEjbJAj5XfjxbMnWFich0OrhprLYWZpdHonaDHg0tQkg9AP93+EWSqGS9KJHp0UaacBA2Evnj38CW8WFhCyGOGUdTIIDXjMbF3ipxvXALxFOuKDoYuHuEmBQacJw14HwnYTqCRjmVALF0GlGBG9HH0hD+bnXzJheqI/BRGHINSBqEG+GkLRMJt+Tuol6LebcOPSBbzCGywuvIBPnSnHel1ajEUCWHj8CHRS6ebV79lowohVhUm/Cz/evYL7j67j2qUx9t88pZdjKmDFuNuAtEEKV2cTE6YHrCoMmGTwUibUeJyJ0tQh03xX/g6EclDqYhcwdi+bm+VMzthiKwnSx2hqmp672aXWDtqkP7iZRVvpF2jLektTJkR36FlpVrYZvIqtqDm4HXVVhWj4ugz804ch/LYUwuP7IDy+f9WJn98VQsf2I3OPvhC8YwfBPXkMVo0aDXUNaKjOQIgsXVfZuzIQEYyyQCIoZcH0W1r0+Wd+KDNq4WcypI01obwWfU54/rXn/08gRGsbOQiJumUwmR0wme3sjhpRiO2O+a0m3L11nf3A0e7YYDoBJZ9cCdtYC5zKLQLHWG8aSwuvmDBskAlhFPLYJHREp0LUokcq4MHTRw+xuLgEl1HPZmf8CiEiWjmiRi0iNhvCFgtrxdOfTxCyizvg10oQMagx6PezCeUXr+Zh12mha6buWicrx+j7X56eYRC6e/c+jGIx6Dx02KBAr9uMgUgAL8iAbGEBQYueGZlRJrQMITa/9Bb9PX7Wvk8YCUJGjPhc6HFYEHaYYRa1w9DChV8lRlAvRW/Ex4CIn19jvD8JUWM1u9wRMypwYWp0uRzrz0IorhNjkCB08TxzY1x49QI+jRIhpRCDXgMmoyEsPnkE/PIWN69eYqsqgzY9JgJe/Hj7Kn4gj+nLk/DJRUgZlJgOOjDhMSKll8Dd1cwyoSGbGoNmOXytZ2DnfA1D9eFlEOW6YblMiCBEnbGM+2HGDzr3esUXejeEdKGDJqrpauvh7Wiv+BJtZZvRXrYJ7aWb2GtB2RfglW0Bt2wbeNQ9O7QV3Mpt4FTuBOdwIXjfVEFw8msIT5RB9PX+vymE2o8Woa2KohCCo4XgfXsYZo0CHA4H9dXVDD68hnUglD0BRPfIlqOJg4+FUO7iau7ZxheAopW/Mhe0FkYtv+MWff6qRv7r/9ZrG2szpdz+GJ0aog4ZnRqiWSKjyQ6L1cXeL0OI9Jcf7t7Cy5fPsfj6FfoS0QyE6IyyXJQthwyg/bI3S2/w4MEjGORCWMQCBFQSRPVqJOwm9IX9eP70CYOQ06CFtp2LZQiZVkNIzm2EorkODkkn/DrpCoSeP8PzxZdwGHQw8Ljwy4XoMapYx+vq7Czrjt29cw8miRhueTciRmUGQj1ZCM0vIGDWwa0QIkVZQy4T2gBCwz4XIk4rC3JBpNM9bKbJrEBvxJuF0BvmUS1sPMfK0wjLhFYgNBDrgUnYCsqEBh0rEFpceomAToWwuhtDXuMGENK9AyGvXJiFkP33hVBOEzpCVhw7QSZmoqMEoczBRNFXe9FRtQuthwrQUrENLZXbIKjYCm7ZVjSWbkV96TbUlRWgvmwHGisL0FCxA7Vlu9B4uAicI6VoOlqO9uNFq1r0OfOy92dCBz5MEzqW/bochI4Wgn+0EM0nDsGskoPbzMtCKHPqh9ewcvInpw3RU8BpXAm6FszOPq8997P6DHS+JpTThnLPHIB+fwh1Yj1d6H2aUP7m/Io+1L2uHkQa0d9aExLREmu7iJ2EJgjRkqveaIPZ6mIl4TKE/DYTfrp3B/PzLxiE4j1BZoVBmVBQsQKhyYF+vF16jfs//Ai9vAtWcQtoeTRu0iLhMKM/7MfLp0+xsPAKdr0G+k4BAkoRYnolYmbdciYUMhqg5DVBI2hiM0BBvRw9BhWGAkHQcuqzhQyETHw+/HIRIkY1InYzrs3NsUzozp27MMskcCvEiJpUSLtMGOgJ4OXTJ1ian1+GUNqmxpDPiuGQFw9v3WAZSF/Yx3bVKBMacpow6nevQEjcBVMbj0EoalHlQeg1xsmbmlMDAkTMpMDF6bFsJvQaA/EozAQhgxRDDnM2E3oNyoQYhDR5EHr8kHXbbl/7Hg6FCEMOPaaCfvx4+9pyJuSRiZA2KDETcmDSa1rOhKhFT3NDgxY5fG1nYW/6Goaaw9CerWBdMvJzpo5YTphm08tH9zDL1U4CDzkv5kVX1Q5mdtZJcCIzsuMH0Hp0H5or96C+bCfOFW/Fyf2f4+vdn+LE/i9wsqQA3xbvwImiHfimuADfFG3H6ZKdqC7bi5rSPWgo34fWI3tB558ZfL7a6Orq3pVS7au9eG937Nh+tK0JJlgfLUL7sSLwjxaB83UFzGoFu+1Ve5bsPDLnfvK7Y3xO/fL5H0FTA/JjlZHZ8skfWuFo3vDS6qpyLO8C69oMKPf+9zQ126g7Rp+vnPlZs0f2G0zN8rtlv6VTRjtkIokSLe0iNNNlkXYRc2tU68wwUSbUJVnRhEIOCx78cBeLi/MMQpGAF0o+B17qTOVBaHpokEGIyiGtpAM2SStCGjniJh3bz6JMaP7ZU8zPL8CmVcMobEVQLUbCqEbcokfUbkOP1QoGIX4TdK1cuGRChPRylgmNhnvYrhZByKbVwMjnLWdCUYcF1y9cwM9v3uLO7bvsXLRHIUbMrGYQGowE2fd+lYWQR9mNXrsGIwE7RiMBPL59i90J6wt7YRW3ImlWYdhtwVjAjagrmwkRhNr5CKiliJpV6Msrx0gTEjfVMtuQhEWN72fHlyE0mIhmMiGDFMNOC25evIBFvMb84vMVCPmMmIqFsfjoAYPQ3ZtX4FR1Y8RlxHQogAd3rjMI3bw8Ba88A6HZsAvTfgvThEiUZhCyqTFsUyLQdg6Opm9grDnC1jZof0yUHU6UHD/ABhbJ1iNXjlHm03mY7Dcy0XVkJyho96v9yE60HN6FM/s24VjBJzi09S8o3fIJir/4Awq/+GcUb/szjhQW4KvSvagq2YvDxftwpGQfqor34HRFIb4r2Ynakp3gVe5F65HdDEI5m9dcJvS+J5mUvdMJo8+OHkBb1f51gj4vQhuVYkdJFC9jEGpv70DNd9+x7hh1yPKzn/zXv3cmlMuIMp2z9Uuy31aOfVwmtDZD+mszofws6Td1x0QyiCVKVnZxCUJk6SGUQq0xwmJzs6xoOROKuO14/NN9LCy8xPyrBRCENKSNiDsRUnazLKXHamRzOj+/fovbt+9CLSIPIJqZkSNm1CBpN2EgGsTCi2eshW/VqGDoakFILUZUr0DCatgYQkYFoiYNxnoiWHz5Ek/nn8OsVsIo4CGg6Ga/FnNacePiRQah27fuwCqTwauSst2wfq8FI/EezD97jlcvXsJv0sGr7ka/Q7cMoUe3bwJvX4MgZJO0o9emxajHitG/IYQWFl8gZNAgopNg2G/aEEJTIT8e3KFM6CZuXZmGX9mNPpMKcz1rIcTDiEOLUYdmFYRoYlp/thIEHwrZ10XMX4g0ohUIkQtipgzLf3ZQN6xqN7iVO1G56f9F4Sf/FYWb/oSirZtxcOeXqDhQgMrCnags2YdDBwtRXlKI0pJClB8swaGSAzhZUYQzJbtQX7IDgopdaKPdMxpYpAwsz+r1fa836orRftj6EKLPi9F2tAj8Y0Vo+KoMBqUMXV1C1Hy3cvZn+QR0/jnoRirFfl9NKKcN/f4Qylh35JuY/Ute28jvlq3Vez7kfW6XrLNTzDQhEqjp96nUBlhtbrZVnwchJ548/BHzCy8YhIJeF7StPPjEnehRS1j7PWo348LYGN4uvcHNm7ehFnayg4ZBjRQxo5otew7Holh4Po/nz1/CqJAxCIU1EsQNSiStRkTtdpYJhU0GkCZEmRCtZISNSsRMOkxEYlicn8eTF09hUslhoaOMSsp2tIi7bLh56RIrx+j7W+RiBNTU+tdiwOfEaCKK+edPsfj8KfxGDTO377NrMRK0YzwaxOO7t0ECc2/YC6ekAwM2Lca8NowGPYh6bIi6bLBJMpkQdQOpHBuMBrC4MI+ff3mN0f4kZJxalhlGLWpcmp3E2zev8cvrtxhMJGAStiNlkGPIbcMNyoR+WWLdsbBBgx6dBEN+E6ajYSw8/Am//PIGd25egUslxqjDiOmID7Ojady8NYc7N2aZA2XaoMb5sBtTAQvTmjKZEA+jDi3I4sPfUQ178zcw1B6BrvoQC1aGHd8P8TdFkHxTiO6v9kNEwjTZsLLb8RkzMjIko3vyueg4vAP8QztxrOAvqNz+GSp3fInDu7bi8J6tOLRvGyr3bUdl0W4GorKSAyilKD6A8qK9+Prgfpwu2YXq4gJwy3ehhdY+aP/sd4AQwYmyoXcjs8Dazuw8ClF3tARaqQjibjHOnab9MTK7z7TpV+2OUccs167P6459yMmf/BZ9Djprn++F0EbOiq2daN0oNuiO5UMpX5he+zpfH8q15Nc+80HzvtcfAh36GjasSAcQu8nWIxP0Gb+lE9Sqp++hVOlhs9PqhmqlHIt6nHj66EEmE1pcgMdugbaNDz+1wNUSxM06EIQuTozjzavXuH79JjRCIRxSEUIaKRJmgpAVI/EkFp8v4tmz59DLpTB20Z6VFAmTikEo7nQgbKNyTA9pUz10bTx4lWImPMfMJNwmsDi/gCcvn8KslsHazkdYJUHCqkfcZcetHIRu3IJFTkuxcsTNegz4PBhNxDD//DEWnz/JQEgtRh9lDQShWAhP7t3BL7+8Rm/QC7e4A4PWDIRGQl5EvXbE3HbYpUKY2/nsiipZfIzEgni1MM+WUYf7E1A11qGH2vdWDS7NTOHt67f45fUvGEqkYBZ1ImVUYsjjYAusr35ewqv5Fwjr1Wybf8BnxEwkD0K3rsKjlWLMYcBkxINLU/148ONl3L4xAzcdRNSrcSHkxlTIhqReyjpjPhEP43YtJh06+LtqYOOegL6uCprqQyxI/O2kKWkC0NcH0E36EM0IHdqFzsqd2XthGQC1VWxHJsi4fhv4lTtxbMenqNj2GSoLNuPIjs9xdNcmVO3+Ekf2bsOhwh2oLNmN8oP7UEZRsg8Vhbtw/OBenDq4C2eLtoNTvpvBrI3u2h/dw4Kyol+Ljqr96KiilY93o73qAN4JAtOxfWg/thf8o/tRW1UEZXcHJBIxztEmfW0GQgSiXLxvgfVfDEK5+Z/8Zyv9cG4Q9IObjY38pteCJ//9vzSEGICyd8dyp3/YszsDIUFLJxOjFUod7A4vy4iWM6FkwI3nT6i1TocFXyxCu6kAACAASURBVMJu0rNMKCjtWgWhy9NTLBO6evUa1CIhXLJu9OjkSFq1SDltGE2ksPB8EU+fPoNBLgPdM2MQMmYglHC50GOzIqDXQdZMW/p8+GkvzaRBwkLlShKvFhbzICRAj1qKpM2ApMeB25cvs3LsxvUbMEmF8KulLIMa8LpXIPTsMfy0GqKTYsBlwGhgDYRC74GQhCAkAPlEJxw6jMZCqyCk5tQjopIgZtfi0uxfB6G7t6/Bq5NhwmnCdMyH/pgbN65O4O7tObi1YqT0Kgah6bCNnYMmT2yfiAtyW5x0aH8DhHag/XABOmgt49B2tFVuW46PhVDpR0AoB6P3P/exrXjajM8P2g2jJdX1gn6NQCQ4dgB1R4uhELVDKpHg7MmTaK6rBXXGuOz8DwGpDtzGlVM/zD+oqRFsinrNk7+qU9aMnJHZ+7pjOU2IidUbWnm0rrs71tLagfxzzxu9Xq9LRp+Rh9CqaO9CThtq7xJhOdaZlv617thHa0J5d8fyIdTRLQOXVjdaOlmXTirXwGr3sC7ZMoQSfg+eP37IumMv5l/ArNdA10Y7XZ0Iq8UsE4o7reyKBP3f/9KlK1AKMx4/dHs9YdEi5bBhItWLxRev8PjRE5YJmbuzEDKpkXaYkXS7WUlGwrSsqQGmzhYGoahZi4TVjNlkL4MQXaQwKMWwd7YirJYiYdMj5XXi7tUrrBy7fv06y4QCGhkSFgMGfR6MJeNYePEEi1kIBXUy9Dv1y5nQ43u38fPPr5AOelgmNGDWYMxrx0jIk8mEPHZ2qNDcQbfDlIjbNBiNBTNT5HiNob44O0cdpZEEmwYXZybZuMLPSz9jOJEC3RdLG5Vs+JFMzVgmtPASUaM+W46ZV2VC5F5JVrfjTiNmYj6M9QZw49ok7tyagUfXzbpjF8MuzEYdSJul8Iv5DEJjBCGnBoGu2uVMSH2uMpsJ7c2Y3dPuGAXZux7Zgy7KgioIQtvRdmgbWiu3oqViC4vWyi1or9wKXkUBvt71OSq2fY6K7ZtQvuUTHCr4DFV78jKh4l0oK9mLkuI9KC3ei/IDO3G8ZA9OlezCmcJtaCglcXoHWmn1I6sLvR8+mWyp4yhB6N0gyLSuFwSmqn1oO0qZ0D4GIWlnC2QyGc6dPrm8O5Z/8qe5oRZNnDoWdPon/8xP/uuVTtnqu2Ordsfyu2FrX28AIXJWbGlpy0Rr2/L5n5bWdvDbfj0Ev3L6J/fr+Z2z/E5Z6wbdsbU7ZfkdsY1eb9gpE0lBwMkPglGXWA5+axe4gg60dnRDLFOz7pjR4lwpx2jIkDIhatE/ff4MJq0K+nYBgrJMJpSw6DKazMULIGH6woXvoejsYC3ysF7OIJR0WjHV288g9OCnR9BKu2ERd2TLMVputTAIxRwOBA2ZcsxMDoYKMSJmyoTMmEv1YWlxkR0I1NG11q62FQj5XLh/7RqbE7p27SYs8m4ENHKkbCYM+bwYTyWw+PIp5p89hM+gBoMQZTPZcoxB6O0rJP2uZQhN+B2gcizmcyLhdcIq7oSlowU9+gyEqByjfbolLDEIaZsb8S6E3mI4mYJV3IVekwojXieuXZzD0i9LWFp4CSozI3ophgMWzEZ7mCb08y9v8MP9W/Dp5Mvl2MWJXty+OYt7t8/Dq5Oi16DBxbAXc1EX0iYZApIWUDk2ZtNi0qlbBSEVLbHWHGbWqnRxg8oyOr3MumN5ECItiEowmnpeCZqC3gJu+XZUbfszDnz6T6wcK/78n3Bo+6fvQKi0eA+Ki3ajtGgPyg7swPGS3QxC3xVuQ/3BHQxmLYcKlnWhD4PQ6gwolw1tmAlV7WejAK1Ve8CrykBI1MqFUqnIZkJ1aK5bU5I11KM5G1zaJ2virBurBxdXzkD/tZrQu0b3mT2yj8mE8rWgjV7nl2P5r2lGZ60etN779+lCuV/bSB8iOLWLVgeDkETBOmMZSw8R65jR1DQNLC5nQn00Y/PsCRNh6Va6UaNkek5uhyppNTAI3f4+IwzPzl6AqqsLHnJUNCqRthuQdtkx3T+Apfkl/PjjA2gl3eyCRlgrQ8KUgVDK42EdMp9WA3FjLUxdLZmSyqJl5djseyCU9rnww43rwNtfcOXKNVhpZ02nQNpuxpA/D0JPHsKrU4Fmj1g5FnQsa0JkERL3OeCRdGDIpsNkwInRHh8SfheSPhdsEiHswjbEqDwkUXsNhDTLENLi4nQuE1ofQq/WQihowVwsgoUHP+HNm1e4dfMyfHo5xuwGTEW9uDTZj7u3z+Pe7Qv/DSD0JfiVBaj88p+x85//DuXbP0fpF3/MQmgL04QOkyZUvAsEoZKiPSgt2osylgn9HhAik7L1411RmtrzB9BatRcEIdKE6qqK0cnnQK1W47tvvwWHLbGu6EFMF/pXB6Gsy+JGetCazzeCztrP88GT//pfAkLUfv9QCBmMNqYLLUNoOJLG8xcv8XxxAY8ePYBNIYdF2M425CNaFRJWExIu0mQu4u2bJUzPTEErbINPIUFcr0Gfw4pejxszI0N4/WoRP96/yy642qUi9OhUrIOVdlmQ9HrgN5tgV8rQzakDXX4N6ZVIWnSsHJsaGsTiq0U8fvwAJqkITmEHK42SdgvSPg/uX7/G7F2vfH8JVjkdNZQj7TBgKODCVF8Kiy/m8fLhE/i1Gvb7hmgOKOzBRCKKJ/fvgjbeE34nPLIu9Nu0GPfZMRkJIO7zgK6H2OVC5iSZNKnQ5zBhLB7D/Mt5/PzzW5Bxv4LHQY9WjrTdiCuTs3i19Jrt2o0lE3B3dyFt1mLE58b1C3Ps7tjiq5eImPTLLfq5RA/mH9/H4psn6B8Mw6XrxpjLgOm4GzcujOCn+1dw7/YlBqdegxLnw07MRJ1ImuUIyFrh6+azFj11x4LCWlipO1Z/FFSOZTIhMvvK3B5jpVh2bYM6Y+0VBauyoJayrcjEFrYbxivbzsqxsm2fobxgE8oLPsXhHZtRtXsbjuwtQNX+3ThSuA+VB/ahnKJwHyr27cJXB3bhdNEufLdvKxpLdoBfUQDKhH5VjM4K15QptVft3zDWa9G3Vu1HSw5CVftRf7gIIi4HJq0+A6HaWjTV17EuGXXKMrECJbZTxnbIsrtkeVnRRpmQoJnLLkRQRrRRVvS+7ti7mdCv3yDLF6zXwuZD3udDiFYnCES5WC8LWvtZLvNZ+9woE1oLISrLctoQ85rmd4D+HnQKSKe3wO0JrmRCI5FBPHu5gCeLC/jppx9gFYthE3bCRZ0rjZoBIulyMovUt28WMTk5Bk1XCzO4T+i16Lfb0Of1YGZ0GG9fL+CHuzeg6xbCLiXHRRpU1CHltiDmcbHFVKNEBHFzA0yiVtCZoKRZh6TdisnRYSy8XsKThz/BIhHBJaIN+kznLe3zZjbh3yzh8sXzTBPKQEiPoaAT0/1pvHqxgJcPnyKg1SKsU2HIY8N4jw8TyRie/HCPmeSzckwhxIBDj3GfA9ORIOJ+D+IBD2yyLti7BUgalRhwmDGWSLCZJzIAGkunIec3IaxTsE35a5NzWFx6jcWflzCeisNLELLoMOLz4Pr5OSxgCQtLLxEx6xHVSzDiJ80rgnu3LmD2+xF4gwbY1O0Y95owFXfh5sVhPH5wE/duf4+ASYV+kwrnexyYjjqQtMjhl7fBI6I5IR0m3AYEhXUMQsaGY6sgRLYducXV3O4Y7Ym1VRTklWDbsgAiEG1BW+mX4JdlNKHSrZ+irOBzVOz4DJU7N+PQ7q2o3Lsdh/bvwmECz4H9KDuwD6WF+1C2byeO7N+Jk8U7cGrvl6gvKVgux3IQonb92lirF7Ud2YeNovUITWGvjpaqfasg1HC4CF2cetj0Rpw9dQqcugyECES5yPeeXrXYSjD6QAgRiHIwWtuep/e/CUL5nbI1r3OdMXpu1B17H4zWQogAkIPRWuCs934tfHLvPxRCOQDRk+DH57ez70/zQxqtaS2EBvD85SKevlrEvXt3YOyiH0bydSZHxRUI/XD9Kn5+8wpjY8MMQnTwMGnQod9hz4PQIu7eugZttxBOhXQVhOJeN+waFUzS7ox9bHcbAjoZgxAJ2zPjo1h883pDCP14izKhJXx/8TxspCUZlcwvaDjo+mgIDblNmAy4GISSAR8SQQ+s0g7Yhfw8CMVXQUghaM6D0OwHQYgOKMYMMoyRJpTswa1rM3CHTLA6FXDphRh1GXCh149U2IpL50fw472r8BkU6DMqV0HIJ2+FW9iMUacWU56NIUSZENOCKCM6uhddVXtAA4nkAdRSvnU5BGVbkIkvQZvy+RAqz0KofNfnKNv9Bcr2bkHFASrH9rIyrKQoI04fLCzAoaLtOFFSgBMHvkBt6XZw12RCawFE79+F0B60Hdn7TtAKiGC9qNq7GkJHitFWVw270Yyzp0+hob4anIZaFo31taAgGLEuGXkNNdA0Ne2VZVY5eE0N4GZj5fLGamGa18z9sBWO9wjTAn4rKGh6eu1ljfXeC0i0zoagrQPLQSJ1/vsNXre0dyITXWhpF7K1CVqdIHF4rSC93vvfIkznl2OrINQlYcI0eQtR102pNsDh8q9kQhOJEbyYf4XnS69w+/ZNmLqEsHcL4aWhPZ2GZUIpjxs/3shAaGhoADphG0IqKRIGLfpsNqTdLpyfGMWbpXncunEZqq4OuJQyxIxa1mJPe6wsE/KYDLDIpZByG2GRdCBoUCJFG/hOG2YmxvDy1SIe/HAPpu4ulglF6Pc7rej1+/Dgzk28XVrE9xfmYFeKETWr2YIqdbim+3tZJvT8x0fwqzWIGDQsE5qIZDKhx/foHNA8Yl47G2QcdBoYhKZ6AkiF/EiGfHAohHB2tyxDiMTul/OL+OXNWwzEopA0NyCslaPPZsC1yRUI0aCkh+aETJlyLHOLfhHzr14gbjMhppdhLGjFTCKMH25fxPj5PuiMQji1XRhzGzGb9MBvV2F0KIYHP1xnEKJybK7HjrmEC2mbAgFlG7zdlAlpMOnWIdRdv9wdWxamyT4je4U1tzfWcWQXWsm4nhZSK7aAX0ZZzxfgleZiMwQlm8Av245v92xG+fbPUL5jE8p3fIqyHX/BwR2fomTHZzi450uUF+5AWdFOHCzcieLCAhw8sBWHDmzByYPbcfLAJtSVUpdtOwSVBWjNDi2uB6F3PyMIvRuk+QjWDYLTHrQc2Q3+kX1orCpBS81ZOM0WnD1zCvV151Yg1FCDxoYaNDXULnfN1u6U5XfH8l/n747lQ4he51r3a7tmG1u9toCVZILW7LMNAtqspyHGDRwXBRt0zXKdsF975nfKfguE8sGUD6T3dcfyIZT/uq1LwvbHqEtG80RymhXKh9B0ehwvF5YYhG7cuJrNhDIQihsIIhb0+rz46eZ1Zr06MNgLHc0AqWVIGvXot9uRdrtxcWqcQejG1UtZCMnZHE/KbkSfzw4aBQg77fDotewH2pqFUDoPQguvXzNNySjqYjpLzKhnond/MIDH9++w/a9LF+ZYJrQehF78+Bg+tRpRgxZDbivGwl5MpKgcI9fFecQ8NvhU3RhyGjAVdLNMiE72ZCAkgkvShpRJhUGnBZPpNBYWlxiEyK5WcOYkerQK5hm0qhxLxlaVYwxCbxcxv0gQMiOmlzIIUSY0PZZCtNcDu1sJh7YLo249g1DUZ8TkWAoP7l+Hn5wBCEJhB+YSHvTSrpi8DW4hF8N2DSZcG0FoH1tWpSnp/HWNTCmW6YoJSreATyees8EcFIs3gVe6jWlChZv+iMLNf0bxl39C6Zd/YHFwy59QsXMzjuwvYOVX5f4dKN9fwKapj+37EtWlBTi7/3M0lnyRsfkg6FEnbp1SbP3PPrIcO7JvGUK8I3vRcKQIguozMGl1rBxrqKl+pyT70HJsdWm20h3LlWJrn/n6EJVjG0OIsqD2d+J9l1gFLR1YL0grel8Zlvu1v7Ycyy/RcqUYPT+0HMtBqINa92TzSvtjreQ1LYVcoYXD6VvJhKb7JvFy4TWev1rCtauXoe/sXM6E4kYd0nYr+vw+ton+8+tFDPT3Qi9qQ0SrQMqkx6DTwcqx72cm8fb1PDtno+7qgJsyIZMODEJeGxI+D2IeN/w0Mc1tBEGIbpFlIGTF3NQYXiw8x9XLF6DvamOXOmgiutftQH/Qjyszk1h49hiz0+OwyUVseZWsOnKZ0NL8Il48oExIxfyLhr02UCY0mYrj8b07ePPqZQZCym4Mu0yYCXswEw2xW/I5CLklbei1aDDksmKmv49dFqH/UmGnA82nTiBpN7BjhbfPk2c12FWN8XQCXokIvVY904Suzc3gxc+UCb1EzE4QkmE8YMVcMoZ7N79HMOGBP2iC1yDFpNeGuZQfMQahNB7cv5YHIecyhPyyNjg7OBiyaUCngMLZTMhQVwXKhHSsRb8PnUcyvkE5v6AVPWh9CPEPfoGW4s3gHtyKr3d8goOb/oBDBZ/jROE2nC0uQO3BHagv25ux66g6iMaqMjQcLUPd0YNoqCpB85EDaCrbifr9n6G5aBME5DWUB6H2DwLRXwOhfUyY5p45BYtOj3OnT6Pu3Fk01tasAtG/Zggt3yNbY3KWL0znv85B5tee/2ogROsbtLoh6GBBIJPJNbDbPSsQGh+/iNevgaXFX3Bl7iK0BCEprUUo2FpEirpfVA7duoG3SwvoSyZgErcjqpOzEmTQaUWf14krc5P45c08rlychrarjbkuJgwaJuQOeK1Iez1IuN1sTohMzZxSIVuOTVsN6PdYMD4YQDxhhlnXAV1HE4MQzSjRtYzBHg9seinsFgXcDg2cik4kLRoMe2wYDfkwMzyAhfnnmBxJwylvR9KqwVjAgalYAJO9UTz+8SaWlh4j5rGAtKxxlx2zYT+m4iH0hQPoDfnZKWqXtBVpmxYDXhvGYxEs0sXZZ8/hNRlw5tgRaMUdzIWxL5REKpbG+UvnkU5FYJZ3MQiNeZ24en4Sz36Zx/M38wg7LMzKhHykZ+MJPHz4GI8Wn+HG5TE2CDrmcGMmGUHArsFAXxAPf7yKkEWdmZimOaGED2RJElJ2wd3Fw6BFg2m3EXExB87mEzDVHYXmTDkMNUcgpI7TIdqO3w2CD7sPVkmzQQVMiM5lP/TkUdaSDXbk8OCX4BZ/AU4hAWkLuymW0ZSo20YWIWSef4CF8NgBdB3dj66j+5ju1FK2HfV7/4Lmos0QlNLcEa2E0G4a7artZJpUO+lSG0TL4b34mMjoRJlyjHckA6HGk9/AY7Oj9uw51Jz5jgGIBOpcNNVlZofenR9auUdGxxHzMyF+UxP4Tc0s1mZA671nJdqabCiXGWX0oHczofWyo9xnTJhe06rPh9F6rzcCUwZIGWE6J1D/HiJ1foa03pxQLhsiMZr+fSgbIpFaKlOvnhMaGBnA1WuXMT05hojXDU1XO5xyMYJayih0bBq6L+DH4zu38GbhJZKxCIx5EBpwWtDnc+DyzDiWFp7g8twEtF2tDEJJo5Z5OQ/57Kyko6npoF7HTNNyEOqzmzDos8LvlEEqrYW8uxa6dg68UhEYhHw2DEbc0MnbIOCegVRMp5hFbCeNIDTe48fMcC+SqR7IxXy4lG2IW5UY9tkwGfVjui+K5w9v49WrB4h7LQirZAxCcz1BTCXC6I+E0B8OwqXshkfegaSNzhvZUbpjG3Z/vhl7N3+Bv/z9/4N/+D//Mz75+/8bJypL8cf/8g/4H/+Hfwu5UoZg2A2DvBMpswbjXieuX5zBMyzg/vMH8FsMiBqUmApZcL7Xi7nLY4gM+xHwCRHSNbNybC7dA4degp6wFY8eXMtASKfGhbAvD0JCuLv4WQiZEBc3MQjRFVaydiWHRSrBfguE2I2xki/QUbGdRVvZVnQd2sGWXqm930UXVqv2IOdLTa/Jqzrj0rgbLWXb3g8hGhHYAEAEpo8BEH3tWghRd4xz6hv4HC5mapaDEGVDuWiqq2UDjP89QWi9Uux9nxGU/nuBEC2vksMi/cPsXQ12MeSqVqjUHdDI2qAVCuBSSBDSqUDCMInGA6Egnt2/hzcLLxDrCcHQ3cYyobRZh0GXFUNBanPT/tN5XJodZxDyK6VImXTMy5kg1OfzIenxgIYVFbyVTIhByG+D2ypGR8cpiNrPZCAkEyFh06LPZ8FQxA1VNxe1545C1NWQgZBRxTKhyZgfQwk/zBY5DNpOuFQdiFtVGPXbMRHxY2YgjuuXJjE90w+vWckgNOFy4HwkhOlkDwYiIQz0BOFWiRmE6HoHQYhz6gRaGhrxTeUh/N3//r/hs3/4rzhRVgzud9/iiz/8AX/8x7+Hy2uH0aSEVSVCn9WAKb8HFydHMH3jAnonBuExahE3KjEZMmGmzwFPjwVcKQddnSfgVtVh2KPCbDoIm1aIoN+AJ48IQkqk9Epc6PGsgVAmE5pyGxGVNMHBPQETzQlRJlR7hN2ipx/2TlqZoC4UicOHdjBhWlC+FbzSzcvBPbgJueCVbMrem6dzz3Tu5wvQ3fn2SlrzoHWPzJ/Jrnlk55AyZ4QyhmlUgtXt+wuaiunPp3WQ7ex75n4v+3tsACHauhcwgZlE5g+NPcuaEAnTpAnVnzgOl8WK+rpqnDub6ZBRlywXnPoaNGcjf52D21gHblM9aJXjnXWOpiZwm5pZrBWmN3qfy3zWPmltY7UwnROo3/OkztgG4vRGn28kVucL09Qhy8Vf2ynLF6zb1xlWzGVCuU16Mjej70mOi1qDdQVCjoAGJ06XoaHha8i7udCLW+BWdiNMV1WtRqbJDIZDeHDzOl48foiQ3wujuINZdPTbjBj22Nk5G7tBBbfdAK/dmIGQSgrKhPptegx4rOj1+UBdNo9aBQWXAxeZ4BvUbDBwJOSA0yxEa8sJdHechb6zCQGlBCmHHgN+K4OQRipAfe1X6GirgUcjQYqGA71WTMX9GEl74fIoYDF2wi5vZdc9CELT8RBmB+JIR73w+owwK4WIapUYd1I5FsBMFkKUCXnUEgahlF2LIb8DE6k4bl25grH+XnxdXoZTleUIm3To8zjYmkc07EY45oZWL4GVtvatRkwHfBhM9MCVCMAecsOmkSNhVGE8YMF0OgyDwwWdxw+jQQGfRoQRnwPn+6LwWOSI9lgZhMIWFdJZCF1IBVg5FlYJ4ezgskyIQUjMYVYe5vpjzFWRyjECQw4YnWQuRgAiIFDHqmxjCPEZhL5kp37IzJ7eMzN72rSv3JE5+UyZD9mCLMdupj+x7ltFAer3fYqmok3glnzJvhd9z7bKguVoqSxgWhHpRaviUAH4h3aB91Gxm3092Y9wD+9Bw5Fi1H59DE6TBZyGOpw5/S3qa8+hoa56OTh1NWjOBreezPCzQUuunHo052IZSNS2X4FQDkb03AhArGu24TmgFvD570aubb/ek9/SBl42cq36j3mutPGpVb/Sos8BKPekQUIWf2Xrvl0oQVte5ABETwah1i7WIWMQkiih0ZlXIDQyNQSLTY+Wlka082qhF9O9dRoUlGUh5GSZ0PTQAJvlsVlMsEg7lyE04nUw90KrTonmhnPoEHCgF7Uzv580nQIiMdeb0ZVyEFLyOGDOiEYN+h0kLjtgNXSgqakKXa2nMxBSSJioPeC3Y6CHMiE+mhtPoaujAR6NNAshC6YSHoz0uqA18KHTUDnWjhQtoPrtmEkQhBKIhZywOdQwK4SI6VSYyIPQYKyHZUIuVTe8ig70OnUY9DkwkogiEgpiuC+NpjOncaqiDIM+N6aiIYylQ0glPOiJO2G1q+CzqDHhd+FaKoHR3ijccS/8BCJ1Zm1lLGDGVG8E6bFZDF++i2QqCb+ejPgdmE71IOzUIxl34+mjG4jYdWx37ELYi40gROUYOSuaaqug/a6cOSzml2NUKpEmQ/oMBWk179OE6N48nfqhkz6kEWVO+6zoOvTnZcowKsUy5vmkO+WE7waCUOEm8AhCeboQaUOsO7cWPnnv+ZW78THBO7QWQkWoPn4UNoMJTfX1OHvqJHIdso/VhEgXykW+JpTThui5nh5En71PE2IA4rWBvyZy+s96T7pQkQsqw9bTgPIHGjOvO9BCX0u3y/L8iDbShH5PfYjmfzaCENOE6P5YdmCRpqY1GuMKhMYnJjA1OYFULAKzSgqdqBVuJYnGciQtBvS7HRgM+NEX9IEuS5jUCtjIa9mgApVSdDZnPBaEUS1GQ90pdAoaWPeM7pFR52vASftddiZukybkUSuhEjTDo5Qw72kyAhsJuWDVd6GhvgotTSdg6OIipJKxi6b9fhv6Iy4oxTx0ttVBLhXAp5WxCeVR0n1ibgwl7RBJqiGXNsCl7GDC9ChNRGczoZDHBLdbB4dWzP7e4y4HZnsCbIp5KB7BQE8YLoU4c27HpsdQ2A1efTX4PC46WwX48s9/wv/xn/4TzlZWQN/agm5uLTiNJyGSt6Cx8TROHS5Fyzdfo/O702jhcWGOxJCYmIHTaELcpMJk0IKZvhAGJ0bRPzeL3oE4PHoRhn0mTCcDSAQs6O8N4Omjm4g69EjrVZgLuXExFWA2tZlMqHlZE0pKuXBmIbRWE8rB4YMhVPwFWg5uQTsJymXbwC/+Aq1lW1eJyzn9h4GIsqE88ZsgQxDiHPgc3JIvwC+loUjKwAqWY8NMqLLgowBEsMpAKONdxDu8B41HClFz7DBsOh2aGxqybXrSg2qXY2Nhuh600JqLHIAyIvWKMP2hEOJxeeDx3g0+r+UdABGQ1oNP7rMcgOi5kRa0LpiyYva/RghxeW0gh0W6xEHmZvQP04Q8NiO8NiN63Da46LJqVzu8CjliBh3SJj2GnDaMB7242BvH1ZE+NklN+kkPnX4mg3uvHaOJIORiAU5+WwmhoA5m8qemLXeLAX0uCwYCLgahhNvFIKQWcOHJuiZSO3w06IZe3oETX5eh8dzX0HeQoZkM7FRzwIq+uAsaVRta+WcgFXIQ1CvQazVi3O/CTDKI4ZQHCjUfajkfbqWIDUiO0xwQZUKDcTgtopr9OQAAIABJREFUMjhsVDZ1IGJSYszrwFwkiPPJKAbiPeiP9MArlyMgFqPfacFA1IOdOzbhk0/+hE2f/gX//t/9O/zP/+bfYNsf/gTeidOoPXII+/Ztx87indhV8CVKtmzF13sP4NShctRwWqFPXUVo8hFsZi/iBjWm/TbMJiIY7o9haDINb9AMl06McY8F59MBhFwaxCIuPHt0FxG7HkmtFLNBOy6lg8ycrUctgrOjGWRBMu0xgSDkaj4BS/0x5jFNFq+0ppHrShGAlrMQlgltWe6GUVeMS235XFBXq4R2yLajtZQg9CUExXT2OVOOsQ4Xc2Yke9iVEYD87lvj/s9AwSnejObSLWxeiF+xHRtFfkn2MVkQfS330B4WVI7xD+9G8+H9qDtyEE6NEoKmJpw5eRqNtXVoqKldDg7tk2WDxOnloN2yvOXWfAjxOBzwOE0s8iG09nUuM6JMiMtdP3gbQGhtZrTqfV4mlA+k/NfvZkhdbBaH5nHoh329yM9+8l9T1yp/NuhjX5M+lJ8J5b8WdsvYykYzt5X9/YRCKWvTL0MoHvagLxZgHtFevQZmURf8SiWDUMJmyEAm4sPN6WHcuTgBp1YKJ3lPZyE0QBCKByAV8XDu7DGI+HUwiFoR1igYhHqzEKL9L9qkd6tymVDGurXfbsZIwA2FiI+T35RDwDkDXQcPYbWctff7g3YMpfwY7AvC49LCqO6CX7sCoelEAANxJ6SKZsi6m+BSitDrMGEy7MFsMoy5oQSshm4Yde0wygWImBQMQrNZCA0mQhiIBUFCelAiwpDdgPEeJ3o8RkSjPkyODaCVU4eDu7Yj6qDMK4q0xw6ZshNSkwR6rQQ+jQLDfhcmUxGMTswhcv4Rei8+gdvmQdygwrTfgQupBC5Oj8DkVKOlvR4OTTfGPVYGobBLi0jIjueP7yHmMCKtl2M25PggCLEWffXhZQjlw4GVQu9AiAC0KRubwV0PQiUkUm9jehIBjfQl+nP/NhDa9VHZEEGIzlAThEhLaqzci9rDJbAoJBBwmnD6xLfg1NUvA4hglIFQDZpqSRta6ZSx5dZ/EQgJ1s2EVkFnTamWD5uNXudDSNDayU4u02oExXoAos/ywZP/+m8JIbbc2tENghCZm1FrXyJTr2RC/ckQBhJBDMQC8BpUsIi74FPKEDFoEXca0RdwYjjqw4WxXlyY6IdZLYJDlTGg72WlFnk8ByDr5oPXfBYiQT30whb06GglI5sJBV0gCJE47VIqWDnmJZdCs5ZlHsN+J4IuA4YHIxjuDbFzQT0aBdOLhkJuDKUCGOoP4/zMACI+C/uh77MZMR5wYzoZxEDCCUHraQi4J+FWC9HnNGIyTDM4AcwORWHWdUEl50Erbs5AyOdkmdCFVAzj6ShGUiFmKxKSd2OUfm+A7GrdUKk74XHr0cI5g0MHChB1GDEW8TNfapG6E1q/Dla7EnZpB9JWLUZ7PIj0RJCcvYmB2atwGXWIm5SY8NH0M3XppjE0kUQs5UXAomIQutAbRDxoQm8ygGeP7rD/5imdDHMhJ4NQv1OHiKYbrk4uhixalgklZNzl7pjquzLQ0CJ1r6gzld8Vy6xsbAefDhfmdcSaij8DRXPx5+AVfcEyIcqCKOg9ZUPUeqfOF/0ZuU4X3SVbr/vWcOAz1O//FI1Fm9BEM0ckhJdnDiXSc6OMiF+5HdzKHWj+leCSCJ2N5kO70UxlWeUOcCszEKquLIZBIgLpOCe+/gb1dfWoq6ldjsbaanBqz7Foqqte7pRRx4yTXe1g6x1Z47MmJlRz0Mxp+tXIF62bm5uRi/ysiMfjg8cTsFhPoF7vM66gBc3rBLelFfnBa20DBb+1g5mH0WrE2hC0CbFe5MTp3JNE4/Uif4Vjw9ddYrTmRX4mlOuicbitbIeM3nfne0wPpnswmOzBYCwIr0ENc3cXvApZZkbIaWYrF6OxAM4PpzA1EGcdJqeKdre0rNQa8jsxHPNBq+yETCKApK2RlWM5CPW7rRgKeVg5RusfLoUcajq3rCVDND0G3VYMB1y4MjuMxw9v4PxkHwydApYJDTptGO7xYSgVglrRCYdVBYdRwU7pUAY1EXBjJhXCcNqD9s5qtAq+g0fdjV7ybg67cT7dg7mhOBxmCbTqFuhlPISNciYiX4iFcT4RQdrrRtztRECvQY9Ji9GwB+f7IhhJBSGRtMFmUYNbdxpHD+5H1G5CyKSHWadDZLgXvZdG4fFb4VFRGWfCZMSL/ngU/ZMz6BsZQMgiZ+eox/1ezCUTuHphEt/fmMbkTD98lJG5MuVY3G9EXyqIF0/vI+Y0Iq4WY44yod4QBlx6xHR0hZWHIWsGQkk5D47mEzDWVkF56iCMtUeYpzRpMRtDiAYRN6O5eBM4hZ+xaCr6LFN+lWxBy8GtDEJcGlgszAwethCEsp0uWoTtoptiZGS/ZgSgYf+nqN37CRqKNoFT8sVySZYD0YYQqqCl1x3gVux8b/AqVzpoqyG0k2VC5yqLoBV1op3Pz0Cophb1eUFCdWP1ORacmupsNkQZUS049SvR1FCHXDQ3csDlNP1q8Khjlm3l5wBEz3wIcbl8cJsFLDKlWSv4vPcHl9+K9YInaMN6wW9pX5UJ5TIietK5nfViuTOW65Bt8GwjG5ANLGJzn7flAYhglA8hGmSkbKiZR3/3DrZAS2365XJMqxSjtbkenbxGqDvbYJV0w69SImEygCAwHvCwkz4qAQcGYSsrtbwaus2VgRABhCCklrejs6MRYoKQJOMFRJlQPoTS3gyEdO0CBLTkT21gi6Y5CD19fAuj/T1ME4polBh0OjEcDmCkN4ZIyI3+dARhtw1+jRI5CM2mQhhKutHS9h3aBGfgU0uRdhgxEXKzcow0IYO6E3IpBzopD1GLkkHocjqGXpsFzcdP4vi+Uuz/chuOlZfjq6OH8M03Vdi1ZxvKyopx9vS3OLCjAAe2bsXhvfvwyf/1d9j06TaITXa4B3shVcrgksvRZ7ViNupHxG2ByW7E3Pl+RG1CJE1yjAdDOJ9K4vr3M7h6ew4XLo/Bb1Jg1GXCXNKHsEuDcNCGF082hhBlQrRdT5pQSs7LTEwThE4eZN0xOvFDnbBfK8dIC2oq/Hw5mAa0DoT4JTQztIVlRK1ldB66AJ2HMpPYVJblfx8Spuv2fMIyoY+FEK9iFz4oyneBV74LzRX5mRBdg92L6soiNmQr7ujEia+Oo+5cNeqra5ZLssaaGjRWE4iqmenZsiZUt2L3wTyI8kozbuOKJpTThtZ75jQiAtH7IdQCbnMLeFSSrC291nnP47dhvXh/abaiCZEulIuPLc3yyzR6/SGlGsFoo0wot29GwnSuQyYSyVYgVLG/AEf37kBNRSlUTY3sioafVjZoOdVhxaTfhQGzFpqGszDy6mFs58KXhVCvw8KymOGYH0pZK3hNZyBtaWRrHWG9EilrZtdqJOhBb8CPtN8Hu0IGghAJ12mrns0ZkTA9N5bGQG8IRpWQHRMkQ7V+pw1DIR/GUhHcu34Jj+9fZ8ZkPtKE7GaMBz2gieOx3iC6xRy0NJ9hfzcqEydCHswlw5gdiMGo6mLdNa2Qy+xoqZ1+MR6GtL4G2//xz/hf//1/xH/4t/8Tm4zeueVzlB8sxP/yH/8Ddm3fjMrSIhRs3oTtn/4Fx4uLwDt1CjVnm8CTauEfGIFaoYNfrkWfxYLpqAd9IQcGB1P46f51xJ1atpU/4fdhLpnE3auX8OODm7h16yJCFg1GnVZcSAURtKvhdxvx8tkPiLtNiGpEmAnZcTEdzGRCeikc7c3oNShAc0IpJX+5HFOePgh9zWF2fZVBqHLnqvY8lVX8gyvCNO145UOIV7Q5U34dzOhA3MJNoOCX0HpHpuVOfwbpSwQeBh/yKDq0M7uhX8BKsdo9f0ZD4edoJMhlSzIqyzKl2XbwygvWDToVxC3f+cHRVLELFGQb0lxRgMbKPQxCijYBxEIhvjp2DLXnqlFHEMpGY/UKhAhEOZGanhwGonrW3qfu2ko0gkCUixyAKDvKL9My80RNaG5qWgWhVUBqpkwoA6EciAhG7w32A7s+iHJwygeSgDKhls7lyAHofSL1WjithU/+ewLRepETsNdCKB9ItDtGICIIUdCfS2375UyoZMsfkVJIMKHXI9jRzu7DB3QKxEx6pFw2jHtt+N5nxUWXHlMOHRxd1NnqzmRCTgtYORb1oV1QgzPfHoao8Rxs0k4EdQqkrEYMu+2su9YbCiAV9MMil0DTmhGee816jNL3CPvYbphRJ4bTrISRNCWtEmmXGSNhD0YjPviMSlYKWtUi+A0KpB0mjIe8zKfn/EiKCbvc+lNwK8UYcNswEcz82uxgAhZNNywqEfRdAiSMWkz6XLiUiCBuMeDssa/wTXkFuN9+DRcdRnQYMB4OIO4yI9FjQyLmQVtLEwr3FiDmNWMiEUBPIAR3NInE8AS03SqEZGoMWPWYiDkwmvTjpzt38OLxPOJuP+I6FWa8DpxP9uLOpYv46f4t3L/5PSIWHUadNlzqjTDw+JwmzL/4CQm/GT26LkyHraxFP+g2IGGQwd7WxDKhSbcRaXUL7LwTIFMz+enSZWdFaot35EGI6TpksUElUtGm5ciHUHPh5+AVbwbNClFrnktDh0Wb2FwRj7IharmXbVu1C0bb8LRykety1R34DOf2/Bn1eRCiLlkuuGUEoZ3rxscAiL52LYQayvfgXEUhJPxmiIRdOHbsGGqqa1g21HCuBo1na9BIz2wmtOpZQ4uuBCCCT+OGkZ8VEYSamtaPfPDkv+augVA+kDZ6zftICOUDiV6vbuuvhtNa+OTe50PnQ17nZ0jvhZBQyiBEkCQI0e+jNv0KhLb+M/q1UkyZtAh3ZSAUMqiQsBjR63Vgyu/ErMOACYMMoxYlnEI+fHSPzKpHP61s+F0YiQfQ2VaPmu+OQtxUwzbkwwYV0jRR/SsQGnZaMRx0Y3Iwhru3L2AwFWTlWFSnQh9dSe3xYjweRMJjQY/LCJdRAS/NCWUhNJMM4/LkIGYn+yGjc8lqKfqcFkwEPJhNRTA3lMRgIoCIy8TuvxOEpnxuzEVDuNyfYqeKBnuicCulGetXulEf8uHK5BCuXJ5Cbd1ZbN+xHf/0j/+A0gO74dTJMdQbR2wgAavfAY2oCyG5GP12NcajdgxFPXjy0z38vPQaKV8GQlMe8gZK4frcDH64dx23r88haFIzAH9PEHKZ4HUYfxVCJFhTOfabIFS8ielBmUzoMzQVZqK58LOPghDTnP6VQIj0pIYKglARhM2NkEi6ceyrr1B97tw6EMpoQjltiD1JK6qrBycLoaaGRqwXpA8tZ0IbAIjAlA+e/NfcZt6yJpTThn7tuRGE8nWi9bSh3GerzgetzZD+So0opyWRVrScCa3RhPIzIfoa6oiRPtXU3MI6d5QZLUPoZMUWDOhFGDfIEBa2ZO7DGzK3wPo8Tkz6nZi26TBhlL8DIco4SMglCAm453C8qhjChrNsI51a+DkIjQU8SAf9LBMyS8XsuCKbA7LoMeyyYSToxt2rM3j+9A6G0kEmTBOEet0ZCE2nI7gxO4qbF8bR4zaxm11pKrnCPrZ6cXVqCDeuTiPkNYH0KtaiD/lwPh3F+aEkHAY59NIOGIQtSJp0mPS5cTHeg4t9CYwn0xiKxOFVKxBQUxZlwUjQhwvD/RgaSKKZy8Ef/vRn/N1/+Ts0nDuDuNeOVNiJQMwGV8gAeWc9wupO9NkVmEy4EfeaYTepYDFqYJaL0WvRY9rrxEw8hquz47h6ZQrT4yn4dFKMusy4mA6zTCjgseBlLhPSdrKlVyrHhjxGJI1y2Ns4YBDyZiBk437DMiHZqYOgA4h0allAInJ2X4xEZVrX4JduYesU1Amjjhin6FNwCv+yHE0H/gIuCdTZHbLmwk9Bn1H2xDtIDoxbM6sYdLWVzkZn98DIM4gEZ8qGcpkQPXPiNJVkFM2lFFSWbX8nmsu3o6mcDid+eDSWF6CxfCfo9zaXF6C+YjfOlB9Ae0MtFHIZg9C5s+fYRn392Wo0nKlGw9lzaKg+w6Kx5ixWgtY76tFY3/De4BCcGjmZ4HDAyYv3ZUUr4jQP/x937wEcaVqe7VJl/BsMBhwAGzCLwdgYlsUGDCwbJgflnLM0yjmHVner1Undyjnn1Mo55yyNJs/uzC67gG1sjI2xOfYPv9P5r1Pv1/o0PRrN7ALnVJ1ztuqu9/taGu3U1s4193M/7/u8xcXvLCnAFiF2SRnFpeWYy06X3DWz7ZKdfJa7ZtbOWe1xx+y0Lpn4THTUnvY128/lTpq8HnfTahupsJEthERHTXTExM8pKq6Q/l3i/RhCzaWp7PRUst9VzXxdCZPtdcz3d7E+OCCVYzenhnl9rJ97oqU81MVkYwWzPa2sDvWyJ43SmGR/eZq8rHjiIv0lCIkT6eJSw22xo3pyFAGhzbkZCUIDzY301VRImxF3hvo5nBiRSrq/eeseP/3J37C/MYelrgLRohcD8kU5dn97mR9/7wH//LdvsbUwzozYrDgxxB1xgn5jie/dv87bb95iYqiTRUun5NDuLlohJPYJtdQUU23S0FNTKk1yFBB6eASh21vbEohmujqY62ziYGaEe2tLbM1OoMvPpKWxBqNeS6CPNwsjQ9I1QfuL4+wfzDI61UxVUQaLHdXsjvVwd32WhdEeNKo0jIZc2qpN7Az3cX96ggebq5KLa24uo72llPHOWg4n+nmwIUq/AabG+vnZv/3YWo711HJnflDqjl2fHmBzoEOC0HZfO3ePnJAthMSwewGhsqPsRmRDcikm8iAxpqM4SoTRbpiuid3Nj2S+5opwQyVR7tKRDVOEC0Ji/1BprDUTEj/jOPQ+gpCAjwwhUYaJckwX4XoMIRFQW0NqK4SK4/w5TeY4f0y/gIriAzHGB2KO98MkxogkhKCKC6dCp2FgoJ/MrCwK1AUShPRqDQaVBqNag1FTIOkJJ6TTS5sbxQZH4YhOk607EkAqKrJKwOjdQEgCkLmM4neQrTsqLinHfIqKSyuOu2ay63n2Wk2ZNCDtUUlmmx0dPz+ji2bbWZNd0MlVQKm85pFsISS7JfFrTMUVkiMS5dsxhCzNeWx1lbDTXspsTRGT7bXM93ezNjjE1uSotMdFOKH7w13cGOxgoqGc+d42CUKiHBNDxcTZrqgIH6LDfaRM6BeB0M2pMWnH9A+//zo/+7e/52Bznt7qUmmz4yMIrfDTv32bn/34b9hdnrJCSEw/XJrl9c1lvnvvgJGhDvw97aVSTkDv7qL1a2JrQVtdCSZ1tpQJbQ2J0+6TiBa9cEJ3t3a4vbnFXE8nc52N7E8NcW99md3ZcYw5SZhV2RSp84gO8GFloFu6Kujh5hK7m5MMDNfQUJLDfGsNOyOD3FlbYH1mgN6uKmZmuhjprmW9r0NyQg82V1iatNDTXUtTvYGxzioOJ3p5c3uRjakhhBP6+f/81SBU/kwIWQNp0zUBokcyX3ND5EJSDhTjjSnCVZIo2wS8RDhtCyFpZvVRHvTuIeRHcVzAqTLHBfCLSEBIyAohP/TxwajiIyjVqBgZHiJTKscKT4GQAJEoyaxdMmk9yoRELiRnQyIfOinbvEgA6d1AyFz8KDeyQqicYvOzZZsPFZdUcJpKSiuPu2Ync6CnvVs3NR51y2xKs2MAHd0VL2dDz1qflhUJwDwNQnJ2JNYiU5k03Ew8H0OouTieySYtM+Jkdm0xk20NLPaJ2dJD7E5PSWNQ7070cNDfyLalheH6cubFVMXhfvaO9gBtrSygEp0IvZ5Go0Yq6VYHxVTGAfZFuTU7ycb8kRNqqKO/Ulzx3Mb2cD/XJwSEpvmXH7zFf//8x1xfn6Ovuozl3i52pkY4XJrk9Z0F/o8fPODnP3qb7dlR6eJAAaiby3PSAdDvv77PyEANX/z873LhxS/SXm3g1to0N9ameXi4QVtVEYWZUfTXm1kf7rJ2ztYWebi9zv2Nbe6tbzHf08VsVxO7UwPcWptid3mMSrOGcqMGk1pBtI83a4MD3Jyd4q/u7PFf//YD/vWf3mBloo3p9lppAqXYT/XmnR1++g/f5Sc//A5rUxaWBzq5MWM9TPvwzg7be/PUNxQx3l0vHdt4c3OJlbEBhi2d/PvP/pmN2WGpvLs7L0LrRQ5nBtgcbGW02njUoh9mu7ua0VIFFmM2rfkJdGlSqM2IoEw4IDHETDo570epCJpjfSg+assL+BSJTYU2EtCRQSRmC4n3IjGa45pwTlYQCRiJgLo6MVA6WS+XYvJGROGECkIc0Ya7YYj0pCjaG1OMjyRzrK/kgMyx/pwmU6w/sp6EUSDmuMdVFBck3fZqjg/ALDmhYNTx4RgV2XR1dJGenkWhphCdWoNOpUavUmFQq9EXFEgyaERpJqvw2AUJJ3QSPvK7LYSEEzIajZIEjB4vzUowm0swm06qDLPpST0LSubicmSdhJEAkS2M5G6Z7fo4kB65INuu2cnnZ8HntK/ZAukkhGxLMzk7ErmQgJDcpj+GUIkikK7KPCz1BobF4dXWZpZ6xdXMQ+xNzXBnbpLro61s9dew2F3LsLjeubtTGl0hRqjuL06zt73N6t5N+vuGaDXpmGypZ23ACiGRG12fm2RjSUwwnGOgrhZLeRnLotwasUjjUm8tTvOPb9/mX374OltzA1hqSqVh9bvT49xcnuD+1hRvHMzxcHeO1eFuFnrb2J4Y5tbyvFSq3dubZXelC0WmP3/5F5/A6cpXqSlVcHtnlu/e2ZZKnxptCpYGPVtTYmez2E0tMqEt7m5vS05ouruTmc5m9mYGubUxxvriAIq8BLLSxCntJKK93aUbVQ9np/mrBwfwf/4Y/vc/8vD6AhMdtWxPjnCwPMNbr+3Dz34CP/8XNqdHmLd0SFMCXttc5Htv3mJle5ricg2DbbXcnBzh4foSS6MDWLrb+Pef/5SN2VEWOuu4Oy82Ky5zY3aAraEWRqr00nGOe1Nj7PTUM1amYqAolzZlEl2aNGozrkn3fpUnWc9sCUCI9rjoUIlZP6IjJiBkDHd5TFbgWN2QOEEvIGQMcz5ySx4UCxCJNv5RSSaNBjkqxeTNiAJC6mAHtOHu6K95YYzyxRTjJ6koWqynA0hASQaQWB+HkIBP0BMqigvGGBcsjZUVmZAxMRh1Qhi63HTa2zpIT89GrVJTKEoylQqdKh+9WomuQC1JjH81FGqOVHi8l8h6vEOPSZRlJ4BULILrI4lyTYaQWGVXJNbTQPOsz35ZCMlQehaIHoeQdbSqGLEq3M9J+By/i6+dotMAJD57FoRsXZHshGQIieMbVVX1j5xQZWEYjUUptJcqGKwrZ6K1mcW+HjaGh9ifmub2wgRrllo2BmtY6qtlpLmSpb5OdobELKERri9Os7E0y8DIIPOzkwzWVUijW1cGehDh8YG4831xms3leXYW5xmqr2egovwYQtdnRrmxOMKtzSHuHgwzM1TFQH2RdL2OFUKT3NkYZ2e2i83JDub6GlgWN6yKPUyLczzcWeXh7jwP9seZGqzgK1/6Pb72/Me49MoXqTHnsTrRzfachdXxRjJj3OmtEy5pkge7q/zV3UPu3Npnb2+T0e426VDt/vQQt9cn2V7sp1ifQJE6FmNONLHedqwPdnJrfpybWzO8cW+df/jrW9xYH2W8vYbNsSEOlqZ56+4O//VvP+R///xH7MwMsDTQzuHcuLR7+87hGlVNJvJUSVhaqiQIPVhdYGV8iJGBbv795//yFAi1MlypY627mXtTo+z01DFWpmSgKIc2ZSJdmlSrE5KC4lMgFOOJ2B1dFOmKMcL5MRWFOyPnQmUxnlIeZAxzskIo0kMCWLEoy0QLX5yMPxrDIUqxJyHkhv6aJ8Yo4YQEiKwyx/rxNJni/Cg6ksh4HikQU3zQEyqKfzqEOju6yUjPRpmvolClPoaQTq1Eq1FJ0mnU6LUFVgkY2eysFp0yWSezIflzEWI/FULmUszvRqZSzCYRVJc9VaaSMkzFVplFSC3LJicqLqugpFwchTiSzS7rUpt5RGKXsixxdkt0qX4R2WZCts+2uVCFTR5kCyDxLO+4FuM+9MaS41zo2AmVqoIpTPPHnBuNpbaUibZmFgSERobZn5qUALE51cz2TBPzlmpGmspZ6hNjOvqtofP8FFsLY/T01LIwY2GosYqxljppH5EIj6V9RIvTrC/OSkPlB2prGa6uOoJQPwfTIlca5NZWL4e7HQz36BloMLDc38nu9KTkWu5tjvHazggP98dZGmpgSVyhPDvJ23vbfPdwm+/f2eDv3lhnaaqe5//sw3z+ud/gS3/8W3zrhU8yP9zMDx7ucG9/FE1WEP4u32ZzzsLtrXn6GiuxDHWys7/GVG+HND7kcFLMl57h9tYEO8vt3N4epK9BT7j7RWnS463lGbYWhpkZaWZnqZ+F4WamuhvYEXuT1ha5uz3P/Z1pXtueYL5P/Hdo5+bsGK9vzjM70Y3akEFGjjjrVMGtyWHeWF9iVUDI0s1//K+fsjk/zkJnvdUJbS1Ld5btjLZJEFrvaeXOxDA7PTWMleUzUJRNmzKBzgLRHYuQOlUCDkLSHp14X6lDZYrxoCjKBeM1Z/ThjscyhDtiDHfEFCFA5EJptLv0bAh1oCjChSLhnsRRDJEPxXpLZZ4YyyGu9pEBJFbhhFRB9hSGuaCLcD8uyURZJpdmoiw7KVOsL0VxvhiOZIz3wxjne6QAjHGBT8ggBuvHBWOKE5Dyw5AQiCo+lILMZPp6+8nMyCU/T3kMIb0qH606X5q4KKYuFmqU6LTqI2mOz5eJs2YGnf5Yomt2qk5A6HEgmSkqsspkKuZpkko2UbY9Q6aSUopOkam0DFvZdtDkrtnjqwBUtXRmq6S8RlpLxbznEzp53sz2XeqeiQ7aCZWLHEg+l1ZTT1n16RKhtdxF0xeVYjCVUVJR+8gJFSsCaCvJpKeygIGaUqkcE06YBaILAAAgAElEQVRoc3iQ69Pj3FgeYWOhmY2FRmYHqhhpKmWhV8zzEZ2tcSlfOVwdY3Wpk921QUYaqxlrqmXF0i3t17k+M86NhWnWFqyZkKWmhpEaGUIWDkQwvTAqQehgu4Xhbq3khJb7xU0bk1xfGOPu5gj3dwa4u93P0kg1i4NtWBqqUCTGEOByBX/386hzw1Apgjj78nOcefEP+fKffBBvp28y1l1JbVEmWcmeJMc4cvHlP0aRHkp0kDM+TucpLS3gwZ1ddkcGuN5v4eH8LPc2l7l/uML3HqyzMttDjVlNTLA/E30WtheWubO/zO29Wa5viPEn1bSWFjLT1cadtWXubS1wf3ucuxsW5nsrWRat+OkxHm6tMDPeQ742nZSMSPoaK7g5McKbG0uSExrq65QgtL04wXxHHXfmxCiPZW7ND7M71i5BaKO7xQqhbuGEHpVjnQXCCUVK5ZgMIWt73AeTyHmiPKQcSJRihjDnxyRKL7kkE+G0eNcGOWAIdZbmBFnHdLhLIbU4WS/yJlsAiWfRlrdCyBVdhCeGSG+MUT7HKor2xfQUGWN8kVUU62dTngVgig18QsbYIwjFBkgA08cHoIwLQZmWgKV/gJxsBXm5CjRKFVqlEq1SIalQJcCklAbhCzckOSKNKMu0x7Id/2H7LHXOjsJrASaD4ZFsIWQ0mDEaiiUVGUs4TaYi4YKezIee+MwmE5KzIbHKpdjJ9Z1Ls0clmXzzxcn1qe7oXYTZEqieAiHhmOTSTWRCcjh97ITmLUVMdRYx0mxiqK78MQjtTQxzfWmQ/c0ubh70sTLZyEhjCYt9bVIwLUFofpLb66PcuT7A4WY/Q3WVTLU1sjbY+1QIDVVVShMORSZ0INzWwhTXV3vY32xhpMfAQH0py32D7ExNcbg4wf3tMd48HOHBwQCLIxVUGXPwcb7MhZf+khe++Byf+6MP80effR+f+9yvceHMc3z9K7/LH378PaizQrixPkJ7jQpjQQQRwefw8/g2jZVKvJxe5tIrX8HD4YwE3/LYGKqjYpksK2djYhgxCK2xtghXxws42V0hPSmDAJ9rfO2Fl8hIDMeoTsCojEWZEkRamDd91eXcXV3iwc4Sf31nkb+9P8vaUA2rvS3cnJrgjZ1VxofaScmOJj45lN7GCq6PDfJwfZGN6TGmRgf4r//4V3YWJ5lrr+H27MgRhIbYH+uQILTa2cTdyZEnMiEZQmIvTkVSIHWZ4YjwWIBIhpCU9bwDhET+Ywh1Qhtkjy7ESRpgL0a3ChCJcFqGUJnNCfnHIeT2dAgdZURyViSvRTF+yLLNh0yxT4eQyITE14WLskIolPzUeCx9FvLyVOTm5lKgVKFRKNAocinMV0gAkiEkhuELiZxInDOTZQseWzg9BiGdHp1OJ0mv1z9WmskAEutpABKf/b8VQs/MimzOoR3nRyfGhYgy7WlO6B0hdGezhlsrLayP1TNYV8pUaytLfSJUFk5ojBuLg9zZ7OfhwShro82MNlUizoVJna/pCW4uTnF7fZx7ByNcX+1joM7EZFsta0Ni6JmFgxnxM2ZYXxKXDM7SU13FQE0lK/1dbIxa2Jsa5fbSOA/3xvjOjTGmuksZrK9AOKE9EUwvzXNvc5o3D4f5zo0RZvtqGGiuZryrnfzkRBzOv8xL3/gCL33zOT72O+/hM5/4dZ77/ffx3Mc+SIVRwepMP0PdlTTXqkiK8eLCS89TW1rAxGALxdoMrjz/ec5/7COc//B7ufR77+Pa+W+RGRVGdkYcWZlhFKpTCPJxw9/Ng1CvUOxfvcJgeyk3N/p443CMTQHmJhObwz3SDKM3d+f5wb0FfnB3mtVh4QhF6TjFw50VhrrryMyKJikxmL76Um6IU/Trc+zOj7OyMMV//+f/ZHdpmtm2Ou5Mj/L25jJ354a5Pt7FcKWWla4mbk+OsNtbz2ipCosxhxZFAh3qFOoyoihJCJAGfdXnJ2FKCsMYI0Jpd6nUEodMxdU84qCprSTHE+YiOSXRDRPwKQy0pzDEkcJQZ7RhzuhEmC2Od4gjIEeBt3wuTDgvcV5MHexIQYgLhWHuxyASjujYFUX7YnwHyTCyrv4UxQQ8IUNsALr4AIyxARhjAtHHBqOKDUGReI3e7l5UqkJys3NRK/JPQEjkRAI+ahtZ9xOJq4KEbMGj1RRKXTap0yaOgWit4JEBJK8CRLIMejOybIFk+yyDSMBIqOgpMpnLkGXrhGyfT3NDjzpn1VIXSnSibHXS/di+27bsTz7bwue0Z+GiSqse6SSQyqU51/WYzeUYjSWUlVY/KsdubZRwe62J9dEaK4Ta2lgWUxVFe31qjJsLQ9xZ7eONvVHWh1sZa7KekN8aG2RvZuLoWMUkt3dGOFyxMFgnhtiLYfOdbI8PSBA6XJhhfXmejcU5uqorJQgJkG2MWdifGeH20hhv7Izx9vVxpjpKGRCjPPq6pZzlcGGBO+sz3N/p4/ZmD3P9zSxauukqLyUnJho/hyvYnflLclIDiAqx548/9Vt844XP8fLXvoQyI57YcA9e/dbncbryNXTKREJ9nXnla8+zvz7N9Y0JJuqryHZ1wO+Fz+D+Zx9loDiHzalBtlfHeev1ZRYmW6ky5uJnf4nJ9i72Z2a5sWZhb6GJO5tdrI6I8rOIraFu7i5O8sbuNN+/OcX3b02wMlzHYn8L18XmyJ1VRrqbpOmRyQmhdNeUSMH0a6szHCxPsbuxyH/++7+yuzTDTGs9d6fH+O7GMvcEhMY6GSgvZLmzkVsTQ+z2NhxDqDkvnnZVMnWZURTHB1CcFEx1XhK6+BD0UT7WndFS9nM6hASQBJwEpGQIaY4gJDYgFoY5SxK7oUXOJHfc5HNhshMS3TF1sDOaUDe04R5Sl0yGkCHKh3cjASnRTbNKwC3gCRli/CiM90MvIBQdhD42BHVsMHkJYfR0dVNYaCA7K1uCUEGegoK8HDSKPArylZJEmSZCayGtCK9FF+1IsiMSB2DF0Q/NkQoLC9FqtZJk+Jy2GnRmZBn11rLMFkBPOKSiEoxPkQwgsdqCx/b5JIRE10mWLXhsn22h826f341LEhnS0yBUcpQXCRAVF1dgNJRQVlL1CEJb81qmetSMdxgYaqhgsq2NpX5xc6oAiMhzBtmba+PWag+LlnpGBYT6OrGF0M21CW5uDbIz301/rYnpznrWhsWoj2HpZxzMzz4GocG6asQMauGEdmfEjOlhXt8e4TvXR5nsLGWovpJlcQW0mDU0P8etlUlurHZIEJq3NEln19ZHLLy+tc79nRVeO1jgrx6usrfRz7Vgey6+8gIXX/lzlNkxXD3/PBde/RyGwijOvPgn2F/8BunxYYz2NzPa38CNrWUe7m3QX6El4NwLJPte4mBhgLs7E1xf62WwxUhPjY4g+7MsdndIu79vbwxxe6OP+9sWdqaamWmvRAxZE+NDHmxP8WB3kDevD7M8VMN8bzMHM8IJbTLY0UxifASJMeH01lZxY3wCGULryzP8h4CQOKzbWs+d6THe2ljmzvwwe+Od9JdpWOio53B8gB3JCSmlfULNeXG0q5Koy4xE6jTFB1CRFUdhbCC6SC+KrjlTFOYonXQXV/Pow5wfk044ozAX6cYMU6QH2lAnCgLt0YQ4Srug3wlCAkpyMC3ckCbU9ahVL7IhL0n6KG/ejQzRPhhiZPljiAl4QvpYf7Rif5DkhB5BKCc+lO6ubnS6IrIys1DmKVDn5qDOzUadl4tKkS9Jna9EllSyqdRojiTa+rLE0Y9fGEL6IgxHMhpMWDMiM0ajyIqsKjKKUs0qY1ExhqeoyFyKLLlLdnJ9ckd1JeYSq0rKqjlNcpfsF1lFR802qD712cYFCRjZOqF3hNDcUDaz/YVMdhkZaihjqt0KoQ1x5GJughuLQ9zbGODe1gAz3SKYrmbZ0sWm2ONz5ITubE5za3uIvcVe+mtLmGirt3bHxJ1lU1MczM+zvrzA+sIsnVUVDNVb3dQxhBZHePNgkrduTDDebsZSV86SuIL6CEJ31sXGww7ubvexONgidecOpoSDmuXh3jIP9ue4vz/CxFAZ3/zap/jsH36Ab/z5p8lI8eObX/8o3/jah4m+dpZvff0P+MJnf5vWejMhvo6cefFLXL36Kl2dDcyPd1Oly+DS1z9HvSGL7xzOc2NtgOm+aoaaigm2f5Xl3jbuLExxd3OU13dHebA7ys5UG1OtVWwM9Ekh/WubE9xa6+G+9HutZqG/hf3pSV7fWmW8r528nCTSkiLpqa3gxsQYD9fn2V+cYHF2jP/6z5+xv7bAdEstd2fG+c7GkgShg8kuLJVa5jvquT5mYaenVmrRi82KzXmx0oZFsU9IdJuMcVYI6RNCKIwQgbQInh9BSAwfs5UouwR4BKDEhERNkAOqgKsUBDs8BiGt2MAonQV7dDpedkMCQspAO1RBDhSECOckAmpRlglH5IEu0pPCSA9J2khPtFGnSxfthT7a+0i+6KP9JBlirNAR4NHHnYRQMMqYILJjQ2hrbcNoLCYzI4v83DxUOTmoc7JQ5eWiVORLUuUrkaVWqihQqY+lURdwrKdASDgi4YxkyQ5JrDqdAZ3OKEmvNyLLYChCltFoQpbBaEJX9Eh6kxlZBlMxsozmEozFVp3WMbN+ViadyxJns4RkGJ1cxWAxcf/XO0nupMnradB6DE4nIGTrimwhVFJSKTmhUnPlIye0OaPhYKGWRUsZQ/Vl0kCzVUs/myPWUkqUY/uzbWxPNTHcUMSI2KzY1/kYhA6XxzgU3aChOnrKTUy3N7M60M/W6Cj7E9Ncn1tgY8UKoY6KcobqhJvqsGZC08NSOXZ/Q8Cuj+EmPQO1ZawM9LErZVIL3F0Xd8p3c2u9izlLIyv9bRyMD3JveZaH24u8sT8j5TPdzSr++Ln38Qe/+x5e+svP4HD5zzj/6h/w4jc+wCsvfphvfvW3+fKf/jZXz3+dnJRIvvCZ3+OTf/ABIq55MTrUxtRgG20VeszZSdzbnGVxsou2WiNNZYUEOl2QzszdXJrhcGWI7dl29uc7WR6sZ0LcYT88yL2lGe6ujXJzqYN7690sWqpYsrRKZe39zVnW5/qpri7AXJSFpbGE/bFeXlub5nB1hqW5cf77v37O4cYSU8013J4a5S3R8hfl2EQXQxVa5lpquD5iYae3gbEyNf0GAaE4WvMTpe5YUYwP+lg/jIlh0l3ymnAPjOFOGMMcjvMgbbAjJ3UcQoe5ova/Sr7vZdRB9tIuaFGSacKceDcQUgaKXMhVyoVESSY6ZWLzou6aF9oIT0niWR/pfaoeL9l8MUT5STJG+yNLL8qxOD/0MeIzayYkIJQZE0RzUzPFxeWkp6WjyMlFmZ2NMjtTgpEqT4GQyIpsJZdpYpUdkVjF+bOCAquEI5KhI7sj+bPHIKQtQneK9DoTskRmdFyiGYsx2OhppVmRqfQd8yFrmVYhnVIXJ9XlsuzkKg8Wsy3RTnt+N6WabW5UVllLydN01DUT5ZiYDmDQF1NiqngEodf367m+2MB8n4BQOXNdnawN9Es3aRzOTnBjfoDJriKWhioYFkc7GqulSwtlJ3RzeYabq+NszLXTYM6ms9TIVFvTEYTG2J8UEFpka21ZckLt5WUM1VU/BqHrc4PszrRxuNzBWJuJ4YYKabysBKGlBV7fXuD7d6al4Hq+r4GVvhYOxge4vzQjQejtG4t87+4cM0OVXD7zRZyu/Dnf+urvc+ncc5x79XdwcfoUXu5/ysvf/Cif/eT/IDHSl8ONOf7y+c/ziY/+Op/4+PvwdrvIpKWD3fkpKwDnJ+ntrMOkz6NIk4ufiz1TPZ0cLs9zuDrC5kw7m1MtzPVWMdlUJQ01u7M4zb2NcQ6Xu9iZbWKys5jFvmZpL9Tr2+JCgQEGB6ux9Fcw0lHCzkgbr69NcmNlhtnJIf7Xz3/K/soc0y013J4Y5u31Re6Kyx/HOqXu2GxzDdfFPW6WJglCffosGrJjJFUkh2KM9kYX7Y0ywhtFuBeacDf0YY7oQ+zRhzhJ8CkMcsBWAkiPIOSCyu8KCu+Lkhuy5jzWskwrMiNxBCTOugtbdkFilZ3Q/90Q0kf5IWQQEDoKqQ2iHIuzLcesTigzOojmhiYqymtIS0lDkZ1DflYW+dkZ5GdnkZ+TK0kMwpeBdBJKtkBSq1So1WpJMozE+stC6NTA2gZAAkb/X4SQHFKfDKYfc0IyhMSeovIaCULmorJHEFocMbExKf7AVDFYX8tUp/jbvQcxnfBwdobDpSGWJitZm61lrLOMieZGVsQ+opFB9mempMHvh8vjDLab6KrRSO11cYOrOGW/NTEifc/1hQW21zbZWFigo7KMkYYaaZD+xugIuzNjHCyPcntvjOvb/Qy0GhisL2bd0i3lSTdXZrmzNc9re7PcWhlkvrOK9d5WDsaHuLs0xxt7mxyuLjLU2YKluZbh1iraqjR88yu/w5ULn8TJ8Q8IDvwiwT7fJtT3LOe/9QXGe5r53r2bxAYF8OEP/zof//hv8o0XPs9sfwe3V+d4Y3+T+/trLM0N09FWS311KX4uLqwMjvNwfZf7WwscrA1yd3+U9ekWJppL2Rvo4c7COLe2JpgcaaS7o5i+VjOLfY3cmhzkza0lVqcsNDeYqa8x0FVfIp2wfzg/wd2lGdobKxka7qGnuZqJunL2xO9lapCb4xZujPfRa1LTbVQxVlXEWLma8XI1/cYcqjIiyfZzIMP7KoXhIhR2RRPuQmG4cCQiKHak0Mb9CACJ4FmWeLcFkXBCAkJKfzsEVFRBTkfuxk06hiG2AQgYidJM2gIQ4yV1x8Q+ofxAR9QhrmjC3CU3JFbZARWGeyAk3m2dkDbCG1m6az7oI30laaN8KYzyRazys/Qe7YM22hdttB/amAAK40LQxIeSGxVEY1Ut9VUNZCRbIaTIykKRnYEiO1OCkgQm4ZBy8yT9IhCSgfQsCGkLjZwmW3ckHJEMJIPBjN5Gv6grsg2vTWZx1uyRE7J9PumGTnv/VR2SKNeKKx7JFkIiQxKQkoFlMIpAvvQRhGYG1CyNVjHWUcpgQy1THV0sDVjYGh+VIHSwOMjqbC0rc7UMtRUz1drMSl/vMYTE+a2lkU5aq1WsTLRgqS9lUtzGMWzNdASori8KCG2xsbBoA6FeNkZH2Z2dYmdxgpnRNlrqtDSVFUgl32pfL/vTU9wQYzWWpmirLaGzxsxYSxXr/Z0cjA9zd2meh7vb3FhbZbi7i5GudlZG+yhSJPKVP/0tHK/+MQH+XyI0+Ku01amJD3clyPMyk5Y2SjX5BLm78KEPvZePfuw3+fwnf4+0MH+qCnLprDTRXl0sOaCE2DBcHa/yp3/4KXwv26OOTiI3No7kyGDGLY0MtJUw3lLOwVAvry1OcH1xmO6WYrrbSrG0ljHdUslefye3p8fZnBxiZqRHujFkqKma0eoK1loa2BRjT5Zm2N9eY6itgdLkOLo0OQyVadmxtHJ9uJOi+FCUIZ5oI/2pSY9kvLSAXm0mpmh/4u1eIe7qS6iDRDfLSQqVC0UZFeqEOsSBAhv3I+BTEGD3SIF2EpAEiESX7HEIOaEKckYd7CqBSGw6fBaEFAEOKMX3h7hSEOomSQLSEYAkEEVYQSTDSQaQWE+DkACPrbQ2ECqMCaAgNghNXAi5kYE0VFTT3txJWlIKeVlZ5GZmkJuZhiLrcQjJrkisMpDEalumKfOVKJVWqVQqZAkYPc0ZnQYg8dlJCMmlmV5vQmej/z9ByLY0k46KHG14FCB6AkJrs1pmLAYGm3UMNtQw1dHHkmWU7bGpIwgNsLXYxP5mJ0MtZiaam1gWEBodklzOreU5BlsqmBuuZ3uuW7o99akQml+gvaLUxgmNsjszy9bMDMNdbfS1NdFWUcZoQxOrfQNsT82ws7TE7sYq2+vL7G0sM9HbxVLvEYTE3WE7m7x545DvvX6f/dVF5oa6SIn244uf+xC+ni8SEXaWmup07h7OkxjlQ0SACx31ZYz0tGHWKPmLr/wJH3j/e/jScx9HERNOhSKL5qJC6kyF5GUkkZOZgt2l83zitz/My196npzQSBQJ2ehyNeyurjI90ENbiU5yL6udzWwN9XJ/d5nv3NtjrLOBqtx0ujRqBktLWBuy8ObtfR7e2KFeq6Y4MYE2ZS6DlWUcrixzd3+PlmITOQG+GKJDqMlNZLLOzHxrBVn+zsS7XCDV056imFAGiwro1mSjD/Um6tw3iLv0LdSB1jBZlFHiVLuQSrTOg+xRB9odq0DkPUcSIbT4mibYQQqsxXuu9wXy/a+iDHRAFeSIOthJkjgTJsox2QWddEK5AXbkBjmQH+KEMtRZkkqALdyVggi3U+SO5pr3sQojfY6dj637eRqENDEBqGMCpRZ99rUAKkwlNDW0kpKUQlZGJlmZ6WRlppKTlSndwiGuAzqpvJxcZIkw+1iKfPLzrZJhJFYBI9kVnQSSVqvnNFkDaxFaG6SwWg6p9YYitMZHelpILYfVYjWYi49Dajmstq6ljwXTckAtVnHVzjvJ/EsG1nJwXWLjgoQjOumEbDtq4uiGkPhHuoF1YUzJSIeK3roCyQlNd1ohtDU6weHMLPvzFpamqthYbGSguYjxJnF2q4ftsWH2piakk+xrE71sLfQwN1hHX20xU11NLA/1SEPJZCe0s7HN2tw8LaVmhhtEd6yLzdEx9mfn2FtY4tbmLrd2DuhvaGWwuoG1vkHpAO3B0hIHmxvcONjj5t4+Y719LPV0SRMZ760s8J2DPV7f3+Nwc53R3k7aaorJS4viC5/9XQL9rqDMj6G7q4L6agNuDufwdL5ISlwYypwUlNkpuLte4qvPf5YoX1cs1WXMtDWy2NPO2vgwt/f3eOO1Owz0dOB+9TLFuVlYKquY7Bllf/06D+88ZMIySGFqMpW5GXTptIzU1HBrc4X7N3cp16vJDA/FlJRMTZ6CkbYWDjZX2FycRZUYT2ZAINrYaOr1haxOTrGzvIpJkUeoox1pgV6YsxIYb6lmprOBzDAfSVXKTFoNBfQW62krzEN3zZ8Ul/Pk+9qhCRGlkxU+YhUwEhBSic6V/9VjqQV4jiQ+VwfYSV0xbYgTKv8r5HieQyGyIeFsJBAJR+QotdtL4sVhVGspJlZxZENIdMdy/e3IC3RAEeyIMsTZqlBnVKEuqEXoHe6GJsLdBkbi2etYAkiFRxLPBadIE+mNNspHckeaaH/JCaljg8iK8Ke8qJj2li5SEpPJSs8gMyONzIwUsjPTycnMelJZ2RKUBIQUuXnHMBLv+QrFMYRkGIlVgMgWQrbPGo2O01RY+AhOViBZO2hanZFC/SNpBZSOZAsk22cJRHLnTABJdM4klWIUGwGPZAsh2+dnwehkJ+34/V0ASsDIthyzfRZfO+6uVdRKZ8d0xpJHENpdrGRusJShZhPDTfXMdPewPNTP9vgIN2ZnOVi0MD9exspsFZYmA5MtzZIT2hIQmp7i5tIct9an2ZjrZLK3gt4aE9PdTayO9D0dQvVVLIsW/Ng4+3Nis94i19e2OVjbo7++jaHaBjb7+7k1Ocat+Rlub6xx92CXO3v7jHR2M9/RxvZQP3sTo7SXFZMTH0t0cCAR/l5EBnrg72HH5577KN6e9qSmxGA2F5KTkYTDlbME+boRFR5AXHQQcVFBJCeGociIQ5eRiCk1kaqcDJq1KjorylhfWOTG/i41FSXYnX2JnKgwKvOy6G6sY2N5md31XepLq0kKCkEdfY2ihETaisxsLM6zs7dJaloifi7OpIWGYcrMZnKgnzt3D7lxYxdlRiralFS6aitYn5/m+2+9xd//3Q+Zn5pkoLOZ3aVZ7h1s8/0Hd3nj9iEr0+PsrMxzsL7MZH837ZXFNJsLqMpPRRPta3Ud0oZBe9TB9tJZLgEGqXUeYCeVWaLUOk2iPJOzIaXPZbLdzpLnc4U8X3sUfvbkBzihDHSSOl1iOqJtJmQLoTx/kQs5HZdkoiyTJcozuTQrCHVHVmG4F7JsS7N3A6GCaH9UMYEoowPJDPenRGfE0j1IelIq2ekZ5KSnkZ2eQnZGGtkZmZJyMjKla4HE1UB5WdnWAPuoLLMt034pCBXo0ZyiQo3hOCuyLc3EniatjfR6M7JsSzPbZ9vw2rZrZs2HyhHZ0K+aD53MjN5NXvQsCAkAyd020VETZ8dESXbshO7u9bE+1cpYeyXDjQ3MdfeyMjQgDRS7MTfN1nQ/kwMV0piMvvoipluaWOntlo517M9OcWt1kZWJPhrKVdQX50tOSIx/3RAXJ06PSfOaRSa0s7nNyuwcbWUljDTUstLfy8bICFtjo2xPTXKwusaNzV36GproKi1hrrGO9Y5W1vu7pbNctzZXubu9RXtFBU1aNb2lRtqLDaSGBRPp50NCRBjJ0eFkJkeRmRxNclwk+bmZ6HQFlJWZKTZqKS82YtCqSE2MRleQS3ZGAgV5Kagz4on39yDFz5OC2EgMKQnU6HQsTM2xu7mNXq3m21/5MlEebuiS4+lpreH2jT3efP0hDVUNXPMLxpSbS39dI3uLa/z4R//Aj//5JwyODNPX3c31jS2+/+AhP/q7H/Cjf/oRf/f3P+DW4T4Pbtzg3s0DDg62WV1dYXZujsnJMcZG++nuaKKuqpIyk4lio7g/XUdhfj656elkpySSmRBFdlwoOZG+5Ia7kRfsQH6QveRchHtRBgp4WKUMeNwJya5IBpIMIQGifJ9LZLm9So73JXJ97cj1syfPzx6Fv5gX5CHtRZLOox2dS7OFUK6fHYoARwlEqmAXZNmCSMBIfleHuB0DSAaRvBZEPMUJCacU6YMm0peCKH/UUQGoogLICvNFp1DS3d5NfEwc6alp5GRkoMgSykKRmY0iQ6xZ5Av4ZGahyMomLysHRbbonOWhyMmTOmiivZ+fl0e+Io/8fAVKqSwTzkiBUpmPSi2XZaI0KziS5lQACSjZQkirLeJYNgASMHpaSDRwhSQAACAASURBVP0sCAkQPYLR/3MQEiB6FoyeBSFbJyTyIeHWdMbiRxBqb1LT01BEb20JYw0tLHRaWBsaZ2dKbFScZHV0gJbyUlrLSuivKme2pYH1vk5pfvT+rGhHz7EwNsSYpQdLWxNdFcWMtTYy39fFQn8XK0N9rIwMsrOxxursDDVaHU06Pb0lxVgqyxmtqmOmuYON6Sm2lxeoMmgoSk2kIS+H1kItfVWViOH4m7NTLA0PoklJIj8uHENmAuXqbNKjIwj2dCcuPJT0pDjyMlMpVOZi1mkoLdJRUVJETXmJ9FxZUkSJUUtKfDSa/Bxy05PR5qSiSIokxNWBWH9vClKSaS4pZnF8krff+j7/+MMfM9w9gOtFewab2rm/c8Bfv/1dfvLjf+LH//hP3Llzn7W1Te7fe8CD19/i1s3X2FrfZ3lxneX5VRamF5kYmaSro5uGukYqyyswi/utDHq0KiXZaWmkJSWQlhhPamIsyfHXSIwNIz4qmPiwIOJCAogP9ichyJ84Px9ifDyJ8vEgytuVGE8HUnzsyfYT+Y0dKgk+VtcinMsjOZAfcPVUCRAJCMndMsUxhC6T42snSQKRv4MUNBeJ8RuxXscyRHsglB8kvveKBC0BIhlGIqiWYSSvjyAkAmyPY2nCPJGlDvdCHXGavFFH+EoquOaHJtKfwqgAFKE+FGRm0FBTy8VLF7lw6QJODg74unkQ7utPbGgYaTGxZCcmo0hNR5WZhVrAJ1eBIjf/SOJZgSJPKI+8vFxpVSjyUEjPueTn56FU5aFUKlCp1KhVhahVWtQqHQXqR7J1ROIoSaHW+IRsXdBJCP0yQJJd0MnVtlP2bp9PuiH53RZEsrsRqwCNubz6VD1WmlXWYiypQGMwP4JQS52J9qpiuirLmWhsZa69m6X+PtZGLWxMDLAxPcHOwiLbs3N0l5czUF7CRG0lU421zLQ1MdPdwfrkBHd2thnv6qQsN4faAjWNukJaTUZ6yssYbKhjaWqcsZ4O1PFxaGIiMSTGUJaTSosATVkN0xYLI/3d5CTFkR0egj4ujuKMLMrUatpqKpkZHsDS2kxiSBAJQT6kXQtEmRJLWkw4Ae7ORAb5Ex8VcQwidV4WOrWCYkOhBCABn4pio/ScFBuJ+Hp2WiL5GUmoM1MY7mpnfVbs/N7m4Y3bvHbzDoeH19nZ2mJhepbwwGC6m9sYtwzR2dpGbVU15cUlVJSUUmo2UahWk5UmrH4OzfXNzE/P09rYRmF+IaWmMqora6irqaG/qxNFehqRAX5EB/kR7edFlJ8H13xcCPdyINTjCkFuFwh2uUCoywVCHM8RaneWMLtzRNidJdzuHKFOl4lwvUqcx1XSfe3JFY4n0I78AAEbWY7kC1ciAcGePP8rp0rpd0Uq0QoC7KVsKM/rAukur5DtfempEDLGeiHrV4WQKsQdWQWhvxiEBIxkEOWFeJGflECFqYgAf2/c3Jxwd3bE5fIlLp95lfOvvMS5l16UVruL53FztMfPy5Pw4BDioqJJTUqWSjjhgsSxjvx8FUp1AUplAflKlfSuyFeRf9QxUypVqJQCQDrUKgNqlf5XhpDOYOI06Y3mxzY1ys7oydLskROyBdG7BY/t98nQObnaQkhscpQdktiB/UtD6MbWLpM9FlpLymnWGug0m+mpNNNfX8ZAcy3TA33c2NxiZWIKQ2YmptQUKjPTqc/NpVWno7usnJVhMeZ1mQZTMXmRUajjE9Alp1KWp6BJb6CjtIzxvk6aSk2kBPiQGxZAdrg/udFBaJKTqDOUMN5noau1iWsBfoS6u5IUEEB+XDyVej3TY8O8fvcWa/OzJEVeQ5WRQl2JibnRQXZXl8iIjyHY24PEqAjJ5Qg3VKDIlhyRSVdAudlAbUUJLfXV0rMMocyUBHLSEokND6bMoKO2pBhTgYaC7HwU6elkpcWTmRpPekoCVy5fIMDPl+SkBBLjYkmNjyMlNob4iDDJsUQGeBPh70NSZATFOi1lpiLio6OJiogkKyObuOhoYiLCSY2JIsrPkwCHCwTYnyXE7gwRDmcJs3+FcIeXiXB6iXDHF4l0fpkY1zPEOJ8hwfkMya7nSXE5J4XQ8R52JHrbk+ZrT4avPdlib0+AHQr/x5XndxWrrpDrK8qrJ6Xwu0S+32WU/lekDYq53udJdX6JDK8LZPpeliR+vpDoeOljvDHEeR1LF+OBNsYdRbC99L1ZflfIEV2yQHtJeUHWoFoR4oikYEepeyY6aPkhzuSHuB1LGeqOKszDqnBPVKfI6o58UEc8LkWoF8lBvoR5u+PhdAUfdwfC/DxIFE4yIpSoyFCiroUQER5EcKAPnu5O2F+9yIVXX+bst1/k7Evf5vLZszhevoSnszO+vr5EXIskITGJ1LR0csWOa7GLWto9rZFKsAK1lsICA5oCIwUqAwXqQjQaIXG0Q4TUWgoKCtFodWh0Bgp0etRanbSKZ43e8JhsO2W2z7bBtO2zbddML4XVZVLoK4aGyQH1s1bbwPpZz7Zhtuii2er4a6VVmMoe6WlAEq37otLKx53QweoBraW16NKy0cTFU5yRRpVaQZ1eQ3O5mdGebjYWlumoayItIhJlTBT6hHjMqWlUKPKp1RoY7+5naWIaXa6CKF9f4gIDSQ2PICdWjEbNobuujtW5GerLSgh0ciTO15vc+EhKCnPpaWlhd2mLH7z9Vxzu7GLWFtJUUc7i6Ch3Nnd5ePsubzx8yJvfeZM7t2+xPD/PzsYGW2trrC0sMDU8JP3Bj/DzJiXmmgQh2QVpVXmY9RqpBBOlWFWpCQElUY6J78lIjiczPpJgdwei/LxIvRZGcngYCSGhxAX6Eh/oRkygG65Xz/PnL3yBL7/wRV74iy/zhc9/js996hN84/k/w8/xMoGO5wm0P4uv3asEOF8iIcyf5Fjxe4lFq9FQWlIqza8RU/70uRlEedoT6vAysW7niHO5QILrRRJcz5PgepYEt1dJcHuJBPeXSXR/lSTXV0lxPUOa21kyXM+S7naeVM/LpHlfIcPnKll+dpJESZYnQUjkNyLHsSPX9+qRLj8GoByfi8gS5ZcsqT3vdYFUp5fI8DhPls8VSTn+duT42ZEf5IQ+2gtDrOex9DEe6KLdUYY4kCVCbd+r0veKLllegFWKQEfp14pfL6QMdn6kEDeUwVbJjkhaBYx+AQipIvzIDg8gMciHSy99FU+H83hePoPn+ZdxvfAKTpfP4eF4hQBPV8IDvEmIDCVb/CWUmkRmUjwpcdHERoQS5u+Dl4sjTnaXuHrhDJfPvcLFMy9jd/EsrvZX8PV2JTwigNi4a6SkJpGTI8bJ5kvw0WnFeTFxTkyM9DBZz5EdlWECQpK0BjRHKjzRHTvNBYnPhBM6TU8efi3FICYXivEg5vJ3lLh+593ouEt2dDj2tHdTaaUEFwEYoWdBSMCqQG96VI4tjC2iSs4kNSQcRWQEqugodMnpFGUpKNcWMNrXx/bqFvXltYS4epDg60NaSDB5sbGUqFR0NzZx++CQt7/zXQxaPTHhYdLp5fqKCgZ7eliZm+XWwQEPHrzJ/NQ8TVW1DPf2szA7w9LaAmur6yzPrjI1Os2oZYj+7i4svV10NjfRJOpMgwllQQE5ynzylCrUqgKysxWkpWWTnJhMSkI8EYF+hPt6khobeQwYUYoJCBVp1ZJMWjUGjVLKgtKT41HlZZGSEE1yqA9OLz5PsP1Zwp0uE+JwmVCHq4TbXSDa4VUinc7z+Y99hA+89z28//2/xgc/+D5+6zfey4f/x3v5nd/4NRxf+hpR7heJcj5DmOMrhLtfQJ0aRYWxgLqqMjra2+jr7aOno43e5gbayo0k+NgTcfUbJLu9QpL7ZZLcr5LkfoUkj8skeZwnyfMsSZ7nSPK8QLKn2Bt0kXSPi2R6XCTD4yJZXhfI8rlItu9lsv2uHIMo198aIIsQWYTJUrAswmWR1di4IBlAYhVBtCyRD+V5nSfN6SUyPS6Q7XNVksiEhES+Y4j2xhDl8UjRHuij3KWtANk+V44zJDkXss2GxK9/MiNyQxVslTrEHVmSI3oqhKyZkJwNyasqKog4H2e+8pnf55q3AzE+TiR4OxPt6UKYuzOBTnY4vfoil775VVzPvYLr+Vdxu3IJXxdHwny9pA5rWmwUirRkdDkpGHOTMeWnUqRIQZsZT3ZMCHER3vgFOuDsdo4Ll7/FuYvfwt7xPO6ejvj6BhAeFkViQqo0ZlapKEBXaLTukBaDzo5mB4l5OgZDsVXi6Iah2BpK23TH5C6ZWKXvPXHEQ5RktuWY9blU2oksdiPblmNPe7Ytv571fLIkO+1dgEkG0LMgJPIhAajHILS7ukVcaAQBzi5EenmRGhqGJi2b6qIyJoZGePPBd/iXn/wrc9OL5GXk0lhRzVi/hfXFRW7uH3D/7n3u3XudGzfvMDo+TW//AMOjYwwOj9DV00tdfSOlZRXoTdbZKeaiEnRaA7lKJQnpqcTFJ5EYm0RSTCLJsQmkxMVLpUt8ZCRJEZEkXoskLiqC6MhQYq6FEBUaIJVs4f4+hPt5SfY7yNWeUHcH0mPCSIsXeU86enUuOlUuRYX5GDT56ApUiIHnBXlZxIYHEerrTnSgFzHeDlz5i88R5XKOOPfLxLhdItrlIrFOF0hweoU495e5+JVP85kPvo8/+sTv86nPfJJPP/cJ/vSPPs2nP/oRXvzSZ8kI9SQr1J28KF9yY4PQZsVTV6yVjmJY+toZHuqjv6cDS3sT7ZUmkgOciXZ+hVSPc6R6XSXF084q8ex1mRSvS6R6XybN5ypp3lfJ8LYjy9ueLBFCewswXCJHyFf8ob9Ktq+dJNGdEvB5HEAiML5Kjs/lY4m8R/wMseZ6XyLPW7ihy6iE4/G6SKrTy1bYeV8hy/sRWJSBVgjpo6zgEfDRRbqhEzOmhRPyvkK2j/j3iQzK8ViKACfyA52PJcNIrPnBbsdShghH5WZVqDvKMI8nZHVHPqjCT8oXdVQQ3pdf4eMfeh/nX3qBUM+rpPi7kRbgSUqAB8n+7sR6OeFz4WXifFyI9nIiwsuJYDd7/B0v4nX1LG4XXsb1/Et4X/w2QfZniPNxJDcqAHN2Am3mAsa6q5iaaGJKnA7oq6PErCQuJoi42HDCwsIJ8A/Gy8sfNw8fHJ3ccfPwxdc/mLCIKOJEaSe2DeRloy5UoTPqMBaZMYlZ08Wiy1WCUWxIFOM9ToGOCKtl8MgQevR9JRiNZccqMpXzuKxjVUV7/GlQsv38WVAylYgNkCc2QZ5wQralmamsGlNZzbHM5bUU6G26Yz/867+lsqSCEmMx/V29LM0ucH1nn5vXb7K7f4vl1W1m5pYZHp2mzzJKR5eFxuY2SssqKdTqpXGamVk50n1PmZk50m0HyUlpxMclERuTQEx0PDHRcURHRRATGU50VDhRkWFciwghLDSI8EB/Inx9CPX2IsTTg0B3N/xdXfB3diTQwY5AhysEOFzE3/4M/g4vE+D4MsEOZwixP5LDGUIdzhLhcpGUcD9SEyJRZCWjU+egVWVj1CjQFShQiUBRkStBKCM+giDXy2RG+uFx9uu4vPQCiT72JHrbkeRrR0aQM3mhnqhjvVEmORJ89cs8/6Hf4Iuf+iSf/Pwf8onPfppPP/cpfv/3PsILn/80TcWFDNSVMNhYQUupAW12EvWlerqbKhnubWZypIeBvg76OhpoqzGTHOJJpNtFUiTIXJFAI2AjSizrepVMHzuyBXROldWhCKcid7CetYrvE4A4TZmel8jyEoC6KrXhxXuS06uPQUgGkdgvpI/0xBZC2muu6CJdUQbLELInx9eBXD8BISdJigBnTlNeoDO5QS7Hygt2RRHi9oTyQ92RpQzzRBnuc4p8UUYG87U/+Qzv/bX38P4PvofLZ79Okr8HGf5uZPq7kB7gQnqQKwGXXyTK4xJJAU4kB7iQHOBKSoAracHupAS6keTnTLy3C1HuDoQ6XiLgyln8Lr0qwSvA4VXCfC+RkRCIsSCTugqzdDREX1gg3UVvNhdjLimT/tJNTM/FJzgSN69gHJ19uHTVhct2zly86sAlO3ucXF3w9vYmLDychMQE6eLGfGU+Wp1OKukEcKShZtLeH+ukRdGOl8AjnNRjoHocQrZAEs5I1q8KIZEdie6WkK3zeeZzSQ1FJbWSTKV1mMvq0ehtDrB2tvXQ2txBU0Mb1ZV10sjJ/Dw16amZJCUkkRAbT0JcAknxiZJio2OICg8nMiyMqLBQIo90LSSYyKAAogN9EflMmLcHIV7uBHm44O/qiJ/TJXwdL+DjcB4fB+vqbX8e36vn8L96jgC78wQ6XCTI8RJBDpekNcTpCqEuVwh3vUKY6yXCXC8Q7naBcJcLhDtfIMz5PKFO5wlxOCO9x4f6kpacIP1PodOIGcJKjDpxo4I4Da1AqcqmQJlGenwwoeIPnzhxHudPSVY0FXkJVOUn01CYSXeZhpH6UmZ76hntNJERepFvfuIDfOYj7+cjH/0Q7/vgB/jND7yPD/zGe/nU73yIUlUWg/WlDDVW0mjWoc1KoqHs6RBKCnYnwvkcKb52pPucrkwfq/MR7udJXT3Oa0QGYysZRuKzY+j4XCHT+/Lp8hTl3ekQsv014meJck977ZELEk6o8Jor2iMIZUpOyAqhnBMQygtw5gkFOiPAI+s0AInPZACJVYJQhA/Kkwr3Jf9aABe//iU+9pFf55Mfez+Xv/0C0R72ZPi7khXgSkagq+RYI13PE+J8htQQN1KD3EkNOlqDPcgI9ZKUFuKFpGAvEvxciPN2IsnflQhPJ9wdLuPt5oi3uxNxMREYDAX8X+2dV3Pk15mfa6tWIkVKlLhaaSVK5EoUg6jEPINBBjrnnHPOje5GZ2RgAgZh8gyHFClRXIpaJXu9W+XyhbdcvrNdLpcvtuzyhS/8SR7XexqN6QmUKZfDjS4envMPaA7BwQ9vPnvnN7l0cZejI7FsDumvbZIpVCg3u9QbG3RWz1PID8im+sSjbXyeKm5nCrfLg9lsQqvRoNVqMZlM2O12PN4AsXiaQqnKSqNNpzdkY2sXiSNdkBM9Dk7GexxeUftLMkD+4AqyiuCMY0MPrvJ8bPGM40YPXsv9T4sV7Z8I0B8lQsciQiMuH9/m4Moddi5MtG3k03kK6Ty5VI5MIkM6nlZk4kmV9s6E/aRDfuI+N1GPUxF2WAhYDfgsOvzyP8Ssw2PU4NMvENLPENbPEjbMEjHOETXOEzXNkzDPkbTMk7RI7GSBtG2RjH2ZnH2Zgl1D0alVFBwne5eOnNtAzmMg7zUqs7jkt1CX31pxN6spH/18mM1qksN+lb1mlkY2Rq/VZGvYV8V9x/sXuXp5n+PLF7h0YY0Lu2321qskfcvEHdO0M1bubFb4+GDIBxd6fLA/4OeHm/zy5iV++94N/uVvfsk//sOvubVdoOZ8lbe/+2W+9pdf4QtfepInvvg4Tz35eb7x1OOsJIN8fOMSv3//Jh9eP+B8b4Xbh7t89O61kSX0u5El9KtfvKssoYsy+bCWoBO1seLRKSGSLFcnZDkVJXUt9x7CRCdoOM1cjTNYD67tgI7PQserQej6tCp2JAHpqmWapnuJtv/kM05W+fduZ5zs5l2nbGcd7ORcbCQtrPr1tAPy5zPTDVnoha2KfsTGoxhEbKdWkFhEn2YJrSXd96yjlJtBxnfKMONjzFomSDflI+nWEnMsUQxYlFXTjbrox110Ey56KYlrmgmbztHJeGklPTQTHvX3Sda0U6tIOTTErItELQtEzfOEjbOEDDNEbAb8djdhrxev00G9VmT/YI/1jTbbG3325BffhfNKXH7wo1c5Mz3HkkaP1eLE4woTDuZIJ5sUcn3KhS7lQolqqUwhmyMSDBEOBPF6PNhdbjQGI8t6g0JrNGG02rA6XfhCYeLpDLlSmXprlY70vG3vsivD0w6O2D+6yuXjq+wfXeHS4TEXD0ZZs/FxOxcuX1G9W+PMmWTTPmtGbWwF/VHr8Q0uHY0Qt+zw2h329icsobDDTtBqxm8x4TUZ8Rj1uPU6nNpl3NpZ3MszOJen1d6jm8Ojm8WnmyWonyNknCdsWiBiWiRmlZoWSTXPkrbMkbEtkLUvnrBA0bFE6YSCbZGiXa6Xqbg0VF1aRcWpoexYHu09OkpeLSWvjoJby/mVDL++uc9Hx+f58HCbj67s8cnNS/z+vSv87t0rHA1qDMtpNppVLg46qkv+6t4mx9vrXBy2OT8ss9vJ0st7SdvP0AwtUvdMMYybuLqa4s5mndvbLX66v8mH1/f5Fx//nP/6n/+J//Hf/jvvXWqwk3mT+Zef4CuPPcYXnjwRoSc+x9e++Dncmml+enmTT24fcX13jd1OfSRCd6/y+0/e5+9/9zG/+dUv+Nu/+Skf3LjMnYtDfn/3kA/OdzlcSakfxKbPgKBiQPJDHJRs06OsILl3zxIaZ7DG66T1Mrlv+3Q8SMeno+PVntIPGGh7NJRN52g4FtX748+QrxVLZzvlUNaPWEDCTmZ0vZm00vbpafuMdPwSo7KcIlbRIGx7GBGnqP2UB12zR1lIw4SbQcJ7yjDp4z7SAdbzIYbpgHK/xPrpx90M4m56CTfdhJt20k3auUTKsUQn7aefC1EN2Qlopkg7tNTDDqohK9WwlUbcSSftUyRsC1hm3sC6MIdDu4RDr8FtM5GIBEjHw5SyCSr5tGoVmZ46y3PP/TU/+vGr2O0WggE3TocZn9eJx+3EaXdw5o23Ofv6m+gXl9EtLGHRGYj4A6SiMZKpLLFEmkgsSSAcxeMNYrY60OpNLGsNLC3rWVzWKYHTGcxYbU7cHi+haIRkJkOlXqPT67G5vc35C/vKOpLg8biuR/bKApIM2WfIpI2tpksT7thnFqLDG1w6vKnYP77N4dW7an/atuFeOodn8RyepXN4l6bxa2YJ6uYJGRYIG2cIGaYV8tsgdkJcWTVzpMQ/PiFtE+tmRMa+iJi8eZfmlLJTx5iSQ6v2FZeeisdIxTui7DEgVLwmqn4D1YCGakBL0bVMcPlt7m73+Lt3b/DL6xeVCP3N1fOnezGj6yEHW+UU+6tlDrs1jvt1NooJih4TmzJxcCVGN6Kn7pxiPTRP2/kWa2ENO1kX1zpZ7my3+fmVi/zNnSv8808+4j/+h3/iP/37/8Jv3tnlQvFHxLXP8M0vPsnnH/8Cjz3+OZ547M94+vE/Y+qV71DyWwnq53EsTjOo5bhzdJ6PPkWEbux2+c3tS/z62g6/Pt7iFxd6XGllVRBWREjE6LPGhMYZrPF66oJNxIA6Ig5e3SORGNAYiQtJ9q1imh6J0PiZT498hnz2TsrJXtaFxIKE3YxDrVtJq3qn4xM3UILTllMm40PjOJGsYgk9LEJOBjFBYkUSMxq5bPdcNTfDhPcUqQ86JeVlLeVlPellLe5mGBPBEivITT/mpht300166KQ89PIBkvYlFUtMWBbxL5+l7LcwyIUZ5sL0sn4G+QDdrJdO2nO6lgMGsm6NspA8mhksc+cwTE9jmpvDtDSDWbuAx27GbjGh1+vQanU4bS58Tj8+lxe/24Pf7cTrtGHQLDH95tu8+Nx3+N63nuWV777AD194mbd/8jpGvQW3N0ggGCUSTSrXTNyzaCxFOJIgGIrh84dxOL1YrE7MZjsGkwGdQYdWr1XItdlqUe8Eg3GSyTylUp3Wap+19R12dveV2yYiJBmvo+NR8aEaASvpeJlPdNKLduqy/W+JkAjQLcXFg1F8SGJDpyIU1k0T0c8oooZZYoK4T6Z54uZZ4qYRI1dK3Kl5MpZ5spYFctZF8rYl8laxbJbJO5fJuDTk3FoKXh1FwaOl7NVR8ZgfwELVa6HmM1P3GxU1n4G6T89KwEQzaKQdNJxgJDT3Ku4zr/DOWoNfXT/gw6MLfHiwy4f7mxy38uTNc8SW3iBrnKJkm6PimFcULDNEF16jaJpVaeS9tJ710NtsR97kYuIMx4VlrlRMXFt1c3WQ5O7+gJuXdzna2+HSxhaDSoVW3EDN8yKr0dd46WuP8fSTX+CJxx/nyS88xle/9Hm++7Uv4F38Ica3XsA5/ybbjTzvHu7x8d3r/LNf/px/+N0n/PZvf8bvPn6Pj27sc3N7lU9u7PLR1XU+Pljjk8trfHKwrsToRreo2hU6IbPKkK2KMASNdEIm2iETnbBYQo8OMotIiFiMmRQeSfGPabk1jJF7IjzyroiQXJfNM9RsC7Tc8jUiXiJi8rlG1bqxm3Gzm3EplGWUdrGZsJ+8J38GCZzfC6r3g1b6Ydspyk0LjVy1XsTBmL5YLY9gJEouBjHpkbtfhCYFSZIJa0kv6wkRIS9rIlZJL8O4R4mWsqBSPgZCxk8n4VYlGEWnjmHKj7hzg7SfXtLLIOunn/EpZC8McwHW8oKftXyQfjZAO+mnFvaQ81iJOLR4jPNYl85inD+DRTONRTODaXERm8aA12QlaHMQcjqIeV1kIxFcJiuvvfJDvv/8Czz3zLd45uvf4K033sRiseL1+fCd4PcH8AcC+Px+PF4fwWCYcDhCKBQhEokSCkUJRWIEQxH8gRAujw+7w4XF5sBotqMzWtHozSzrTGo1Whw4HG6CXj+pWIJSrkCzVldNvdsbW5yX00IuX1OzqI+u3uZI3Kjjm2okiLKKJDB9KBk4iUVd5dLhdS4e3kJE5uLBTS6q66tcPJRnYgmNREhWCVLfL0L6GaLGOSU8Ij7jvQR7x1aOrBmJ4Zwg4lO0LFGyLatUdtG2TNmupSRxHbeOskdPxWug6jNQ9eqpe/Ws+CyseK2Kht+GwmejGbTSCltoRiy0IhZWI1ZWozY6MRudqF3RjclqxTX1fbwzP+bKsMNHVw/52f4OH55f47CaZMU2T9HwFgXDmxSNb1E0jchqXyO9/BOSsz+iYXmDK2UttxuLvNOc5b3WLO81p7ldn+JGa4Gd0hLWmRdYfPMVpn/0CjOvPM/cK99iuIaMRgAAGOpJREFU+oUvov3x02wV5pl98Ut8+fEneOILf8FTT32Nv3jqKzz9uT/DevZlrnSyavToIOPl1nabD69d5Lfv3+K3P7/DR3eP+eBoh8vNAnulGJ9c2+SjK2t8tD/go4t9JUBiEcn+vc0G1zo59koB+nErTb+WZkDPakjaNMRKerQIPWjxjEXnvtWtpeXS3IcSIq+k7Y3qftk0Q8UyR8MpYqVj1SMiNBIX6X4fT0mUVfrApDte+sJEqOTdsTUkFpFCXMuw9RSJfY2w0os4H0lf4jiPYCDWTcxzyn0iNGEhfdr9U6sp6WM9NepDk3T/WuKeRSXunQhVPz1CBGuYDZwi1+qejNHNBVnPB1kvhOgXQrRzAZopL7WYk7zfSMKxhN+wgH1xFsvsFObZKWU9ORZnces0OA0mXGYzdqOR5YV5FhZmMZuNOO12vGI1ebwEfH78Xp9aA34/Qb8Xr8eFyajHLNaOUY/VbMZps+N2uPC5vQR9AUK+gFqDgRC+QAiPz4/T7cXudCtxspjNWA16zFotRo0Gs06L3WTEabXh8oYIRdOksiVK1RatzhrrWxfYPX9ZuXYjy+nG6Szrg+ObKvh88eAGFw+ucfFQeFiE9g9vc0lx654lpILHpnlilgVVFyEul6TAk9ZF0hJAts4rsvYlxuTsSxQdy5ScEkTWUHRoKLt0VF066i49K24DKx7J+tjohp20AjZaIjZBWW2shu2nNCNOViQtKsRGay3soBK2U444KEfslCJ2imEbCZeG+Ve/h21uiqNhl7t769wcNrhYjtJwLVE0n6VoPkPZOkXRcoaC6W1yxjfJaF4lM/cCbfsPuVaa5Vblbe7U3uK9xll+2nyTd5tvcLs1xVb6bXQ/fhrDGy/hmptSWbuC10jONce573yRXvgNInPf5st//mc89djnefrzn+Obj32OF5/8c4wvf4ufrpe52ctQss/Q8OvpJ5xs5P1sFEIqprAaslOza9mIufhYxGd/wC9OBOjD811+ttvmg51V3pfY1FaD24Mix80EO3kfg7iV1YAEsXW0x5mugJ7OBBJIXvVpT2l5NTyER0PTvXwf8o58ncR/VpyLFExTlCwz1BzLrLi0tDx6Vn0GNUJ2K+VmJ+NRc4FkNtBmwsF2Wmp77Kz69LTEavKPSgzEpVScBN3vic9YhCynVtBIjCatokkRmrCQYm76iXsMxGp5JB4GyYcZpnyMWUv5WEvLPG7/yT0vw5SXQcpLP30PCYQPxRJS3BOjkTCN7oul1M0G6eaEEL18+JROLsZqJkYtHqQQcJF0WQgal1XBpHl+FuOcWEvzWHRL2M06nFYTbqsDn8OL3+Uj7A2SDMdJhGIEPR6cFgPn3nqNV3/wEq/98GUWZ8+SjgZI+pxE5bNtRvzmUcLIZ5Y2FCtelxOf20XA6yHk8xEOBAgHQwQDYfzeIF63H5fDg93mxGKyYzTZMRhs6PUWdDozeoMVk9mBze7BF4iSyhQpV5usdoasbYyC4hcOD7h0fMTlK1dPWzj2RZxOsmOXjm4yEqkbXDycOHdMxXosC8StiyNsSyTty6TtyxOB5UXlaom7JRRcGoouDSW3lpJH0Clqbh0tl56m20TTa6Ed9tCJBmiGfdTDLkRcJABYkzqMgE3FUXI+Gymfg5TXTtJrm8BOIugkGXaTjnpIRzzk4n5SITeGmbfxaue53K1zpV9jM+un4dVQtExRsJyhZJuibD+n1rz5bSJz3ycx/Swdxw+5Vp7lVvUMd1em+GB1ng+7c/ysO8vd9hwHlQXWEhp2ZH5xNcfF1RKXe1U6GTfGn3yDtusHHOemqFm/w4rtO/Qcz7Pnf5kbyTd4vzDF+20/N3tp+hEDLc8Cbd8Sw5iRzZRkgaRmxsrAZ2Iv6eX9zQYf7LX52V6Hn98nPk3urtd5Z1jmZifDzXaaG+00R/Uoe1k3a1Gzynqt+rW0pNnUr1XIXmj6lhUtWb33aHiWEFbci9RdC6fItdyXd+Wz5FnOeIaiZYaqY4m6S0PDo6MlQXOfgQ0ZxZEWZEiZ83R6ovSVtaTQ0qtT9U6rfiOnPFCGIJm/Md2w/KKyP8TYRZN10kXrxZwqyyWZrnG2SzJeD9JPeXgkaQ/9E0RsBmnvaXZtnGWTdZCdyMCdCpBYPoH7mBSnXjbIiBDdtAyh8yva6TCrqTCr6QjtTJRONkY3F6ebT9BKRSmFfepnIGgz4DQsqVOFjfPz6GdHOHQGMqEIYYcbr9lI3Gcn4rHiMi6hnX6LsBTqllK0M2F6uSj9QoxONkIrGaAW9ZALeUn45BRhKwGbCb/ViN9qwmuz4XZ68fuChAIRwsEIISEQVuIUCIQJ+EN43D5sVgcmkxWD0cqyzsyCxsjCsgGN3oLJ6sLu8uIJBYllMhTrDRqdAf2NHTbl9BFx145uIEWKIkqyF3ftNCak4j+WRZLSrX2C1OBI8V/OsXxK3qlhjLhdFadOUXXpGSMitOIR18tM1Wel4LWT8bpIe6VmyEncayfqsal90u8iGXCRiQTJx6PkEwlKqRTVXJZaPkejVKBZLbNar9Ju1Om1Vug06gzbLWrZJEtv/pigcZGDTonz1RjtkIEV6bVyzFB3zrDinKXhmqNkOYvztWdZeO4Jivofclw1cLmwwIXkObaCbzP0vkHF+BKZ5e+ynljgQsXLQTPHUbvCcb/KwWCFtXIU/+wLlBa/xQelKX7VeJVPqi/xy/x3+DD1LDeDf8W10LO82/FwtVdgkHAoi6UX0rGVMLOdtqkGz6GM0wgZ1bB3Oar57vk27+92lAUk1s/IAjoRoUFZnap6azXL9UaKK/U4V2pxDkphFZcZhi2syg/8OL4zEfMR96olnDxrupZpOJdOWXEsMok8a7o1Ki4k93P6s5RMEhdaHDXOnrhl4pqtx0bul7hggrhj4xlB4o7JO+K6TaLEaEKIxgKkyhBCNjoh+0N0w2IVjVy1B92yXtTFGBV0lsDzA0j859Ncssn7k+7ZuAhyXdyzCfdLXK7PwjAbYkw/HaCX8iu6abGEIw/RTUfoZSL0slF6+TjdYpx2IU4zF6WWilAU68ZjJ2I3kXDbKEYCNLNRVgsx2sU4nWKCXiVFu5hgNSfiFqabi9DPR+nnYwyKcdZlimg1y1olx7CcoVdI0c5GWUkEKUT8xPwegm4HXpsFj9WMx2bGY7fic3uU+xfyB4mEwsQiUYXEnvyBGF5fGI83hMPpw2RxotU7mV9yMT1n4dycgdklA8sGCxaHB28wQTRZJltqsdrbYbh5ie3zEyn6/5MiVPXoqPp0qg6jELCRCbgopuIUMinyuRzFYoFyqUylUqFarVKv1WitNGk3VxWtlRbNekPdk+l47VqTTq1Bp9akXW2wWl2hVa7Rq1eJusy89vw3CRtm2KtGWUs5aUslq2+JVd+SskREiKrWKRKLP8Hwg+dYfOGrLL34VRaf/xKLf/1F5r/9JRaf+ypL3/06mpf+ihXfMvvNJEe9KteHDW6ur3A4XOF8q0Dds0BT9zz9xb9gMPMV1maeYjj9JJ2ZL1Ff+EtWTC9wsRbkoFtRf2H7CQdDGbeatrObc7CZtbCZtrCVtnO+FOCmlARc7PD++UeL0N1+mXfaeW63stxspLlajXNYDHFQlLO4AuxlPGzFHUirhhQbKuFRgeRRAFpEpaHEZyRAk6Iz2i9RF0tHOvQdizRdS6x6NCogndWeoWicpmpdoGZfYsWxTFMqvF1a1qMOJT5/jAiJezZZlHm/CD0sQCJKn1WEBnEPj2JSaP7Q/lNFKHPP7fosAiTvjAVIrZkgwxP60lwrVsoD9GWSRDpILx2kK+RCdHJhOvkQ3WKEfjFKvxSlV4yO7uXDdBUReoUo3UKY1WyQjroXRdy+bj5Or5BQDIpJhqU066U0G+UMm5Usm2rNsFXJslHLMazl6VeydKXlKRejmgio0TIRn7iCLpxWKy6bFbfNjtfhwOPy4Q9EiUQkY5chlS5QKFYpVwY0WtfpdG/QbF8iW2zjDcXQWizMLRmYntczuyh1T3ZMVh8OT+SeJSSB6LhZYkD3W0JZh/bU8hELqODSniLxn0lLqOY2oPDoVSC64jcTd+iJuKzUS3kaK1Ua9RrNlRUa9Tr1apVatUJN1nKFWqlEXXrG8gUqxaLqHasVS1RzBUppsYwKlLM5aifXlWyKtN/Fm89/g7ee/QoJwzQb8lsg7qIdNtOLSBZJTzuooekR62iaiuEtkrMvE3jzOSJnvkNy+ntk579PQfMTyoY3qZjPIt3eVxpZbvVWuDNocGtQ4XqvxGEjqdoS6qbXqS+/TFvzIp3lF+lqv0/H+GOGrnPsxPQci4B18koUd4oBduRkiFKQ8+Uge2U/eyUhwKValFvrFd7da/He3irv7bR4b6upAtLvbqxwd1DlTq/ArU6aG60k11fiXKtGuFIKclQMqDPj9zMu5Px4mQstQ8nkwEJpbF31LtPyLrPiWaLqXqDqWaAmLphjkbpzSXXrSy3WKJanpWJfouaYo+6apeGZp+pYIKWZJqufI2+ep2RdomLXUHNqqTl1DCKOk9Gso9M0Ji0hsXiaHr3q8pdO/3Hd07gVZbzeL0g22sERkxaRiJBUOQtji2i8ju/LKqn3R/EoYZJ7k4Ik1lI/OYFkzSQ+9EAgejIoPRKkEGu5h5kUobVsmDGS8pfU/yPJhhhkQ/SFnBBWDMSayUXVKSLDQpzx9VAsnBPUc9nnTsgnGOSTDE9YK6aUAInwiOhsiQCdoPYVEaaROG1VswjbtTw79QLbKyXWK3l6hTTNVIRyyEvW6yDscuJxOHHZ7bhsdrX3ud2EgjFyxS4bOze59e7v+c3f/Rv+1b/9d/z9P/5rfvnJe+xf6FPMR7Fa9Wi0yywsLt4TochJSl76r8ZCJO7YgyIkWa8xD4mQy0DNZVBuWcWtJ+/SIzUUXrOOYiZJKZ+jlMtSymbJp1OUshkK6RTFbIZ8OkkqFqWQSZNLJtRzeUeel8S/TKeRZtZqPq+uq4U89WKOmMvKzCvP8fa3v8y5575K0rjMupiiKQla2lUgtxeVTNIybe88Pdc5uo6zrFrfomV5i7btDG37GTrOM/Q90/S9i+ylXFxdyXC7U+N2r4aky693chzWompcas16jprlLC3zG7RMr7NqO0vXPcd2zMRxOcDtfp7r3QKXVxJcqES5WI1xqRZnv55Qq+yFg0aKO+tV3t9p8e5ui7s7Td7dbCAC9K64af0Kt3t5bnRTXF+Nc20lyrV6mKvlIMdFH4c5N/tpBxeTNs7Lcc0ytD6oYxjQ0vWLCC2y4lmgLqLimaPqmlNCU1NlC6NC0bxDQ14q1e1LlO1zVFwz1NxzlGQagHaOlG6erHGesl2jsqCS/aw4tHQjDmQsqxwDNMlm3KliQVIBXj9B9uMizE9bVwMScB8xEiM77aBYR45TJLkxKTyT+7Fb9uAqwjSZRRvvh/F7bpoEtHup+5GM2IPZsIdFKMxa7mHuE6GJ539QhD5NnJSwxBnk4gzziXvCMiky+SRrYwpJ1kV0hMKIjWJaic5WOTsSIRGiSeT+mEqW7UruhCw71ZxiV0SpKvfleZZhNU+7nKdRSFFNx8hHg8S9TnwOM3arBbPRjl7vxOGOkilVGW5vcOfGLj9/5yLXjzbpd2qUijnisdg9EQrpp4ma5lRmTCqepRdLStYzTrGERoFoWYtuSb+PKLm0lMdISt6tHeHSIs8KHgMZj5Wk30k+FSedjJFKREknYiSkYTUVV2RTCbLpBLlMUq2lfFY1uFaKedXsWs6mqeZzlLMZ6qUClXyWWjHPSjFHxG5m9pW/ZvHlZ3j7mS/z9rNfJ2NZZkPSpRJsTDhHQhTS0wssM/QtsuZfZOhfYOCbZ+hbUNfrQc3JaaNWLhVCyhK60alwo1vlaqfElXaey7W4ygB1/Bra7kXankXa3mV60rUed6pA9mEzy821KtcHZY7ka5oZLjfTHLQyHLayHDQzpxyt5ri9scJ7u6t/UISud5Jcb8W5uhLluCIC5FdW0KWUiI+ZvZiJ3aiBrZCODf8ya/5lBj6NOi2j412kJVagzCayT1OzTVO1zVCxzVK0zlGwLiKV6wXbPCX7HGWniNWysmg9U69hefVlcqY5ilKOYV08KcdYphOysh63sRazPkTTq6Pm0lB3a09XEaLGiVU0FiK5HtP0mWj6zIqWX9pWRrRCUrphU7QjUqLheCRdCVQ/gl7cpSqkpUp6kv5Exkz2DwW0017VEnIv4DzOio3WkSX0sACJKH2aCIkFNLZwJtdBPswk9z+Lnlo8g7xYQiOGhQRrxTFJ1ooj1ktJJtkop9ispNmspker7P8AW9UM2/XsKWPLaLSKtZRG3tmoplmvZNioZdms50bUMqxVxaXL0chmKMZjRP1ePDYTVuMSVu0sNpnrZNDgczgIS5wpMOGOBfXTRExzqj9GMmQyTnQsQpKSzzmW7hMjJUjjzJhkxyaRrJmk7L1GSmE32bCPbCJ62jWfyyYRpIM+n02dCpB01oswFXJpdb9UyFLMZyhl00p4StmUWsu5NNVijnpBRMjEuZefZf7FbzD/vW/w4689xewLz6oxHNLcKIVtA2kJCEtHt4GNyIhNWcNSsKhD9nJgoPxG30n72K/EOW7muNoucqVT5qhb5rhdZL+eYjcfYBC10BW3J2RWlb7ym3SjEOF8PctBt8aNtSY3BnWudiscrRY5XC1wuFqc2Mt1geNOiVvrDd7ZavPOdpN3tlZ4Z0MyYlVu98vcXC1wrZXiuBnlqB7isBLkoOgbuWFpJxflaOe4ib2YkR35bwhpWfcvs+FZZN29wNAzT98zR9c9y6prmqbjHA2bZPWmKFvOUbKco2CZpWCZI2udIWubIy/FpnYdhle/z0++/mUsr71ExjCjhEi5ZbYlJUbiUsn3YTw5cXJdkUJH++LJgDYZ0rasxGgsRGPhEZEaIQIlo0xGjARJRMlEM2CmoYTISiti+1TaMQdjOtJicUI37uRR9KR/LOm+xyMyayJM4xT9fX1qKkv2QOxnIhj9qSKUD6s+R+l1nGRQiDDJ/c+iavKoTB8diDt2wlAEqDRivZzkYVJsKPHJsFUboYRIxKiaVvfuE5uTd+TdT7s//pytmrhrabarqYepyH1x5fJsrWRZr2cZVDO0iynq6TiFcIi4x43TaMSq02NcWr5nCQW151RwVxUpmueREvaUbZmMQ6PqgiRDNs6KjdfJ7Ng4NiRr2SFNqBpKIkIhlxKhTCJCIZchn0krl0vcLuVuifuVSqr9yC1LKZdNnpfF+smJBZRVrpi4ZeKSyVotFKgX8/dE6KVvsvzyt5l78Tle/aunWfr+d6k4DWr28HpCBrA72VBCY1HncKmzuGJyJI5JndG1k/SynQiwmwuzX0tx2Mpz1CkoATrq1TnuVtlvZNWRw2tJqdq1M5ThXJIZkiOKq0kut4pcGza5s9nmzlqLG706V9sVrqyWTzlqFhkjz24NGtzdWOXOZoPbG3XurFW5cypCea6vprm6GudKI8JxNXSfJSSu2IWEVbliu3KooYxn9WvY8iyy5ZpjwznLmmuGvmuarvMcbecUq/azIyGyTFEynSVvmlLV5UnzWTWMzTH1Gm8/+wyvP/N1HFOvElk8Q0p7joxhlqxxjoJlUcWI6m4papQxI/fGiche+tlqUr5hmVNCVLItqLXiWDq1isYWklhLY1Y8RsaczlXymlgRxELyW2iJuyb1ZY+gHXYwZtJNk/2DLppc3xc/iosldL87Nnk9ds1OixNVxuyPF6G1fIThoyhEH31fvTt2wxKsTbpaY5ermGJDAs4PIDGeLXGfPoUdca/G1Av39uN7/6u1nmNLWBmtm2IR1SSelGOnkme7KsKXYKOeYK2WYSCjdSoFhpWispTq2TjZmJ+oz3FPhKRpLyStG4bZiWrpxZM6IbGE/u+IkAiRiJAIkMSLZBXx+eNE6NvKHRMRWnrled545mu8/o2n0f3geRoeMzvZENspnwqk7qQkq3M/exkX5zMhdtMRLhQSHNSzHK7m1GiPw16Fo0GTo36d/VaB85U4W1k/m+lRod75vMxZjiorSayb68M6NwcNbvRGXO+ucK1TO6GOXI+50Vvh7kaXn+70eW+3fRoTursmsSixhPJcb90vQocnrpgKSKfuxYMmRWjbM8+Oa4ZN5zQbznOsOafoO8/Sc5yl4xAhmqJhO6dcM7GIcqazJCxn8Cy+roa2ffuxz2M98zqOmdfxzrxKUjNFSjd9KkQiSFWHRrVySDZuEikJKNsWyJlmlBDlzSNLq2iVuNIiIkZjRqNsx5aSnpprhJouKRMmx4kONW3SeCpEIkYPMilM7ZCdMX9IhMZB637i/40IrReirBdjD7H2gAhNvjOKA0ksKKHiPJNiM479TN5TwedyVomPiMykCJ2KzgMCs1svsLdSVMh+8r3x/QfX7ZUim40Sm82SOmhifaWIsFkvs1OtsC2CtJJgo5FkTVlDRQalLINimnY+QSMfoZINUEh57omQ2v3pH3/6DvzpO/Cn78D/h+/A/wQChlT54OC+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4" name="AutoShape 6" descr="data:image/png;base64,iVBORw0KGgoAAAANSUhEUgAAASEAAACwCAYAAABAUNhJAAAgAElEQVR4Aey9Z5Mb2Zrnt99GoVeSYkOKfSczc21305VBwXubBuk9gIT3vqpYJLvJNvfemVlpIkba3Ts7mpW+2l/xnEQCWcUqNq+d0cbtiF+ckwlTrCbxx+PPv8Ff/vvL/4G//B/4y/+Bf8H/A/+Gfnb24gz52AUKV5coJ+OoZVLg8lmIpTzkSgFKtQi1VmLojQoMrvokJl+DJdQfxRYbeAynySHElXh4ssCgPdE1FLaKxSyapRy0egl6tQSjUoReKcKolmDWymzVK3kY1dyjWPUCQqLPsWt5uI0iPK7EoD27bhTRqhcexavlEULPob1bzcGuZGFWsjDKGWjFFFt7cgMjXcQgQl8T8Bg9lUdX4Rg9hUP/wEDlMdSERwmfE670836MrlTH78Kn3u+z3kduwI8Q/o5dlYevyfD1E/T33TNV9C0DA9tkDB0LIQPXQa/dQr/tYeQ5WHgOVp6NhSFjzOcw5tIfMeEzmApZxkzM4UQe82bpURZSGQu5wlgqVTzGSq1hrdV/lI3ewGNsDQ5R9paAH2PjyFh6OlaehpWrYe2qWLsKto6CG1vFzlKxslWs2hbmHQcT34PreJAVE5JsQFEtGKaH8WSJ1+8+4O33vw747ldsvfvwA+6+/R6D5Ryaa8NqexjOpnBcB4oiQ1ENqIoJv+NjPBhiMRlj5Lex7LawbatYOU0sLAFzk8dMb2Ci079/HgOVQ0+uo8WX4DYKsKpZJn2fFCGhmEOTCVGeCVEoRlq9DBKjkKgokQg9xWMCRPdCAaI1KkKhGLUUkYmaUMiAy6Ug5NOQC1mopfyBHFv1SgEkQnol+zthVLKwSEBqeTj1whH3IC6h2Dy1kvg4lSzscgZWOXgvvZSGkk+gLVQwNproq/w90Tl+CA+Cc7xWAwGi66gIsddHRCkUHFo/JRBPPfZZwvFAqPxmDY/xWe8VESASo9Pv+ykR0p8QIRv9totRy8GUxMcxMFZF9IUKRlzmIwEiUfpTiRAJEwnRj0FC9ccSoZ3TxMaVsCUcCXRN0H7raNh6JjYdB7O2ja6lw1KakJoKEyDH9TGdrfH6zXu8//ArfPPtr/H197/B2w8/4M3773H77gOGsxXMVheW34btt9Dqd+F12mi32+j6XSY+g94Ak8EIrq6h51gYd1zMWiZWroSlLTIRYkJk8JgaHCaGiKHGo6800BEr8Lgi+7yRCjERylyeIXd1gXz8EqVUHNVsCo1CFnwpB7I+pHIWcoWsohyUah5qrQC1RtZRALNMGiRMZRhcBZZQfRRbrOE+ddhiHU7zhCs14MncEXrMlUicGuxni8UMhEIaXCYOLnOFRiqGevIS9dQlGukY+MwVhNwVxHwczXwCzUICUiEJuZiCWslAKacZWjV7uM5AK6dhlNIg4SArhgSJcGpEBjZRvY9bzyKEnmNVUrDKKZjl4H3UQpKJGVkwZAWRiPgqd6RDfxmPEH3OPRH6hNhEReAp0Xl4P/qaz9mT+HTE6qN81uvl+79v9Pf0NRG+3jwgoWvI6JkK+tbjIjR0LYxbFiaegamlYCDV0eMKGHIFjH8vESpi3nwEuYSZWmbMtQqiLLQKGHoVS732OEYNywMrs47HWFsNRNk6PI7YPLYhkfvXNocbh+Bx7YrYOSK2JEItFUsSn5aNrqHBliVoTRG6osD1fEwWW9y9+xbvv/tNID7vf8C79z/g6w8/4Pr1O8yWOzitHhqCglKNh9PpwG55sFwHo9EI++0WN/tr7JZLTHo+zKYApVaGyVfRNyVMHRkLEiBbwMIRGXNbADG1RIwNsobq8JtltHjyPPInSygXO0chHkMpeYVKOolaNo1GPgO+QO4PiVCOCVC4V6rkopF1FBAVJRIkEiLC5J8WpECoakyASIhCcQoEiayjBhOekyCRm3aiRcIk1mGR+FWLUMo5iPkUuHQMjfQF6skzVOOvUIm/RDXxCrXkGRqpC3DpSwjZK4i5eCBUhQSUQhIkGuQ+kRAR5E5ZZN1U0k+QgV05wQSolGRiRu9D0IeTXKjQWvEVDj9KRKhIhB6Kx+dcf44o/K7P+ZQIRcWJnvfYe5P1ExXdowgpHNqqgDYTIgk9U0bfIgFSMLBPIjSwyR2zMXJtjF0TY6uJgVJHVyxiwGUx5rKYNO5bQVHrJ3TFaD25YuSWkTt2EqClXEbIXCljdmCuVhCy0D4hPBFBWhl1hKzNBj6Ho+jYPHZOFAE7J4BE6Nbh8dprYu/J2LY0bDsWFh0bnqVBk0UokgRN0eC5bSxXO7z75nt8+8Pf4tvv/wbvyfp5/wPefv0dbm7fYbXao90ZQFUtNJsaOE5GvdGEquvoDfrYbDa42e2xni8w7HThyBJ0rgK32cDEVbD2TcxsCXNbxNJpPsrUamJsCBioDfQVsqgraAuliAhdnqMYj7F4UDWVRDWdRD2TRiObAZ/PMGuILKIwJiOVC5DK+SNh3Ch018hN0w7oXBUnDi4cV2G/hHGIH0XdtB9zzUIXzVea6KkSeqp8WCX0NRl9rYmu3EBLrMITKnA4ihtlIReSELNXaCTPUY29QOniGcqXz1G5fI5a7AW4xBnE9CWamRik7BVzpdR8AlouDrOQhFVMwyymnsQoJKHnE5AzV5BzceaGsTgQuWEHMTm6IA9dsCeu/2sSIfo7eSwmRKLcUZvo6DKL/fUtigWp6JsqBhFLiGJDQ/pGdh30DQW+WEKHy6DHZTDh0pg3klg0kphwqaM79vkidIoJLeUKQsJ4EK3ReBCLA6l1rH+EjXaKA0XjPp/aR+NBN3YTJ0Rc2wccEdeehF1Lw6ptYtZ20bUsaLICXmmiaWhwOl3MSHze/wrf/vDv8d33f4v3H37Au6+/w9t33zLxWSx36HQGMHUXpu5BkU2GY3cwna6w399gt99jPpvDb3VgSAo0vomWLGLqatj1bOy6BpZk9ZgcVhbP4kEUE4pCwjR3ZEzMJoY6CRGHrlxnbtnRHctFRKiSSoCg4HSdLKJsisVh+HwaBMVlKDgc5aEgqdUStFqATvGjA0a9AoMC27TWKzAbVZhcFbZQh8MI4kOuyMFtcvAkHi1ZQEs6QHtZQFsW0JEF+LKIjiQwaN9VmkyE+pqIHsUINAoGNxm0p0AwBX7pw9Bu1mA3itDLGWYJSbk4hPQlGvFXqF29RPXyOepXL8DHzyAmzyGlL6Fkr6Dm4tBInB5A9+lxMXkBvZRhLhhZQeSOhSLERIUE6UfoKhQzaaBHyA30CamBHrkdPwKzQsga+SPDYkFCFb5wcslo/9E1xY2kOiNqETFLSObQOeArPIiuKqKrk/tF4qMxF4wC0j3bQN8x0XNo1TF0ySpSmDvr8QV0uQz6QgaDRgrjehKzegLzRgITPoj/PCVADy2heTOPhVTEQioxQiuI1ociFMZ9PicQ/TAGRMKzM/mP2Jo8QnYmdwhK89hbPG5cETduk3HtNrF3ROwdCfu2jo1P8TATvqnDlDQoosYsGdvvYrrd4+7D9/jwq7/DN9//Hd5+82u8+fpXuHvzLfbX71hMyPO6MA0PimJBUWwYegt+e4jFjKyeN7jZvcZqOoHvmNAEDgZPsTsNs1Yb224Lu66NTUvDwpawoN/BFbG2hXviEwpRYB0pmNkyiw2NSYjoMyDVI5bQxRkKsQuUyBpKXKFKIsSsoRTqmQQa2SQTIgoKh0IkFLIIEVkAOxAmqZiDUgwCxVq5AK1MH/QAymAR1gGzVgn2dbJYanD5Oly+AU8gS4ZDu8nf4yg4B+EJr8OVROhpAhEKM1RDowmCrsM9y0wdBMrhSrDrBZjlLDSKKeXizEoSUhfgE2fgE+fgk+dg18lzZkU1DtYUfWBZMPqJQDKJ0n3IRD1BGQSiL9dZvINiHkS/WXuUrlDBvxaY2ybV0SEhilg/HYUHJRiOkPWjSfB1BX1TZ5kwEp++ZaJv2+jZNrqeiW5Lw8CTMbQom5dGh7tArxHDqJEKqCcxqCUYdO9pt+uUESPhCVlIBSzl4uMoJwuIWT+HLNhjAebH7kUtHhKgqJUT7ne2gO2BvU3P4XBtNXBtN3Dt8th7AnZeE5uWgk1bw7pjYOa7aNk2LE2HLmmwVArUj7Bdvcbrt9/iww9/w3j34Qe8fvsBt2/eY3v7HqPZNdzWEIbuQaMMmWxC11y0/Clmi2vcXL/Dze4Os/ECLcOGx1Xg82XMTAn7jo1d28KuY2FDmTmHsmAPUbBypEeFiDJ49PyFJWNqNDHRBIxV/r4I5S/PQRQpTZ+4QiUZZ2JUScZQTV2hlo4zQeJySSZEoWUUihIFjIlmIQOpkD0K0SmDRanz0qMwYToIUShGoRCRGIVERSkUnuj6tACROAUi9FhaPHqPBGlkyRiaEoYkUIe0OFk0ZJVQ/IMyXpTCp+C1VkozgSJXjiwpyrCFcaD7QvNQeKLXJwEiMfqvUYTaD0SorVEgmlywIBUfCJCOvh2k5Ye2gbGrY+LI6CtVdLgUerUrDOsXGDWuTiLUSGFYTzIoC/anFKGVVgOxfiLd/lCIflcRonjQ3iVrR2Tr1pOw9mSsWxqWbQOzloGeIcGimI8sw9RN9P0B9ptbfHj3A379/b/Hd9/9DYv/vL77Brd332B3/QajyRKON4RqdJjVo8gGHNPDoN3DernFbneH7foG4/4YnmFDFyXYzSYWjoabro3broNd28D6WA7wUHzCa/lRASKLiEoIQhGamU1MDZEJ0dEdI8EhQvEJBaiaonsXqCQvUE1dopaOoU4ZqWycweUSIPh8EkIhxRALKTQLKcglykRl2Up7Qq3kTtAHuJqHVstDrxVg1IswGyWGxZVh8xU4QvUerlhDSEtqoC1z9/BVAQ/psKyUgC65YvqJrsYjJAyS0uN9Q2TQYz2VY2YjiUlYp0Prwz1dh65H+Nxw/ZxAck+uoSdXj3SlCojeA7rNMh6jIxTxLwnFZwLK6Eg1tOU6IxqIbocBaFVA55AN6xoUiKYgdGABDS0dY0vDxFIwMRVM1AaGXB79agrDagLTegKzegzT+n0RepiCD4XofgD697CEKAOmVxksy2XWsXwiy/Vk5svmsLY5bGzulPWKZLoo+MwsIEfEzm1i6ynYeCpzdVYdC6uug7FnwDdVeKoMU2rCMjT0ej3s93t8eP8dfvj+b/Dth1/jm69/wNs3Hxj73R3GowVcx4emOVAVG7rmwTRcuJaH1XSBu+0eN6sNxt0+bFmBzlEIRMTUs7Dtt7DvWVi3VKw8BQtHwtKVGdF9eC9Y6TnNJzi9duE0MbNETE3hZAlxOaq/eUgQD6pnyAIKaGTJNTsRvU8WErOSckmIuSSa+TSkAokPCVGAUsohikY1PdUCQ6sUYNRKMFghYhFmvQSbq8Dmq0ccvgqC7nliHa1m40hHphiDcA+KGxFdtYmeRvBHnsxShdkp8lnVqLXy9D4UGhKecP/YGgrVx2sVXekRmhX4QvlROnwJ/1rwxTJCnhIhcsc6zPoJUvCUhg9Q0LNMxtDUMLVkzE0Rg2YZ/WoCw/IVhpUrjKtxTGtxTGpXGNfjR0voofUTChCtUREK3a+H60N3bKWUcESrYqXXGGujjrXROED7ExuTw2NsLR47ynIxhOM+iO0EFs+1zbNU+41HsR4V27aBVdvGquNh3Pbg2xZ0WYIiyTANC4PBGPvra3z49gO+/9Wv8M37b/Hu3bcgy+f17Xvc7N9iPFzAc3wYqgNFMqHKFly7jfFwju1qh+vNHtvZAqNWC64kwuLrLDa3JHfLt5kIkuWypKJIhoIlu6Z7hz1dP2DtKVgz640suAeCRO9D1tDhNQtbxtxqnkRIKOTwFNEAdJghY2uB6nUC7rlm+TSauTTEbIoh5TMIUchNO0D3qOAwGj+iCmhy2SiGRKtVq8BuVE/Uq7APOI0aXK5+JHDfeLTFCE0+ErSmwPWpGvlzMlUUQCZh+TEeE5zH7n0sPmHVMqW1H6FZfTLWQ776vxai8ahPxYSCGFCQBaOq6ACVZXZ6loWhpWJEbi+XQ7cax6BygWH1PKB2iVGd3DHizyNCa6qGZhmwGqKZrk+5XZ/jgh2zXCzbJeCW6n7IDaOYT9vCrOXAN3TosgJFUmEYNvz+BKv9W7z79m/x3W/+Fu+//4C7r9/h9u3XuLn7GqvtLQbDBVq2D0t1YCo2bM1Dy+pgNlxgt73F9e4Oy8kCXceD1ZRgiSIGhop1y8C+a2Pb1rCxRWzNBhPVtR24UB/HfkL36/5KwrV2ZaxdiREGpoP19F4bN4gpLW3lJEJStYKQZqWMgBJbpWoRj1IrQT5AjzcrBYZcLkAtFaAU85ALOUj57BG6DmnmMyDY4/Q8eoxew6qgC9AqJei1MsOglgwKalM2rVGFxYSJBCqkzPYOV4XLR6nBE+poiZQNa7BgKQVMHwZNj9XJlMmiD8Ehe/Up8YmKzNPiEorMYaWMlXggzF6x6yq6JDiEGEEIAoMkNvRB/2OJToej9PaP8+TP48ro8Cd8+rMdYDEzKmyMBKaZ4KtN+JqKrq6yOFDXVOFTUaJBGRMFU13CmNzSWgbdMgnQFUbVS4xIfBhXGHPJA4egNGXGHsSBPtcSIgsoJBqYPlpBSgkkQqHgkLiE+4frPeGxGtiZBIdrk8eNKQZQtouCzTaHa1vA3haxs6nCmYoMFeyo1sbT2f8bR1GYAJmWi8FwxkTmm+9/E2S6vv0b3Lz7Ftd3b7G/vcN6e43haAbbbUNVbSiyBU110HK6mAznuN29xuvda6zHY/b/nqweyjyPLBVr38WWWT4KlnYTaxIgcgsdARuLx5oFmUk8KNbz40QFiITovgidXk/uZhAjkk8ipAoiTghQhRAeMl87InFVhNB9iQupotmoMOR6BVotShVaLUCplBAil4uQS0VIB8RiAWKpALGYR7NEdUhFyBWicITaRULMevHYB0ZZrLAnjNLuTghXAmW5QqhuKIRS9CF+k7JRFBz+casnfM6jlstj1kx47xNWTdSSeLgPhYBEo90o/k7Qa3yuzHj4+qd64u7/jCd+JldmwXkK0BPRYsU2Be4jIsQEnoRdo3ouHT1NQ09XWUq+Z0kYmiJWVCxIglKNY0TiU6E1jnE1gUk1yZjWU5g10ozpg96wzxWe0BX7pAsWdcfUKhOeUGRC8QmvP1pNEpl6kN2yONyYAm6NZoBVx61TwY1dx56yYY6MLQV62w7GHQ+eqUGXJKiyCttyMRkvWBXzt7+iTNdv8O7D97h9+w2u797h+u49lts7Zh3ZdhumbkFXVBiaySqex9M1KCa0W+8xHg5hayqcRgEDqYQlCWBHw65F4iKyFov7YnGq8Qktmj/lSirE2jZ0Ku0+YEhNHJGbMBWRYSgiDFk4oks8QlSxcRQqlatBbwQYXB0m3zgS3qdVq1ehHqC9drjH7tcqUKrlQ78aVWcHRAVJrWShHaBmVLOWZzAxoua4RgE2V4LLlx+FihmP0AeJvsnJOon2S32iEfR3FyFKo5NF87vh8yUQFP9pc8XfmVajAOLea+lePf8o0f64dqOADldksNeHIkiCeBCgzxWhviahryroq1RQKmFkSBgaArpiCaNa8hD7iWNYOTGqJpgQMTGqpzBtpAP+jCJEcaAw3kNZMZYZi8aAyEI6QG7MtXUSoWtLwLXZxJ5S3BQXchvYOgK2HsV+bCxdE31NhSmL0KQmXNPGZDzD3euv8eG7X+PDd7/Cu68/4M3b93j95mtc37zBcrVFbzCBYbehaTYMzYKlG+i121jNZtjvrrFertHv+LDJohJ5tDQJc1fB3tewowZTCh4f2iueEiC6/6cUn/C9jyKkNXmE6JIAQxID5ECALFWEpTZha9IRR5cRQo+FYmXKAqxmCA9T4E6IHAwqfBIa0PkGdKHBri2BQ4gt8mxP4mVwtUMLCPWk3UevU1Ytdw/qB6N7Rj3PMEmMuOIRm5rmDjhCGSGeUEabD77do0JE+6ch0SozOlS9eyC89+h6zCKV4AufQxEdvnCgiDZfeJQWl8dTeI0ciHuPN/LsXviYV88hJOyHo5W9rpFHi+DykZ9dvCdCUSFqNatoHTJklHVkWUaWEBAwIJdLb2JiCBgrNfT4PDrVJPqVKwyp1ofiQAfoelRPYlynYsQUxo0Uq4ym6miC3LCQz7GEQtfroRVErth9F6yMtRrAgtKUDTv0d63MBohor9faCjJfLPtlN5ilc8PqfCggLWDDmk1lrDwZm46KdYfcLhNdTYMtSLCaMtqOg8V0hte3d3j//jvW1/X26+/x+u4dbm/vcH19i8VihV5vANt2oesWVNWEbbro+V1sFnPc7bbYTMfouRbMJg+7ybEY26JtYuNbWLUowxX0c9FKWayVJzFBIlF6FHr8T0A0eH0UIb3ZRIghSSdLiMSIOthV8Sg+USEK9yRGLo3b0JVgpf0BR5MRxVYl1tVLnb0mwUSLB4kP4TQFFrGn1RZpxEfQR/Zw9agt44BLgkLFhVS7Q64ZrYf9cWRHLQezno9QgEnFiNQpz5XQ4qmpLhCie+7FE9/41AncEcsM6oE5Qe/xMfRcsoLCbNfnZLbI+ggtGWbNkEXzCFHr5aN9PQ+PiIweYfvwfj0Pt5Y74tVyeAyynI6u2gNLKBQhEuwOubmHeBAVf55qsDg2zoGNdWgW0aul0C3GMKokmOv10AIi94uYHDhaQY37IkSV0Z+TBXsoNlHhie43WgVH9ENGjOqCotZPZE8ZMHKvCMp0vbYbLNB87VBMRWAf4rWvYeGbmLQsdAwVZrMJo6mhY3cxHy9xe32L9998i6+/+Y4VF+7vvsX+7gNubt5iOVuj0+rBNj2YugNDs2GZLga9IXabLW53OyzHA1Y57UgcOgqHqati2zWx9TVsWhQkpkpm8UGMJnC7Qovkz7luSJAPfEKESIgOYvSZIhRaRUx8TBUu1TVYKlq2dsRjex1tx0DHNdFxDbQdnf3FdDQFIS1Fgic3Wc1C2Cv2cO1Eq3GlOtrNoFesJVSObhbFf1yaXUIcRIqE6ihWh1gSxZCOM4QOM4WiwvSYOAUiREJEcZH7okPzUh7SJpcqEgxu1ws48Xisp1UvwqvRrKKAp+I4NErkD8EpZxFC7/ORYNXIdSPXrIROI/g9ou5YVISoZYP6xEiAeuppZtKQdVBX0OHS6FSu0C/HMCldYFq6wPgQA4rGgkIRCtcwHkRrNCb0xxah0AqidRMZv/FR/OcwByhaCX1t8XhtkQg1sKdaoHYTm66KaVtCyxCZa0Rxn5bTxmy6xd3t9/jm61/jm28+4M2boLBwd/sNlvtvMFzcoNMawNU9VhFNVdGu4WHUnbBYDwnQZDCAR20bTR6OImLs6dh1Tew6GjYetVHUsbVq2Fk1bOzH+7r+nOIT/qxQgGg9iZAkQpcFkCvGVpniP2QFNaFTLIjcLU06ocuwHmDTtSHDNhQ4phxgKfBs9Ujb0tCxdHRsHb5toOsY6LnUH2Sh59B6omsb8C0dvqUdaZsKQijdyxof1SbaKrUDUF9ZMBCN7dl1cI/ut2hYGs0rItgMo0awpx41oQ6Prx04ZNe4KjyKJ1Fgu1GAwxXg8aUjZPl0DpysoBJIbEKrKlgPgkTWFlkQB2hWEZtXxGYWBUPRHvvwh/fcw9C0x8SGZhl9Hmk4lY+hOUgh996HxpnQnCU21oTcsiL7Hej3CH9HEiCygMJYmi/TpACBlUNQEJ9myAyp3koswK9ewS9foF8hCyiGceUS49IFC0ZTUHrC6oBopcLE5D1mDQpMB0y5FJsPRAL0UISibld0/5QlFBUd2m/16pGNcZoBFBWhvdHAjVnDtXmI/9g8ay7dWQI25NpQ0LdjYOKZaGkyNIGHJsloey0s52sW83n37ju8ffsd7u4+4Pb2Ha6v32KzucZ4Mgf1delUuayZ0DQDrutiPBzher3BbrXEpO2wHry2WMPIlLBqG6yXa+WpWFoCVvTnYOM9DrVJzGUUsaY4D7mHEUJh+HOuj4qQXM9B44vQhRIMsQyrWYEtVeGoDbiadKDJVodiQyw+pMDWtQDybwm6pjkmlnLEsVUQrq2ibepHOpYB3zYDHBO++zhdj3qIAnotByF918bAsRhU7NY1DfQsA11TR0fXGG1NRUuVGW2ytHQVtLJ7SnCf9h2lyZphqQk22hRLaX1PrIDcPRbgplUog2JINA+lxRcYNBflxGlCY/hBDdeo9RBaXmyC4yeGp4WiEw5NC8Xi/koD1X6MFOxy4glOInTvfSOzlcKBb+zPe7AW6fci1zVaruBT0ajMoytzGNIsJaUOn8uhU4qhXzhDv3iOQekCw/LlERIkEiCqiH6KWSOJEBKhaBwozHrRGk23R/dRlyu6DyyekwsWFaGt0bg39TAUIhKf11YNt4cgNBUjXrsSC/rOuwYGng5bEaFQ1lnU0PEGWC52eH37NSssfPvmPV6T8OzvsN/fYbneYzCYwHNbsHUdlirDVmV4roPxeITVao7VfIxey4RFIi9VsDQauG4ruO1o2LoHYbHFewITFZvong1DOwxFo+FoTwlQVCz+VPujJSQkv4KUeg4p/Rxq7hWM4gXM0iXsSoJ9W7dYXQjVglAtS42lsn1VQUvTAlQNrQOersGxTri2DsfS4TIsuFaAZ9vwHKpncNBx7U+IkIWu9zE0VW/cdg9QdWmwp/tDz2YMSKiOWKwzm7qOfVMLXEBDZSsbJ0qd3Ae6mgSio5Il1QC1HFD7B2s9oPYDGkZ2iH+wGAilpcktY5y6zEl0QgEKR8eGa1SE3EhcJgwQ0+rWTvOMrHIaZin1owSD1Wi42kMSMMvxR3lqZhLNUwoHvEVFKPydSIDICoqKECt1YI23NQwpcF/PoFWKoVO8QK94xuiXzjEoXxwZkkVUu8KkEcek/jjTRgJH/kwixCwhVrhHMaETW5vD3uZYBTSzOFqUeTKxcFW4CgdNqLLEju+1sF5scHf7Nd7cfYO71+9wc3OH6/1r7Pe3WC43rALacdowdBOGSs2oCkBR960AACAASURBVLqOhfV4iP16geVkCN/RYUl1eHIDQ0fBuq1h31LYZEUSl1BUokLzqX34fFpJhGga4mOwvjXqXXvApvXxPXrOU/cfvj56fRQhK/UFrNQvYSZ/yVY7/QWc9Bew089gJF/ATJ3BzpzDzV2ilY+hVUzAqebhNCgO00Bb5NBp0refyD685DJ1qBjNCgncMM8ymQh5toUWw2aZgd9HhAYtG8O2G0DC8wgjEiYqfz8QfU7ftVgmgbIJA9fA0NGO0EAtGq5FbQVUUMdEyqQiO+UwC1lCTxc/6kVj2SDWDR/UG9EHkj6kIY+JEs3adWpZNsGRJjQ+xK6mg6mNNLmxQsKS/CRGKQGjFH+CKxilj3nqPa1K5iMRCq0f+l1IhMgNC0WI3C+yfIbNEnpcFn4ljk7pHN3S2YFX6JXP0K+c32NIxYh16oy/wvgJJlwcUz5x4NCoepgV/bmW0EPXK7w+BqK1ytEVI4toY9bvZcIoA8YyYw6PldfEuqVg2dYxcVV4cj0Ydyzy8F0H29UKb17f4Y4yXAfx2e2usd3uMZ8vMaDRqK4HXTNgaDocw0DXc5j43C6mWPU76BkKvGYDPU3A3NNYvIeqmleHwsKNI32W5fNQkD4SoScyYGsSm0fYtKmj/3Eee/7De9HXHkXITf4SIV7qC7TSXzK89JewM1/CpjX9JdzsM4aTeQYj9wp6/hxG/gJG4QJm8RJO+QpuNQWX0sKU0hWKrClzqNYxopoQGmBO0/JcE4PDnJi+rbO4UJdGUrZs+J51zyp6zAqie2Tt0JDzTzFuuXiKSdvDEd/F9MCs62LW9Rg0N3fokWV1glzAnm0Gg7cOEwBPoiWhr4tsltBIp6H0QbNr2PRKM1RoNlD4waWVPsgsTnSowaEYUBiXIVcs6obRNU1zJKvIKj0ODV6jAWsfE4dRiD2KVUo9/n6HedlkDZElRNYbiVDoVjJL6FBXFRRx8ujzedZy0Smewy+8Qr/4EoPiCwxoPbhh5H5FISsohCyh0CUL3S9a51wKCz7NmB2G1lNWLCpAD92xT7ldTwnPzqghJOqOnWYBcdi4Mha+gZGnwG7WodAUUZlng/e3izXe3r7Dm7t3uLl+jd31LTbXN6yymQoQO+0+DJ0aSs1gnIZuod9pYz2dYDMZYdx2WHzTo6mcusiG2e9aOnaeHMyRNjlQRu6hsPzYdVR42HvR+9FUxkim6nNdLlbh3VaZ+0l1RyF0/3PeI3w+rUcRcpJfIsRNfQUv/YzhZr6Ck/vlifwv4RxwC1/BLT5jOMWv4IT7/HM42Rdw8y/RKpyhXTxDp3TBMiJuLQOXK7B0NqWse1KNjXukbuq2rcF3DHRdwgyEyTPRa1lHooL0xxUhD9PeiVm/hfmgg3m/g1nPv8e028ak02LBQQoQhoxbJIoWxraKiSlhYspsphBNVwwZG9Jx2Nlx4JnMYSA3jnODejQ07NAX1qHK5EbpeNoHCVQoTH9uEaIDAAJXsswC9qElFA1Ke1QEWYzBL56hW3iJfuEFRsXnGBefYUhC9IQInQLSJwFiHfORONC/iAjpp5gQidCN08S13cTMFGDLJD4l6BKHvu9hvZrj7vYG727f43b/Fvvta2y3t1jt9hhMZ/DaXei6zYRHlnQmRL3uCMvZCsvxCGSZ25LAkiwjW8WybbKxrWtbwoadwMHj+jBriAae/ZjoPHz8KRGiymkSj5DPEZE/jQhlvoBzwM18iRNfwc09O5EncQnw8i/Qyr9Cq/AK7YPYMMEpvEI3/wrdwiv0CvSPMbimb8VO8RXaROElWvkXbPVLZ/ArMfjVJHr1NPpcBiMhh0mziKlSY+MgKQMwsRWMaTKbrbDRkiOypsgaajkYkQCw1cGAgteew76VBm2amRLSwrDTwoDhBWu7xR4nd216YNLxQMy6bcx7HSweQve7JFD+fQZdLAY9LPr0uIs5WVNtG2PPvMfQoQmBGuuZ8nUJvkYncTQxoE5/RUSPuv4lHn6Tg9/k4Us8OtT7JtbRpiweDX9rlOEdCg6pqJC5bOUUjNLJVSO3TC/EoRWuGLQ3CldHzGIcRwopmCHFNOwSBaqDeBBVorPaKypx4GmqQQ22UEWL4oNiFQOxhH4jDb9Els8LdPMv0Su8wqB4xhgWX4FROmeBaJYVq1JX/InQ8nm4Ri2h+9ZQBnM+i4WQw1LMM9ZSAetPFB4+ZflsjAqWVgVLs4KVWcPG4oJJhwaPPfV/2TTXmZoyNcwdA62mAJU6AqQmBp0O9muyfG5xd3OD6+0e++07bNZ3WC32rPWi0+pCV3TWiCrLCkyDZgB12NTC+XAA8gSosJVmJs3tJjsyhz7kNCw+7OViVdY0X5r9WajlI8h+UTzqU1DAOmRH42AP1k90DcWHVjY4LWIZRQPW0edFLZmH++jzntpHX3O0hNqZrxCllfkKRDv7DO3cc7Ryz9nayb/Eo5DAHOgWzpj4kADdo/gKgxKZ5PSN+IAifWueoU/meyH8x3uGfukSnWoCfi2NXiODAZfDkM9jKBbQoyHndIQIjYrUedaDNCGRcnU2f2XStjBpmRi3DFYkNu3YGPskRB47LmbQ8dierkd0flUEGqEw8duY+h3M/PZ9um0mUGQRRZn3fCz6JEQdJkQkRot+B8tBAN2f91rM7Zt0KKhO4mlh6JoY2QZojAV1NPc1BV1VAs3Q7ioS23cOWbsgcyei3aQYHMVkqCSAXCTKyNFRRTm49RwcEqZaBmaFzj07UApmYNMcbIMonDALaYRYRRKgHNxKHnb10ArDKs8PIiRU2UwnX6ygJxRY3If+jfjpX2KY+wKD/Av29z6gLFgEyoaFLti4chVJx9+3fqJC9CkRWvBZLIUcVmKesZGK2MglrCO9XxTziYpPuI9mwDZGGSurgJVVxMqkOFADOypAtETs6YPbVjCxJHaoglyvQW1KGHR72K3WeHNzi7vrG1xvttitVtiutlgs9hiyURpd6JIOTVRgNhUW8xn1elhORpj4LTZT25V5DDQSFJqeKGLrkvBQBTaduBHcp8d+X2gi44knRCgiOp+ygshiiorHH2t/FKFW9gzt7Cu0jyvtA/z8C3QLz+EXnjMTm8zsXpG+7egf2/OP6BZewC++OlF4CZ8goak8Tq/8Cr3S2ZF++RwMFsAMsyjBvWC8Q4xZT51KHN1aAj2inkS/nsKAz2DYLGAoFTBWSphqZSzo2BWLZxbUzDMwb5kRSKxIEMLsWnCeFbOI/BYTo7HfBkHCxOi0A8up7WJ6YNbxMGfWk4dp12XMerQ6DNrP+/QYHUZnsz3dm9Cs4I6NGTvCxmS1JVRfMnYNjBwdI4qhWSoGpsKsJ5rHTEfkUGMoFQYG2TlqzA1qmqi2qUVlBHxQ30TNvQS5U1TvQ1DWyyxnItB1gFWhY47ycA8NwtQCQ5aQ3SgwV7rF2k2K8OtpOPlzONmX7Muql/sKg/xX6OWfo1+gONDJGmJWEWXDKgFD1h0fw6gWMK7TjKADjTjGByZcAtMofBJzgUhjJmSxEHNYUlq+mcdKLmItR2YBsS74HxehrVHG1shjaxZAgrSltLsr4LolYerKcOQaFGoZUkX0eh2s1mu8fn2H2+sbbFbrgOWKtV30/B5suwVNMSCLMlShibZhMHd+Nehj6NrwZBFtRWDTOxeuzoaEbai6+jD8bG2Tq0Uzm0l8gv2n16dFioTtxNMiFGarKLsVhQ4yDNl1Tvvw3sOVnvMU0edGn3MUITt/CacYY9iFSziF2IFLtIsXLKbTLl3AL8UY3dLlQTBIPAL6pTP0y2cgQemWTpzE5RV6lRfoVV5+RL/y6l62hP1jrQazZMaVM3xE9RyjCkHVtpcM2hNs/kztnI0BpVGgbBzoYSQoBU0HQhEDsYihWMZEqmKmNYKD2UwJYzo7yVYwc3UsPB1zOsHSd7HwPUawD67nvoN5x2bMSERoDkzbwrRjYew/BVljwWOTLu2D60nHwpRey7ARWHFWsJJFd3iMyv4D645Eik6joCydgK5OEyV5dqROi1K5Ug1ek6ZQ0iECNKUyqHPyuDILLofCFK4PK8bZFAJqaWkUYRzaXyjZ4PNZdPksWuVLONnncDNkKT9jX1K9/DMEnERoWDrDqHzOGJIAVQOO2TDKiNVj9zJilAULoWzYTEjeY9FMYdHMYE4CJBUC8SHBORBaO7RGLZ7oPnwOu2dUQUK0O7hiVGw4NRpwuBzEWgG6JmMw6GKz22B/e4PtzS1Wqw1W8wXWiyXm0xnr3zJ1A0pTYmgyxThNzMg173noUedAswFf4liskJ2aastYmwIWRoNNawxF6NOC87EokVhFOYlOVIBo/wkROmTAKGu1JbH5PdlRg+wTRN8z+pyjCDVLcYjFKzSLV5DLScjlBKRSAuohHWyVkiDs8uEMrnIarXIC7fIVgywSv5KAX02gV4mdzHAWB6DCtAsMK+cYVl5hWHn5CEG8IGqyk+lO9SP0rfkYofjQOqnGTtQuMK6dP8IFRtU4xtSrVA2g7mxiQH/uegL9RhJDPo2xmMWkmcVELmGsNzCzeHamEh3sRg19m3YQOFz6Nla+jWXHYqy6Nma+g0nHPUIZtjG5X3Qc7xOM2WtOj48plvQQcidD2nbgYjKXk4TJYi7oiE6ksGhMBpUYBGd3UdC/RRXlMg1449lsJU+kIswQanmpgRpPw8JMavqlnjqjUWJpZ7KEWlwO7VoCTu4F3PQXaKd/AT/zS3SzXxzEJxShwLUmV2xI1dDkhkVcsaNL9kRMKOqCRYPRYWZsJWaxIgESclg3CyA3bCuXAg7WTzT1HhWf6H6nV7E3amyw/JYGcTkKSxpYfBkytfPQKSB+F6v1Hvvr16yaebHcYLFYYz6dYzocgeqATJVOumhCFqm7QIHv2Zj0O5j0PPiWBEeqoaNx7KQJGhK2sWVsTJENSdtpNK+IRsY2sKKq5t/D9aJTLqKc3K+oK0b7p0UodMMohvOHuFk0IuQpou8bfc5RhLLxr5BPPEcp8wpcOYF68QqV/AW4YhxSkQbXZ9gajGbNg8ayGpQmPhTEWZU0rGpwWKBbisMvXjDIYhpUqDM66JBmQ6qqJAYh5xgxqyb4h0oiNKbq2eoVY1S9Qj/SWU378JrmzlBsgcUXqnHMagkGzR8e1y8/YlKLYVaNYV4N1yssagS99hLT+jlm3CWmjQtMameYNc4xacQw5JIY8akDSYyFFMZiBn2pgr4anLFNh7pNTJGdrTT39KNVQ5YRs5Z8G7MOuV2PQyIUMvIdDDs2Y9SxEWXYthBwEKS2jRFBNVMe1TuZoID9yLUYY89GmLWj+2PnFH+iGBTD0tAzqTCTWlvo6KUyG4NiNvLMEiJriMWYyjGY6a9gJX8OL/0z+Omfo5f5BXr3ROg5evlQhM4eiFAkJkR/v8cWjfsxoT9YhLQq1lqVxYK22qkFY6dXQJAQbfQqdtTpTm6P3cRIk2E36lBqVVatPOj3sNpucb1/g+36DuvFHqvZFqvpGpP+FG3Hg6GokHkRsiDAIPFxPYz8DvqeCVelLvYqegaPGc1nbilYU22PzmOtcdhoNezUGm60QAj/IkIAhItfQo4/g5Z6CTN7Dit7Dj31EmLsGTt/q3r5AmU6LPDiWXBY4NVLNJIv0cxfQCjE0CynQK0fUr0AqZaFWk1Dq2Wg1XLQyKStlUEzpL1yEu1KAp1qCn4toFvPYFhPY1JLHRlXkyBYD1Ethmn1kkFicaQew4yEhdZ6DHOiFrCox7CoHaD94Tp87mm9wqx+hWkjqNadUsVuBLo/q5NABcwaMYQErzm8th7DpH4VwKcwpSK6Zh4zmt6nFLHWK+z0TRoGvmqprOJ1xUZ5ath0dMx9C9OuhVnPxrRrY+JbAR0rCF57JkYUJ2qfrikLOGi7GLSDtc+ygkEry8ix8BF0dDKVEHhkOdkslkVxrGXPZ7OGW9TiIglw6WRN1nWfgV+Owc8/h0fFq4mfw00GtFI/P1hCX8DPfsksoX7h+aEeiGqCgrqgUfnV0ZVmrvNBfKLBZ9pHhSe6f9wSyjBLKGoFHa0htYK1Tqee0ixo6vuisayBEN2YFeyNEtZ6lfVWLT0VA0OC3qhCqjXgqDpmgxFuNjvcbHegep/VeI3VaI3FaImRP4Rn2uyAQRIelePgKjKrQ1v4LQxMFW2hhh6Xx5wmMpp8gMFhFc4hipzSsaX0v14PRqlGLKCoVfPUPrSYnrZ6HlpBT1tCv0/AOWrJ/KH7oyWkxb6EevkFaLVTL9EpxBhO5gLS1QsIsedonH0JMfYSWvoSeiYGNXMGJfMK9dhXqMWfo3pFxy2foZY+RyN9Bi57ASEfZ0PulXIearkAg04xLVEPEx2fTC0JAW4ljVY1jU49A7+eRYdB+wz6XAp9LskY8EmEDLk4RgfGfAJjIQFaKZC5aDxFDIvG48y5KywaV1hwV6A9oxHD/AC9Ltyf1kvMG5f33pNeR3+GGcU2qPqXRLQRx5RGk4pUfpDFSMgwl28mF7DQyhjrVYzNBmaOgIXXPDL3FDbyk456mbd0zFo6C65PXI0FsOk8dnYmO3PHTAwdOi4nOC6ZjkyOcmpfIaspDMR7LGg6brVYTx1l3dp8Be06xX2u4GWewY3/FE78J2z1yApK/hyt1C/QyXwBP0eB6MAN+1iEXuDPLUI7tQxyswK3i6yewPoht2tHHeUtDitPRF/noHMlyFyFdaHPRmO8ppMn1ltsZgusxjMsRxNMB1N0aYyGbkNuNiEKHCSJh6MrGHsuJi0XXU1GS6ihI1TZETZbg8fO4Nho2DVzt06nsD42mZGJ1V9ECDCTzxl6/Bn0+Fdws2doFS7g5c5hxl/CTLyCcfUSeuwFrMQZ2vkrDCop9CtJ2OkzaKkzSFevICUuoOfjMIqX0AuXUHMXEBOvwF2+AH/1Co2rV+zAQDo0kM7pogMFlXwCaikFpZqBWstCY+SgkzvAF2DzedhCHg4h0j4Hm4KjQhodIYU2n0RHSMMXM+g2sxhSPIfPYirkAsRcYJkIGaz4ONb81UdsuBg23OVHrLkYlnycwcTpUSGKMeEKn7cUEiAWfJzdD0VtwV9hyZO4xTDnLpjbN2tcMMtqTIf5cVcY8fFATElQhQSGYgaDZglDqYyRXMFErWGm1TE3eXby5Zyd/019P8HJBwtHxtShrNrBEiJBsk2MHKpQp0kFAdT8SwxblL3rYOI5wUmoYg0+DUArXsJKfQUr/jPYJECJnzHxCUWonf7lPQuIhOhHRYjcbsqGPQhEU5tGGIgO1lNGbMZTUDrFmAspEItmmgWmo0FpyoxtlBJIhPZ6CXu9iJ1exs6oYmfWcUNzfVoSOmYdmpCHxBVgmxJmswGu9xvcbLbYzpdYjCZYjqeY9ofMvTJ0HZIkQRA4yLLAJkN02yYGLQO+IjKr0RdrmBoCllYTC4MHHf2zpGOC6Lx6o8auHx4HtLEaOJ45/yADFg0yP7UPg9dPB6EfBqWfDkyzYsXfMRAdDSz/ofujJUQiZKVewkq9YCuJTyt/AS97Djd9jlb6Ap3sJVrpc9jxl3BT5O9fMbzUS3iZCzjZGKzUJazMOTwqVCMLpp6CV4hBS7yAHHsBKXkGs5gENUw61Qzb0z0ueYZq4iUamQtGPX0GPneJZiGOZjEOuZJi7p1STUGtZWDxBXjNAlrNPFwhB1fMwWP7LNp8Dl0hj55YYOMjekIeXbGAgVDAXMxgIWawbFJ6lzIsASsxiZWQeECcXZO4kJAQR6E5CNPj1/RcEqYIjRiWJHQ8iV3Aqn6OgAssSIw4EqQAik8RZEUNa3GMotTjGNcTGDXSGDUyjIlAZ2rRqaJFNix+rPHs1My5JYEOmqOjeme2gqGtYuRo7FDBsaNj4hlYdV0sWgY77TUUIDP+C+iXfwXr6iewr34CJ/5TJkRkAZEAMSso4oZFRWhYesksoKgVxLKbFAc8pOTp1Ixoj1hUhJgVSeLD0vGB8DDxEdNYEEyEsvczYxSYVivYaUQJW70M1nzqNLF0JNYqo3FFiHwZjq1gPhtiv19hu1tgPhtjPhwz4Rl2uujYLjtzXeFFNPkGJJqkYKsYdmhig4qWTKe8FNn/r5kZnMG+0GtYqBUslDITHxKghVbBko4LMsg9rDN3fE1TGakR1qJYVHDyKg2Vf0psHt4PxYfuf44AXbclnFBw3VY/Ijhm6HPS7xqbU0Szip5i7+u47hq/ExERegEvR5bPBdzsOVtb+cvgOncOL3/Bvh3bpRi8/DnaxUsMKXtVuoSXfQknewYndwm3EIebO0Mn+yWC9GwMvfwF/MwZ/OwFe8xMPYdXuMCID84R9wrnsHPn0NOvQKUClHXr1bOgWJFNGbvkcwiJZxATz6FkXkJKvYScOYOcv4KUj0MtJqFX0tDKKWjUZU6d51yBDTLzxGDshiuUQPUtXaGE3iOMxQImzQImYh6T5gkSKWY9CXFsxESAkMBGSGAtJrCm9SH81UcW1Ya/PAhQAmsuYFm/Qghz75iFRFYSxZ0uGfPaBRbVcywq51hWzg/7MyzK55gSlYBJ6QzjA4MSNYdSPU6QVRxRX1YjjiGXRlfMY0AZP62KiV7HzGiwiXtzS2QWEP09WMkvYMX+Gk7sf4Nz9dd/VBEKEw4Px3Y8FQdaChmEBFkxyowF2bFoTIiyY3uljD2l5U1qMhUwt2V23pxarwUxH8PEYj7DzX6P7WqBORUNDvqYDgYYtH24ugVNlCBzAuSGwPYtU8WgbcI3mmyuFM3bnit1rFhqncdCqzPhWbLygALWSiFww9gxQfXgmCAtcMfCMSC0Rgeh7eiEiwcZrh+7/txY0HVbxomnRSiauXpq/zmxn2tfx03XYETFKLhHj33MUYSczBlIdNqFGFvdgyDRfTt3BqdwwcYxUEqeCtS84iX61RiDWjZImFqlOFoUeC5eskK1SZWCyAn0smfo5S7Qy12y3iEa4UAjHahRkZoWOzkqejyHn7tAJ/MK7Qx9k16BKmLHtRTc3Dns9EuYqRdo588xorGfQo41SpoUc0qeQ06cw8jFYVObQi4GtXAFOXcJOXsJjdoVSimoeWphSMGkYrw6TVIswW1U4DTKbISqzxfRpX42ympINfTo/PdmGRMhc2QsZDEWqaUkH7gI4qFmpZnBgqyrZharZvokWGIca5EsqjgTsxWfwopPMxaNJE7E78eb6peY1y+xrF5gXTljrCqvsKy+wqJ6hgWtlTPMD9A92s/KLzGtUGX6c/SLLxiDwql3q3soCh1Q7Q7VYVXOMa7G0KP4D/X7pb6Em/gp3Ku/gnf5P8ON/a9w438NN/4TeMmfop36GToZigf9Ep3sF+jmvkK/8Az9/DPQz6H+sGHpFUaVM8a4Su8fQNlJSjSERIeW0UkbIQsujSWfCYiI0FLMYinmsKDiRDGHTTOHnVRgqfmNUmHZJjpiZ27JrCaHTnxR6g20LA/L2YaNzlgtluz0ielwiGmvj57jwlE1qKIIqcFBEXg4dCyRY7M5V+yEXyrOFMuYKQ1sNB47tYG1UsNcqWCulLFikDsYsCIXjFk+ZP3UWSc+dePTEHwSyK3Jg4af7ewmgx358yMiRKKzb0m/MycBIjEiEfoYsoSeEp7o/agIMResS139QV0QDdC/9jXc+Dpuu8aj3HRNPMZRhEKrh9ZBLR2cr6TV0askYaVegUSJBKpTvDoyrFNN0BUrXmwXLuEXE+iW0/CLSXRLlJKns6Gy7Pn0Wr90hW7+AoPSJTvaZUbDy6sJdPPn6OUvMSwlMK4kMSzFMCxTMPcKQ5rEx1L+V+hS2j/3CsPSOZZcEgs+wd6rW4ijk4nBJ5Ern2MhJLEQ0ugVz9HKkOv4grmSvWICvWoaPo3DyFxCy8SgUUwqm4Cai0HLx1jvlVZMQa/SoPwSVFprOVhUfUyFf80GbFmErdDgriK6ch7dZgE+ja6QquzEjoFYxljMR8hh3Cwwd2klZPExGay4ONbcVYQYKB61rcewr8ewqV9iUTvHrHaOSZ1KB4L9vHqOELKYaN+rvsKgmcZQKcGrpVhDaTf3Ct3sM7SyXzIrtZv5Er30VxhmnmGUfYYexXhIYJI/hRf7K7Su/gqt+F8xa8hN/DW85E/QzvwcfvYX6OW/QDf/JfzCl+hShXTuy6BJtfAck/xzjCkjFgpP9QJTKn9gJRBXbGb0tBbMjmbjWutpzOsZLLksVo/Bp7Ckv0/mhmUxbxYwlUpMiHZiBjspjy07lkfA0pDgC3V2fp7McfAdB+vpFK8p0zVfYEx9WgMf3W4bNErGUlToogylwUEWGmyGes+jSZ4SPLUBRyyzkSQrpcoOQKQ1ylKuIMqanqfVMDcrWFgVrJwaNk6dsXXqLDC+sykWRG4YnTemYePo2DpqpLWCer3uW0YkQPfFJGrd/OH7ffvp2qCo8ET3m56G1UDHZqBj1w+sm9uujte+gde+ybjzTYTQPTrT/qbrPMAmDQqO/CFxCUWGhGcmFrFSaxjWM8wlC0QkzgSBHp/wedxRr4teRad4GQhMKYlhNYdBNYt+Lc3EbFCng+xInBLoV+lxGmpOjYs0QS8QoUGJihvjGJXpOnU4byqOGYlQ7QrdShKD2uG0BRr7WbvCijJgfHBG1biSxriSxaSaBlVtzymGwydYoSPNLO4XY+hkLtDNXWAppLGV8ujT2JH0QVwrSYxZIDuLIZ9hLqGUeAElQ0H2S+hZGllyAa1wCaUQg17JQKE+LDb0LYZWPYUOFfI1CuxwQjLZuzTCRCihL5ZAotQXy0GAuUmV2kQBgwgUgB6KaQzFFIZC+siMT2DbuMKWRKoWw6Yaw7ZK6yVWNSLGIHdtUblgItTlUvh6M8Jv//43+Ie//QH/x/s3+N9vV/hhPcDdrIVt38DSa2JmcBjLFQzoxItKHHbuFdTEl5Auf8EQL36G5jnxc2jxL6Enn0GJ/RLi2U8hnf8UxtXP0c4+B7l/IypKLJxhnD/DrHiGWSlgTl8KlsCOgAAAIABJREFU7M9GriQJaVibRa5o/ECCiRAJ0UPWfBIbsiIp2C+msJRodEeBje9Y0hla5A5RxbjYgFYuQqlU0DZNLCcT7JdLbGYUZO5j5PvotdqwTRuKKENuiNAaTViCgo6qs9oqipfRgH6PK2KgULCZx0KpYiGVGSulck+EooLEhEqrY0tlAUYNW7OGPc2ZvgedN0b3aeVx7YjY2xL2DhURnlLq/38QoV1Xx65Hp7YGrtctiU/HwK1v4rprM+hE170fQPc+FiAH113nJEJkpYQwsaiTiKTYPWbllK7QqyTYParpGXNZzJrBLJfj4+UURvUCRvUclnIZX/sa3rRkFjil92KvixzbQmX3dHQLHffSryQwrmcxpkArHfPSoKNe6H4MXfq57GdSLVESs3oca5YpibPH++UUhtUMpo0sphTMbCYxF9PoUa9SNY5hNYlRLYNhOY51/RLXQgJzCpKyloJL9PJnGJfPsRNT2JAAlGPo5M/RKVALyBUoaL2WslhIGbSL57AyL+EVqLE2Br8eR6eWgJ0/h5akGqtLmPkENHL98gmYJaowD8oQyCXUqaG0loZF85aEIlrNElpiiQXY21IBbbmAjlwE7b1mDi2Rsn5J9Jg4BUI8qycxr6cCarRPBoWaVP1dibMxG9e7Nf7jb3+L3/7f/wX/9E//jP/3n/4R/88//yf89r/8J/z2n/8D/vE//wf842//Af/x//x7/F9//3f4h7/5Hn/3/i2+e73Dm/UM19MBlv02pq6FoSZDLxUQ/9lP8It/9z/iZ//Tv8VP/+1/h5/99/8Nvvgf/luk/pd/BztFrl0O3XwCw9w5pkyIzjEtkQiRWxnDktVykZsZ1G0tG1cgFlwccy4ddMVTZ/yhO34hZNnfM8XfSIQ2UhY7jTJeNXYe/ESlcoIyVCr/qFfRtV0sx3Ns5zOsphTv6WLUbaPjGCylrgky5FoTckWAxVO8yMTIdNCTZXT4Crp8GWOphqXGYanU2L/hpVRmayBAFaxVsooCqOAwCtX87Gj2tN7AjcHhxuJxbdIERh471gvWwNats7PH9g4d+8zhtUPjQZ4OTFPwed8iSygaYA72dD/kscc/9x5ZQtGWiuj+qczX3ifBsfDatw+rhTe+jWvqIOh6WPc8rPstbIcdbPptrHwHu66F656Ffdc8QtdHS4gEiISCrBwSFQpOh9YRWUHsWN6DkAQZGUqBZzHiUuiW6XFyvzIYVHMYNwqYCnkGWVShFUSu2ULMs8PrNkoZPwxNvHGE4LjfCh1sl8OCMlhCDnu9gtd2FTMhzSwhErDZ4R/oPKwBEiimlMC4lsWklsOskWEZlZVEWZQUqNqa2jMm9TSm9RzmjSx23BWuhTgWtYsgqEtVu1X6Vo7hWkhiQ7U8ZYpp0fzjOEYlsjYusBPpG5msOIpn0ciKcwzqMSzlHNZamQktBfXt1Cvm7g34HLN2+lyWWVZG+hXM/OVh2uEVtOIV1PwFlNwFlPwFmrlXkPMUbD+HWY3D5dKw6/8fc+8dZWd5ZvlOB497uifcuT23e9ZM97odxjOdbDcmmCxAKOdSLlXO6eScc86xTlWdyjlIKuUqSQUYgwM2YEzO2dhNBhMESL+73rckITC0mV697r1/POv7TvhOnZLq7POE/ey9D137XvTKKoyqGqyaOhyaelyaBlkCBhQNBDrr8HfU4u+sxddRi7e9BrOinUQyxfzxk8wv3s78wikOL5xgfuEYc4vH2b94ggMLC8wvLHBkYZFjC4ucXDzJqcXFT+PkIidPLnJq4QQnjx7jyP6DzE5MMj02ztToGGP9/QzmMyQ8TnRN9Wy7ZQUtO7aTcdiJ6TqX35fwk2+rwtWyb5mcKpaNW0QvcRf+9j0EOyoJyNgnv4zkQqqqXu6EXRQqU4q/sxpi6kbZh1x/xd9x49/9FXUbVyJUH60dTZJ8mQoHSccThIMRgh43fqcDl8WMSaNG29WJqr0NbVsn1i4h4btsOCjkUewdwvutmZCmlYi2hYiqCZlhyZ20BhJyIXYZfC4FnOXzdgThUHCCPo0O8oYuCkaF3MIXvu5ppyCoqghZuwhahULisseXWFQt2BXkbMvLqhcmYZdmRZ+WYZ8FIdEfujAd+zKQ+t8CoUsWVUV/50J82RQs7zKRdy6DTsFnJy/CbyftdRALeEhHgxQzCfq78/SX8mRjQXJeq5TAzbqMZIQwv3gNzyXlmAAKUXoFO+rkiL765quoWXk12l0bZAnma6ki0FZDqLOekJDTEKTCpl342vbiFda9nSKLqSfU0SgjohCGcsup7DIICeO6OmKi7hdAJLyk2gQrulI6b0bba4m2iX5JAxl1I72WTqYiJvKmVnzne0sicxLfmAV9E2NeNf32dum+EJMA00hKlJCqGjKaGlIqATxiHUC4M9QQ66gn3lFHsmMvabGFLZrirYJAKDhFdSQ7a8gr68ko6pb7UvL3FeBWTaZrLzmV6NsIl1AxFRSAu49Q2y4Sqir5M8XP8TftxVu/B0+DGLdXktYIrZtqxOKmS0ih1G6V6ysCgBPqRmn2Z9m3GXttBS4B5G2VUvjNIsBoz3rUu9eh3rMJ1e4tqPZsk4RR1b4KFILKULmVjuoKlPW70LfswyAY6jLLqkGvaCeVznDk5G0cWrqTA6eXmD+1wCEZpzl08jSHF05xZOEUR4+f4piIEyc4duL4JSFuL993dOE4xxcXWFg6xeLSKY6fXOD4qUVO3naak0unOXnyFP3lMnXVtag7uzg0M8mJg9PMjg0yMdjDcE+OciFFb9JPKWCRW9YJq4KIsZ2ArgW/unG58d/5qcFhUGTC4ra6ibBeNJvV6Burueyv/4K/+bP/RsUtN2AUnmX6DnrifvKxIEG3E7fdhs1gkB562q4ulG3tsuFsUKlx6nT49XqEJpOQPPEo6ghqGwjp6glqmwhqGwlr6olp60hoa0loa86DkMh8RNbTTvr81OvC7d8EoU4yRgUZs5K0XU3cocZv68Lr6MLrNuH3OYgHhbSLlZBJeJIJ/y31Z/pAXwxCn+39LIPQcgknzj8Fq88+76vc//me0KW9ny86z7v05EVW47OTEfQOtxmPVY1e2YjTqiOTTpLPZ+jpKdLf38vQUD/dhSyFgIusw0TGbiTrNJFzmSm4LynH/G37CHYK+5RabDUVtG24kbZ1N2DetxlvayW+dvF4NWFFLRFlvSQxNqy+GsXWlXKyEhYg1CnIgU3E1S0EOgSJcYskPIoyToCWyI7iygaS58WnsroWEqoGvE27iHaKLKhRZkJJdSPBtkoCcuN6j7xWAIWQ8hSSDXlDM/3OLspOJdHOWiLy2iYSSsEVaWIyYmYyZJbUfjGBiXeJZccGkspG8vpm8rpmwuL3aV0GxriqkaSijowQx+qqk8ATbq8l3N4gs7NUl2iANshpjcyO2qrkz0107SOjqiajqiHRUUWkZS+xNlEm7SHZtZucpoqMSuyzbScqmsmtOwg37yKtqCGrqiMqwLtpJ766Crz1W0kqqshpGmR5ZRfgVLmJUMMe0u31BOv2Ydy+Gd22DdiqKjDXVKCs2oqiahvNO9fRsG01LTvX07htNbrmGuIBLwMDg0zsn2degM6pRQ4dP8b8kRMcP3aSkwunOX16iaWl2zh5eomFS+LEqSWOnzzF8cVTHFkU2dQiB06c4MCJ4xyUGdSiPB5cXJDH/SeOc3hhkemD87R0drF3317Gxoe57Y7bOL5wnGMLJzi6eIKFE8dYOnqAU4fmWDg4zdHZceYnh5kbKTNdzjLenWA4E6Yc81IK2OkJOMgG3JSzGcbLfQyVSmRjMeKBIMVEjJzfIVnkQjQu6rZj1ogJVxuKlhY6GxtRtbZKJ2DhZSdskMU6ir21Bk9XPWHxN6CtI6iqJKyuJqypkxHVCPCpI6mtXQ4pD9KM+OJY5iG1khWrIGI1RK5gdJI1dMkQTOmUWUnUrCNqXdYs99r02C1q/H4rqWycZDZNIpUgEQ3itwofeiNZh+6i8JgQIMs5NBfjy0Dk0knZlz3n8/cXnBouRN6lIXdediPjNLAcOrJuIdivIe9WU3BrKbiM5ETm4tbJHlDWZybtthCxW3Aa9KjaWmiqq6G+oYa6hmr0Jj2pdJZcvkCpt4/evn7KA0OUSj3kRIbkMJJyLP88kRGJadnFciyirCaqriGursVStZG6Wy6nadVVWCo3LKfMXVWEldVExAdO14indQ9dW1ai3bEOb5OQXljOKARZLqlrxNe6nZb1V9O5ZYUEqVBHLVFFvcwAxIZzoKMK3e512OsqCIo+kQAKOW1oIiZSYV0jWXMzUZXYKxPgWI/wkErrm+UfSVQlxvT1snwU4Ccb6bKObyGpbiKrbZaZlshQRI9B8EgKhjamI3ZmY065eS2mM+IxkZmVzG2MBXSU7QqW768j3tlAvPNTwSzxPJG9iddMyH5FtexZpBRiwrNH7rHFO5bZ1YJDlNOJrExkZDtlLDOmq+VoWTTHRRm4vKy7m2jzdtKde8h27SMhiIm1O/BXb8dbs0WyrMNiClm9HXvlFmyVa+U+W7yzSmaGlsqN6HeulpNCf/NubI276ajaKffK4qk0RxdPc2JpifGJCXRKFU69ibjLTcLvIZMI0d2ToX+gj7HRYWZmptg/N8v8wf0cPXqI4yI7WjzJwunTLJ4HqsWlJUQcP73I0ZMnOLJ4jEMnjnDw2GHmjx8mFPazYcNawpEwp5du49CxBeaPL3Lw8DEOHz7C4SNHOXz0KEcuxDFx/TEJkkeOHePIkSMcO3SY44eOcGBuP+Pjk4yNTzC3/wBHxLWHj3Do4Dzz07PMT8+wf3KSqeFh+goFutNpKZUacruI+T1Sx9yqbMfS2YRHMM9VgsBaLyMgvuw0TVIpIa4WX5B1sl2QPK9JJLSJUrpPIyNWQvSt5EXj2dxBXGy9GzvJ6TvJGZb3xKIWJR6TGbdFGBYacNkdOOwOAoEAqUyKRCZFPJUhHotLVdC000BebK5fonj4WULhb89sCi4BFr89ii4NRZeaggAgt46MW4CLmYzLRNYpCIhasm4VObeKvFtDwaOTmUrBZyXp1RFyqLCo2+lqrKehup76uha6ujRo9GZUehON7V20KTVSdUA4xxa7y/T0DjAwNEZvbz9Jv0d+aSQcRpkBZhwa8h7tpyCUFAp0YufG2Cr1oStvuoyqW67AsG8jYbH2oBZpaiNx8Z9ibEUQDBvWXEfXttX4W6slSMRUoonXKr8xxHhdW7ES4651BJtFM1lkI6LebpQTNX9bJW0bb0Szc430ExdsXwFCy02/ZvR71tG17UastZvlmD8iMhlByze1EdfUElPXSH6G6DOJx0R6LEIQwYQxXUbbLMFEWAcLoBGKezlDq5QBjSlqZRNUck3Oq/EVjC2MBfWM+g1EpMFeDfEuUd41MR60cjDtY8xvItYl7q+VEhI5bRNlm4JuY6scuwu50qSiBgFKKdHkVgmQEr/78oJtokusc4jpXB1ZTT3R9koJRGLaF2/bRVb0pMRzhAlgwy6iTZWEm3eSVO4l0roXb9154mftZsKt22VPK9qyE0/1Rsw7VuKv20K8fQ+6ys3UV2wgHQsxe+Agh48vMjI1JTMRq7KDbTddz77VN7F75XWsuOx/cuPl36B64wradq1FXbMNbd12jE27cQhyo3DOsOqIuy1kw256kkGG8nHGenOMj/QxMzXEwblxjhya4ejhGY4dmeX04jGG+nvZtaMCl9PF6aXbWTx1O8dPLXF4cZHDJwQoHefgsaMcOHqU/UePMntsOebE+aHD7D98mPkjxzhw6BBj05MMjo0wMTvN7PwBZuYPMDk1id1kJBOPSfDpL3Uz3NfHzMQY0zNTzO6fYXpqjPGRfkYHexgp5xkoJCinI+RCYk3FgNsg7MbbcWnaCalbZOkXVDURVjcT1rQQEXKrIuORes5KBJ8nK7zFhF+XXUnatiz/utyE7kSsYkRMHfiswhvPidNqw+lwYnc48AX8JDPJz4CQUD6Q2YDg6fy/BEICgPIiq3EbJAClPWaZEXU7uig61eQEGHksZH0uYi4rfrNWrk511u+gpXqblDgRAB8Px/C6A2i1Rqpq6tmyYzerNmxid1UN8WSGbKFbOoz09H0KQqmAV8ozx2x64sLrTEiLuC5xYBXyAlmTUtayYU0rjnahurcXmxiNqxuJyT2YZep51qaQ37ZVq6+lrWIt4j8uphEcinYyui6KZgXB5t0033o1qk0rCTULcl4LaWUbKW0zeXOHzH7kmLdyIwFRMqkb5RhUNPzE9MNQuf4iCAmQkRmWtpmCtRNv6w7aN12HavsqOaW78JjQAxbTCTndEw1nMXFR1l0Uu8qdd8wUy4yiCSpCCGGJhUfBdE2oa4gKYqK8TpSNIqtqkS6bJZtC+otHBAidf82SVcFM3MmBlJeSpYuQ+D1EX0nTwICji8mgkWG3mqSimninWAupJqupo6BvJKetJya29cXYunPv8kqHopKMID8KQl+TkBypJt5eSUq1T8qVCLKnT/KpthNpE5wgwabeJcHHW7NJ3k517sVQtZWu6l2EvC7mjx6TmdDs4cN8/3unSbuMrPvO37D6b/9vrvuz/8x1f/nHbPjOX7D7qr+i+rpvUH/j31F3w99Qd8PfUr/i76i9+dvUrLyChjVX07T+Wlo33kDn1pvp2rGajspNqEUjvaUSu6IOr7aFkKmTpNtMMRYg7nWw8dabaamtplwoMDoyxNTsJAcO7+fg4QPMHznIkeOHObpwlMMnjnNoQZR1x2VWdPCoyKyOcODoPBOzkwyNDzE+O8HM/CzTB2eYnpskGY+QSkRIJ6LEwgEiQR9+rxut2UiykGXm4CxTsxNMz44zMzPK7PQ4c9MTzEyOMTU+wthwP4PlHvq7cwxmY/SnwvSK/lJITHSsJFwmAiYVhrZa2iq307JnK+1VO9C11MiJZlCwsy0KCoJ0aBa7Yx2ELQp8Djs+jxefx4PT5cTmdOANBkiKTCi9nAklBGnSZSMr+DNOnfQQEz5iIj7NhMS5yIQ+25Revv1phiSA5atEXpRfIgMSZoluEym3maTHSs4ruD0qck6RobjwGByo27V0tiqwWXWU8hFmR0vMDpfoL6bxe720trRRsW0HW7dVsHlrBXtramlTKjG5XMRSaSnuny/1UCr30zc4TE9fmWzYfxGEYsIJVgD6pSCU0CpJGTUkTTqm8imWDkwwP9FP3GkgqGwipRdsTyUFm0aGoJqH9O34tG345WShnaxBRbdZS69NJ8uzrq23otmxTjaq0zolOYOanKmDHodKTtTqbr1KZkLCxjelEw6YYsQpYhmEOrZcjxDTFyAjiGAZgxCgapeb8uqdKzHs3ShB6EImVBS2t4YO1NvXoK1YJSdnQvw8J1JoQxt5QyvWyk0yxFRNCKSLDEk8ltU1yqXHnCj3hGaxSghltZETv7ewBha6xYIl3VmzfJ3UMRb8kSaSupZlEp0QXdeI57YwYFcxE7EzHbKRUTWQUtSTEmWfqY25mI39cQfdxhaEGFtKWUNeU8OApZV+cyt5kXU27yXeUiVBKK2uIix0lOp3E2kRLGvBJt9LpGMfvqbdKLbcQu3NV1Cz4jL2XPNNbv2Hv2Ln6hWE/W6OHD/B8VO3MTE3x913LZF0arnyv/8frPzr/8rOy/4nVdf+A7uu/Ab7rvhLWq7/W9pu+nvaV/wDrTf+vYyWFd+kecW3aLnp27Te/G3ab7mM9pXfoW3V5bSsuZKWdd+V0bb+Gto2XEP7xmtlhtuy6Sa6dqxFsWcjqy//G67/279g5RV/z/oVV1G7fT160Rg2Kog49CTFZCUSoJSM0l9IM1IuMjFSZmpsgJmZcQkik1Oj7D8wxeEj+zl0eD+Hjxzg2LEjsmScn9/PwYNzzM5OMTExRs/gEIPjE0zOzMisaHpmQmZFU1PjTE5OMDE5xvjEGOPjo/L5E+OjTI4NMTkyyMTIgIyxwTIj5R56C1k57ndZTeiUnbQ11VFbuZvq3duo3bWRzppdWNsaCOgUBG0a/A4Dbocdr8eL1+/DG/Bj87jwhIMkRCaUFkCUIZlMSscWAUJF12/uc30KRJ+CzaU9nq9Sfn3+OWLSlXEbSLuNpL1W0n4HCa+TkNOIXa9A1aKgqVpLZ5uXcGSQQ8e+z0PPPMbDj93LzFgvVnU7u7dtZt2GDWyr2EVDfYt0D/H6Q8TSOXI9fWS6e4glM9LeKFcoITKhvv5hyuVBCrEQIYvQ69YgQejzmVDaYCCm05E0G7n39lN88NarvPGrFxjqTuLvEiWUQHwNBauWok3HkZ40Pzixn6m+LMJLK25UkzfrKdst9LlM9AVMlENWxIau4HMkzQLVTfQ41JTdWkk20+xcLd06EpoG6WrQbVNTsotQoth6MzW3fBtLzSZZZokMp2DposeuxN28nca1V9K5daXsBQkKvQCfkl1DztSFuXILlj0bEcxc0RsqGFopGtspGtqwCNLdzrWSECl2j8Tj3aZ2wm17UG65AdPutbLnk1Y1kdd1UDR2IciUguktJnkXSjHRVBfNSfFzc2YFcU0Lwc46+V7zhg6K+nYKujZymhbJCE4rG8nJ/aZGSsY2+qydsjckSjLB+u01NDLt1zIXMjJg6STRWkWqvZacup4hV6dsprtrdmDds4mOdVdTfeM32XjF33PrN/8Hq771DTZf9S1qVt9A144NNG1ZReuerXgdFnr7B+guD6GzWEjEQ2T9VrZc/U12XfUPVF75D9Tf8B3aV11Dy02X0Xjdt2hZcZmM5hX/SPOKy2hb8Y90rPgWnSu+TdfNl6FceTmqW69AteoKlGsvR7lGxHdQrb0C9bor0ay/Cs36K9BuvArNxqtRb7oWzdYbaVlzFbuv/Tsqrvobdl/3TZrWXkP7phV0bL6Jzi23oNiyBsW29Si2b0CxZzOq6grc6maSARchr5OIMAkIeGRkExFKBdHHKjMs+lhzM8yIUm3/LPsPHuDg/DHm9h9mbvYgB/cfYH5uloPTUzILmpoaZXJyhPHxIcbGBmWMjg0xNDLC0NAwg4ND9A8M0j8wQLl/gL5yPwODgwyNDDMyOsrwyIi83dPXQ66QJpOMSbPCdCREKhklnowQCgcxm834ggFCsSiuoB+3WJLNJC6CUCqZJOp2yClTt1j6/ILF0uX7/nVAqOjWUfCZyXktMgOSZo3aLtQtDdTVVVPV0oXRkSffc5qRyXsZn7mHXPkAGr+D6tZ97Nq2lrpdW1B2tGFxOglHk2TSBWljnc2XSBdKpAolErkC8WSWdKZAPt9Dqaefcv8wA/3D5KNBfEYFIZNqGYQ+nwmlLAaSBkEht/HwT3/COT7hLGeYGS7jU4pei5pukZo5jLJZ9bO7bueTM+9x7w+/hzD2S5vUdNu09LoEecnKofEhHvjp91mYnyRm0pC16CWbst9voOQzMJT2MduXpi/kIKnvIG9W0OMy0OczUw5Y8amEK+leOUZNGBQUrWp6nWr6vVopw1q79lrat64kom48v5XcSY/YYzF30rzhehrXXyPZ2Tlt2zJxzKKgaFNgrtyAftdaIp01pNVi6bGNHrOCZNc+bHtuxbFvnSQBShAydNFt6cJWuQ7ttpsx7lorKQZpUaIZOoh07ka362b0u2/FUb+FiLJW9ruKQgq2S9AQxK5ToyRRJpVN5PUd5IztSLU/fSuRrlrCIrMSYCjKNE09PcYWMqJB2lYl6QKCNtBv6cDbvJtr/vpPueov/4RdN1+JyDTMldvwt9fibqvBLpjpmlbcujZKqShzExPMTM/IxmC20EMinSUcjpCIhFC1NmNobyPtdTOazzLX30dvwEbdmmsRvcCam75N7Yp/oPrab1Bz9f+S4NR28+W03/Idum79DspV30G5+jt0rboM5Zpl8FGtvRL1uqvQbvgu2nVXol9/FfoNV6Nb/12066/GsOk6DJuvx7D5RgxbbkC/6Xq0669Fs/4aNOuvRbVhBYoNK+jacCMdYjK7/gaZJRv2baW9Yi0tW1bRuWM9XTvWo9q9ScrDKOr2Ydd0ErQbsWo68Qp1ALeNWCgobXh6CjkGe0uM9vcxPTLItCjDZqaYmZtmenaKqZlJGRNTk4xMTjM0Psng6Djl4VH6hkboHRymPDBM/8AIveVBSj1lenr66entp9Rbpqevj77ePvp6eukt9VAsFskXi/T09uJwOgiEgoTjMVw+r4xkOkUqkyGZyZFKZYj63WR8gjVsQOxvfT4ECIk+TbdTJY9isnVhqpV3Gig4TeRdhuUpl1tDxqMm61HR7VZQcCnIi0mXz0jGZyLhMUtfM5NGQ3tzM011dbQ1t6BTazCYHFg9GaKpCZSaBLv3mti4uZ2NWxrZUVdPu1aFz+cllUiSyxfJFHvIFnvJ5ntIZ4skc0VS+ZKMRK4oe0KpVJ5cvkR3qSwzoYGBEbKxKF6TjpBJQ9yqWnawdV/SExJ6NDmLmaLTxYM/vY/3+Zj3Pnqfif4e/JousiYNvVYdfS4LWa+D+++9R3a1H3zgfgJ6JQWTih6HlpLHRN7r4ke338k5zvHUkw+RNOspmnQSZAaDJgp+I7cvHOBXLz3Nqf2TxHQKCgLAvGb6gjbKMQ8Ls8OcPjxNMeIlZlRRcurp9+oZDBjoDZjJes0IQXKh2yJIXgWPlt6AkZJHh752C6qqDYSVDRQMXfRY1PS6dHS7tHRsvYXGddfJaVze2EnJpGLQaZC8IcX676KvuBkxdRILkTmjuLZLypdadq3EUbVhmU+kbaMkmpXq3Zh3X49h54246zaQVFbLflC3uV0u5Kq23Ix+x2qZQeV0LXKqIjRwDHuF1fYmPM27EFMZMYERZaAgSUba9kpJVKE2mNU0UBATQWGn3LSLxq03s+n6b7Hthstp2XArmu3r0O7ahHLPZuoq1tBSuxOLeM+9vYyOz5Av9MoP0NDwOKNjUwyPTDA8Msn84ROyUbz/4FFmDxzm0JETTI8tXbf6AAAgAElEQVQPM9idojvmpmvfJpq33EBQuZewuh5HUxVtG2+hbd316LbehGnbCkxbV2DYtgLj+TBsvVGemyrE4zdh2rLifNwoj/qN16NZdw3qtVejXX8Nug3Xoj8f2g3Xodp0I8rz0bXhekR0rruWjrXX0LX+WjrXXiNvi2PXumtpX3udfE/tIuvbuor6jTfRsPlmGretonHHRlr2bqOjeifKur2yh2PpasKuUyLsxkM+D4mIIDdGyafiFLJpSqUi5XIvg0P9jI6NMDI6zMjIMGOCmDk2wdDQKP39g5TLA/QKABKAVOqju7uXYlEAUOlidPeUsDnsaMUirM+L3enA4XSSSiVJZ3IkswWS6QyxkJ+U37G8/vAF2syih1Nyir99Bd0Xp1pigiUyJwNFMVmTsho60i41aY+anE9L0aORo/aYQ4fbpEGjaKelqYn6hhYamzroUurR6i0oVHqaWzqp2tfMlo3VbFi3lx0V9TQ1aDEZ/ASDeRLpZYBJF3tJ5XtI5kokc90XQecC+Fw4JrNF4vE08USGbK57GYTKQwgQyqXTCGG9gEFLwqIm4VSR8Ko/nY6l7DoKNislj49H7r+f9/iIdz58h5GeAgGt8GDS0mc30O+xUQh4eOC+n8iL7/vpPQhX0W6rlrLLQK/fSino5Sd3fl+C0NMChEw6ShYDfQJkAia6Q1Ye+MmdwDl+evsiEV0XJYfIgkz0hewMpcO8+sKTfPDOq8yN9BM3qel1Gxn0m+kPmLhtbpinf34Pdx+bISOW+xwa+vwWhiIOhpMe9venGStEpJyD2KoecOkZDtoYCNqIGtolTySqbZFummWnnlGfRZaHndtuljtRCVUTBbOCPruefocG4+5baFl1GZqtN5BW1lAytNJv6UKM3DVbr0e3bQXems3k1Q2UdK2UzW1Emrdj23Urzso1iGZxUVtHv7WVnLYG066VaLfdgKduIzlNDSVTo8yEdBW3oNp8I6Zdq2UjW0zQBG/IuGMNlqrNRIXciBB5272N5pUruPYbf8Wf/4c/4k/+3df5P//oD/jG//hLookY3T29JNI5bA43/mAEXyCMy+PH4fJitjoYHBnjxMklQtE4qWyBA4eOsnjbnZy6/ft873t3Mjc9ydhgH3csHOb7S4ucPDZPIeKTXwbuhj0E63YSrt9BuGkb4aYK+btGmiuIio3+1p1y819s/4tItu4iJhxYhM34zpU4dq3Cs289obotF/fLxJ5ZqFkI4i+H0Kh21WzGsGOV/PfQbL0J8W+j3rICcS7+jZSbbkCx8QZa11xN85qrqbv1CmpWXk7Vyu9QddMVVN10JdU3XUntLVdTt1LENdSsvp7a9bfQsGkVzVvX0CZLv62oq3dI3SohSSx0tcXiqkvXQcCiJuCxEw4HSCajUvysVMpTLpfoHxD8lxEJ8n3lYXp6Byn1DsgPXb67iD8UlP2gVDZDOBbF4/eRvASEUpks8XCATNBJzmf6Qn0eMUYvulSXANCFqZZRTrjkuN2tk5lU3msh57Ei7Kxcep2Unm1taKa+tpnGpk5a2rS0dWpoaulk7746tlbsZsPGbWzasoO9++pRKA04XEHiyTzZXC+ZnMh0+iTYxDMFEtmiDAFA/ywI5bplJhRLpEll8xS6e+ntH6R/cJhCNkPQbiNg0H0xCAkKtQChXq+Px3/+IB/wCe988DZDpZxsuuUsOglCA14bxZCXh3/+MwlCP/7hDyQI9Tr09LuN9AVsEoTuu+uHnOUTHnvkftIWAz1WIwMBG/0hKz0xN/f/5C449zF3LR4nbtLS4zLSH7DQG7QznIvxzuuvyMcPz06RNKkpe8yMhB0MRJw8Kq7lHC8+9QBpl05OF8RrD0ZcHBjM8urzj/HUz+8l6zaSt3Ux5DMwHnYwlYnwg4V5lvaPk7BqyNk0lN0GRgIWRpJehjJBSgGbdELotesZcVkY8pgIKquxC9fYpu2ktQ30WjoY8WglRaBjyy10br5JSpD0GNoZtmsYcSjw1W9Esf5KNJuvlZvxvaYGhp3tiKN190qM21fgrV1PQVNNv6WZgr4B6961GHfeKss/SVzU1pHTN6ITNIa2fSQ66kgrmimoOsioFVi6Oqnfs5cV117L3/7N33LZFVcRz+Qp9vXL6YSo3V0+Pw6PF6fXh8XhRKXTI6YWgpwo7vMEgkzNHeTQ6buYOXY7vaOzjO0/yuzhBeYOHWN+8TRHT9/G0tISpw7M4W5rwFO7i3DjbsLNFUQE8LTtlBEX0iMdu0nK2EOyQyhY7iUj9r66ljWYxH5eVlVFToS6+tPQ1suJoZgaSvDVikZ+tZwgClJoWlUjb4uNejFVlM35lp0SAENNwu9+C476jVir12HbsxaLWLDddgu6LTeh2XgjqvUis7peZnMta66h8daraLjlSupvvpyamy+natVVVK36LtWrL4k1V7Nz3Qo2rVnB5rUr2L7xVvZsW0dd5TYa6/bR1dmFQW/AZrXhcXkJB0OkU2nypW6C0QiegJ9MIU8kEcfl9RBPJi5mQqlM7jwIOciLzP4LbXJEw1pN3iUIhMsAJKabKcHr8ZhljycjrKIsBoQ5pqG1jc76ZpoaOmhuVtHapqO5VU9tg5qKXU2sWb+dVWs3sXnbLmobWtHoLfhDcVK5IrnuEtliN+l8kXS+QCqXJ5krfAZwLgDQ50EoXejhQohSLZ7JygmZeI0LE7Ly0JBkTYeddnw6DXGhQulQEveoPs2ExA5H0Wal7A/w1MOP8CFnefv9txksZgjpVeStBvodJga8dkphP48/8qC8+Ad33UnAoKTXYWDAY6I/ZKcn5OOBH93DJ3zMIw/dS8Zmos9mYiBgZzDmpCfu4+f33yNB5o4TR4lbjJS9FkYjDgZjHsZKWd5+4zXOfHKW2clJUkYVAz4zozE3A3E/D/30x/JnP/vUz4k7RZllZijgZCDq5eB4D++/+wav/eKXy/W2U8FQQM94yMGhnjzvv/Uqr//iObojHmnq1u83MRK0sHRokueefIj77jxFxm6ix2ZizGljLOzjxP4xbjs0yUxPkoRJQbdTy0DAQl/UTU/ISUGMO40dkpowJEDNryepqcZeuxFb7QaS2hq6rW0MepT0WFtRb72Rzg3X4KzdRMHYJNnfgiyp2XozHeuuxbJ7rdz0F5O0gqkVscKQ1TSTaK8jqWiSrHSfsOcxaPG5nIR8PlwON2azA4PRzsDQOIePnGDuwCH2HzjM5NQcY+PTDA6PyUahuH3y9O14vEFcbj8zc/McX7qTif1H0VpcmFwBzO4gJqefoel5jpy+kxOLJzm+fxpnex1OQRNoFMupFZJkGZNiaztJiK1+sZx6iQTupWqUUvxNLAN/QQjuVEbIclwSohzNaQWd4Tcjr2ukqG2QkReUB2MTWaOQdG0kp29APJ7XNSAf0y333NKaWpJqoaQp1BqFcmMlQlbX37Zb2lS5GoWoX4XMOk2VGzHs3YBq72Y6dm2kedtaGjbfSv3GldSsX8HutTexdsV1fPfbf8f6W26Q5zs2rKaldh/VNdXsqdxLc1sr/mBA9oZcwp1XbPVnsrIcEyAkS8LgMgh90XrE8n1CZkOD2FrP+QR/x0bcZcZnMmJUaOlqbKe9oY2O5k662tV0dKhpalFQWdPM9p3VbN62V8a+6mY6FTpsdg/RWJpcvodCsY9coYdsrkQmW/yNEP2eC2XWP3cUAJQp9srIdveSSudJJLMXy7HevkEGBkekTbZwM/bp1MTMKmJ2JTG38lMQKnit9LgcDIYjPPvo4zITeuu9Nynn00RMWrodZgbdVgZ9DnpjIZ587GHOAT/4vmhMK+l1Ghj0mhkIOyhHgzx4z08lCP38Zz+WPaF+p4WhkJOhhJfeVJiHHrwPOMvSsaPErRYG/DbGok6GE34m+rp5+623eO/jc0xNTJI2qxn0WxlL+BhIhPj5T3/CWeCpJ39O1Kmnx21lxO9hKOrnyOwQ77//Lr986RU5gsy7FAyH9ExEXBzu6+bX77zJ22/8iu54ULpcDIVtjISt/OSuJfl+Xn3peXJuOyWriQm3g8lknOefe4b3332bR+//CVGHScoT9ASdHJ4e4cmH7uWxe+9mfzlLytxJv9fIcMTGof4EJyeKzJcTpAXHyK2mHDAyFLTQ69ZKoauETvCeFPR7dJQFbaGuAmulEI/fSl7XJCdovQ7Fsli7tmV5N62tBqeqEbu+HY/NSNjrJiDcYX0+zAYzjbVN9PYOcOr0HZxeupMlUWYtfU/Gxdun7+DEwmnyhR45yZjbf0juf83Pz2M0mbHaHdidHnRGM0OjMyyc/h6LJxY4MTeJo7MGZ3MFgdaKfxaEpCOJUIrsWqYTCEqB0N2WMrpCSleE6kJUfQZ8Pg9EAoy+KAQL/oLts1A2jOubiOmbSApbZ2MzCX0TCcPyubidMjWRMjeRNDWRNDeRNjeTsbSQtbRRtHZRtIoJcBd5cycFSydFixhMKCmZlRTFl49JIaelkrZhVrJ33U00VKzFp23HqRAieUL7vAmVSoFSrZI9Iafbhcvjxul2E0vESWeXe0LLIBQiHXRQ8JsR/R+xRiGPokktzqUKoeixmhDOIF59F4b2BjpqK+lo7KKz3Y5S4UKpctDUpmNnVRObd1SytWInu/fuo7m1DZPZTCAYIJNOUyiUJItZ9AoFCIkQQJPOdJPJ9P5mZHtI5ZYbzl8ZhETv6EtAqKfYTczrkj2hLwShXvHB83spJ5M8+cRTfHQO3n7rTfoFwcpspOi00O+zMxDy0J+K88zjT0gQuuP22/EbNBIIBvx2BqNeepMx7r9XlGvn+Pk9PyQsmtIeG0MhF6NxPwOZOA89+CCfnIPTR48Qt4iGs5PhiJeBRJCpcg/vvPkmH3z4MVPjE6TsRnnteMzPcDLCw/ffx8fAk088LI0HBQhNRLyMp8IsHJjizJkPeenFl8gF3fR4jIxHHEwkvMwP9/L6e7/mn159hWLYR9FlZjjqYSju46d3fZ8z587y/MvPkfa56LGbGAs6GMtFefnll/kIePqpZ0k6zbI/1ee3c/vxI3z4CXwInD4+L/3DhwNWhiJB+Xu//tY/8dLzT1L02Sm5dAyFrMx2Z3jw/h9w3/13MVPOkTcpGPWbmIp7OD5eYP9IjOGYnm59A8MOFWM+HX0OBWmzAreqHbOqQ9oRu11mPG67dAdta27CY7fjsdkIujyU+wdZ+t7dnLrj+5y8/U4Wb/uejJNLd3D69G2cOn07p05/j4VTd7B4+vscP/U9Tp26jePHF8hlC2QyOdLpHP5AmLGxGflcsVF/4vAMTmUdroYKYi07vzALupgJCU1uIex/XvT/AgBdzIJUVQj+03IsN/QFyfOfi+znMiJBr5DuGmKdQnC5pO98Myl9C0lhsWRoISl4X7pmeZS2S+J+YwtpUysZ4Tsv3VdbyZnaZQiemgAhQagVR0G8FUBUtChlD1FoAOVtKsLGNjbe+G2SNsV5tUMNUUsHUbeOcCiA1WbDYDBgtVplU9rpcuGPhImKDCgt7KPzpCIxkn4XBb+JkqODbmcnBZeSrEdDyqMl5FBL4TVlu5LWhlZaG9vRKPWEAzFMRhet7Xr2VbWwtWIfW7ZXsre6iU6lDqfLRyyWkmPy4vnGeT7fTS5XklmPyHwEAInjxciWyGbFfQKg+s7HMliJ6eoF0BLnIjKfKcF6yXb3ych195HJdpNI5uRRrG709g0xKFY3SiWiAS9es56IRUXcpiTlvKQc63cLRPbRm07z1NPP8slZePv11+lLJkiaTXS7RKkmejI+BtJJnn/qGZmNnF5aImgW2YiNkZCH0WSYnnSSnz3wkMAgfnb33bJm7fE7GQ57GI8HGMymePjhR/n4HCwemidpER9QFyPxIEPJCLOD/bz7xhuc+fAjpsbGyLhEqeZjKhFkLB3n0Qd+JkHhiUcfIumy0OezMRnzMZmNcurgLGfOfMDzzz9PLuiRjfSpmIeJlJ+DY2Ve/eA9XvnVy7Kv1eOxMhLzM5QMc9/dP+SDc2d58sWnSftdlF1WxqMuJrpjEtDeOwuPPf40OaeZQY+RwaCD7504ytsfwVvnYOHEIYRg+VjIzkg8zmMPPsL7wFvvvkUp4JXTuZGwjaPDA7z74bt8yCfcdfIoeYOCyYCZY+UcLz9zLz/+0QEWJpP0W9qY8OiZCBgYcCkk30owTi1GPTqdBq/HSVt7C9VVe1F0tOIwGvHbbCT8PtKJOMPDggczyrTgx8zNcOjQQY4ePcLCsWMsnlhkcfE0J0/dwanb7uLU7T/g9NL3uO22O7njjru44/bvsySyp5O3sbgoFlzv4KTYmj86h0fdiKe+gogAIiFYJlnbO2UZJgDoAghdKMMuNQ+4CEBCFkUlsh+xwiJC7Nj98wAkHpcgJCaJF+PzZVrTssi94HBdCL1YBWqW8RkjRGEB9CWxDEAChDrkgKIgAMiiRBB0U1bxf6FG27Cd6s0rZIM4JzSizUIVoI2YS4vf65GrGna7HYfDcTHcQR+RXIZEJk86VSApQCjoJR9yUvSY5TJr0KzBrO6go6WepqY62trVqNU2tDoHSqVZ9noaGhRs2ryTzVu2U1vXhFZnkqW1GIuLnS1RZl3Idi6CzKWA88+cC7AR1/62yBaWyy9Rhl0AIHHMdZclsCVT+c+B0Djlvj45EXRb9IStyyCUdlxSjg14nBR8XvoyGZ577kUJQm+9+hrdsShxk5GS207ZJzIdkckkefGZ5/gEOHXqFGHZ03EwFvUyno7Qn8/w8COPIl7kp3feScxmohx0MxbzMyF2j3JpHn30CZkJHT8wR9pmYCTkYiIVYTQdY358hHffeJMPPzzDxMgwOY+NiUSQmXSEyVyKxx98gDPAow89QMJlYSDoZCYRYDIX4/ShOc58+D7PPfcsuZCXAZ+d6biXqVSAwxODvPbhe7z0ixfpDvvo9doYiwcYSUW57wc/5P2zn/DYc0+Q9jsZ9DqYEtf1JPjFSy/z60/gsceeoiDA1m9hJOLmzoXjvP3ROd78BBaOzZO1KRmPuJhIp3j0gYd455MzvPHWa/QEfZQ9BsaiDo6NjvDOB+9whk/4wakTFExaxn1mjvUXeee1p3joodOcms1TtnYw4TMxE7Ey5FFRcOspp2MkomHsNgsWkw5lRwvK9maaqitxCGAyGbApFKib6+is34eqqRptax369kbMilasmi5sBi1Oswm33Y7fI8awUaKSeJalWCjSW+ql3FdmZGiE6clpZmYPcGD+MEcPHeD47Ch+Rd2yfnjTNqlpLXSZRAg9JhGiKS193c47k3wlENJUS9mTlNBmEqGtJ/0FkdE18FtD3yiXnD/jNX/Rh+yCH1nrlwKQAKbPglAXBbmaITShFdKmWYCQpnYbO2+5Vgp6ZSxasjYdKasGv0GBy2HH5XLJuABETqcTd9BLsjtPOt8tP6jRUIyA143LakPZrqehtpOWVi0KjR2jI4zeFkKpMVNd08SmLTvZsGk727bvpba+FZ3BRiAUJ5HKIwEhVyKd7SYj+jvnz9Pi+BXjwnUZkSEVen97nO8BfREIideKp/Kkst3ku8uU+oZkn3JwoEwyGuRSEEpdCkJDfg/dQT8DuRwvvPCyBKHXf/kripEIadGw9rkYCnsYigUYymV46dnnZTZy9NhRCUL9PicjIbcEoaFinscffxLOnuWeO26/CEIiC5pMhRkpZHniiac58/E5ju4/D0JhN5OZKBP5JEenxvm16Am99wEjgwMShCaTIWazMabzGZ569GEJQg8/eD8pj43BoEuC0FQuzu1HD/DhB+/xzDNPkw95GfQ7JAhNZ4IcmRySmdALLz1PMeRBZELjIrvKxrn/hz/i/U8+4dFnHiflWwahyZiH6d4kr7z8Mu98JEDoSfJuK6NBK2NxH3ctnuDND85KEDp5/BA5u4rRoIPxZJJHHniQd89+xBtvvU5PULwPMxNxNydGx3jn/V/zAWf5walFui1GpkMujvR38+Zrz/LIY3dycq6bkqWTcb+VmaidUb+WHr+FciZOPp3EZjVj1Klpqa6kvWYfhvZWXBoV5tZWdPX16OorMTZV4uhswNBYiap6B4p9FShr96BsqkHb3oRR0YFJo8Kk02HRG6Wfujg3aXXy3GIwYtYbMJrN6A0GvDYjUYtKLjcLK59oSwWxth1cmIhdOCY7hYzJshzrpQAklRE/k/1cyIJEKVZNSivAZznSunoy+oZ/eZy3ehbSw1+W7XzV+4UyYt4sKCrCoqcLYbmTsSuwtOzjf/3JH9O6qwK/Xo2ieg/1WzaibazD43IhQcftlkePx4Pb7UZj0FHf2kpTm5pOpYXGJhX19a10dhowWpI4vSXMrgxNnU6271Owekst6zbvZOeeKto61VgdXoKRpPxwZ/IlBGCID/oXhQCkz9//ZYD0lYHnUnD6MhAqlSWAxZM5kukCuUIv3b2D9A+NMThYJpOI4hFWU1a1LMeSDsWnjemRoJfeUIDBQkGC0MefnOPVl1+RIJS12xjwuxmN+hiOBxnrLvCLF17izFk4dPgQUZuZgYCLUVFupSMMlwo88eTTMhP60dISCYeVgbBXZkIzmQjj3QWefuo5znwCh2ampcjRaMTDVDbGVDHNsekJ3n/7bX797vsM9/eT99qZSoWZy8aYKWZ55rFHJQA+9PP7yHjsjES8zKXDzBSS3Hn8EB9++D5PP/O0zIQGAw5mk35mc2GOTg+fB6HnKIQ89HntEhQF8P3sRz++CEKiHBvxu5hKeJktp/jlL17hnTPI7E1o4o6HbIwn/Nx9aoE3PjjLGx+DAKGCQ8NE1M1kOs2jP3/oPAi9Rl/Ix3DQylTSy8L4FG+/9x7vc5YfnjpFj9XCbMTHkcEe3njtOR554m5Oz5fpsauYCLmYibukxEhv0Eo5myCbjGOzWbCZ9WiFrbaiA3tXG4bGOoz1tVibGrA212Jvq8HV2YC1ZdnbzdRQiaWlBouwd1YKZrVC2konAh5y8SiFdIpSLktfsUBvsUC5uyjPBedFbH9nIz4pXWvcuZpI6zaiLVul/dCFidiFoxTrv8S/7bMl2CXAc7EU+81yTJRd/+LQiRWjZb/5fw0Qyom1HKHMIJajBRgJXXW7QoqpffOv/pL/8h/+iL/+yz/jv/ynf88f/e7v8Nf/9U8xGQ34/X5EFqTRaGhtbWH79gpuXbOBlWsr2LG7g5Z2D2Z7jmhiiGCkD7XGy5497azfsJeNm/eyr7oVlcaC2xMknkiTzojypiCPqXROymWk0gVEpDNistX9W+PLSrOvWoJdWqJ9WTmWL5VlKSd6QuK9iWsEh0rIeQyJhCIVx2szELYtg1DKfgkIjYZ89IaDDHV388KLv+DMx2f51csvkw+HyDntDAQ9jMb8jCTDTPX28KuXX1kGkUPzxJ1WhkIeRON4IhNjtLebp558lnNnz3LXyUXiNjPDsYAsxWZzMSZ7Szz37It89AkcnJwg57IwFvMynU0w3Z3h+OwU7737Du+++x7Dff0UfQ6m0xH25xPMlnI8++TjEoQe/Nm9ZLwOxhMBDmZj7C9luHvxqOwJXQChoaCL/ZkQ+wsxTsyN89r77/HCi8/JTEj0uKYzUaaLaX72o3t4/+NPeOzpx8kGPYyFvMymA+wfyPKrV37J22fgkUeeoOC1MRG2M5EKcvfSSQlCr59ZBqFul57ppI+ZfI7HHnyItz85w+tvvkY5EmAkZGc6HeDUxLQEoffOneWHp5fotduYjQY4MtjH6//0PI899WNuOzpCn1PHZNTLXMrLeNBIOWhjuJCmO5PCbjXhtBhwKNsxNtWhq69GJzKi2ioMNfvQ1VSirduLsmoX6urdqGv2oKndK+9T1e6WG/bt+3bSUrmT1uo9dNRV0dlQi7qtEYOiHYu6C5dejdugJehzEgt7sbY30LLuRqy71xBp2UasTVgPfTqW/zIQ+mzv56uD0Kd9n0t7QF/hXBofflnZ9bnMyNQupWEyxjZywqn1C3pEIgsq2jXkbWoiuja0NdvZesPl/ONf/Tl//B/+I1//g3/L1/7o63zt332Nr//+7/B7/+bfcO2111GxfQerVq3h5ptXsm7dBqqqatEbXURiZWKxUezOPjoUUbbv0bJmXTUV2yppberCYrQRCYbIp5Lk0ymyWdHgFWAj9rHEBzt7/jwvweerApAAqf8vQWhwcIzhoWEKmSR+u4mIzISEsuQlIDQc8dATCzHS18+Lv3idDz6Gl158gXTIK8uhctjDcNzHSCbGZH+Zf/rFq3z00TkOzc1KB8+huAAg8YHOMNXbx3PPvMDHnOP2kyfI2ixMxEJMFxJMF2JMl3t4+YVf8PFH5zg4MUHBZ2M8GWB/Lsn+QpaF+Tne/uDXvP32u4wX++jxOpkSIFRKMTtY4plnn+ID4N6f3kNaZGjJMAfyKfb35GV28uGZD3niicfJh/yMRHzMZeNyKnXy8EHefP8DXnruGXpDXoaDbmYyUZl9/eye+zhz5hzPPvkkuZCf/qifmWyY+cECr7zyCm+dgYcfeUJKWk7EnEzno9x12+28+cFHvHnmI04fOSKb81NpH1PdGR5+8CHe+vgMr735BuVYlJGwl/25KKenJmSz+t1zZ7lraUlO6GbSHo4Nl3n91Rd5/Kn7uPPYNGWHgZm4h/l8hImwl+GQi16x9WzVYemoR99Uja2pFltTDeamagz1+2QZpmuoRFNfhap+H+qGKhR1lYgdK0VtJcq6KrrqalDU156PGjprq+msrUIppGIrN9K+9VYaVl1N861X0b7qu3JFQrnxejpWfxfl2qtx711LtFlMx4R77HIjWhwzwhXkfFzgA/02AMpqaliO2kuazV8BaC42pj99rlTMFKqZ0vr5i5vOQiq4YGkhb2kja24na+2UQvFpSycli2hCL/eDClYlRYeWolOHX9dJa+UOVl/3Xb7x5/+d//SHf8jXf+9r/N7vfI2v/9s/5Otf/0N+/2tf4/f/7U0XIJUAACAASURBVO/yh3/0Nf6vP/nPfOvy77J5eyUtXTpCsQK9AzN0903i9kRpbGhn86adbN60i927auns0OESTOV4mnQ6TyYjppOicZ0llcrKjCeZupD5COARmc9n4zc5Pp9mRV8GPJfe/6+ZCYnGtJiICXAUIV67uySWWMWC8BjduQIhm42IXGLtIubouqQci4vRepSx/iFeeuUNPvgInn/+WbLCq9tnpz/ikRye0WyCmaFBXn3lNQkiByYnpLr+UCLARFaAUJbZvn6eF5kOsLRwnKLDzmQszFRRZDJJ5gbL/OKFV/jozHkQCjiYSIeYL6SZL+YRYPH2h+/x1lvvMl7ooRzwMJONcrAvy9xIH88+97ScPP3knh+TkiAU4UAxzf6eAncvLSJA6PHHH6MQ9jMaCzCXSzDbk+PUkXnefv8DXnj6SfqCPiZifg4Uksz15nng3gf46Aw8+9iTZIMByvEAM7kIh4aKvPLLV3jzQ3jokccp+O1MJtzMFOPcdfsdvPnBGd46c4YlCUJ2ptJepktZHnnoId74+Az/9OYbDMTjjEb9HMjHWZqe4M133+Sds59w92230e02M5v1cGxEgNBLPP7k/Xz/2CwDLiOzglaQCzEddjIetBETaxuKesLCiaNRWHJvR1hw22q2Y6vfibF6K3oRNdvR1WynddtqatfdiHLvZgx1O9HV7JA+a8JrTV+3B13tHrQ1u1Ht3UbbpptpWPVdmm+5kvZbLpcb8103fouum74tl1YVq6+Qy6beynXS/VU4wP5rgtC/uPw6X7r974FQOzlrB1F9M+7O6mUyoJCBsapI23W4la2076lgzdWX89f//U/591//Gr//O/+Gr/3+70rA+drX/4Df/9rX+d3f+13+43/89/zFX/w3rvrut9lXXYE3YKVnoJ+RqWn6hkdx+aPUNnWxWYzRt+6itqYBvc5MwBciIYAnlSOVXAabRCorSX4XQOfzR8G/+aIQoPRZIPr/BwiJcuwzIDQ8Tk++m4jdQdQoNukVRC8FofGkn/50nKnhUX7xqzd5/yN47tmnyceDFANOBuM+RtNBxkS2MjrCa796g48+OsvM6Agpj53hZJAJ0TguZtk/MMiLz78keTenjh+h5HIyFY8wXUxwoC/HwZFBfvnyrzjz4TkOjI9TCrqYykU4XMpxuKfI0tF53jnzPm+9+Q5jhRIDIR9zhQSH+vMcHOvn+ReelSB0z49/JDOh8XSUQ6UsB/r+H/LeOzjvO7nTXHts75736u7qbq92q+62bq9u63btmXEYr+0djyfbM+tJHkkjjaQRSZEixSSRFAmSYkZ+c845B7wvcgaYCQYwiRRzkChRmWICMwmAfK76++IFXoAARU3Y8e790fq9gUmq4qPuT3d/2s2erRsVhE6dOolbV0PKrKHJZaEh4GJzews37g3y7ltn8CsI1dDoLnx39I0ChM6dlEyoRs0r5Z162uJePvnkEwWho8dP465ZR9ZcQd5tYtfW7eMg5K+Q1ZAq8n4nJ4+f4PLQPS5cvUzEZCJpqKHZY2ZLLsPVmwMKQru3bsFbuZoGRyWdiRCXP5VM6BC7uuqJlL9Og6WKDo+WJv0acpqVmBe+QGDVPJLVy6iZ9SQrf/x1lv/wa7z+5LepnPYjXvvJ15XPz8J/+GsW/ehvePnvvsLsb/8Z8v7VH36VxT/5Oot++i0W/eO31HPJT7/Dwh99nVnf/gum/fWXmPnVL/PKt/+Sxd/5C5Z8+89Z8s0/ZfF3v8Ki7/8Vr37/r1j2o69RM/3HmF5+Wt04kxUNtaax8Fl1iUSukUh87kxo6fRfXoQeEbBlUlpNS8tzytJqLs7XZWdwvnIHnfvEd5j7xN+x4dWZvDLjWb7+lS/z11/+Y/7vf/Ov+R//4A/4g9/5HX7/C7/DH/zB7/K7X/hn/N7v/44qv/6X//V/5v/59/+O7/zd15gz9wX0xnIy2QD1jVECYRsbqtfy0rxZ/PSZJ3jymad5ae5cVq5ZT61Gj9lsUzNYskVvNlkxGs2YzFa15iBmYBJGq200xP2gGLJ9b1bDjuOfsh4xFq5xgvRUYnTp579WYdoTVB0xs020RLcSz13eEIFwnGg8jd/lxbB+A/oVSx6GUNJcQ9hmIp9Kc+HSdW7de8Dbb5/FYajBp60gYdGQdRpIuyw0pRJcuSgt9CFyyYS6LZS0S/vcSM7joDkW58P3P+LO0CCdLY34KsrJmfXkvRaagg5aU3E+/fgid+/cJxuJKAjlXAba/U7aA162dbVx7d5NrlwZIOn0ENPXUu8y0xxy0JwK8/4H76pybN++fpzaarJ2E21+F80hLwf6tnFv8B4nT57Ao9eQtRlo9TtoDnvZ1t3B7eH7nFcQqiRjrKXJbaE55OH44aMqEzonHTCthqhFQ6PHREfSVyjHBuHIsVPqz1pnqaTeY2bP9j5Vjl0bvMeW9nZCVRvIO2tpDHs4c+oUV4cH+XQEQiljLS1eC1vzIkxf5xawa8tW/NVraXbX0JuJcfHCe5x9+zB7ehqJVq6i2V5Lt19Pk2kNjYZVOBdPJ7pmAXXVyzDMepK1P/obVv/gP1P+5LcwzPgRK370VRZ8+8u8+t0/Ycnf/xmLvvtlFn1XvID+mPlf/4/M/+YfM++bXy6YlX3ji8z5+hd56W//Iy/9zX9g1l//MS9/9UssEgB95yss+c6f8tq3/4RF3/kzFv79f+LV7/0la372XXSznlAQkqOLAiBZzi3uhY1CqGQto7QkGyu/imXYyFMgNEX73V72Eo8T0k0rQEjuko3pO2oI8XXxfFqAY6UI1i/heH0e6+c8zerZT6srF2sXvsj3v/k1/vD3v8C/+L0v8Lv/7Hf4wu/+nsp2vvB7v8f/8C/+Of/6f/9X/NmX/5gffP+7LF20EIddTzobIJZwKwiVrVjItOnP8LNnfsy0GT9n8dIFVFStR2/UYTKbMZsFOJZCGMyYTBYFJIGSgpCAaCSUB7X4UAuoBDyfEbIoOhb/tSBUGE4snREqzAkFFISkMyfdMYGdQCgYSSJuDkFZ66isRDdZJpSxaYg5rTRm6/j08g2VCZ05cwqrrnIchDJuK83pJAOXB7h7Z5C6RByndL7skumYafC5aYknVaZze2iQtsZ6/BXl5C1G8j4LzWEX7ZkEFz+5xJ1bQ6RDQbw166n3mGj3u2gP+NjR28X1wdtcuTxAwuEladTR5LXSFnHTlo3x4UfvKQjt3duPQ1tNndNCR9BNS8THwV3bGRwag1CdzUB7wEVrxM/27i5uDQ0rCAU1VeQsOlp9dtqifk4eOaEg9PbJ07h0GhJ2Ay1+K92ZEBcufKpa9JIJBfSiMdXQ7LeNQOgeAyMQkg5ik0dHc8RbAqErRC0WMiYNrT4b2+pzCkI3Hzxg99atBGrW0eqtpTcTH4VQf28T8arVtDq0dAVN5K3l5M3rcCyVJdjF5GtfxzT7Gdb/+Bus+9HfUv2zv8M4/ces/OHfsPDbf8qi7/4py7735yz+zpdZ8p0vs/jbX2LRt77Iq9/6Eq9868ss/OaXWPCNL6qY9/U/Yu7X/ojZ//mPePlrX2TR3/8FS//LX7L0B3/Bsh98hdd+8Jcs+cFXlXWHZEFShsklWHX9Vc5TL3xuVAsqakLWzwuh12Ygft2ThVxGGS21RPOZIkTIVt8tFwuWyTUhgZBz5Wzcaxaw6sWfUrNohhqrEEvaP//i/8u//IMv8C//+e/z+7/3Bf7wX/4h/8f/+W/5y6/8FT9/4mlWLn4Nl15Pwu0kZDJQseo1Zr70LE/97If8/LmneHnubGVkpqmtxWTWY7EalXui0WDCoDdj0FsxShgKYTJKJmQvhLlQhsm+lURpGTZO/5G/1JOETXXHSne/fvPlmMM9NYREExIhXMox0Z5EEwpHksTjaSLivlhVNTmEpD2ecDloyddz+coN7gw+4PTJ41hrK8ZBSPSO1myW61evc/f2PdKRCB5dFSm7XnWnmoM+2iSb+vgidwYHaa3PEaiuosFuptFvVyDprEtx+cJl7tweIhMOE5DFU5+Vdr+bjqBf6To3hm5z6dIV4g43KbOeZr+DjpiPznySjz/6kDsPoH/3TpyaKvJOC50hD+3RIIf27GRwaIjjJ47jNWjI2Y0KUG3RADt6u7k5OMS7Z88Q0tVQPwKojniIM8dOMTQIb584hVuvJeU00Ra0s7EuyqWLl7k+BEePnyJkqKTRoaHF76B/h2RCYxCKVFfQ4jfQEvNz+mQhE7o0cJWEzUbWrKU9YGdHY46BWwPcfHCf/m3bCNeW0+bTs7FOIHSes+cOs3djC/HqNbQ4dXSFLeTt1eTMFThXzCdRtZIG/QasC6ZT8eTfse4fv0XV099D/+I/suLHX2fBd/6cV777Zyz5+6+w8FtSXv0Jr377T3jlm19i4Te/zPxv/QnzvvEl5n5d4ovM+ds/Zs7X/ki9F5+f8ue/R/WM/6Kiasb3qJ7+D+pWvVhvGGY/pbKgAoR+jmXBs5NCyDYyEV2aBclk9MRMyLFU4DMSk4jNo2CZCjzL5ygfJkeZ+DG9hHO5WPXOxrliLs6VBRCJiZxkQ7IXJieZbavms3b2M7z8xHfRLp/L2vkv8MR3/pr/69/8K/63/+kP+ff/7t/y7W98jZkzprFm9Sp0VbUYq7RUrFjFUjEDe/ppXvzHHzP7+WdYvGQBG8rXotNpFXAELJLtiGuiXNMQABkNlgJ8RgAkP6YYnxtCEwTpIqDG60Hj2/WlAvTE16LXFKO0/f44rz8LQvJ7ydR0EUKhcIJYIkM4GMZaWzvirrgIQ+mckMy2xB0uOhqaGLh2g7t3B3nr2BGcNZUEddUkrTpybgv5gJvO+kZuDtzi9s07pAJBfNoqcg4jzR47bUEfHXU5Lly4xNC9QQUsv15Dg8dGe8BJR9RDdz7L1YtXuXNrkHQoRNhYo77vCPjoCoXp37aJm8M3uXjxAjGHg7hZR6PfQXvcT1c+w4WPPlY7W/t2bMWnqVBdte6gh854lMN79nJvaJg3j7yJz6ilwT0CqFiQvo09qhw7d+aUglDeqqcz5KYjEeLsiTMjEDqN16hXEGoP2dmck9JzQGVCx44fI6TfQItDo8rGfX27uaKE6buqHIvVVioItSWCnDl5moH7g1y+NkDSbqfOqqcjaKOvKcvAzSvc5AF7t+8iqqmmzWdiU32CTy+c48w7b7J3axux2nU0uwz0Rh3q0keDqYLQuiU0mMppd2pIVpYRXDoT76JpOBY+h3PRL9DNfoLqmT+masYPqZn5Eypf+AfKn/se68XX6MnvsOqn4mr4t5T9+Gss/dFXWSQZz4++yrqf/x2amT/BNFdONj+F7qWfopn5Y2pf/BG1L/4E7cyfqtC/9GShFJv7DJb5YwCSKyHjomQocSJ4iu8FPs5lL45GaUt+qmyn9HPH8jnYVszBLiBaLgCSjfmZuMpm4l4xB7fKeubhWbMI/eKXWCH32X76fX7y9b/kH/7mz3nxZz9g0UvP8/1v/AXPP/lDnnvqSebOnKmutuoqK6lev55lr77KrGnTePapp5j+3HMsmDObVcuWKVM0s9GgwCNe0UajEYPBgEHAYzRiMpnUU14bjfK68N5kso5lP8UsSJ4y2DfSAZv4LIJm4vNh8JRmQmOvxVhsLMZ2xQQ+jwObqX7MZ0FIfn2ZFRIIqf2xYIxQPEMgksBkNFD5+hL0a8RdsWRtI+dwkPR46Gpp4fqNW9wbHOT0kcO4NdVETFql99R7bdQHvPQ0tXDr2m1uX79NUg6caWUYcARCAR+duTyXLl1l6O49mtNpBEL1IxDqjPvoqa9j4PI1bly/QzLgJ2SopslrpzscpDcaY+/2Ldy6f4tPL35CxG5XqxxNArBEQG1yj0Jo+1YCmkrVVesN+ehOxjnSv4/BoQejEJKuWVfYi2Q7Ozf1joOQZEJdYQ9dqfAohN46cQqf2UjWY6Ur6mJrPjUGoWPHCOrW0erU0hnysX9nPwN3B7k2OMi2zk4S2hrag2Y6U2HeOn2a6wxz+XoBQnmbke6Ik12tecSdQCC0r28XMV0t7X7zOAjt395BUldOh8/K1qSHVin/rFVEypepZ5fXoNY54qvmklg1F9/SGfiWzcCx+HlcS6fjXDoNT9mLuF+bgWfpDDyLp+F99Re4X/2FgpVDrnosfBbL/GfU07HoeVyyUCoWHHOeQD9bIPQTal/8MZoRCIkWVMyExKjsURCyPQaEBEalEJJDA8WQzKYUOFO9dpXNwb1MYjaeZXPwLJuNS8oypQnNxbV2EatnPcPMH36LGT8QV8r/xAs/+T6vzZ7GtKd+wC+e/AcWzv4F5auWUi1XMZYvZ+GcOUx/9ll+/sQTzHrhBZa8spDK9esw6bTYTEZsZiNWowGTgo6A5+EowKcApNLXSgcqhU/x9SMgZLE5lWn8xKdVFo0nsd+Y+NkYgMbPCf2qELJPUY6JLuTyBFWGNRFCwXiWYDSB1WKhYjII1btcpLxeetrauH7zNvfuDXLy8BsKQmGjRnW+FISCXja3tnPr+h1uXrulICTWHXmniRavg/agn576eiUqD925S0MigU9XW8iEgk46Y142NuZVOXf92m3iPh9hEW39TnqjETbGExzctUNB6MKnHxO120nZTLSGPHQmg/Q01HHxkwsqE9q7bSshXTWtXjubogF60kmO7T/A4PADDh8+hN8kWpKNnqif7lSUPVs3Kwi9ffokIX0tjQ4T3REv3ekIb508qzKhs8dP4jcbyfns9MQ9bGtIKxH+xhAcO36csGE9HR4DPbEQb/Tv59rgMNeHhtjR2UXKoKEjbKUrHeWtM2e4wQMuX79GwmZXs0q9UTd7Ohq5fmeAWzxg/87dxPUaOkM2ZbQmmdDZd4+wf1sHKV0FXX4b29I+Wl0amh01RCrLaLJX0xM0U6dbTXzVy8RWvIRv6TT8ZQKh53C+9gscS57HvfQFnAIliVefw/vq83hefR7noudwvCpHFn+unvLe/mrhtXxmmPNT9LP/Ed1LP0Ez60doxDt71pNIFiR6kHTGpBwTCIlhmYjRUn6JUVkxihAS0IyWW8Wya+RZCiB5bV8+S4nGIhwXO12PesrZJN9SiTl4l76Me+lcdVhAfLytry/EsnoRK2c/yxPf+iue+d43+OHX/4pZT/+UJbNnqF26FYvmsnLJPBbNn8nsF5/j+aefZPpzz7BgzizWrixT2942ow6bWY/VYsBk1KowGjSoMOonBZBAqRQ8pa9NpoJALSL1uBARurQjZrNjGonJumHy2Vg3rLQz9vBrMSgrhHvcHtkv1REbt7YxuSYkEJJ9MZmoNsjUtN2DZE2yPxaKZwnHU9htNgUh3WSZUMYfYFtPr9pulwmi428cVOVYyFBLSk0k26kPetnS3sndm4PcuHaTmMdL0KBR3atWn5OOcICNTU1cuXKNwTt3yMtlTIOGJr9TLWm2xzxsbW3k+tUbXB+4TczjIWbR0hpw0RsJKwiJriPl2MeffKjKsbTdTFvES2cyxKbmPFcuXVIQ2rNlM2GZNvY62BwN0ptJcfzAQQaH7vPGGwcJmA00e+0KQiL87uvbpiB09qTAREOL20p3xEdPJlaA0D04c/QEPlMBQt0xD9sa01y9OKAWWMdBKBrizX0HRyG0vbOzAKGQpQRC9xWEkjY7DQ4TAqH+zgKEZMP+wK49JAxaeqJOtjVl+PTTc7x1/iiSCaX0IxDK+Ghzamh11BKtKFM3znoCJuoNa0munkds5Wz8y2bgL3sR5+Jf4HztBRWeshm4X5uGe8kLuBf9QmVCnkW/wLW4EE65EPuqAKkQxfemuU8pEOle+kc0s6QUEwg9MQohyYKsUooteG4chEpdEu2ykjECoImwmeq9Y7kcp3z8ECdK31KJObiWzVWnmRwrlmBftQztykWsW/wyP/v+N/ne1/4TL/zsJyxd8DLLX5nPkjmzmDv9OWY89zN+8XNxSHyeFWWLqa3YgFmrwaLTYjcasBn0WPVazAZdIYw6dees+N5k1E8Jm1LwlL5WEDKJID0hRJCWGaGRmJj1TPZeMqHHCZvDzVgUlltlwVRM6mWv65eNR2VCTnchG5LlWumQyfsChDJEk1kcNhuVq17jIQjVOexq0rmtoZHjJ09z7p132NbTjaO6gpBBQ9KqV7tZUo5t7eji7q0hBq5cI+x2EzHryTlNKAiFAmxqbuHW7XvImnx9IkbQqKXRay+UPnEf29qauX39joJQ2OUiataMg9Dh/l3cun9bQUgyoUkhNIQqr2Qvq81rf0wIbR2FUMSgoc1jozcWoDcb553Tb6lM6NSR4/hMBvJ+Bz1xLztEw7l8nRvDcPTYMSLGDXT6jGyMh3lz3xtjEOruIm3S0hm20pON8fbZt7j2oFCOZV1uBbzNCR/7uppUJiTl2Bu7+1Xnb2PMxY7WHJcunVcQOtDXRcZYRedIJtTp0tLh1BCvXE6LtYpNQQuNxvWk1ywk/vpcAmUz8ZfNxLlYADRNRaEcm457yTTci17A++oLeBa9oMouKb1EQ5KyrBiuxdNwLpIzQ88oXUgvrokvPYFu1k+nhFCxMyZ6kFN+/kg8LoTGsqQXH6v8Ki3LJBNyy7/z8tnI2oVp+StsWDiH5bNnsGTONJbMm8HyRfNYvngBr8yfw7QXnuW5p55gxtNP8crsmawqe02tpFithUzHbjRi1euxaHVYdCUhnxkeDtGESgHzOK8fVxOarAM28bOHO2JjOlBpSfabKscepQmJlYjoQCJMS4dM3vsCUYLxDLFUHS6XY3IIybpE1ush7HRi0Okx6/U4NTV4q8qJyk6YVUPeaaQp6KEpEaO1oYGWbBa37JsJhFwWmr1O2kN+unN1HHnjEKfePEzS4yZk1KoOlrTRu+IBdrQ2cePiFS5/comICM8WLU1+B93REL2xKEf37+YBQ1z65CNiJgsZq4XWkJ/2RISNrY0MDFxV2Vrfpm782iqafS56E1G6M2mVCQ3fH1ZG/AGznia/m+5YiN5sgv1927k9/IDTJ44TMmhVltQbC7I5m+Cds2+rMu700aP4TQYa/E56kn76WurV0OSN+zIndISwoZpOr42N8Qhv7j+oSrEbw0P0dfWQNRroCbvoyaXUr3draIirA9dIezw0+exsTgXZ29XGwO3rShM6tLuflMnIxoSfvrZ6Ll18V0Ho0K5e6iwapSHtyAbp8hjodOvUGeo2Ry1bwjaazOWk1y8gsWYugeUzCax8SR1QFON8MdN3l81Q+pBLILS4ACDP4jEIFUEkMJIQWBV1IRGn9bOfUEK37iXRiMQ76CmMsqox7xmsI10xgZAAyLHoBRUTITRR95mYBYmIXIxSwDze61k4ls9U5mTa5Qt5bc4MVsgu3eKFrFiykKWvzGXm8z/nhZ8/zbTnn2XBvJdZv/p19FWVWA06tc2tboaZDRj1WkxaLWatFoteNyEEQIaHwmwQXcg4aUwEkgjVhXg8YXqiCF18XwqXx309EULFbtivqgk9DoQEQLK6MQahNPF0HV6vh8rXl6Ffs1TdpJeq65/JP5odFvJel2rTu0xGvCYj/ppKZecaN2wgZ62hyWWiNegiH3Tis9YSMFThr95AzKghYzfR4HXQFvbRFAkQtNsIWs04xXZVulROKx1+N73JMF3JGC2JBA2xGF6tTFrLDJGNjmiA3niYrZ3NHDiwmz2bNxLV6KmzWGgJBtTP6Wpu5Nw7b3Px8qds7WwiaKylMeClK5mgM5vh5JuHgEGOH+onaDbQGPTTlUrQnUlxaJcY5MPZU6fwyjqH10pPNMCWTJJ33jnLIPc5ffQwQaO+AKFUgB1tTVy6PMC1+4O8eewwUYOBHp+XzYkIh/ft5drQXW4MD9LX2UudwcTmqJ/efIZ3T5/l/t0hbl4eIO5xkffb2JQKsqerk4Fb17nDAw7v7idtMbMpHaGvtZ5LF87xzvvHObxnI1mrhq6Ym758mG7vGISkM7Yt6qDFWk66fB6JtXMIrpxJaPXL6i+0fekM7Mtm4Fw+A5eASJVkUpZNwyNAKgmBTjEmhdBLog+N+AbN/RmmeU9jWSCzQc9iEwP7V54fhY+ASCDkWjJdXRAp7YKNZTxjLXkBUhFA8nw88IzNCbmWyWXdWRhXzMelrSLgdjJz5gxl8jZr+jQWzJ7N8sWLqVq3DpNGowCjQGOQ/8HqHhnjMx8BkPGxwzzSISuCSOAjHbRCjEHIInpJMSZ0xiZbzZDPfrnsZ6w79quCR2BSjKkg5PQUsiCZDZJZoeL+mNcfIRhNKgiJX1XlqpXK4se0Zrn6O6kg1OQsQCjucuCymPBaTPg1VYSq1xE3lJOzyvqDiWafg6zPTthlImbT46veQFQgJOscIxBqjgZJ+DwkPC7ctVVEdDUKQq0eB93xIJ2JKBmfj7jLhbO6SpV69TJDFPbRm4jQkAwTifqIe92EqjXkbGZk/qg9Fae1Lk0mGSebThB2GolYNDQFJMOK0V2XUXtnm3vaaMyECVt05OX3TMbozSbVZY+zZ95m19YthMxatRDbE/OxJRvnzImj3Lx1jeMH9xEWaEo5lvKzs72R29dvKTvZU6ePEjXo6PF72JQIc+LgAQUusZrd1d1LndHA5qiX3nyK986chXtD3L56jYTHSYPPyqZkgD2dHVy/JaZm93mzBEI7W/Jc+vQd3vvwJEf6N1FnqaU7WoCQdMM6RjIheW6Lu2i1VzwCQtNxLp+Oq2w6rtdeKOhCS17AI/pQSRT1IXnK5/K0LnhmtFWvOmVzBEKyMf8Upnk/w7LgGawLZWFVQPTrhJDM+jx+iIm9gtDy+QTMOmJBHy/84jlWvV6GprJC6TsCH5OmFqOmVj3NOi0Wo15pPGION1UUdR+zAMtgQMDyuCHZURFA8nwYQgU9SPbFimEu0YNEF5oKQiojegwtaEwDKtWDPL+yDiTaTjGmgpDYu0p3zO0NKZM15bAoA4u+ML5IgngqSygYonr162hfx9V0JQAAIABJREFUL8O0umwMQg0uC3U+FzGPA6fNjF8Owom9R9U64vpKclZ9YcHU6yYf9JLwu0i5bfg1FYTFpsNhot7nUL44TbEQyYCPpM+jIBQ1aGh02VT3rCPioy0WpjkeJxsI4qqtJmHRqb/07WGf6jo1pSLk8knqwiFCNRq1liErGR2pKG2ZOI2pOI2ZBCGrhqi5RoFRlVx1aVoyCdIRLyGngbBZVi8KZd6mOsmUkqQjcWJuFyF9FY1eE71xD5tzMVrrMzTns2q5VsTuep+FzqSH3ro4uzZuYfuubbQ154gaaun0SGkV5o2tm3nrrTOcf/88mxsayRn1bIy52Vif5J3jJ7h38xbXP71I0m2nyWdhWzLAgZ5O7tyVvtkDjvfvIWsysDkeYHdznhuX3+fChbc4vX879ZZaNkbc9OXCdPmNtLm16nRRq0vLFoGQo4r0hrFMKLxm7lgmVCaZ0DRcZdNwLX0B1xKBzC/wjDzltYTqnI100IrvbQul/f4zlEAtlh1F2475T2Ga/xTmhU9jeeUZrK8+q0752Ec6Y3LCxyklnbTeSzphpSXYuMynNBNaPlPN+jyqGzbxO0fZzFEIecTxIBlXjpN6fa26HW/W1WKorcaoKYS8t8oKhVFb6G4Vu1yTPIudMPV8RNlVWo6ZjSaKMVZ+FcqwsUxIVjUKnTHZHSuG2SKWr7+JjlixM1Z4ii/0Y7kmlnbBSl4LeEZjxFN6qrUNWdWQlQ3lsOjw4vSG8IRjJNJ1RMIRdOvXolm5bDyE8m4LuZCXqNeJTlONtroca+Va/NXrSehryFuNtLgctAYCpFwujJXl6hKrv7aciL6GrMqE7AhIGsJ+gnYrYYdNtfgTZr2CUJvPhUCoNRqiKRYjEwjgrq0hIcOIAaf6ud3RoDp4mM5ESfl9BKoLFiEyJ9SeCNGRjtIq5VwySlxWTcTuwmuhO+KnNx2jI5egPR8n7bcq/abJY1ffbUxHlC7Ukc2R88s+WiXNHj09cSebc2HasnGaElGyLhthMUnzGmhPOuhKBcnKmV+fE5dVS1RXSbvHzOZ0kI54hLDPTcDvJmw2UmfQ0BOz05uXP0eW5kya1kyaqEVHi8/IzkyAnU05tm/rYU9/H725LHmzjs1RD7sa6jj1xh4OHdxOf3cjDRYNPUEHu/NhevwmpQnFRJi217At5qRdQWg+iXUvq3IssnYe7uXiwzwDx/IXcS2fgVti6QxcI9nPxEyoNCvyjHTSRKiWeSGzuCaKe6LKgmRjXs75SDlWzIQKelBxSLFYiqnfr3QIcQKQSkE07vXygg2HWHFMjMkyJOmOyYCicfl8ddAgHY8qCGlqKkczH1WG6TRKcJZul8Wge4zsZ6Qbprpij5cJWYwmbCazCqtqwxfLr/FPi9k2mv0UsyD1lE360nmgR2zLf/6OWDEbevxMqJjtPOoplh0O7yQxkgVJ5iODjtIhk26cQMkTiqlyLBaJYijfgHZlGebScizjMtGYCLJn+yY+vfgRH753jq5cEoFMQuaArGZanC6afX425evVlYy2ZJSgpoK4UTuiCdlpj/hpigZx6rVYqqvwaGtIWAzUOyxqN6wz6p8UQvU+Oy0BNx0hH7lYkFQ6QtLvxV9VRcqqUZlJS9hNRzJEazxMWyJMwlZD3LiBVoFQ2EN3IkR7OkxLNkTKYyKkL6fZbaEn4mVTKsTGbJyebJ2y/Ihq19Pk0tAdt7OpLkBHNkZnJqm+i+jKqfcZaE/Z6EkH6EgkyGfjxHxWIppyOjxmNiY9dEaDZKMBkrEgUbOBern2EbWyMRemJREl6fWQ9DiJGGWWyciujJ+t2TjhoIOA31n4OWYt2+Ie+uok83MT8ptJOfXkdFVsCrnYk4+w0W9SulCq5nU1uFiEUKZ8AakNcwmvmsXDEHoR9/IXRyA0uSZUqg95Xit00sYgJJvyTxV8pOcWIfRMiSb0/Lgp6VEIvTZjXCZUqgdN1IHGICTnul+eMibTi0ohZKteTzoWYf26NdQKhGprMWu0I/AxFLpequOlnVILGq8DlXbDPlsTsn4uCJVoQaOa0OQWHRPLMinHHkeQHi9Gf35NqKj7POops0CTQUg+Fz3IOwKh4uqGlGfuYJRIIk08GsNQvv5hCOWdZlqScQ7t3asM7B88eMDW9hY8VetJGDTkRZfxOMl73Rzt71d13MXz5wnoqomLCb3dQKNHQOJhV08Pt27e5ML77xI064iaaslL98znHBWuG2NRsgEfrupy4sYq6jxG1SHr8PvIh4KkklGifjfumg3ELZXkXHoafTZaQ16aYyGakzFiYiVrqKDFbaJLulmRIJ2xKG3pBHG3lZCmQjkudkrnTaatM3G66+pp8HpJ1GygyTYyXJjx05aJ0ZFOkHPbiMgqiNtIR9xJTypMZzJFa32adMChroK0e4z0pLx0phM0JGPkk3ESdht1Zi2bQja2ZAqQrIsGqIv6CBoraXFr6IvZ2ZGLk00FSKUCZFwW6s21bEu46csmaI4HyMY9SjDPaSrYFHDQLxAKmFUmlK5dRYutmq0RO+32KuoqXiW1YQHhVXMIr52Le8WsgihdNkNNTEubXiam3a9NRyDzWSFQmgxCss5hFlF6vnTGfq6mrO3S3h/pipWK0jKl7V72YknMxLNsJm6JslnjxOhfF4QslWvJpxOUb1iHVlOlRGizeKNLe12nK4jSog9JB2wKUfrzQkg0omI5JmWYxWQejbHya7JMaAxCVouYlzmxWcXIbPIodsYeF0ACqakgJCsUj9MdexR8it9NBSEBk8sXwu0LK23IanVjt3twu4OqTR9NZognk2irNlDz+jLGCdONdjOtqRSH9h3kzn24fW+Y7qZ6vOIdbdKRc5hp8jnU7tjhvft4cB/Ov/UWXoGQuYZGZ8HTp9nnoa93s/KfvvzpR/jlxI+xCin3RDNqDntoiPhpjEepC3pxVa1Fum8pZy11TiNtLjdJmxOPCOQOE47adURNG5RHdIPLrDym0143iYAPv1GjSqe8VUuby0KHz0N7MEJrMk3IYSNQXUGjWUeHbOCHPcrHqL2ugZzHozykGy0a2gIWmuNuGiXDSsbIOizIImpe7EFCBXuQkMmMw6zDI/a2mgpa3Ua60l5y0SBBu52Q3YFPrydnM7El6GBbOkSzZHMhD4mQi7C1hnafTkFoWy5GNhMgWxci67XSYNWyNe5iVzapSs3GbIgmv51cbTkbvTZ2Z4MqE2qyVBbmhGzVqkXfbq+mrmIxqQ2vEF71MqIJeVaKWCsQkDWOmXiXvYinuLqxdAbezwiBlLTrZaVDoCOZkEQRQqMAeuU5HNLaL5kNKs2EPK8J/Arhlf029WeZqW6pSck4ebyMe/nDIRnSZ2VC5oq1NNalqZT/u2qqCxAaablL2300BEi/RggVBejx4vME8FgsWEZDyrEChEbhIwCSsEwepfNBv2p3TCBUjEd1yoqgmfiU2Z9iTAkhXwhnIIzLH1YlmM3mwW7z4HYGCPijxJMZEtkMGk0FVauXYVxb0h0TCMn2+9GDhZtet+4O0pbL4qsdgZDdNAIhD0f271cQkm10n76GlFVLk8uobDGavG52btzCnaFhPvnwPD5jNVFT9SMhJOedM85acg4DDRYr21rb2LtvNx3NeRxyZkhGBOwCQhP1fi/tuRwNdVmCJh0hTTl5m44mp1GJ0E2hENlgGK/ZSKCmkpyhlmaHgeaAg7qQj6g/SNBoIFpbToOlltaARflIZ0NumuMRMnYzwYr11Jn1NHgsaufs0K7dHNi/m476FJGaclocBjoSHnpa6ulqbqIlW0fM6SBjM7Ix6GBrJkxjPETIayfgsRCy1tIeMLIr5WFTJoLTqcNgrlEAF4BuTRTKsaTXiseuIairIKetZKPfTl8moDShvFHM91fQbK9mU9hGm4LQIlIbFhYyoTUv41kpYu10XMumFwC0TDSh6aPhWTod7yNCdCGZnLYtHNOERBcSkVo0IumcyXf2V55F9s0ci6eNC+cS6cbJ7yllYCEkCxqNsqkAJJ/PmTREH5pME3KWaELG8tXkUgmqKsvR62oxaaUbVlMIba3qlMk0tOqGGbSYJCZ0x8Y6YqWakLyevDtmUsupYwurU2Y/owASGFlHNSE5LmmTtvtnRKlW9Dh6kPyYybtjog093sT0VFqQdL2KIYb2k5VjjkdByBdBTpEn67LoddVUrVmOsVQTarCZ6chkOX7oiDqnIxCSdnghE9KTs5vU1LNMTJ889KaC0FsnT+AVGw+bjkanQbkbNvk87N68lbvD9/nog3cUhCLGSnJuM40BVyETChcyoWzQg1yvkEwoa5c2vpE6i5m3jxTu3J85dkjd+Ypo5SaZlrTVSFc2w+3r19SV1fZ0XAnnWYsMUoqro41je/u5fukSW9pbCNRUkDdpaHEaafBa2d7ZytkzZ9nY0oi/ai15Sw1NHiP1AStp+bPFwioTClauV9PPdU6Dyk7uXL+hys9Tbx4gULmBRotembMd2b8b7g/D8DB93V3qCEBP0MbmdJjzx49y9/Z1Ll74gGTARoNHz/akl91tDZw9d5y33zvLru4O5Wm0OeljZ0OWvdu66O3K05UNU2eoYmPYRV9dsLArZlxPovZ1tUO2Oeag3VlDrmox6Q0LiKyeTXjtHDwrX8QhHbGyafhWvIinbLoK97JpuJa9oPbJvEunMVl4XntBfS67ZNYFT2OeJ1nQEypMc59U7+Vz6Z6pvTOBkJRvS2RCe/roU5Visjw7Ep4yyYBGYsosSCA0e9KQieiJnTF5ryA0MickEKrPpqiuqqCmumK0IyadMZO2ZrRbZtLXYhiJ0R2wke7YuI7YyJ6YSbppU3XHjMUBxIkdsEdlQtbRjph0xqxiXq8M7O3q6q1cvp0YlhInxc+/L+bC5nKPhEe5HMrO2GftjY12wEq7YdKeH3FNVM8pIGT3BXH4Q6OZkJRjcuhRZUICoWiSZDaD0VBL1aplGNaUtuhtZrpzeXWq5u59uHlnkOZMCm9NOSkRlp0WBaGGkJczR47x4AGcOnIEuwwrmgQghXKsNeCjf+t27t1/wAfn38atq0QgJCb3TUEXLRGv6p5JJyrjd2Pf8DpR3Toy1koa5OSPzcLJI4e4zzDHDvTjXLeKiBxONGpJWsx01NVx48ZNbt67R1s6Tqh6Q+GKh8dIxmvnzLE31fnpPZt7CdZU0mDW0uGxUu+xcmj3NgWTQ/v34K5aQ84i9q56BaFCJhSmzmElUCFno7XKSbIlFeHylQFuPxjkyBv78FdW0GgxId26N/b2cff2DQbv3lEnoaUL1hW2I524906dYnjwHjdvDBDzO8h7DGxJ+OgT69rbVxhmmBMH9ql/r564jx0NGa5ffI+rV9/j3SP95M21dIUcCkK9fpOy8EhUrxgVpjudteSrlpIpf5XI6rlKE5JyzCkDistmEJDF1rKZKoq6kGhDU2VCogdJuVacmn7cckyGE0UHKj6LpddkTzltPXkpVsyEHi7HpEQrFa2LpZmsbQiITCsWoF+/ivpMiprqKqqrypUwLeK0RHFQUZVkOq3ahpeN+Ill2efVhKQjNlX2U/r5WCkmmdBYOVYsy+RZKM0mz4omZkKTCdNTa0AenC6x7CjG5JdVJ5ZdU70vlmLynKocUxDyFSAkupBAyGJ24nL48HpCRKIJBSGLSUPlqqXoVi8bmxNqtJnZ1NjImeMnlSZ07eZdNY8T0FSoDKRBTOj9DhrDfs4ePa5OPB8/dEidU46bxSbVpLbZWwJeDvbtVhB675yYxq9X5ZhASDShUgilfS5s61cS0Yh5fAUNVj1Zu5UTxw4zxDBH9u3GuXoF4ZpyteiZsFjozNdz7eZNrt69q2xiFYQsteQ8JjIBB6eOv8kDmWDu6SZYW6myFlmzaPTZeWPXNpXl7evvw1W9Rk2BFyFUF/bSMlKOBcrXkTFpkUyoNRXl4oCsWcgqyAH8FfJrmmkOuDi4t4/bt2+oi6+bu9qIWnV0hu30ZqK8c/IU9+7eZeD6VWJ+p/rzbUkG2NnewsWBi9wYusORvXtJmQz0JgPsaMxw8aO3+PiTs5w+uIO6CRASO49k9UolTEt37JeH0OTa0G8fQpMD6LEgtHYFuVQcnbaW6qoN/41CaEQbKmpEI8/HEab/qULI4w8XHBYtThw2Lx53kHA0QVpuDVoNVK8pGw8h8fvZ1NrC2ZNn1D2wWzfvkI+GCeqrSZkNauJZ7DYEQudOnFSZkNhm+DRVpMVM3m2kLeCiJRzgzf593H8A58+KMfx6UuZaZS7W6HMqr2f5NWT/LOl2YF23gqh2HVlrDVmLnozDwcljR7knC579u3GuXUOoppAJpS0WevMN3L5xixu379Aci6hMKGPR0OCzkA+5OXP8CA/uD7G1s12d9Wmw6WnzWmkKODi0ezv3gX27tuOtWkPeUkuLx0hL2El9xKc0obTNpDShpDgHWDW0JiNcvTrAHYY4tH83/ooN1FsMNATsHN7Tz60797hzb5CtHR3EZSk2aFYdtbdPHOfW4B2uDlwm63PRKCb3mQD9Ha1cHrjCjQdDHDtwUHlgb0662N6Y5cLH53j/07OcPNRHzlpLb9DGnlyIzSHr6O5YsTvW6dKQq3yNTMUiomvmqbUN7+uSHYwI02UFYVrEacmIlK/QI4RpEaV90tWSDfgRryERpIuidNF7yC6itFiCyHDiyJqG6ogpAbwgRoseJJ0vz/JZSoyWDEheT8yCSrtjk4nSxc9KM6Gx13NUhmRb+QqmNcvIxUKYtBoqyssxajQPgUhNT4suNJINTcyESt+Pz4qmaNH/iplQsTP2kEA9AUKTZT6P7oCNteQFTmNZ0NQmZlNlPvJ5afYz8XVRHyp9ylCiU0Rpf1h1yBwOnyrHnA45/RMkEE2SqKvH7nBQtXYl2jUlmVDOa1fugOfOvM3QENy8fou0dKDkqqr4QzvMam+sORLgnVOnFYTe3L1HnTgWCDW6TbRHvGoa+ui+/SrFOn/2FJ6aDWREuPbYaBYz+rBX7ZY1S1vb7cCybgUx3Xrq7Bqycu3D4VK7XXIuaP+eXdjWrlbic0rKI5uVLY3N3L1xh9u37tAUCSsIZS21NPosNEa8vHXyKA+Gh9jU0YJPIyWekQ6/HZkxenNvHw/k1925TWlCDdZa2nxm2qPuAoQSERSERjShjE1HWzLCtatXuccgb+zbib9iPXmLlHA2juzZx607Q9waHGZ7eydpfS1tQRM9yRBvHz+GWNReHbhEvc9Fk8fMVoFQewuXBi5z48Ewxw4KhPRsTtrZ3iAQeof3Lp7lxOE+crZaNgZt7M2H2Bq2qTkhadG32WtUi77LraWucslDEHKIGF3SHRuDUKFd/6gOmWziC4wENNIJK0KotDWvAKQsQcZDSHXDpCsmpZm4JorD4STgKf3sV4FQAVDzsK1YgOn1JeTCfrV4Wr5eNKHxEBotzf6JQUh1xR7RGVMdsymMyx6V/ZR+95uE0EQoyXsZSlSdsSKEnAUISTnm8YXwR1PEso243F6q1q1Cs+a1sXIs67awo7uL994+z9Aw3Lh2i0zQr+xTMzYzMnncKmbysRDnz5xRP/FAX5+CkJzVkanljoiX9liYo/sPjkFIzvnYdWpjvSXopjXqU3M+rekkCU8RQuvI2mupd1rJe7ycO3OGQbE/3bkDy+rXiegqyVj05Bx2tre0ce+mQOg2TdEihDRqLaIlHuDc6RPcH7rHRhGmtVU0Oc10BZ20x3wj2/kFCPmq1tJo09Dut9AR81Af9dM8AqFwpezKGdRZn/ZU9LEgJKZmGaOWjrCF3lR4HITyJRDaIxC6NhFCjikhtCcfYnPURk/ATFa3VnkLSTnW7dVTV7mYTMUrRNe8TGTtXHyrZmGTNY1l0/CWvYi3bMZIyNzOdDxTiNIFoXq6MkaTDpl0vwo7ZNKefwrL/KdHO2PiPyQdNOVdJKL0JB2x4lBiKXAmez0GIQFWqTA91ilzrRD71od9huRz1/K5mJfNw7BiMdmQTzkfbli/AYOmBqOsbEwMbQ0GWefQ1WLUa6YM1T1TXbSphWm1ojG6mDpejJ5aExJhunDUsNAdkw7Zo8M67pLG2FUNq0MuWXx22F0eCuHFPsXaxlRCtHw+TowuFaanej0xE5oCQl5fkJoNq9GsLoFQncfKrk0b+fD8+yoTuj5wU00sB/VVKAjJTbCgW9lpfHjuHQWZfdu2462V880GWnwW2kNuBaHTbx5R3589+qYqx+T/9uL1LBBqjwdoiYdoz6ZIehzYN6wirt9AzqGl0W2n3uvj3Nmz3GGYXdu2qEwoqq+izmak3uVkZ3sng7fujkIopqtSXbXWkIO2VITzZwqCcG9bM2LGpozLwm46EwGOH9yjyrG9O7YSqN1Ai5yGDtrojHtpiAXUnJC06MNV5dRZxLjfQmcmwY2BAQZVObYLX/k66mWPLuzkaP9+7ty7z52h+/R1dZM2CISsBQgdO8qN4dtcu36FnEDIa2ZL2l/IhEYgdPzgQfXfbmvKpdY5PvnoHc5/eoZjh7ark9E9AQv9kgnFnWwKW8no1tDsqFXve3wG8tVLyJS/QkQgtG4e/tUvja5reJfPoDSkQ+ZZNg3fMim7Jo/A8hdVh0ycF4s7ZNIlk12yYmdMvpMOWsFAbbrqjEl3bLQDJhlQiUXHZPCZ/LMxCHlWzMG78mUVrpVzcKyY/VAIhNwr5mFYPJuqxXNJ+Vw4zCbWr11fgNDIzlhxd0w9BUJTdMdKu2XjOmVTdMceBaHxYvTYnJDVanuo+zWxGzbxvYLQuLtij3JPHL8rJo6KdrdnLH4LEHK5Aqocc9g8uLxBtcQazTQQCEXQVa4bD6GcDMZt2shH5z9QELp6+Rox8QIy1JC1mwvTziEPHakYn7x7XrXo++VulpzOcRhp9Vtpl7WKeISzR48pCJ08fLAAIbme6pVpZ08JhNIk3Hbs5a+TMJZT79TR5HbQKCek35YLq8Ps3LoZ+9rVxAxyktlMo8fF7s4eBaGbN2/TKJcu9TU0uox0Rj2qnf7eW6dVV6qntQmxpW0T75+ol550iFOH9qpyTBwWw9oKOrxmtSTamw7SFA/SmoyqOSGBUM4mbX0LXXXJcRDylq9VEGqJuDjWf0BdJXkIQukI544f4+b9u1y/eZW8360gLeXYXtGErovR/X1KIbSrOY+C0IUzqhzL2zVq+npffYQdcZcqyeq0a0Ynpns8euprlo2WY9F18/GvnoNrRaEdXuyMFZ+iCUkpJrrPVBFYPkv9GCm5irrQxEnpsXKsYNshXTGJ0m7YLwehMWHas2Iu3pXzVLhXzB3XHStqQs6y2bjKXsb42hzKX5lNzGXDZbWMQOi3W45NCSGLXXXCSvWgz3r9OAOKpeXXxNe/7XJMdCVp0dutHlyewCiEItE4+ur1EyFkZ8/mTQpCw8Nw6dPLRJwOdQmjzmGh1V9YPu1KJ7gwki3t3rSJoK6GvMOkztl0igVrIspbx46p7tmJNw7gql5PnaNwgFBWLkozobjLim3D66RMcmHVQJMcTgyGeO+dd1QmJBByrFtDwlijSrVGr5s93b0M3rrDzRs3qQ8G1HJtg8tEV8xLVybG+2+fZXjwLj3NjcqgvzPgYHMiwMZslDNHDig4irmZLKm2yxZ9VFYzAg9BqMEp1iQWenNpblwby4SKEJIb9Uf37ufO4H3uDg2rTChlLDgrblLdsRPcfnBP2YPU+z3qhtm2uhD7OtvUGejbskX/xkHk1NK2pJsChM7x3idnOHlkJw0uPVuiLg40xuhLutkadZAzrFeXNvoSbjYFTDTULidbuZjY2vkoCK2SEuX/PxCSm2TWsvnoyl4l4rDgdThYv279b10TmhJCqvSavAs2qg89pjBdKlhPBE/p+38yEJJMSCAkp38yDcQSKYw1FdSuXqr+Tio/oQa/jzd27uTSx58wODzExx9/QNBuJGappc4h1q0uOiMhtQB6+cMLDA09oK+nU0FK7n61B9zIBrxcrjh38rj6hY8d2IdPWzkCocKWfEciSEsiQGsmStxtxlW5VnXFxE+oUTSjcJhPzr/HMPfZsbEH14a1ZEVz8smZZw/7tmxi+O4dbl+/QX3Ar+Zs5MKq6FE9dWk+Pn+eB/cG2dycJ2nT0RlxsTEdorcuybljhTJx744t+PQVtAStdMvks6xKpMK0pOKk7Rai0tpX4HWwpT7LrRs31MiACNNSjonY3RRx8uaBfgYH73J/SEYCutRVkF650JFNcO7UCVXC3bl5TR2EbPZb2ZQL0d/Vyq2By2pO6OSxw2QcJnbGg+xpznPxgzN8/NEZThzdRcZrYHPMw8HGONtTHrbEnWSN65Wlx86sny0RK/XaFdRVLyW2dgHxdQsJrpSLE6IFFeaDilmQiNNKoH5EFiSitIRkS8XVDRGkp86ERJgWm5BpqvNW/D3k6Vn+2aL0xJKsmOF81rM4J+QcOXZoKZuPdtkrhGwmAm43a9esw1D7TzMTKp0T+syuWBFGn1OYdji9EzpixRmhX393bDJhWhZVZYNeFlglfP6IatOLwZnLKTavMWXxmsnmMOl0VK1ePR5Ch3bt4vInIxD66D2CdgMxsXV1m2mVe2ORsNqgv/rxRQWhrZ2tBMT2wmmlPeBRNqrdmQjvnjqhfuHD/bvx66rIOY3KQ7ojKi6HYdqSIdrqBEIm3NXryVrE09mmzid3RKJ8+t4H3B+BkLt8HTmrVkGoKexn//bNCkK3rl+nMRQkazGqC6tilrYxn1UAewhC2Qgb8yneOVEoE+VeWcBUSUvETnfaS29dpAChdJy0w0xMU02zw0pHwMmWhjpu3bg+CiF/5XoldjdHXbx5cA9Dg3cKEOrtIm6TO2HjIXT35jVkirw5YGPjKIQuMcwQp068SdZlYVcirCB06f0zfCIQOraLtK9gkPZGY4K+jI8tCScZwzpa3Vr6sn42TwWhpYWWfBFA8iwCYqoyTD7/VSAAa2EXAAAgAElEQVSkhiBHQPfbgpDfrCfs8/43BaHPKsUUqB66rlrwki7Ndkpf/7YhVNygnxRC9gA+v2zSZ8jm8oj7QNXqNeMhdHj3bq5cuMDQ/SE++vBdQg4jcatGrTy0Bz10RSNsqW/kmhw2HLqv/J59mnIlKMsdroKXc4zzp0+qcuzAzh0EdFXUu820Bd10xgLqvE57KkxHLk7UacQjELIaycksj9wAiyW49MGHoxDylK9Tu2GSCbVEAxzcsYX79+5wc+AaDcGAglCrz6HE4M0NOT557z3u37vHpqZcIROKuthUF2VzfYZ3RzI0adHLUmlb1EFPxsem+hjNmSgtIxCKa6tpcdroCLrY2pgbByFZ22gWx4GYmyOPA6Fb15UrZGvQzpaGCP1dbdwaEAgNc/rEEXJuK7tTkSkhdKg5xa66gCrZJBMqQmhL1EZet4JszVKi6xYQW7+Q4KqX1fa6VwRmFQVxuri+4S2bXJAWoVpOBklIp0yE588SpsWFUc4LyXUPJXqPrIjI7+X+nJmQa8UsnJOIz5MJ0sUVDnVxtWwOKhMqewWPQUssGGTd2nW/UWF61GHxEXNCU5VjanestDs2yZrG4wrThTM+DwvRsqYxToz+ryxMS4teJqWL4fFH1NkfOf3jtPtVdhSOpxWEnFYr1WvWjofQyQMHuH75MmIU/975twnaDKQcBQuNDnE9jMcUhG5cHhiBUINyVRSD+66wn554mI25OB+8dUZBqH/7FlWONXqstAVdSCbUnYrQmYnSVZ8kbNepcky2z1UmFHLTk0iPQmh7bzcemcux6VQm1Rzxc2jXdhi6x42BqwpCYv0qJ6DFp3lrUz0XP/iQ4bt36W3IqjNFXTEPW+qibG2s432Bowwr9m0lIkulMTE0C7G1UYzQErRlEyoTSuhqaHEXLsZub8pz++ZNhhjiYP8OAlUbaLKbaI17OPpGP/eHB9Vw5PaeTuJWPT0Rp/IMKpZjkgmJSX9b0MH25jj7ejq4fe2yWks5e+ooea+d/nSE/tYGxjKh3WT8JrbEvbzZkh6FUL21sgChjI9tCScNutfJVi8lvn4hiQ2vElkzvwChshfxFSFUAofHhZAAprjEWuiOSYu+sDdW7I4pt8al03AvFffGwlNeq4XZx5gRKi3HflkIOUQTWj4fbdkruPUaktEIa9esxaBWNj5fi36sLT+y4DpJi36cZccj2vNTQUh1xz6jJT+xZf95W/Q2p3ukJV9szRef41v0j2rLl373eVv0k0FIFmfNVjcOuwwshhCv6Vx9A267k5q168Yg1BwKcuqNN7hx5TLDD4Z559wZfLI06jIoH58ihLY1tXDzynUGh4bpba4nZtbSLBaqkQCbUwKpFJ+cP6cgtGfrJlWONYmJfbhgAtaTidJdF6enMUXUYVDlmNhmNIfdNIW9bExnuPrRJ9znAVu6O/BVltNg19MectEaCXBkTx9ym+falSsjECqced6cibGjtZFLH37M/REIZV1mepN+tubjbGvO8cGZ0+pfWM5MC4Q6E262NkTY1pSkoz5JRy5FxmkhKVdRFVg9lEJo/54daoG1xWVRmVAphHb0dJG0G9moyrH4qCb0m4LQ9oSTJv0qcjXLSG54VUV0zXxloSElkX/5LDUpXSzF5Pm45ZgMLEoXzDJftullmVUgVPARGuuOiV/1mB4kP6cQ4mX0m9eE5PpqKYQcmmqSkTBrJRMa2RsrDikWnzJRPdXE9Pgp6clNzR7bvGzc5nxpi15mgh5t3fGQpcdvSBN61JR06XeT6j4llh4Tv59YjhXNzSzSIbMVICRT0/mGRvxuz3gItUYjnD58mBtXrzD84D5vnZVLpBoycuZHQaSQCe1obeP2wE0FoY58Rt2Jl0no7miAzZkEW+vTXHr/XTVRvUuWSA1il+FEOmfifCjuht25BN0NKSIOA16x4rDL1LKX1piP3rosAxc+5QH32dTeoi5+NDpNtIXdtMXDHOnfDcNDDFwuQCjvsKh7ZluyBQhd/ugjlQltbMyR81jYlA6wvSHJjpZ6PpQMTUzpt/QStWsVhLbVR9nRnKGzPk1nPq3sXZN6DR0+l3Jk3N5cyISkfDqwZwe+qg20eGy0xoqZ0D01od3X20XKYWKTXG2tS/LO6ZNKmC5CqFV8hpqKmdAV7st/49PHEUfJvZkw+yQTEmH64zOcPLaHOl8hEzrckma3ZGsJN4VMSE9fxs/2hItm4xrqNctJlS9SMQahmSUQKvr5PBpCoh0VhWmBiYjTAp6iOD0RQrKyIVYeLrHskK32ZXIxYwZuKcdkg/4zpqUnfv9ZgnTx+6Iw7ZJT0ctewlY2F23ZQqzV5STDIdavWf8QhAqG92Jq9k8IQkUYfdbzvwMICaiUw6LdW8iEIgnqm5oJ+gJUrdswlgm1xKKclQG7awMqCzl7+jhBWeKUG/N+B13i4RyPsbOtg7vXb3Hv7iDtmaTyh25S7Xs/G9MxtuVSXHn/HR48uM/2ni4iRgNtAY+CUK+ccc4k1QCgQChk0+HTbKDeaaRbDRT66WrMcuXypzy4P0hPU73a/5J78q1hL23pGG/29/Ng+D5Xr1ylIRRAFmt7Yl621kXZ3prn8icfKOF6U2OevNeqvKB3Nmfoa23g47fPFiC0rYe4U1+4K5ZPsrOxbhRCYgci55wlExJb2O1tDdy8dQMeDHG4fydu0cB8NrV0evzQXoaH76kJ7b6N3aSdJmV0v6M+zbtnTjHIMPduXactHKAt5GBrY4z9vZ3cHhhg+D6cO3uGxoCd/bkgb7Q1qAXWDy+9xdmTe9UE+Ja4jzfasvTXx9gS95C3VKuxgr5siO0JLy2mAoQkE0pXSKt+gZrX8ZXNwr9ctuglGyrEqMlYiYA8LkuSjtpItiQZjqxuCIBKVzZG98aUodl0rEtnY3v9FaxrF2NYOQ/zilk4Vk7HsUwufXy+bKgImc96jkJo2SwFO7lfr1s6H1vVetLhMOVrNmCoKWzQ/7q36H+tmdBnwaf4/X8HEJLMqmDz6lH7Y6FwnMamNgLBKOUV1WMQEkOvd06e4M7NQjv61Mmj+I0Ft8OWoJPuWJBNyQT9nd0KQrdv3aU9nSRlFcMwt/KWFgj1NWS5+sG73H8wzLbuTkIG0XMKEOpJijAdH4OQVUtAW64mnruCDrqSfnpa81y9eon7w/dUuRfQVqq9s45YAPEPOrpvHw+GH3D50hUaw0H1XW/Cx/b6OH3tDVz+5EOG79xiY0OdgtCWbIhdrXXsam/k43cEQg/Yta2HpMvIxnSQXY1pdrfU091QN5IJWSlmQr1RP9vbGgsQuv/LQugG7dEQHRE59TwVhALjIPTWyX1IS1+ucxxqr1MQ2pb00WCTMtHIrrowfSnfbxVCjsXT0S2ZjWn1a9jLV2FcsRjrsnm4pXWudsc+XzbkWl5YSP18EJqBQ0FoHpbyNWSjUSrWVaD/rwAhsXMtXc8ofT21JmT/TBOzh0zO/juCkMw2uT1+AqGoglA4kqCySlMCof+Pu/d+jvru9jz/iKmtmtrZ/Wmq5peZ2p92t2a3arfm7ty7994n+LENNkFkUEAJEBgbAwaUW+qg3K3OOefcrc6tnCPB5GybHCQhwH5vnU93Sy0hYfDj586dddWpb3cjEHaVXj7nfc55H5UCty5fwuL8S7z55S3mZiayEOLBLetESC1DRKfFcKgHr54vYP7lAtx6NXTttIVOQ4p05VSNXqcZz+7fwtu3rxH1eiDnNjEIBZTdIAj1mHQIGLVMmJa2ZFwEbV2039WOgEaMHi9dPH2It68XWSYka6plZmlBrRw+gxZzoyP45c3PePjgIcuE6NY8u2Bq16I/4MSTH+8tQ4hmj+ImOfrdJvT7HLh//QqAn9EbD0LbxWOlWq9NxwYFgzYjAhYDjJ0toKHDoESIiFqKtM+Bly9fAAShgXQ2E2pj/y7nJ4bx9g3NCS0h3RNgZ4+oHEvZcpnQGyzNv4BfJYdf2cWEacqE5p88yWZCl1gmNGyWYNy7kgldvTDEWvoZCBkxZFMhpRfD0U6nq5vRb1ag3yiBS3AKlsavoDlbAS1t058uXV6f6D6+HyKagM5GxveZyqWdmaA1jqxoTYJ1rjtGnTI6/0PGZbSukb+yQZ8xQ7OKraBTz7UVe9HwVSXaz54C//hRtB6pgKiqFF1V5Gv0cRBq/2r/uuZluW7Y2idbkD2WhdDRg+B99y3Mag2qv6sGp7Zm2djs9zQ1+12E6Q/oiOV3yDZa2/j47hgJ0+J1I1+IXvv6Y4Vp+nq2xEqLrNlOGX3Ga+kEv7WDde5EUhksTieUWh2qG9ZA6PbVK1h4+YJpQhNjQ5DwsjNCeRAaCUfx+uUiaG2CzOZp2M6j6EZIp0DEqGE/0M/v38br10sIuRxQ8nnwSEUIqyVsaDBqMSBIILJqIWtthJSd3hEgrOhkEIp4bQxCr18tIGA1QU6aEhnV0+VWkx7nx8fw85uf8eCnh7BIujOnnNXdSNu1GAi68OzBfbxdXECP3QS7tAMxkxx9LiOD0A9ZCCWjPpYJRQ0y9NsNGGCZkBEBqwGmrjYY+c0IyboR08nQ63dlIPTLG0wMpBiEyCqWgHphcoRB6Jc3S+ilcqydhwQdTLQbs+XYagilnBqM9Pjx8jFpQlSOXYJD0gaC0ITPjp/uXcG9R1dZOUZzRTGNGONeI0acWiR13ashZJLCLfgONs5x6M5VQnu2knXJ2A7X0b1YCyFmNk+m9/l2r8wQP7Pkyk5Jf0W6ENl57AAtqtLiav7yKi225qK1YjuaD+1BEwGAHPK+OgzBsUMQfXMIItrr+khNiCC0no3rO59ll1kZhI7uRtuxA2g6VgremROwanWoPVuLxpoacOvrmM0rn0PXVzPx19q7kpEZnfShEPzm7tj65mXvZEBZ29eNLF03snBt6xCivVO0QYjR3vlubGTnSp/n23T8ltc0uEghaO0CHXakv59IIoPV7oJGb0QDh7uSCXm0aty9dpVlQktv32BkqJ8ZyZMtai4Tiuq0mIjG8Wb+FZ49ewkHmdXTtLRCjJBWgZhJy36gn/9wZzWEJEL0aGWIm5WIWox5EOJA1lwDl6gFEaUQQZ0EUR/dmn+EpcV5uI06KHjk0dOJsF6JsMWIixMTDEI//fgAVqkYNCMU0YjR68iH0DzCViMc0g4kzUr0e0wY8Dvxw42rLBPKQShmpCFBEwbddoTsphUICbjoUYgR1yvQF3AvQ2hyIAVhYzWzNAnrpKsg1BcJw9DBR9IgQd8HQuj6le/hlHVg1CJdBaGrF4fhlrVlyjGfCWMuPVK039beCI+Qi36LEv0mGTz872BrPL4sTNPUdG6Ha60mRIbzzFOIfH+y5vf5mhDtjVGQOE2aUKY79q4mRLpQRhuiM9Bb0VS+A2cO7sK5w4Vo/OogWk9VoOsb2gN71z/ofZ/ltJ4PfdIZaHIGaD22n0Go+dQ3sOp0qK+uR2MNtefXuCqS4f1faXT/u2hCGxjav9MVy33d36gco5tgucjvhq19vbb79bHvc0OLdA6aL2gHDVN2i+WwWJ3Q6c3g8dpWIER33O9ev4bFhZdYevsaQwNpSLlk0dHKtuNDVG4ZtBhPJtnu1uPHz2CRS2Dq4GduyGsViJp1THt59tN9LC0twW+3QkUTzTK6+yVHwqxB1GpC0GxA0KyHsrUZSvKAFrcjrBEjbJAj5XfjxbMnWFich0OrhprLYWZpdHonaDHg0tQkg9AP93+EWSqGS9KJHp0UaacBA2Evnj38CW8WFhCyGOGUdTIIDXjMbF3ipxvXALxFOuKDoYuHuEmBQacJw14HwnYTqCRjmVALF0GlGBG9HH0hD+bnXzJheqI/BRGHINSBqEG+GkLRMJt+Tuol6LebcOPSBbzCGywuvIBPnSnHel1ajEUCWHj8CHRS6ebV79lowohVhUm/Cz/evYL7j67j2qUx9t88pZdjKmDFuNuAtEEKV2cTE6YHrCoMmGTwUibUeJyJ0tQh03xX/g6EclDqYhcwdi+bm+VMzthiKwnSx2hqmp672aXWDtqkP7iZRVvpF2jLektTJkR36FlpVrYZvIqtqDm4HXVVhWj4ugz804ch/LYUwuP7IDy+f9WJn98VQsf2I3OPvhC8YwfBPXkMVo0aDXUNaKjOQIgsXVfZuzIQEYyyQCIoZcH0W1r0+Wd+KDNq4WcypI01obwWfU54/rXn/08gRGsbOQiJumUwmR0wme3sjhpRiO2O+a0m3L11nf3A0e7YYDoBJZ9cCdtYC5zKLQLHWG8aSwuvmDBskAlhFPLYJHREp0LUokcq4MHTRw+xuLgEl1HPZmf8CiEiWjmiRi0iNhvCFgtrxdOfTxCyizvg10oQMagx6PezCeUXr+Zh12mha6buWicrx+j7X56eYRC6e/c+jGIx6Dx02KBAr9uMgUgAL8iAbGEBQYueGZlRJrQMITa/9Bb9PX7Wvk8YCUJGjPhc6HFYEHaYYRa1w9DChV8lRlAvRW/Ex4CIn19jvD8JUWM1u9wRMypwYWp0uRzrz0IorhNjkCB08TxzY1x49QI+jRIhpRCDXgMmoyEsPnkE/PIWN69eYqsqgzY9JgJe/Hj7Kn4gj+nLk/DJRUgZlJgOOjDhMSKll8Dd1cwyoSGbGoNmOXytZ2DnfA1D9eFlEOW6YblMiCBEnbGM+2HGDzr3esUXejeEdKGDJqrpauvh7Wiv+BJtZZvRXrYJ7aWb2GtB2RfglW0Bt2wbeNQ9O7QV3Mpt4FTuBOdwIXjfVEFw8msIT5RB9PX+vymE2o8Woa2KohCCo4XgfXsYZo0CHA4H9dXVDD68hnUglD0BRPfIlqOJg4+FUO7iau7ZxheAopW/Mhe0FkYtv+MWff6qRv7r/9ZrG2szpdz+GJ0aog4ZnRqiWSKjyQ6L1cXeL0OI9Jcf7t7Cy5fPsfj6FfoS0QyE6IyyXJQthwyg/bI3S2/w4MEjGORCWMQCBFQSRPVqJOwm9IX9eP70CYOQ06CFtp2LZQiZVkNIzm2EorkODkkn/DrpCoSeP8PzxZdwGHQw8Ljwy4XoMapYx+vq7Czrjt29cw8miRhueTciRmUGQj1ZCM0vIGDWwa0QIkVZQy4T2gBCwz4XIk4rC3JBpNM9bKbJrEBvxJuF0BvmUS1sPMfK0wjLhFYgNBDrgUnYCsqEBh0rEFpceomAToWwuhtDXuMGENK9AyGvXJiFkP33hVBOEzpCVhw7QSZmoqMEoczBRNFXe9FRtQuthwrQUrENLZXbIKjYCm7ZVjSWbkV96TbUlRWgvmwHGisL0FCxA7Vlu9B4uAicI6VoOlqO9uNFq1r0OfOy92dCBz5MEzqW/bochI4Wgn+0EM0nDsGskoPbzMtCKHPqh9ewcvInpw3RU8BpXAm6FszOPq8997P6DHS+JpTThnLPHIB+fwh1Yj1d6H2aUP7m/Io+1L2uHkQa0d9aExLREmu7iJ2EJgjRkqveaIPZ6mIl4TKE/DYTfrp3B/PzLxiE4j1BZoVBmVBQsQKhyYF+vF16jfs//Ai9vAtWcQtoeTRu0iLhMKM/7MfLp0+xsPAKdr0G+k4BAkoRYnolYmbdciYUMhqg5DVBI2hiM0BBvRw9BhWGAkHQcuqzhQyETHw+/HIRIkY1InYzrs3NsUzozp27MMskcCvEiJpUSLtMGOgJ4OXTJ1ian1+GUNqmxpDPiuGQFw9v3WAZSF/Yx3bVKBMacpow6nevQEjcBVMbj0EoalHlQeg1xsmbmlMDAkTMpMDF6bFsJvQaA/EozAQhgxRDDnM2E3oNyoQYhDR5EHr8kHXbbl/7Hg6FCEMOPaaCfvx4+9pyJuSRiZA2KDETcmDSa1rOhKhFT3NDgxY5fG1nYW/6Goaaw9CerWBdMvJzpo5YTphm08tH9zDL1U4CDzkv5kVX1Q5mdtZJcCIzsuMH0Hp0H5or96C+bCfOFW/Fyf2f4+vdn+LE/i9wsqQA3xbvwImiHfimuADfFG3H6ZKdqC7bi5rSPWgo34fWI3tB558ZfL7a6Orq3pVS7au9eG937Nh+tK0JJlgfLUL7sSLwjxaB83UFzGoFu+1Ve5bsPDLnfvK7Y3xO/fL5H0FTA/JjlZHZ8skfWuFo3vDS6qpyLO8C69oMKPf+9zQ126g7Rp+vnPlZs0f2G0zN8rtlv6VTRjtkIokSLe0iNNNlkXYRc2tU68wwUSbUJVnRhEIOCx78cBeLi/MMQpGAF0o+B17qTOVBaHpokEGIyiGtpAM2SStCGjniJh3bz6JMaP7ZU8zPL8CmVcMobEVQLUbCqEbcokfUbkOP1QoGIX4TdK1cuGRChPRylgmNhnvYrhZByKbVwMjnLWdCUYcF1y9cwM9v3uLO7bvsXLRHIUbMrGYQGowE2fd+lYWQR9mNXrsGIwE7RiMBPL59i90J6wt7YRW3ImlWYdhtwVjAjagrmwkRhNr5CKiliJpV6Msrx0gTEjfVMtuQhEWN72fHlyE0mIhmMiGDFMNOC25evIBFvMb84vMVCPmMmIqFsfjoAYPQ3ZtX4FR1Y8RlxHQogAd3rjMI3bw8Ba88A6HZsAvTfgvThEiUZhCyqTFsUyLQdg6Opm9grDnC1jZof0yUHU6UHD/ABhbJ1iNXjlHm03mY7Dcy0XVkJyho96v9yE60HN6FM/s24VjBJzi09S8o3fIJir/4Awq/+GcUb/szjhQW4KvSvagq2YvDxftwpGQfqor34HRFIb4r2Ynakp3gVe5F65HdDEI5m9dcJvS+J5mUvdMJo8+OHkBb1f51gj4vQhuVYkdJFC9jEGpv70DNd9+x7hh1yPKzn/zXv3cmlMuIMp2z9Uuy31aOfVwmtDZD+mszofws6Td1x0QyiCVKVnZxCUJk6SGUQq0xwmJzs6xoOROKuO14/NN9LCy8xPyrBRCENKSNiDsRUnazLKXHamRzOj+/fovbt+9CLSIPIJqZkSNm1CBpN2EgGsTCi2eshW/VqGDoakFILUZUr0DCatgYQkYFoiYNxnoiWHz5Ek/nn8OsVsIo4CGg6Ga/FnNacePiRQah27fuwCqTwauSst2wfq8FI/EezD97jlcvXsJv0sGr7ka/Q7cMoUe3bwJvX4MgZJO0o9emxajHitG/IYQWFl8gZNAgopNg2G/aEEJTIT8e3KFM6CZuXZmGX9mNPpMKcz1rIcTDiEOLUYdmFYRoYlp/thIEHwrZ10XMX4g0ohUIkQtipgzLf3ZQN6xqN7iVO1G56f9F4Sf/FYWb/oSirZtxcOeXqDhQgMrCnags2YdDBwtRXlKI0pJClB8swaGSAzhZUYQzJbtQX7IDgopdaKPdMxpYpAwsz+r1fa836orRftj6EKLPi9F2tAj8Y0Vo+KoMBqUMXV1C1Hy3cvZn+QR0/jnoRirFfl9NKKcN/f4Qylh35JuY/Ute28jvlq3Vez7kfW6XrLNTzDQhEqjp96nUBlhtbrZVnwchJ548/BHzCy8YhIJeF7StPPjEnehRS1j7PWo348LYGN4uvcHNm7ehFnayg4ZBjRQxo5otew7Holh4Po/nz1/CqJAxCIU1EsQNSiStRkTtdpYJhU0GkCZEmRCtZISNSsRMOkxEYlicn8eTF09hUslhoaOMSsp2tIi7bLh56RIrx+j7W+RiBNTU+tdiwOfEaCKK+edPsfj8KfxGDTO377NrMRK0YzwaxOO7t0ECc2/YC6ekAwM2Lca8NowGPYh6bIi6bLBJMpkQdQOpHBuMBrC4MI+ff3mN0f4kZJxalhlGLWpcmp3E2zev8cvrtxhMJGAStiNlkGPIbcMNyoR+WWLdsbBBgx6dBEN+E6ajYSw8/Am//PIGd25egUslxqjDiOmID7Ojady8NYc7N2aZA2XaoMb5sBtTAQvTmjKZEA+jDi3I4sPfUQ178zcw1B6BrvoQC1aGHd8P8TdFkHxTiO6v9kNEwjTZsLLb8RkzMjIko3vyueg4vAP8QztxrOAvqNz+GSp3fInDu7bi8J6tOLRvGyr3bUdl0W4GorKSAyilKD6A8qK9+Prgfpwu2YXq4gJwy3ehhdY+aP/sd4AQwYmyoXcjs8Dazuw8ClF3tARaqQjibjHOnab9MTK7z7TpV+2OUccs167P6459yMmf/BZ9Djprn++F0EbOiq2daN0oNuiO5UMpX5he+zpfH8q15Nc+80HzvtcfAh36GjasSAcQu8nWIxP0Gb+lE9Sqp++hVOlhs9PqhmqlHIt6nHj66EEmE1pcgMdugbaNDz+1wNUSxM06EIQuTozjzavXuH79JjRCIRxSEUIaKRJmgpAVI/EkFp8v4tmz59DLpTB20Z6VFAmTikEo7nQgbKNyTA9pUz10bTx4lWImPMfMJNwmsDi/gCcvn8KslsHazkdYJUHCqkfcZcetHIRu3IJFTkuxcsTNegz4PBhNxDD//DEWnz/JQEgtRh9lDQShWAhP7t3BL7+8Rm/QC7e4A4PWDIRGQl5EvXbE3HbYpUKY2/nsiipZfIzEgni1MM+WUYf7E1A11qGH2vdWDS7NTOHt67f45fUvGEqkYBZ1ImVUYsjjYAusr35ewqv5Fwjr1Wybf8BnxEwkD0K3rsKjlWLMYcBkxINLU/148ONl3L4xAzcdRNSrcSHkxlTIhqReyjpjPhEP43YtJh06+LtqYOOegL6uCprqQyxI/O2kKWkC0NcH0E36EM0IHdqFzsqd2XthGQC1VWxHJsi4fhv4lTtxbMenqNj2GSoLNuPIjs9xdNcmVO3+Ekf2bsOhwh2oLNmN8oP7UEZRsg8Vhbtw/OBenDq4C2eLtoNTvpvBrI3u2h/dw4Kyol+Ljqr96KiilY93o73qAN4JAtOxfWg/thf8o/tRW1UEZXcHJBIxztEmfW0GQgSiXLxvgfVfDEK5+Z/8Zyv9cG4Q9IObjY38pteCJ//9vzSEGICyd8dyp3/YszsDIUFLJxOjFUod7A4vy4iWM6FkwI3nT6i1TocFXyxCu6kAACAASURBVMJu0rNMKCjtWgWhy9NTLBO6evUa1CIhXLJu9OjkSFq1SDltGE2ksPB8EU+fPoNBLgPdM2MQMmYglHC50GOzIqDXQdZMW/p8+GkvzaRBwkLlShKvFhbzICRAj1qKpM2ApMeB25cvs3LsxvUbMEmF8KulLIMa8LpXIPTsMfy0GqKTYsBlwGhgDYRC74GQhCAkAPlEJxw6jMZCqyCk5tQjopIgZtfi0uxfB6G7t6/Bq5NhwmnCdMyH/pgbN65O4O7tObi1YqT0Kgah6bCNnYMmT2yfiAtyW5x0aH8DhHag/XABOmgt49B2tFVuW46PhVDpR0AoB6P3P/exrXjajM8P2g2jJdX1gn6NQCQ4dgB1R4uhELVDKpHg7MmTaK6rBXXGuOz8DwGpDtzGlVM/zD+oqRFsinrNk7+qU9aMnJHZ+7pjOU2IidUbWnm0rrs71tLagfxzzxu9Xq9LRp+Rh9CqaO9CThtq7xJhOdaZlv617thHa0J5d8fyIdTRLQOXVjdaOlmXTirXwGr3sC7ZMoQSfg+eP37IumMv5l/ArNdA10Y7XZ0Iq8UsE4o7reyKBP3f/9KlK1AKMx4/dHs9YdEi5bBhItWLxRev8PjRE5YJmbuzEDKpkXaYkXS7WUlGwrSsqQGmzhYGoahZi4TVjNlkL4MQXaQwKMWwd7YirJYiYdMj5XXi7tUrrBy7fv06y4QCGhkSFgMGfR6MJeNYePEEi1kIBXUy9Dv1y5nQ43u38fPPr5AOelgmNGDWYMxrx0jIk8mEPHZ2qNDcQbfDlIjbNBiNBTNT5HiNob44O0cdpZEEmwYXZybZuMLPSz9jOJEC3RdLG5Vs+JFMzVgmtPASUaM+W46ZV2VC5F5JVrfjTiNmYj6M9QZw49ok7tyagUfXzbpjF8MuzEYdSJul8Iv5DEJjBCGnBoGu2uVMSH2uMpsJ7c2Y3dPuGAXZux7Zgy7KgioIQtvRdmgbWiu3oqViC4vWyi1or9wKXkUBvt71OSq2fY6K7ZtQvuUTHCr4DFV78jKh4l0oK9mLkuI9KC3ei/IDO3G8ZA9OlezCmcJtaCglcXoHWmn1I6sLvR8+mWyp4yhB6N0gyLSuFwSmqn1oO0qZ0D4GIWlnC2QyGc6dPrm8O5Z/8qe5oRZNnDoWdPon/8xP/uuVTtnqu2Ordsfyu2FrX28AIXJWbGlpy0Rr2/L5n5bWdvDbfj0Ev3L6J/fr+Z2z/E5Z6wbdsbU7ZfkdsY1eb9gpE0lBwMkPglGXWA5+axe4gg60dnRDLFOz7pjR4lwpx2jIkDIhatE/ff4MJq0K+nYBgrJMJpSw6DKazMULIGH6woXvoejsYC3ysF7OIJR0WjHV288g9OCnR9BKu2ERd2TLMVputTAIxRwOBA2ZcsxMDoYKMSJmyoTMmEv1YWlxkR0I1NG11q62FQj5XLh/7RqbE7p27SYs8m4ENHKkbCYM+bwYTyWw+PIp5p89hM+gBoMQZTPZcoxB6O0rJP2uZQhN+B2gcizmcyLhdcIq7oSlowU9+gyEqByjfbolLDEIaZsb8S6E3mI4mYJV3IVekwojXieuXZzD0i9LWFp4CSozI3ophgMWzEZ7mCb08y9v8MP9W/Dp5Mvl2MWJXty+OYt7t8/Dq5Oi16DBxbAXc1EX0iYZApIWUDk2ZtNi0qlbBSEVLbHWHGbWqnRxg8oyOr3MumN5ECItiEowmnpeCZqC3gJu+XZUbfszDnz6T6wcK/78n3Bo+6fvQKi0eA+Ki3ajtGgPyg7swPGS3QxC3xVuQ/3BHQxmLYcKlnWhD4PQ6gwolw1tmAlV7WejAK1Ve8CrykBI1MqFUqnIZkJ1aK5bU5I11KM5G1zaJ2virBurBxdXzkD/tZrQu0b3mT2yj8mE8rWgjV7nl2P5r2lGZ60etN779+lCuV/bSB8iOLWLVgeDkETBOmMZSw8R65jR1DQNLC5nQn00Y/PsCRNh6Va6UaNkek5uhyppNTAI3f4+IwzPzl6AqqsLHnJUNCqRthuQdtkx3T+Apfkl/PjjA2gl3eyCRlgrQ8KUgVDK42EdMp9WA3FjLUxdLZmSyqJl5djseyCU9rnww43rwNtfcOXKNVhpZ02nQNpuxpA/D0JPHsKrU4Fmj1g5FnQsa0JkERL3OeCRdGDIpsNkwInRHh8SfheSPhdsEiHswjbEqDwkUXsNhDTLENLi4nQuE1ofQq/WQihowVwsgoUHP+HNm1e4dfMyfHo5xuwGTEW9uDTZj7u3z+Pe7Qv/DSD0JfiVBaj88p+x85//DuXbP0fpF3/MQmgL04QOkyZUvAsEoZKiPSgt2osylgn9HhAik7L1411RmtrzB9BatRcEIdKE6qqK0cnnQK1W47tvvwWHLbGu6EFMF/pXB6Gsy+JGetCazzeCztrP88GT//pfAkLUfv9QCBmMNqYLLUNoOJLG8xcv8XxxAY8ePYBNIYdF2M425CNaFRJWExIu0mQu4u2bJUzPTEErbINPIUFcr0Gfw4pejxszI0N4/WoRP96/yy642qUi9OhUrIOVdlmQ9HrgN5tgV8rQzakDXX4N6ZVIWnSsHJsaGsTiq0U8fvwAJqkITmEHK42SdgvSPg/uX7/G7F2vfH8JVjkdNZQj7TBgKODCVF8Kiy/m8fLhE/i1Gvb7hmgOKOzBRCKKJ/fvgjbeE34nPLIu9Nu0GPfZMRkJIO7zgK6H2OVC5iSZNKnQ5zBhLB7D/Mt5/PzzW5Bxv4LHQY9WjrTdiCuTs3i19Jrt2o0lE3B3dyFt1mLE58b1C3Ps7tjiq5eImPTLLfq5RA/mH9/H4psn6B8Mw6XrxpjLgOm4GzcujOCn+1dw7/YlBqdegxLnw07MRJ1ImuUIyFrh6+azFj11x4LCWlipO1Z/FFSOZTIhMvvK3B5jpVh2bYM6Y+0VBauyoJayrcjEFrYbxivbzsqxsm2fobxgE8oLPsXhHZtRtXsbjuwtQNX+3ThSuA+VB/ahnKJwHyr27cJXB3bhdNEufLdvKxpLdoBfUQDKhH5VjM4K15QptVft3zDWa9G3Vu1HSw5CVftRf7gIIi4HJq0+A6HaWjTV17EuGXXKMrECJbZTxnbIsrtkeVnRRpmQoJnLLkRQRrRRVvS+7ti7mdCv3yDLF6zXwuZD3udDiFYnCES5WC8LWvtZLvNZ+9woE1oLISrLctoQ85rmd4D+HnQKSKe3wO0JrmRCI5FBPHu5gCeLC/jppx9gFYthE3bCRZ0rjZoBIulyMovUt28WMTk5Bk1XCzO4T+i16Lfb0Of1YGZ0GG9fL+CHuzeg6xbCLiXHRRpU1CHltiDmcbHFVKNEBHFzA0yiVtCZoKRZh6TdisnRYSy8XsKThz/BIhHBJaIN+kznLe3zZjbh3yzh8sXzTBPKQEiPoaAT0/1pvHqxgJcPnyKg1SKsU2HIY8N4jw8TyRie/HCPmeSzckwhxIBDj3GfA9ORIOJ+D+IBD2yyLti7BUgalRhwmDGWSLCZJzIAGkunIec3IaxTsE35a5NzWFx6jcWflzCeisNLELLoMOLz4Pr5OSxgCQtLLxEx6xHVSzDiJ80rgnu3LmD2+xF4gwbY1O0Y95owFXfh5sVhPH5wE/duf4+ASYV+kwrnexyYjjqQtMjhl7fBI6I5IR0m3AYEhXUMQsaGY6sgRLYducXV3O4Y7Ym1VRTklWDbsgAiEG1BW+mX4JdlNKHSrZ+irOBzVOz4DJU7N+PQ7q2o3Lsdh/bvwmECz4H9KDuwD6WF+1C2byeO7N+Jk8U7cGrvl6gvKVgux3IQonb92lirF7Ud2YeNovUITWGvjpaqfasg1HC4CF2cetj0Rpw9dQqcugyECES5yPeeXrXYSjD6QAgRiHIwWtuep/e/CUL5nbI1r3OdMXpu1B17H4zWQogAkIPRWuCs934tfHLvPxRCOQDRk+DH57ez70/zQxqtaS2EBvD85SKevlrEvXt3YOyiH0bydSZHxRUI/XD9Kn5+8wpjY8MMQnTwMGnQod9hz4PQIu7eugZttxBOhXQVhOJeN+waFUzS7ox9bHcbAjoZgxAJ2zPjo1h883pDCP14izKhJXx/8TxspCUZlcwvaDjo+mgIDblNmAy4GISSAR8SQQ+s0g7Yhfw8CMVXQUghaM6D0OwHQYgOKMYMMoyRJpTswa1rM3CHTLA6FXDphRh1GXCh149U2IpL50fw472r8BkU6DMqV0HIJ2+FW9iMUacWU56NIUSZENOCKCM6uhddVXtAA4nkAdRSvnU5BGVbkIkvQZvy+RAqz0KofNfnKNv9Bcr2bkHFASrH9rIyrKQoI04fLCzAoaLtOFFSgBMHvkBt6XZw12RCawFE79+F0B60Hdn7TtAKiGC9qNq7GkJHitFWVw270Yyzp0+hob4anIZaFo31taAgGLEuGXkNNdA0Ne2VZVY5eE0N4GZj5fLGamGa18z9sBWO9wjTAn4rKGh6eu1ljfXeC0i0zoagrQPLQSJ1/vsNXre0dyITXWhpF7K1CVqdIHF4rSC93vvfIkznl2OrINQlYcI0eQtR102pNsDh8q9kQhOJEbyYf4XnS69w+/ZNmLqEsHcL4aWhPZ2GZUIpjxs/3shAaGhoADphG0IqKRIGLfpsNqTdLpyfGMWbpXncunEZqq4OuJQyxIxa1mJPe6wsE/KYDLDIpZByG2GRdCBoUCJFG/hOG2YmxvDy1SIe/HAPpu4ulglF6Pc7rej1+/Dgzk28XVrE9xfmYFeKETWr2YIqdbim+3tZJvT8x0fwqzWIGDQsE5qIZDKhx/foHNA8Yl47G2QcdBoYhKZ6AkiF/EiGfHAohHB2tyxDiMTul/OL+OXNWwzEopA0NyCslaPPZsC1yRUI0aCkh+aETJlyLHOLfhHzr14gbjMhppdhLGjFTCKMH25fxPj5PuiMQji1XRhzGzGb9MBvV2F0KIYHP1xnEKJybK7HjrmEC2mbAgFlG7zdlAlpMOnWIdRdv9wdWxamyT4je4U1tzfWcWQXWsm4nhZSK7aAX0ZZzxfgleZiMwQlm8Av245v92xG+fbPUL5jE8p3fIqyHX/BwR2fomTHZzi450uUF+5AWdFOHCzcieLCAhw8sBWHDmzByYPbcfLAJtSVUpdtOwSVBWjNDi2uB6F3PyMIvRuk+QjWDYLTHrQc2Q3+kX1orCpBS81ZOM0WnD1zCvV151Yg1FCDxoYaNDXULnfN1u6U5XfH8l/n747lQ4he51r3a7tmG1u9toCVZILW7LMNAtqspyHGDRwXBRt0zXKdsF975nfKfguE8sGUD6T3dcfyIZT/uq1LwvbHqEtG80RymhXKh9B0ehwvF5YYhG7cuJrNhDIQihsIIhb0+rz46eZ1Zr06MNgLHc0AqWVIGvXot9uRdrtxcWqcQejG1UtZCMnZHE/KbkSfzw4aBQg77fDotewH2pqFUDoPQguvXzNNySjqYjpLzKhnond/MIDH9++w/a9LF+ZYJrQehF78+Bg+tRpRgxZDbivGwl5MpKgcI9fFecQ8NvhU3RhyGjAVdLNMiE72ZCAkgkvShpRJhUGnBZPpNBYWlxiEyK5WcOYkerQK5hm0qhxLxlaVYwxCbxcxv0gQMiOmlzIIUSY0PZZCtNcDu1sJh7YLo249g1DUZ8TkWAoP7l+Hn5wBCEJhB+YSHvTSrpi8DW4hF8N2DSZcG0FoH1tWpSnp/HWNTCmW6YoJSreATyees8EcFIs3gVe6jWlChZv+iMLNf0bxl39C6Zd/YHFwy59QsXMzjuwvYOVX5f4dKN9fwKapj+37EtWlBTi7/3M0lnyRsfkg6FEnbp1SbP3PPrIcO7JvGUK8I3vRcKQIguozMGl1rBxrqKl+pyT70HJsdWm20h3LlWJrn/n6EJVjG0OIsqD2d+J9l1gFLR1YL0grel8Zlvu1v7Ycyy/RcqUYPT+0HMtBqINa92TzSvtjreQ1LYVcoYXD6VvJhKb7JvFy4TWev1rCtauXoe/sXM6E4kYd0nYr+vw+ton+8+tFDPT3Qi9qQ0SrQMqkx6DTwcqx72cm8fb1PDtno+7qgJsyIZMODEJeGxI+D2IeN/w0Mc1tBEGIbpFlIGTF3NQYXiw8x9XLF6DvamOXOmgiutftQH/Qjyszk1h49hiz0+OwyUVseZWsOnKZ0NL8Il48oExIxfyLhr02UCY0mYrj8b07ePPqZQZCym4Mu0yYCXswEw2xW/I5CLklbei1aDDksmKmv49dFqH/UmGnA82nTiBpN7BjhbfPk2c12FWN8XQCXokIvVY904Suzc3gxc+UCb1EzE4QkmE8YMVcMoZ7N79HMOGBP2iC1yDFpNeGuZQfMQahNB7cv5YHIecyhPyyNjg7OBiyaUCngMLZTMhQVwXKhHSsRb8PnUcyvkE5v6AVPWh9CPEPfoGW4s3gHtyKr3d8goOb/oBDBZ/jROE2nC0uQO3BHagv25ux66g6iMaqMjQcLUPd0YNoqCpB85EDaCrbifr9n6G5aBME5DWUB6H2DwLRXwOhfUyY5p45BYtOj3OnT6Pu3Fk01tasAtG/Zggt3yNbY3KWL0znv85B5tee/2ogROsbtLoh6GBBIJPJNbDbPSsQGh+/iNevgaXFX3Bl7iK0BCEprUUo2FpEirpfVA7duoG3SwvoSyZgErcjqpOzEmTQaUWf14krc5P45c08rlychrarjbkuJgwaJuQOeK1Iez1IuN1sTohMzZxSIVuOTVsN6PdYMD4YQDxhhlnXAV1HE4MQzSjRtYzBHg9seinsFgXcDg2cik4kLRoMe2wYDfkwMzyAhfnnmBxJwylvR9KqwVjAgalYAJO9UTz+8SaWlh4j5rGAtKxxlx2zYT+m4iH0hQPoDfnZKWqXtBVpmxYDXhvGYxEs0sXZZ8/hNRlw5tgRaMUdzIWxL5REKpbG+UvnkU5FYJZ3MQiNeZ24en4Sz36Zx/M38wg7LMzKhHykZ+MJPHz4GI8Wn+HG5TE2CDrmcGMmGUHArsFAXxAPf7yKkEWdmZimOaGED2RJElJ2wd3Fw6BFg2m3EXExB87mEzDVHYXmTDkMNUcgpI7TIdqO3w2CD7sPVkmzQQVMiM5lP/TkUdaSDXbk8OCX4BZ/AU4hAWkLuymW0ZSo20YWIWSef4CF8NgBdB3dj66j+5ju1FK2HfV7/4Lmos0QlNLcEa2E0G4a7artZJpUO+lSG0TL4b34mMjoRJlyjHckA6HGk9/AY7Oj9uw51Jz5jgGIBOpcNNVlZofenR9auUdGxxHzMyF+UxP4Tc0s1mZA671nJdqabCiXGWX0oHczofWyo9xnTJhe06rPh9F6rzcCUwZIGWE6J1D/HiJ1foa03pxQLhsiMZr+fSgbIpFaKlOvnhMaGBnA1WuXMT05hojXDU1XO5xyMYJayih0bBq6L+DH4zu38GbhJZKxCIx5EBpwWtDnc+DyzDiWFp7g8twEtF2tDEJJo5Z5OQ/57Kyko6npoF7HTNNyEOqzmzDos8LvlEEqrYW8uxa6dg68UhEYhHw2DEbc0MnbIOCegVRMp5hFbCeNIDTe48fMcC+SqR7IxXy4lG2IW5UY9tkwGfVjui+K5w9v49WrB4h7LQirZAxCcz1BTCXC6I+E0B8OwqXshkfegaSNzhvZUbpjG3Z/vhl7N3+Bv/z9/4N/+D//Mz75+/8bJypL8cf/8g/4H/+Hfwu5UoZg2A2DvBMpswbjXieuX5zBMyzg/vMH8FsMiBqUmApZcL7Xi7nLY4gM+xHwCRHSNbNybC7dA4degp6wFY8eXMtASKfGhbAvD0JCuLv4WQiZEBc3MQjRFVaydiWHRSrBfguE2I2xki/QUbGdRVvZVnQd2sGWXqm930UXVqv2IOdLTa/Jqzrj0rgbLWXb3g8hGhHYAEAEpo8BEH3tWghRd4xz6hv4HC5mapaDEGVDuWiqq2UDjP89QWi9Uux9nxGU/nuBEC2vksMi/cPsXQ12MeSqVqjUHdDI2qAVCuBSSBDSqUDCMInGA6Egnt2/hzcLLxDrCcHQ3cYyobRZh0GXFUNBanPT/tN5XJodZxDyK6VImXTMy5kg1OfzIenxgIYVFbyVTIhByG+D2ypGR8cpiNrPZCAkEyFh06LPZ8FQxA1VNxe1545C1NWQgZBRxTKhyZgfQwk/zBY5DNpOuFQdiFtVGPXbMRHxY2YgjuuXJjE90w+vWckgNOFy4HwkhOlkDwYiIQz0BOFWiRmE6HoHQYhz6gRaGhrxTeUh/N3//r/hs3/4rzhRVgzud9/iiz/8AX/8x7+Hy2uH0aSEVSVCn9WAKb8HFydHMH3jAnonBuExahE3KjEZMmGmzwFPjwVcKQddnSfgVtVh2KPCbDoIm1aIoN+AJ48IQkqk9Epc6PGsgVAmE5pyGxGVNMHBPQETzQlRJlR7hN2ipx/2TlqZoC4UicOHdjBhWlC+FbzSzcvBPbgJueCVbMrem6dzz3Tu5wvQ3fn2SlrzoHWPzJ/Jrnlk55AyZ4QyhmlUgtXt+wuaiunPp3WQ7ex75n4v+3tsACHauhcwgZlE5g+NPcuaEAnTpAnVnzgOl8WK+rpqnDub6ZBRlywXnPoaNGcjf52D21gHblM9aJXjnXWOpiZwm5pZrBWmN3qfy3zWPmltY7UwnROo3/OkztgG4vRGn28kVucL09Qhy8Vf2ynLF6zb1xlWzGVCuU16Mjej70mOi1qDdQVCjoAGJ06XoaHha8i7udCLW+BWdiNMV1WtRqbJDIZDeHDzOl48foiQ3wujuINZdPTbjBj22Nk5G7tBBbfdAK/dmIGQSgrKhPptegx4rOj1+UBdNo9aBQWXAxeZ4BvUbDBwJOSA0yxEa8sJdHechb6zCQGlBCmHHgN+K4OQRipAfe1X6GirgUcjQYqGA71WTMX9GEl74fIoYDF2wi5vZdc9CELT8RBmB+JIR73w+owwK4WIapUYd1I5FsBMFkKUCXnUEgahlF2LIb8DE6k4bl25grH+XnxdXoZTleUIm3To8zjYmkc07EY45oZWL4GVtvatRkwHfBhM9MCVCMAecsOmkSNhVGE8YMF0OgyDwwWdxw+jQQGfRoQRnwPn+6LwWOSI9lgZhMIWFdJZCF1IBVg5FlYJ4ezgskyIQUjMYVYe5vpjzFWRyjECQw4YnWQuRgAiIFDHqmxjCPEZhL5kp37IzJ7eMzN72rSv3JE5+UyZD9mCLMdupj+x7ltFAer3fYqmok3glnzJvhd9z7bKguVoqSxgWhHpRaviUAH4h3aB91Gxm3092Y9wD+9Bw5Fi1H59DE6TBZyGOpw5/S3qa8+hoa56OTh1NWjOBreezPCzQUuunHo052IZSNS2X4FQDkb03AhArGu24TmgFvD570aubb/ek9/SBl42cq36j3mutPGpVb/Sos8BKPekQUIWf2Xrvl0oQVte5ABETwah1i7WIWMQkiih0ZlXIDQyNQSLTY+Wlka082qhF9O9dRoUlGUh5GSZ0PTQAJvlsVlMsEg7lyE04nUw90KrTonmhnPoEHCgF7Uzv580nQIiMdeb0ZVyEFLyOGDOiEYN+h0kLjtgNXSgqakKXa2nMxBSSJioPeC3Y6CHMiE+mhtPoaujAR6NNAshC6YSHoz0uqA18KHTUDnWjhQtoPrtmEkQhBKIhZywOdQwK4SI6VSYyIPQYKyHZUIuVTe8ig70OnUY9DkwkogiEgpiuC+NpjOncaqiDIM+N6aiIYylQ0glPOiJO2G1q+CzqDHhd+FaKoHR3ijccS/8BCJ1Zm1lLGDGVG8E6bFZDF++i2QqCb+ejPgdmE71IOzUIxl34+mjG4jYdWx37ELYi40gROUYOSuaaqug/a6cOSzml2NUKpEmQ/oMBWk179OE6N48nfqhkz6kEWVO+6zoOvTnZcowKsUy5vmkO+WE7waCUOEm8AhCeboQaUOsO7cWPnnv+ZW78THBO7QWQkWoPn4UNoMJTfX1OHvqJHIdso/VhEgXykW+JpTThui5nh5En71PE2IA4rWBvyZy+s96T7pQkQsqw9bTgPIHGjOvO9BCX0u3y/L8iDbShH5PfYjmfzaCENOE6P5YdmCRpqY1GuMKhMYnJjA1OYFULAKzSgqdqBVuJYnGciQtBvS7HRgM+NEX9IEuS5jUCtjIa9mgApVSdDZnPBaEUS1GQ90pdAoaWPeM7pFR52vASftddiZukybkUSuhEjTDo5Qw72kyAhsJuWDVd6GhvgotTSdg6OIipJKxi6b9fhv6Iy4oxTx0ttVBLhXAp5WxCeVR0n1ibgwl7RBJqiGXNsCl7GDC9ChNRGczoZDHBLdbB4dWzP7e4y4HZnsCbIp5KB7BQE8YLoU4c27HpsdQ2A1efTX4PC46WwX48s9/wv/xn/4TzlZWQN/agm5uLTiNJyGSt6Cx8TROHS5Fyzdfo/O702jhcWGOxJCYmIHTaELcpMJk0IKZvhAGJ0bRPzeL3oE4PHoRhn0mTCcDSAQs6O8N4Omjm4g69EjrVZgLuXExFWA2tZlMqHlZE0pKuXBmIbRWE8rB4YMhVPwFWg5uQTsJymXbwC/+Aq1lW1eJyzn9h4GIsqE88ZsgQxDiHPgc3JIvwC+loUjKwAqWY8NMqLLgowBEsMpAKONdxDu8B41HClFz7DBsOh2aGxqybXrSg2qXY2Nhuh600JqLHIAyIvWKMP2hEOJxeeDx3g0+r+UdABGQ1oNP7rMcgOi5kRa0LpiyYva/RghxeW0gh0W6xEHmZvQP04Q8NiO8NiN63Da46LJqVzu8CjliBh3SJj2GnDaMB7242BvH1ZE+NklN+kkPnX4mg3uvHaOJIORiAU5+WwmhoA5m8qemLXeLAX0uCwYCLgahhNvFIKQWcOHJuiZSO3w06IZe3oETX5eh8dzX0HeQoZkM7FRzwIq+uAsaVRta+WcgFXIQ1CvQazVi3O/CTDKI4ZQHCjUfajkfbqWIDUiO0xwQZUKDcTgtopr9OQAAIABJREFUMjhsVDZ1IGJSYszrwFwkiPPJKAbiPeiP9MArlyMgFqPfacFA1IOdOzbhk0/+hE2f/gX//t/9O/zP/+bfYNsf/gTeidOoPXII+/Ztx87indhV8CVKtmzF13sP4NShctRwWqFPXUVo8hFsZi/iBjWm/TbMJiIY7o9haDINb9AMl06McY8F59MBhFwaxCIuPHt0FxG7HkmtFLNBOy6lg8ycrUctgrOjGWRBMu0xgSDkaj4BS/0x5jFNFq+0ppHrShGAlrMQlgltWe6GUVeMS235XFBXq4R2yLajtZQg9CUExXT2OVOOsQ4Xc2Yke9iVEYD87lvj/s9AwSnejObSLWxeiF+xHRtFfkn2MVkQfS330B4WVI7xD+9G8+H9qDtyEE6NEoKmJpw5eRqNtXVoqKldDg7tk2WDxOnloN2yvOXWfAjxOBzwOE0s8iG09nUuM6JMiMtdP3gbQGhtZrTqfV4mlA+k/NfvZkhdbBaH5nHoh329yM9+8l9T1yp/NuhjX5M+lJ8J5b8WdsvYykYzt5X9/YRCKWvTL0MoHvagLxZgHtFevQZmURf8SiWDUMJmyEAm4sPN6WHcuTgBp1YKJ3lPZyE0QBCKByAV8XDu7DGI+HUwiFoR1igYhHqzEKL9L9qkd6tymVDGurXfbsZIwA2FiI+T35RDwDkDXQcPYbWctff7g3YMpfwY7AvC49LCqO6CX7sCoelEAANxJ6SKZsi6m+BSitDrMGEy7MFsMoy5oQSshm4Yde0wygWImBQMQrNZCA0mQhiIBUFCelAiwpDdgPEeJ3o8RkSjPkyODaCVU4eDu7Yj6qDMK4q0xw6ZshNSkwR6rQQ+jQLDfhcmUxGMTswhcv4Rei8+gdvmQdygwrTfgQupBC5Oj8DkVKOlvR4OTTfGPVYGobBLi0jIjueP7yHmMCKtl2M25PggCLEWffXhZQjlw4GVQu9AiAC0KRubwV0PQiUkUm9jehIBjfQl+nP/NhDa9VHZEEGIzlAThEhLaqzci9rDJbAoJBBwmnD6xLfg1NUvA4hglIFQDZpqSRta6ZSx5dZ/EQgJ1s2EVkFnTamWD5uNXudDSNDayU4u02oExXoAos/ywZP/+m8JIbbc2tENghCZm1FrXyJTr2RC/ckQBhJBDMQC8BpUsIi74FPKEDFoEXca0RdwYjjqw4WxXlyY6IdZLYJDlTGg72WlFnk8ByDr5oPXfBYiQT30whb06GglI5sJBV0gCJE47VIqWDnmJZdCs5ZlHsN+J4IuA4YHIxjuDbFzQT0aBdOLhkJuDKUCGOoP4/zMACI+C/uh77MZMR5wYzoZxEDCCUHraQi4J+FWC9HnNGIyTDM4AcwORWHWdUEl50Erbs5AyOdkmdCFVAzj6ShGUiFmKxKSd2OUfm+A7GrdUKk74XHr0cI5g0MHChB1GDEW8TNfapG6E1q/Dla7EnZpB9JWLUZ7PIj0RJCcvYmB2atwGXWIm5SY8NH0M3XppjE0kUQs5UXAomIQutAbRDxoQm8ygGeP7rD/5imdDHMhJ4NQv1OHiKYbrk4uhixalgklZNzl7pjquzLQ0CJ1r6gzld8Vy6xsbAefDhfmdcSaij8DRXPx5+AVfcEyIcqCKOg9ZUPUeqfOF/0ZuU4X3SVbr/vWcOAz1O//FI1Fm9BEM0ckhJdnDiXSc6OMiF+5HdzKHWj+leCSCJ2N5kO70UxlWeUOcCszEKquLIZBIgLpOCe+/gb1dfWoq6ldjsbaanBqz7Foqqte7pRRx4yTXe1g6x1Z47MmJlRz0Mxp+tXIF62bm5uRi/ysiMfjg8cTsFhPoF7vM66gBc3rBLelFfnBa20DBb+1g5mH0WrE2hC0CbFe5MTp3JNE4/Uif4Vjw9ddYrTmRX4mlOuicbitbIeM3nfne0wPpnswmOzBYCwIr0ENc3cXvApZZkbIaWYrF6OxAM4PpzA1EGcdJqeKdre0rNQa8jsxHPNBq+yETCKApK2RlWM5CPW7rRgKeVg5RusfLoUcajq3rCVDND0G3VYMB1y4MjuMxw9v4PxkHwydApYJDTptGO7xYSgVglrRCYdVBYdRwU7pUAY1EXBjJhXCcNqD9s5qtAq+g0fdjV7ybg67cT7dg7mhOBxmCbTqFuhlPISNciYiX4iFcT4RQdrrRtztRECvQY9Ji9GwB+f7IhhJBSGRtMFmUYNbdxpHD+5H1G5CyKSHWadDZLgXvZdG4fFb4VFRGWfCZMSL/ngU/ZMz6BsZQMgiZ+eox/1ezCUTuHphEt/fmMbkTD98lJG5MuVY3G9EXyqIF0/vI+Y0Iq4WY44yod4QBlx6xHR0hZWHIWsGQkk5D47mEzDWVkF56iCMtUeYpzRpMRtDiAYRN6O5eBM4hZ+xaCr6LFN+lWxBy8GtDEJcGlgszAwethCEsp0uWoTtoptiZGS/ZgSgYf+nqN37CRqKNoFT8sVySZYD0YYQqqCl1x3gVux8b/AqVzpoqyG0k2VC5yqLoBV1op3Pz0Cophb1eUFCdWP1ORacmupsNkQZUS049SvR1FCHXDQ3csDlNP1q8Khjlm3l5wBEz3wIcbl8cJsFLDKlWSv4vPcHl9+K9YInaMN6wW9pX5UJ5TIietK5nfViuTOW65Bt8GwjG5ANLGJzn7flAYhglA8hGmSkbKiZR3/3DrZAS2365XJMqxSjtbkenbxGqDvbYJV0w69SImEygCAwHvCwkz4qAQcGYSsrtbwaus2VgRABhCCklrejs6MRYoKQJOMFRJlQPoTS3gyEdO0CBLTkT21gi6Y5CD19fAuj/T1ME4polBh0OjEcDmCkN4ZIyI3+dARhtw1+jRI5CM2mQhhKutHS9h3aBGfgU0uRdhgxEXKzcow0IYO6E3IpBzopD1GLkkHocjqGXpsFzcdP4vi+Uuz/chuOlZfjq6OH8M03Vdi1ZxvKyopx9vS3OLCjAAe2bsXhvfvwyf/1d9j06TaITXa4B3shVcrgksvRZ7ViNupHxG2ByW7E3Pl+RG1CJE1yjAdDOJ9K4vr3M7h6ew4XLo/Bb1Jg1GXCXNKHsEuDcNCGF082hhBlQrRdT5pQSs7LTEwThE4eZN0xOvFDnbBfK8dIC2oq/Hw5mAa0DoT4JTQztIVlRK1ldB66AJ2HMpPYVJblfx8Spuv2fMIyoY+FEK9iFz4oyneBV74LzRX5mRBdg92L6soiNmQr7ujEia+Oo+5cNeqra5ZLssaaGjRWE4iqmenZsiZUt2L3wTyI8kozbuOKJpTThtZ75jQiAtH7IdQCbnMLeFSSrC291nnP47dhvXh/abaiCZEulIuPLc3yyzR6/SGlGsFoo0wot29GwnSuQyYSyVYgVLG/AEf37kBNRSlUTY3sioafVjZoOdVhxaTfhQGzFpqGszDy6mFs58KXhVCvw8KymOGYH0pZK3hNZyBtaWRrHWG9EilrZtdqJOhBb8CPtN8Hu0IGghAJ12mrns0ZkTA9N5bGQG8IRpWQHRMkQ7V+pw1DIR/GUhHcu34Jj+9fZ8ZkPtKE7GaMBz2gieOx3iC6xRy0NJ9hfzcqEydCHswlw5gdiMGo6mLdNa2Qy+xoqZ1+MR6GtL4G2//xz/hf//1/xH/4t/8Tm4zeueVzlB8sxP/yH/8Ddm3fjMrSIhRs3oTtn/4Fx4uLwDt1CjVnm8CTauEfGIFaoYNfrkWfxYLpqAd9IQcGB1P46f51xJ1atpU/4fdhLpnE3auX8OODm7h16yJCFg1GnVZcSAURtKvhdxvx8tkPiLtNiGpEmAnZcTEdzGRCeikc7c3oNShAc0IpJX+5HFOePgh9zWF2fZVBqHLnqvY8lVX8gyvCNO145UOIV7Q5U34dzOhA3MJNoOCX0HpHpuVOfwbpSwQeBh/yKDq0M7uhX8BKsdo9f0ZD4edoJMhlSzIqyzKl2XbwygvWDToVxC3f+cHRVLELFGQb0lxRgMbKPQxCijYBxEIhvjp2DLXnqlFHEMpGY/UKhAhEOZGanhwGonrW3qfu2ko0gkCUixyAKDvKL9My80RNaG5qWgWhVUBqpkwoA6EciAhG7w32A7s+iHJwygeSgDKhls7lyAHofSL1WjithU/+ewLRepETsNdCKB9ItDtGICIIUdCfS2375UyoZMsfkVJIMKHXI9jRzu7DB3QKxEx6pFw2jHtt+N5nxUWXHlMOHRxd1NnqzmRCTgtYORb1oV1QgzPfHoao8Rxs0k4EdQqkrEYMu+2su9YbCiAV9MMil0DTmhGee816jNL3CPvYbphRJ4bTrISRNCWtEmmXGSNhD0YjPviMSlYKWtUi+A0KpB0mjIe8zKfn/EiKCbvc+lNwK8UYcNswEcz82uxgAhZNNywqEfRdAiSMWkz6XLiUiCBuMeDssa/wTXkFuN9+DRcdRnQYMB4OIO4yI9FjQyLmQVtLEwr3FiDmNWMiEUBPIAR3NInE8AS03SqEZGoMWPWYiDkwmvTjpzt38OLxPOJuP+I6FWa8DpxP9uLOpYv46f4t3L/5PSIWHUadNlzqjTDw+JwmzL/4CQm/GT26LkyHraxFP+g2IGGQwd7WxDKhSbcRaXUL7LwTIFMz+enSZWdFaot35EGI6TpksUElUtGm5ciHUHPh5+AVbwbNClFrnktDh0Wb2FwRj7IharmXbVu1C0bb8LRykety1R34DOf2/Bn1eRCiLlkuuGUEoZ3rxscAiL52LYQayvfgXEUhJPxmiIRdOHbsGGqqa1g21HCuBo1na9BIz2wmtOpZQ4uuBCCCT+OGkZ8VEYSamtaPfPDkv+augVA+kDZ6zftICOUDiV6vbuuvhtNa+OTe50PnQ17nZ0jvhZBQyiBEkCQI0e+jNv0KhLb+M/q1UkyZtAh3ZSAUMqiQsBjR63Vgyu/ErMOACYMMoxYlnEI+fHSPzKpHP61s+F0YiQfQ2VaPmu+OQtxUwzbkwwYV0jRR/SsQGnZaMRx0Y3Iwhru3L2AwFWTlWFSnQh9dSe3xYjweRMJjQY/LCJdRAS/NCWUhNJMM4/LkIGYn+yGjc8lqKfqcFkwEPJhNRTA3lMRgIoCIy8TuvxOEpnxuzEVDuNyfYqeKBnuicCulGetXulEf8uHK5BCuXJ5Cbd1ZbN+xHf/0j/+A0gO74dTJMdQbR2wgAavfAY2oCyG5GP12NcajdgxFPXjy0z38vPQaKV8GQlMe8gZK4frcDH64dx23r88haFIzAH9PEHKZ4HUYfxVCJFhTOfabIFS8ielBmUzoMzQVZqK58LOPghDTnP6VQIj0pIYKglARhM2NkEi6ceyrr1B97tw6EMpoQjltiD1JK6qrBycLoaaGRqwXpA8tZ0IbAIjAlA+e/NfcZt6yJpTThn7tuRGE8nWi9bSh3GerzgetzZD+So0opyWRVrScCa3RhPIzIfoa6oiRPtXU3MI6d5QZLUPoZMUWDOhFGDfIEBa2ZO7DGzK3wPo8Tkz6nZi26TBhlL8DIco4SMglCAm453C8qhjChrNsI51a+DkIjQU8SAf9LBMyS8XsuCKbA7LoMeyyYSToxt2rM3j+9A6G0kEmTBOEet0ZCE2nI7gxO4qbF8bR4zaxm11pKrnCPrZ6cXVqCDeuTiPkNYH0KtaiD/lwPh3F+aEkHAY59NIOGIQtSJp0mPS5cTHeg4t9CYwn0xiKxOFVKxBQUxZlwUjQhwvD/RgaSKKZy8Ef/vRn/N1/+Ts0nDuDuNeOVNiJQMwGV8gAeWc9wupO9NkVmEy4EfeaYTepYDFqYJaL0WvRY9rrxEw8hquz47h6ZQrT4yn4dFKMusy4mA6zTCjgseBlLhPSdrKlVyrHhjxGJI1y2Ns4YBDyZiBk437DMiHZqYOgA4h0allAInJ2X4xEZVrX4JduYesU1Amjjhin6FNwCv+yHE0H/gIuCdTZHbLmwk9Bn1H2xDtIDoxbM6sYdLWVzkZn98DIM4gEZ8qGcpkQPXPiNJVkFM2lFFSWbX8nmsu3o6mcDid+eDSWF6CxfCfo9zaXF6C+YjfOlB9Ae0MtFHIZg9C5s+fYRn392Wo0nKlGw9lzaKg+w6Kx5ixWgtY76tFY3/De4BCcGjmZ4HDAyYv3ZUUr4jQP/x937wEcaVqe7VJl/BsMBhwAGzCLwdgYlsUGDCwbJgflnLM0yjmHVner1Undyjnn1Mo55yyNJs/uzC67gG1sjI2xOfYPv9P5r1Pv1/o0PRrN7ALnVJ1ztuqu9/taGu3U1s4193M/7/u8xcXvLCnAFiF2SRnFpeWYy06X3DWz7ZKdfJa7ZtbOWe1xx+y0Lpn4THTUnvY128/lTpq8HnfTahupsJEthERHTXTExM8pKq6Q/l3i/RhCzaWp7PRUst9VzXxdCZPtdcz3d7E+OCCVYzenhnl9rJ97oqU81MVkYwWzPa2sDvWyJ43SmGR/eZq8rHjiIv0lCIkT6eJSw22xo3pyFAGhzbkZCUIDzY301VRImxF3hvo5nBiRSrq/eeseP/3J37C/MYelrgLRohcD8kU5dn97mR9/7wH//LdvsbUwzozYrDgxxB1xgn5jie/dv87bb95iYqiTRUun5NDuLlohJPYJtdQUU23S0FNTKk1yFBB6eASh21vbEohmujqY62ziYGaEe2tLbM1OoMvPpKWxBqNeS6CPNwsjQ9I1QfuL4+wfzDI61UxVUQaLHdXsjvVwd32WhdEeNKo0jIZc2qpN7Az3cX96ggebq5KLa24uo72llPHOWg4n+nmwIUq/AabG+vnZv/3YWo711HJnflDqjl2fHmBzoEOC0HZfO3ePnJAthMSwewGhsqPsRmRDcikm8iAxpqM4SoTRbpiuid3Nj2S+5opwQyVR7tKRDVOEC0Ji/1BprDUTEj/jOPQ+gpCAjwwhUYaJckwX4XoMIRFQW0NqK4SK4/w5TeY4f0y/gIriAzHGB2KO98MkxogkhKCKC6dCp2FgoJ/MrCwK1AUShPRqDQaVBqNag1FTIOkJJ6TTS5sbxQZH4YhOk607EkAqKrJKwOjdQEgCkLmM4neQrTsqLinHfIqKSyuOu2ay63n2Wk2ZNCDtUUlmmx0dPz+ji2bbWZNd0MlVQKm85pFsISS7JfFrTMUVkiMS5dsxhCzNeWx1lbDTXspsTRGT7bXM93ezNjjE1uSotMdFOKH7w13cGOxgoqGc+d42CUKiHBNDxcTZrqgIH6LDfaRM6BeB0M2pMWnH9A+//zo/+7e/52Bznt7qUmmz4yMIrfDTv32bn/34b9hdnrJCSEw/XJrl9c1lvnvvgJGhDvw97aVSTkDv7qL1a2JrQVtdCSZ1tpQJbQ2J0+6TiBa9cEJ3t3a4vbnFXE8nc52N7E8NcW99md3ZcYw5SZhV2RSp84gO8GFloFu6Kujh5hK7m5MMDNfQUJLDfGsNOyOD3FlbYH1mgN6uKmZmuhjprmW9r0NyQg82V1iatNDTXUtTvYGxzioOJ3p5c3uRjakhhBP6+f/81SBU/kwIWQNp0zUBokcyX3ND5EJSDhTjjSnCVZIo2wS8RDhtCyFpZvVRHvTuIeRHcVzAqTLHBfCLSEBIyAohP/TxwajiIyjVqBgZHiJTKscKT4GQAJEoyaxdMmk9yoRELiRnQyIfOinbvEgA6d1AyFz8KDeyQqicYvOzZZsPFZdUcJpKSiuPu2Ync6CnvVs3NR51y2xKs2MAHd0VL2dDz1qflhUJwDwNQnJ2JNYiU5k03Ew8H0OouTieySYtM+Jkdm0xk20NLPaJ2dJD7E5PSWNQ7070cNDfyLalheH6cubFVMXhfvaO9gBtrSygEp0IvZ5Go0Yq6VYHxVTGAfZFuTU7ycb8kRNqqKO/Ulzx3Mb2cD/XJwSEpvmXH7zFf//8x1xfn6Ovuozl3i52pkY4XJrk9Z0F/o8fPODnP3qb7dlR6eJAAaiby3PSAdDvv77PyEANX/z873LhxS/SXm3g1to0N9ameXi4QVtVEYWZUfTXm1kf7rJ2ztYWebi9zv2Nbe6tbzHf08VsVxO7UwPcWptid3mMSrOGcqMGk1pBtI83a4MD3Jyd4q/u7PFf//YD/vWf3mBloo3p9lppAqXYT/XmnR1++g/f5Sc//A5rUxaWBzq5MWM9TPvwzg7be/PUNxQx3l0vHdt4c3OJlbEBhi2d/PvP/pmN2WGpvLs7L0LrRQ5nBtgcbGW02njUoh9mu7ua0VIFFmM2rfkJdGlSqM2IoEw4IDHETDo570epCJpjfSg+assL+BSJTYU2EtCRQSRmC4n3IjGa45pwTlYQCRiJgLo6MVA6WS+XYvJGROGECkIc0Ya7YYj0pCjaG1OMjyRzrK/kgMyx/pwmU6w/sp6EUSDmuMdVFBck3fZqjg/ALDmhYNTx4RgV2XR1dJGenkWhphCdWoNOpUavUmFQq9EXFEgyaERpJqvw2AUJJ3QSPvK7LYSEEzIajZIEjB4vzUowm0swm06qDLPpST0LSubicmSdhJEAkS2M5G6Z7fo4kB65INuu2cnnZ8HntK/ZAukkhGxLMzk7ErmQgJDcpj+GUIkikK7KPCz1BobF4dXWZpZ6xdXMQ+xNzXBnbpLro61s9dew2F3LsLjeubtTGl0hRqjuL06zt73N6t5N+vuGaDXpmGypZ23ACiGRG12fm2RjSUwwnGOgrhZLeRnLotwasUjjUm8tTvOPb9/mX374OltzA1hqSqVh9bvT49xcnuD+1hRvHMzxcHeO1eFuFnrb2J4Y5tbyvFSq3dubZXelC0WmP3/5F5/A6cpXqSlVcHtnlu/e2ZZKnxptCpYGPVtTYmez2E0tMqEt7m5vS05ouruTmc5m9mYGubUxxvriAIq8BLLSxCntJKK93aUbVQ9np/mrBwfwf/4Y/vc/8vD6AhMdtWxPjnCwPMNbr+3Dz34CP/8XNqdHmLd0SFMCXttc5Htv3mJle5ricg2DbbXcnBzh4foSS6MDWLrb+Pef/5SN2VEWOuu4Oy82Ky5zY3aAraEWRqr00nGOe1Nj7PTUM1amYqAolzZlEl2aNGozrkn3fpUnWc9sCUCI9rjoUIlZP6IjJiBkDHd5TFbgWN2QOEEvIGQMcz5ySx4UCxCJNv5RSSaNBjkqxeTNiAJC6mAHtOHu6K95YYzyxRTjJ6koWqynA0hASQaQWB+HkIBP0BMqigvGGBcsjZUVmZAxMRh1Qhi63HTa2zpIT89GrVJTKEoylQqdKh+9WomuQC1JjH81FGqOVHi8l8h6vEOPSZRlJ4BULILrI4lyTYaQWGVXJNbTQPOsz35ZCMlQehaIHoeQdbSqGLEq3M9J+By/i6+dotMAJD57FoRsXZHshGQIieMbVVX1j5xQZWEYjUUptJcqGKwrZ6K1mcW+HjaGh9ifmub2wgRrllo2BmtY6qtlpLmSpb5OdobELKERri9Os7E0y8DIIPOzkwzWVUijW1cGehDh8YG4831xms3leXYW5xmqr2egovwYQtdnRrmxOMKtzSHuHgwzM1TFQH2RdL2OFUKT3NkYZ2e2i83JDub6GlgWN6yKPUyLczzcWeXh7jwP9seZGqzgK1/6Pb72/Me49MoXqTHnsTrRzfachdXxRjJj3OmtEy5pkge7q/zV3UPu3Npnb2+T0e426VDt/vQQt9cn2V7sp1ifQJE6FmNONLHedqwPdnJrfpybWzO8cW+df/jrW9xYH2W8vYbNsSEOlqZ56+4O//VvP+R///xH7MwMsDTQzuHcuLR7+87hGlVNJvJUSVhaqiQIPVhdYGV8iJGBbv795//yFAi1MlypY627mXtTo+z01DFWpmSgKIc2ZSJdmlSrE5KC4lMgFOOJ2B1dFOmKMcL5MRWFOyPnQmUxnlIeZAxzskIo0kMCWLEoy0QLX5yMPxrDIUqxJyHkhv6aJ8Yo4YQEiKwyx/rxNJni/Cg6ksh4HikQU3zQEyqKfzqEOju6yUjPRpmvolClPoaQTq1Eq1FJ0mnU6LUFVgkY2eysFp0yWSezIflzEWI/FULmUszvRqZSzCYRVJc9VaaSMkzFVplFSC3LJicqLqugpFwchTiSzS7rUpt5RGKXsixxdkt0qX4R2WZCts+2uVCFTR5kCyDxLO+4FuM+9MaS41zo2AmVqoIpTPPHnBuNpbaUibZmFgSERobZn5qUALE51cz2TBPzlmpGmspZ6hNjOvqtofP8FFsLY/T01LIwY2GosYqxljppH5EIj6V9RIvTrC/OSkPlB2prGa6uOoJQPwfTIlca5NZWL4e7HQz36BloMLDc38nu9KTkWu5tjvHazggP98dZGmpgSVyhPDvJ23vbfPdwm+/f2eDv3lhnaaqe5//sw3z+ud/gS3/8W3zrhU8yP9zMDx7ucG9/FE1WEP4u32ZzzsLtrXn6GiuxDHWys7/GVG+HND7kcFLMl57h9tYEO8vt3N4epK9BT7j7RWnS463lGbYWhpkZaWZnqZ+F4WamuhvYEXuT1ha5uz3P/Z1pXtueYL5P/Hdo5+bsGK9vzjM70Y3akEFGjjjrVMGtyWHeWF9iVUDI0s1//K+fsjk/zkJnvdUJbS1Ld5btjLZJEFrvaeXOxDA7PTWMleUzUJRNmzKBzgLRHYuQOlUCDkLSHp14X6lDZYrxoCjKBeM1Z/ThjscyhDtiDHfEFCFA5EJptLv0bAh1oCjChSLhnsRRDJEPxXpLZZ4YyyGu9pEBJFbhhFRB9hSGuaCLcD8uyURZJpdmoiw7KVOsL0VxvhiOZIz3wxjne6QAjHGBT8ggBuvHBWOKE5Dyw5AQiCo+lILMZPp6+8nMyCU/T3kMIb0qH606X5q4KKYuFmqU6LTqI2mOz5eJs2YGnf5Yomt2qk5A6HEgmSkqsspkKuZpkko2UbY9Q6aSUopOkam0DFvZdtDkrtnjqwBUtXRmq6S8RlpLxbznEzp53sz2XeqeiQ7aCZWLHEg+l1ZTT1n16RKhtdxF0xeVYjCVUVJR+8gJFSsCaCvJpKeygIGaUqkcE06YBaILAAAgAElEQVRoc3iQ69Pj3FgeYWOhmY2FRmYHqhhpKmWhV8zzEZ2tcSlfOVwdY3Wpk921QUYaqxlrqmXF0i3t17k+M86NhWnWFqyZkKWmhpEaGUIWDkQwvTAqQehgu4Xhbq3khJb7xU0bk1xfGOPu5gj3dwa4u93P0kg1i4NtWBqqUCTGEOByBX/386hzw1Apgjj78nOcefEP+fKffBBvp28y1l1JbVEmWcmeJMc4cvHlP0aRHkp0kDM+TucpLS3gwZ1ddkcGuN5v4eH8LPc2l7l/uML3HqyzMttDjVlNTLA/E30WtheWubO/zO29Wa5viPEn1bSWFjLT1cadtWXubS1wf3ucuxsW5nsrWRat+OkxHm6tMDPeQ742nZSMSPoaK7g5McKbG0uSExrq65QgtL04wXxHHXfmxCiPZW7ND7M71i5BaKO7xQqhbuGEHpVjnQXCCUVK5ZgMIWt73AeTyHmiPKQcSJRihjDnxyRKL7kkE+G0eNcGOWAIdZbmBFnHdLhLIbU4WS/yJlsAiWfRlrdCyBVdhCeGSG+MUT7HKor2xfQUGWN8kVUU62dTngVgig18QsbYIwjFBkgA08cHoIwLQZmWgKV/gJxsBXm5CjRKFVqlEq1SIalQJcCklAbhCzckOSKNKMu0x7Id/2H7LHXOjsJrASaD4ZFsIWQ0mDEaiiUVGUs4TaYi4YKezIee+MwmE5KzIbHKpdjJ9Z1Ls0clmXzzxcn1qe7oXYTZEqieAiHhmOTSTWRCcjh97ITmLUVMdRYx0mxiqK78MQjtTQxzfWmQ/c0ubh70sTLZyEhjCYt9bVIwLUFofpLb66PcuT7A4WY/Q3WVTLU1sjbY+1QIDVVVShMORSZ0INzWwhTXV3vY32xhpMfAQH0py32D7ExNcbg4wf3tMd48HOHBwQCLIxVUGXPwcb7MhZf+khe++Byf+6MP80effR+f+9yvceHMc3z9K7/LH378PaizQrixPkJ7jQpjQQQRwefw8/g2jZVKvJxe5tIrX8HD4YwE3/LYGKqjYpksK2djYhgxCK2xtghXxws42V0hPSmDAJ9rfO2Fl8hIDMeoTsCojEWZEkRamDd91eXcXV3iwc4Sf31nkb+9P8vaUA2rvS3cnJrgjZ1VxofaScmOJj45lN7GCq6PDfJwfZGN6TGmRgf4r//4V3YWJ5lrr+H27MgRhIbYH+uQILTa2cTdyZEnMiEZQmIvTkVSIHWZ4YjwWIBIhpCU9bwDhET+Ywh1Qhtkjy7ESRpgL0a3ChCJcFqGUJnNCfnHIeT2dAgdZURyViSvRTF+yLLNh0yxT4eQyITE14WLskIolPzUeCx9FvLyVOTm5lKgVKFRKNAocinMV0gAkiEkhuELiZxInDOTZQseWzg9BiGdHp1OJ0mv1z9WmskAEutpABKf/b8VQs/MimzOoR3nRyfGhYgy7WlO6B0hdGezhlsrLayP1TNYV8pUaytLfSJUFk5ojBuLg9zZ7OfhwShro82MNlUizoVJna/pCW4uTnF7fZx7ByNcX+1joM7EZFsta0Ni6JmFgxnxM2ZYXxKXDM7SU13FQE0lK/1dbIxa2Jsa5fbSOA/3xvjOjTGmuksZrK9AOKE9EUwvzXNvc5o3D4f5zo0RZvtqGGiuZryrnfzkRBzOv8xL3/gCL33zOT72O+/hM5/4dZ77/ffx3Mc+SIVRwepMP0PdlTTXqkiK8eLCS89TW1rAxGALxdoMrjz/ec5/7COc//B7ufR77+Pa+W+RGRVGdkYcWZlhFKpTCPJxw9/Ng1CvUOxfvcJgeyk3N/p443CMTQHmJhObwz3SDKM3d+f5wb0FfnB3mtVh4QhF6TjFw50VhrrryMyKJikxmL76Um6IU/Trc+zOj7OyMMV//+f/ZHdpmtm2Ou5Mj/L25jJ354a5Pt7FcKWWla4mbk+OsNtbz2ipCosxhxZFAh3qFOoyoihJCJAGfdXnJ2FKCsMYI0Jpd6nUEodMxdU84qCprSTHE+YiOSXRDRPwKQy0pzDEkcJQZ7RhzuhEmC2Od4gjIEeBt3wuTDgvcV5MHexIQYgLhWHuxyASjujYFUX7YnwHyTCyrv4UxQQ8IUNsALr4AIyxARhjAtHHBqOKDUGReI3e7l5UqkJys3NRK/JPQEjkRAI+ahtZ9xOJq4KEbMGj1RRKXTap0yaOgWit4JEBJK8CRLIMejOybIFk+yyDSMBIqOgpMpnLkGXrhGyfT3NDjzpn1VIXSnSibHXS/di+27bsTz7bwue0Z+GiSqse6SSQyqU51/WYzeUYjSWUlVY/KsdubZRwe62J9dEaK4Ta2lgWUxVFe31qjJsLQ9xZ7eONvVHWh1sZa7KekN8aG2RvZuLoWMUkt3dGOFyxMFgnhtiLYfOdbI8PSBA6XJhhfXmejcU5uqorJQgJkG2MWdifGeH20hhv7Izx9vVxpjpKGRCjPPq6pZzlcGGBO+sz3N/p4/ZmD3P9zSxauukqLyUnJho/hyvYnflLclIDiAqx548/9Vt844XP8fLXvoQyI57YcA9e/dbncbryNXTKREJ9nXnla8+zvz7N9Y0JJuqryHZ1wO+Fz+D+Zx9loDiHzalBtlfHeev1ZRYmW6ky5uJnf4nJ9i72Z2a5sWZhb6GJO5tdrI6I8rOIraFu7i5O8sbuNN+/OcX3b02wMlzHYn8L18XmyJ1VRrqbpOmRyQmhdNeUSMH0a6szHCxPsbuxyH/++7+yuzTDTGs9d6fH+O7GMvcEhMY6GSgvZLmzkVsTQ+z2NhxDqDkvnnZVMnWZURTHB1CcFEx1XhK6+BD0UT7WndFS9nM6hASQBJwEpGQIaY4gJDYgFoY5SxK7oUXOJHfc5HNhshMS3TF1sDOaUDe04R5Sl0yGkCHKh3cjASnRTbNKwC3gCRli/CiM90MvIBQdhD42BHVsMHkJYfR0dVNYaCA7K1uCUEGegoK8HDSKPArylZJEmSZCayGtCK9FF+1IsiMSB2DF0Q/NkQoLC9FqtZJk+Jy2GnRmZBn11rLMFkBPOKSiEoxPkQwgsdqCx/b5JIRE10mWLXhsn22h826f341LEhnS0yBUcpQXCRAVF1dgNJRQVlL1CEJb81qmetSMdxgYaqhgsq2NpX5xc6oAiMhzBtmba+PWag+LlnpGBYT6OrGF0M21CW5uDbIz301/rYnpznrWhsWoj2HpZxzMzz4GocG6asQMauGEdmfEjOlhXt8e4TvXR5nsLGWovpJlcQW0mDU0P8etlUlurHZIEJq3NEln19ZHLLy+tc79nRVeO1jgrx6usrfRz7Vgey6+8gIXX/lzlNkxXD3/PBde/RyGwijOvPgn2F/8BunxYYz2NzPa38CNrWUe7m3QX6El4NwLJPte4mBhgLs7E1xf62WwxUhPjY4g+7MsdndIu79vbwxxe6OP+9sWdqaamWmvRAxZE+NDHmxP8WB3kDevD7M8VMN8bzMHM8IJbTLY0UxifASJMeH01lZxY3wCGULryzP8h4CQOKzbWs+d6THe2ljmzvwwe+Od9JdpWOio53B8gB3JCSmlfULNeXG0q5Koy4xE6jTFB1CRFUdhbCC6SC+KrjlTFOYonXQXV/Pow5wfk044ozAX6cYMU6QH2lAnCgLt0YQ4Srug3wlCAkpyMC3ckCbU9ahVL7IhL0n6KG/ejQzRPhhiZPljiAl4QvpYf7Rif5DkhB5BKCc+lO6ubnS6IrIys1DmKVDn5qDOzUadl4tKkS9Jna9EllSyqdRojiTa+rLE0Y9fGEL6IgxHMhpMWDMiM0ajyIqsKjKKUs0qY1ExhqeoyFyKLLlLdnJ9ckd1JeYSq0rKqjlNcpfsF1lFR802qD712cYFCRjZOqF3hNDcUDaz/YVMdhkZaihjqt0KoQ1x5GJughuLQ9zbGODe1gAz3SKYrmbZ0sWm2ONz5ITubE5za3uIvcVe+mtLmGirt3bHxJ1lU1MczM+zvrzA+sIsnVUVDNVb3dQxhBZHePNgkrduTDDebsZSV86SuIL6CEJ31sXGww7ubvexONgidecOpoSDmuXh3jIP9ue4vz/CxFAZ3/zap/jsH36Ab/z5p8lI8eObX/8o3/jah4m+dpZvff0P+MJnf5vWejMhvo6cefFLXL36Kl2dDcyPd1Oly+DS1z9HvSGL7xzOc2NtgOm+aoaaigm2f5Xl3jbuLExxd3OU13dHebA7ys5UG1OtVWwM9Ekh/WubE9xa6+G+9HutZqG/hf3pSV7fWmW8r528nCTSkiLpqa3gxsQYD9fn2V+cYHF2jP/6z5+xv7bAdEstd2fG+c7GkgShg8kuLJVa5jvquT5mYaenVmrRi82KzXmx0oZFsU9IdJuMcVYI6RNCKIwQgbQInh9BSAwfs5UouwR4BKDEhERNkAOqgKsUBDs8BiGt2MAonQV7dDpedkMCQspAO1RBDhSECOckAmpRlglH5IEu0pPCSA9J2khPtFGnSxfthT7a+0i+6KP9JBlirNAR4NHHnYRQMMqYILJjQ2hrbcNoLCYzI4v83DxUOTmoc7JQ5eWiVORLUuUrkaVWqihQqY+lURdwrKdASDgi4YxkyQ5JrDqdAZ3OKEmvNyLLYChCltFoQpbBaEJX9Eh6kxlZBlMxsozmEozFVp3WMbN+ViadyxJns4RkGJ1cxWAxcf/XO0nupMnradB6DE4nIGTrimwhVFJSKTmhUnPlIye0OaPhYKGWRUsZQ/Vl0kCzVUs/myPWUkqUY/uzbWxPNTHcUMSI2KzY1/kYhA6XxzgU3aChOnrKTUy3N7M60M/W6Cj7E9Ncn1tgY8UKoY6KcobqhJvqsGZC08NSOXZ/Q8Cuj+EmPQO1ZawM9LErZVIL3F0Xd8p3c2u9izlLIyv9bRyMD3JveZaH24u8sT8j5TPdzSr++Ln38Qe/+x5e+svP4HD5zzj/6h/w4jc+wCsvfphvfvW3+fKf/jZXz3+dnJRIvvCZ3+OTf/ABIq55MTrUxtRgG20VeszZSdzbnGVxsou2WiNNZYUEOl2QzszdXJrhcGWI7dl29uc7WR6sZ0LcYT88yL2lGe6ujXJzqYN7690sWqpYsrRKZe39zVnW5/qpri7AXJSFpbGE/bFeXlub5nB1hqW5cf77v37O4cYSU8013J4a5S3R8hfl2EQXQxVa5lpquD5iYae3gbEyNf0GAaE4WvMTpe5YUYwP+lg/jIlh0l3ymnAPjOFOGMMcjvMgbbAjJ3UcQoe5ova/Sr7vZdRB9tIuaFGSacKceDcQUgaKXMhVyoVESSY6ZWLzou6aF9oIT0niWR/pfaoeL9l8MUT5STJG+yNLL8qxOD/0MeIzayYkIJQZE0RzUzPFxeWkp6WjyMlFmZ2NMjtTgpEqT4GQyIpsJZdpYpUdkVjF+bOCAquEI5KhI7sj+bPHIKQtQneK9DoTskRmdFyiGYsx2OhppVmRqfQd8yFrmVYhnVIXJ9XlsuzkKg8Wsy3RTnt+N6WabW5UVllLydN01DUT5ZiYDmDQF1NiqngEodf367m+2MB8n4BQOXNdnawN9Es3aRzOTnBjfoDJriKWhioYFkc7GqulSwtlJ3RzeYabq+NszLXTYM6ms9TIVFvTEYTG2J8UEFpka21ZckLt5WUM1VU/BqHrc4PszrRxuNzBWJuJ4YYKabysBKGlBV7fXuD7d6al4Hq+r4GVvhYOxge4vzQjQejtG4t87+4cM0OVXD7zRZyu/Dnf+urvc+ncc5x79XdwcfoUXu5/ysvf/Cif/eT/IDHSl8ONOf7y+c/ziY/+Op/4+PvwdrvIpKWD3fkpKwDnJ+ntrMOkz6NIk4ufiz1TPZ0cLs9zuDrC5kw7m1MtzPVWMdlUJQ01u7M4zb2NcQ6Xu9iZbWKys5jFvmZpL9Tr2+JCgQEGB6ux9Fcw0lHCzkgbr69NcmNlhtnJIf7Xz3/K/soc0y013J4Y5u31Re6Kyx/HOqXu2GxzDdfFPW6WJglCffosGrJjJFUkh2KM9kYX7Y0ywhtFuBeacDf0YY7oQ+zRhzhJ8CkMcsBWAkiPIOSCyu8KCu+Lkhuy5jzWskwrMiNxBCTOugtbdkFilZ3Q/90Q0kf5IWQQEDoKqQ2iHIuzLcesTigzOojmhiYqymtIS0lDkZ1DflYW+dkZ5GdnkZ+TK0kMwpeBdBJKtkBSq1So1WpJMozE+stC6NTA2gZAAkb/X4SQHFKfDKYfc0IyhMSeovIaCULmorJHEFocMbExKf7AVDFYX8tUp/jbvQcxnfBwdobDpSGWJitZm61lrLOMieZGVsQ+opFB9mempMHvh8vjDLab6KrRSO11cYOrOGW/NTEifc/1hQW21zbZWFigo7KMkYYaaZD+xugIuzNjHCyPcntvjOvb/Qy0GhisL2bd0i3lSTdXZrmzNc9re7PcWhlkvrOK9d5WDsaHuLs0xxt7mxyuLjLU2YKluZbh1iraqjR88yu/w5ULn8TJ8Q8IDvwiwT7fJtT3LOe/9QXGe5r53r2bxAYF8OEP/zof//hv8o0XPs9sfwe3V+d4Y3+T+/trLM0N09FWS311KX4uLqwMjvNwfZf7WwscrA1yd3+U9ekWJppL2Rvo4c7COLe2JpgcaaS7o5i+VjOLfY3cmhzkza0lVqcsNDeYqa8x0FVfIp2wfzg/wd2lGdobKxka7qGnuZqJunL2xO9lapCb4xZujPfRa1LTbVQxVlXEWLma8XI1/cYcqjIiyfZzIMP7KoXhIhR2RRPuQmG4cCQiKHak0Mb9CACJ4FmWeLcFkXBCAkJKfzsEVFRBTkfuxk06hiG2AQgYidJM2gIQ4yV1x8Q+ofxAR9QhrmjC3CU3JFbZARWGeyAk3m2dkDbCG1m6az7oI30laaN8KYzyRazys/Qe7YM22hdttB/amAAK40LQxIeSGxVEY1Ut9VUNZCRbIaTIykKRnYEiO1OCkgQm4ZBy8yT9IhCSgfQsCGkLjZwmW3ckHJEMJIPBjN5Gv6grsg2vTWZx1uyRE7J9PumGTnv/VR2SKNeKKx7JFkIiQxKQkoFlMIpAvvQRhGYG1CyNVjHWUcpgQy1THV0sDVjYGh+VIHSwOMjqbC0rc7UMtRUz1drMSl/vMYTE+a2lkU5aq1WsTLRgqS9lUtzGMWzNdASori8KCG2xsbBoA6FeNkZH2Z2dYmdxgpnRNlrqtDSVFUgl32pfL/vTU9wQYzWWpmirLaGzxsxYSxXr/Z0cjA9zd2meh7vb3FhbZbi7i5GudlZG+yhSJPKVP/0tHK/+MQH+XyI0+Ku01amJD3clyPMyk5Y2SjX5BLm78KEPvZePfuw3+fwnf4+0MH+qCnLprDTRXl0sOaCE2DBcHa/yp3/4KXwv26OOTiI3No7kyGDGLY0MtJUw3lLOwVAvry1OcH1xmO6WYrrbSrG0ljHdUslefye3p8fZnBxiZqRHujFkqKma0eoK1loa2BRjT5Zm2N9eY6itgdLkOLo0OQyVadmxtHJ9uJOi+FCUIZ5oI/2pSY9kvLSAXm0mpmh/4u1eIe7qS6iDRDfLSQqVC0UZFeqEOsSBAhv3I+BTEGD3SIF2EpAEiESX7HEIOaEKckYd7CqBSGw6fBaEFAEOKMX3h7hSEOomSQLSEYAkEEVYQSTDSQaQWE+DkACPrbQ2ECqMCaAgNghNXAi5kYE0VFTT3txJWlIKeVlZ5GZmkJuZhiLrcQjJrkisMpDEalumKfOVKJVWqVQqZAkYPc0ZnQYg8dlJCMmlmV5vQmej/z9ByLY0k46KHG14FCB6AkJrs1pmLAYGm3UMNtQw1dHHkmWU7bGpIwgNsLXYxP5mJ0MtZiaam1gWEBodklzOreU5BlsqmBuuZ3uuW7o99akQml+gvaLUxgmNsjszy9bMDMNdbfS1NdFWUcZoQxOrfQNsT82ws7TE7sYq2+vL7G0sM9HbxVLvEYTE3WE7m7x545DvvX6f/dVF5oa6SIn244uf+xC+ni8SEXaWmup07h7OkxjlQ0SACx31ZYz0tGHWKPmLr/wJH3j/e/jScx9HERNOhSKL5qJC6kyF5GUkkZOZgt2l83zitz/My196npzQSBQJ2ehyNeyurjI90ENbiU5yL6udzWwN9XJ/d5nv3NtjrLOBqtx0ujRqBktLWBuy8ObtfR7e2KFeq6Y4MYE2ZS6DlWUcrixzd3+PlmITOQG+GKJDqMlNZLLOzHxrBVn+zsS7XCDV056imFAGiwro1mSjD/Um6tw3iLv0LdSB1jBZlFHiVLuQSrTOg+xRB9odq0DkPUcSIbT4mibYQQqsxXuu9wXy/a+iDHRAFeSIOthJkjgTJsox2QWddEK5AXbkBjmQH+KEMtRZkkqALdyVggi3U+SO5pr3sQojfY6dj637eRqENDEBqGMCpRZ99rUAKkwlNDW0kpKUQlZGJlmZ6WRlppKTlSndwiGuAzqpvJxcZIkw+1iKfPLzrZJhJFYBI9kVnQSSVqvnNFkDaxFaG6SwWg6p9YYitMZHelpILYfVYjWYi49Dajmstq6ljwXTckAtVnHVzjvJ/EsG1nJwXWLjgoQjOumEbDtq4uiGkPhHuoF1YUzJSIeK3roCyQlNd1ohtDU6weHMLPvzFpamqthYbGSguYjxJnF2q4ftsWH2piakk+xrE71sLfQwN1hHX20xU11NLA/1SEPJZCe0s7HN2tw8LaVmhhtEd6yLzdEx9mfn2FtY4tbmLrd2DuhvaGWwuoG1vkHpAO3B0hIHmxvcONjj5t4+Y719LPV0SRMZ760s8J2DPV7f3+Nwc53R3k7aaorJS4viC5/9XQL9rqDMj6G7q4L6agNuDufwdL5ISlwYypwUlNkpuLte4qvPf5YoX1cs1WXMtDWy2NPO2vgwt/f3eOO1Owz0dOB+9TLFuVlYKquY7Bllf/06D+88ZMIySGFqMpW5GXTptIzU1HBrc4X7N3cp16vJDA/FlJRMTZ6CkbYWDjZX2FycRZUYT2ZAINrYaOr1haxOTrGzvIpJkUeoox1pgV6YsxIYb6lmprOBzDAfSVXKTFoNBfQW62krzEN3zZ8Ul/Pk+9qhCRGlkxU+YhUwEhBSic6V/9VjqQV4jiQ+VwfYSV0xbYgTKv8r5HieQyGyIeFsJBAJR+QotdtL4sVhVGspJlZxZENIdMdy/e3IC3RAEeyIMsTZqlBnVKEuqEXoHe6GJsLdBkbi2etYAkiFRxLPBadIE+mNNspHckeaaH/JCaljg8iK8Ke8qJj2li5SEpPJSs8gMyONzIwUsjPTycnMelJZ2RKUBIQUuXnHMBLv+QrFMYRkGIlVgMgWQrbPGo2O01RY+AhOViBZO2hanZFC/SNpBZSOZAsk22cJRHLnTABJdM4klWIUGwGPZAsh2+dnwehkJ+34/V0ASsDIthyzfRZfO+6uVdRKZ8d0xpJHENpdrGRusJShZhPDTfXMdPewPNTP9vgIN2ZnOVi0MD9exspsFZYmA5MtzZIT2hIQmp7i5tIct9an2ZjrZLK3gt4aE9PdTayO9D0dQvVVLIsW/Ng4+3Nis94i19e2OVjbo7++jaHaBjb7+7k1Ocat+Rlub6xx92CXO3v7jHR2M9/RxvZQP3sTo7SXFZMTH0t0cCAR/l5EBnrg72HH5577KN6e9qSmxGA2F5KTkYTDlbME+boRFR5AXHQQcVFBJCeGociIQ5eRiCk1kaqcDJq1KjorylhfWOTG/i41FSXYnX2JnKgwKvOy6G6sY2N5md31XepLq0kKCkEdfY2ihETaisxsLM6zs7dJaloifi7OpIWGYcrMZnKgnzt3D7lxYxdlRiralFS6aitYn5/m+2+9xd//3Q+Zn5pkoLOZ3aVZ7h1s8/0Hd3nj9iEr0+PsrMxzsL7MZH837ZXFNJsLqMpPRRPta3Ud0oZBe9TB9tJZLgEGqXUeYCeVWaLUOk2iPJOzIaXPZbLdzpLnc4U8X3sUfvbkBzihDHSSOl1iOqJtJmQLoTx/kQs5HZdkoiyTJcozuTQrCHVHVmG4F7JsS7N3A6GCaH9UMYEoowPJDPenRGfE0j1IelIq2ekZ5KSnkZ2eQnZGGtkZmZJyMjKla4HE1UB5WdnWAPuoLLMt034pCBXo0ZyiQo3hOCuyLc3EniatjfR6M7JsSzPbZ9vw2rZrZs2HyhHZ0K+aD53MjN5NXvQsCAkAyd020VETZ8dESXbshO7u9bE+1cpYeyXDjQ3MdfeyMjQgDRS7MTfN1nQ/kwMV0piMvvoipluaWOntlo517M9OcWt1kZWJPhrKVdQX50tOSIx/3RAXJ06PSfOaRSa0s7nNyuwcbWUljDTUstLfy8bICFtjo2xPTXKwusaNzV36GproKi1hrrGO9Y5W1vu7pbNctzZXubu9RXtFBU1aNb2lRtqLDaSGBRPp50NCRBjJ0eFkJkeRmRxNclwk+bmZ6HQFlJWZKTZqKS82YtCqSE2MRleQS3ZGAgV5Kagz4on39yDFz5OC2EgMKQnU6HQsTM2xu7mNXq3m21/5MlEebuiS4+lpreH2jT3efP0hDVUNXPMLxpSbS39dI3uLa/z4R//Aj//5JwyODNPX3c31jS2+/+AhP/q7H/Cjf/oRf/f3P+DW4T4Pbtzg3s0DDg62WV1dYXZujsnJMcZG++nuaKKuqpIyk4lio7g/XUdhfj656elkpySSmRBFdlwoOZG+5Ia7kRfsQH6QveRchHtRBgp4WKUMeNwJya5IBpIMIQGifJ9LZLm9So73JXJ97cj1syfPzx6Fv5gX5CHtRZLOox2dS7OFUK6fHYoARwlEqmAXZNmCSMBIfleHuB0DSAaRvBZEPMUJCacU6YMm0peCKH/UUQGoogLICvNFp1DS3d5NfEwc6alp5GRkoMgSykKRmY0iQ6xZ5Av4ZGahyMomLysHRbbonOWhyMmTOmiivZ+fl0e+Io/8fAVKqSwTzkiBUpmPSi2XZaI0KziS5lQACSjZQkirLeJYNgASMHpaSDRwhSQAACAASURBVP0sCAkQPYLR/3MQEiB6FoyeBSFbJyTyIeHWdMbiRxBqb1LT01BEb20JYw0tLHRaWBsaZ2dKbFScZHV0gJbyUlrLSuivKme2pYH1vk5pfvT+rGhHz7EwNsSYpQdLWxNdFcWMtTYy39fFQn8XK0N9rIwMsrOxxursDDVaHU06Pb0lxVgqyxmtqmOmuYON6Sm2lxeoMmgoSk2kIS+H1kItfVWViOH4m7NTLA0PoklJIj8uHENmAuXqbNKjIwj2dCcuPJT0pDjyMlMpVOZi1mkoLdJRUVJETXmJ9FxZUkSJUUtKfDSa/Bxy05PR5qSiSIokxNWBWH9vClKSaS4pZnF8krff+j7/+MMfM9w9gOtFewab2rm/c8Bfv/1dfvLjf+LH//hP3Llzn7W1Te7fe8CD19/i1s3X2FrfZ3lxneX5VRamF5kYmaSro5uGukYqyyswi/utDHq0KiXZaWmkJSWQlhhPamIsyfHXSIwNIz4qmPiwIOJCAogP9ichyJ84Px9ifDyJ8vEgytuVGE8HUnzsyfYT+Y0dKgk+VtcinMsjOZAfcPVUCRAJCMndMsUxhC6T42snSQKRv4MUNBeJ8RuxXscyRHsglB8kvveKBC0BIhlGIqiWYSSvjyAkAmyPY2nCPJGlDvdCHXGavFFH+EoquOaHJtKfwqgAFKE+FGRm0FBTy8VLF7lw6QJODg74unkQ7utPbGgYaTGxZCcmo0hNR5WZhVrAJ1eBIjf/SOJZgSJPKI+8vFxpVSjyUEjPueTn56FU5aFUKlCp1KhVhahVWtQqHQXqR7J1ROIoSaHW+IRsXdBJCP0yQJJd0MnVtlP2bp9PuiH53RZEsrsRqwCNubz6VD1WmlXWYiypQGMwP4JQS52J9qpiuirLmWhsZa69m6X+PtZGLWxMDLAxPcHOwiLbs3N0l5czUF7CRG0lU421zLQ1MdPdwfrkBHd2thnv6qQsN4faAjWNukJaTUZ6yssYbKhjaWqcsZ4O1PFxaGIiMSTGUJaTSosATVkN0xYLI/3d5CTFkR0egj4ujuKMLMrUatpqKpkZHsDS2kxiSBAJQT6kXQtEmRJLWkw4Ae7ORAb5Ex8VcQwidV4WOrWCYkOhBCABn4pio/ScFBuJ+Hp2WiL5GUmoM1MY7mpnfVbs/N7m4Y3bvHbzDoeH19nZ2mJhepbwwGC6m9sYtwzR2dpGbVU15cUlVJSUUmo2UahWk5UmrH4OzfXNzE/P09rYRmF+IaWmMqora6irqaG/qxNFehqRAX5EB/kR7edFlJ8H13xcCPdyINTjCkFuFwh2uUCoywVCHM8RaneWMLtzRNidJdzuHKFOl4lwvUqcx1XSfe3JFY4n0I78AAEbWY7kC1ciAcGePP8rp0rpd0Uq0QoC7KVsKM/rAukur5DtfempEDLGeiHrV4WQKsQdWQWhvxiEBIxkEOWFeJGflECFqYgAf2/c3Jxwd3bE5fIlLp95lfOvvMS5l16UVruL53FztMfPy5Pw4BDioqJJTUqWSjjhgsSxjvx8FUp1AUplAflKlfSuyFeRf9QxUypVqJQCQDrUKgNqlf5XhpDOYOI06Y3mxzY1ys7oydLskROyBdG7BY/t98nQObnaQkhscpQdktiB/UtD6MbWLpM9FlpLymnWGug0m+mpNNNfX8ZAcy3TA33c2NxiZWIKQ2YmptQUKjPTqc/NpVWno7usnJVhMeZ1mQZTMXmRUajjE9Alp1KWp6BJb6CjtIzxvk6aSk2kBPiQGxZAdrg/udFBaJKTqDOUMN5noau1iWsBfoS6u5IUEEB+XDyVej3TY8O8fvcWa/OzJEVeQ5WRQl2JibnRQXZXl8iIjyHY24PEqAjJ5Qg3VKDIlhyRSVdAudlAbUUJLfXV0rMMocyUBHLSEokND6bMoKO2pBhTgYaC7HwU6elkpcWTmRpPekoCVy5fIMDPl+SkBBLjYkmNjyMlNob4iDDJsUQGeBPh70NSZATFOi1lpiLio6OJiogkKyObuOhoYiLCSY2JIsrPkwCHCwTYnyXE7gwRDmcJs3+FcIeXiXB6iXDHF4l0fpkY1zPEOJ8hwfkMya7nSXE5J4XQ8R52JHrbk+ZrT4avPdlib0+AHQr/x5XndxWrrpDrK8qrJ6Xwu0S+32WU/lekDYq53udJdX6JDK8LZPpeliR+vpDoeOljvDHEeR1LF+OBNsYdRbC99L1ZflfIEV2yQHtJeUHWoFoR4oikYEepeyY6aPkhzuSHuB1LGeqOKszDqnBPVKfI6o58UEc8LkWoF8lBvoR5u+PhdAUfdwfC/DxIFE4yIpSoyFCiroUQER5EcKAPnu5O2F+9yIVXX+bst1/k7Evf5vLZszhevoSnszO+vr5EXIskITGJ1LR0csWOa7GLWto9rZFKsAK1lsICA5oCIwUqAwXqQjQaIXG0Q4TUWgoKCtFodWh0Bgp0etRanbSKZ43e8JhsO2W2z7bBtO2zbddML4XVZVLoK4aGyQH1s1bbwPpZz7Zhtuii2er4a6VVmMoe6WlAEq37otLKx53QweoBraW16NKy0cTFU5yRRpVaQZ1eQ3O5mdGebjYWlumoayItIhJlTBT6hHjMqWlUKPKp1RoY7+5naWIaXa6CKF9f4gIDSQ2PICdWjEbNobuujtW5GerLSgh0ciTO15vc+EhKCnPpaWlhd2mLH7z9Vxzu7GLWFtJUUc7i6Ch3Nnd5ePsubzx8yJvfeZM7t2+xPD/PzsYGW2trrC0sMDU8JP3Bj/DzJiXmmgQh2QVpVXmY9RqpBBOlWFWpCQElUY6J78lIjiczPpJgdwei/LxIvRZGcngYCSGhxAX6Eh/oRkygG65Xz/PnL3yBL7/wRV74iy/zhc9/js996hN84/k/w8/xMoGO5wm0P4uv3asEOF8iIcyf5Fjxe4lFq9FQWlIqza8RU/70uRlEedoT6vAysW7niHO5QILrRRJcz5PgepYEt1dJcHuJBPeXSXR/lSTXV0lxPUOa21kyXM+S7naeVM/LpHlfIcPnKll+dpJESZYnQUjkNyLHsSPX9+qRLj8GoByfi8gS5ZcsqT3vdYFUp5fI8DhPls8VSTn+duT42ZEf5IQ+2gtDrOex9DEe6KLdUYY4kCVCbd+r0veKLllegFWKQEfp14pfL6QMdn6kEDeUwVbJjkhaBYx+AQipIvzIDg8gMciHSy99FU+H83hePoPn+ZdxvfAKTpfP4eF4hQBPV8IDvEmIDCVb/CWUmkRmUjwpcdHERoQS5u+Dl4sjTnaXuHrhDJfPvcLFMy9jd/EsrvZX8PV2JTwigNi4a6SkJpGTI8bJ5kvw0WnFeTFxTkyM9DBZz5EdlWECQpK0BjRHKjzRHTvNBYnPhBM6TU8efi3FICYXivEg5vJ3lLh+593ouEt2dDj2tHdTaaUEFwEYoWdBSMCqQG96VI4tjC2iSs4kNSQcRWQEqugodMnpFGUpKNcWMNrXx/bqFvXltYS4epDg60NaSDB5sbGUqFR0NzZx++CQt7/zXQxaPTHhYdLp5fqKCgZ7eliZm+XWwQEPHrzJ/NQ8TVW1DPf2szA7w9LaAmur6yzPrjI1Os2oZYj+7i4svV10NjfRJOpMgwllQQE5ynzylCrUqgKysxWkpWWTnJhMSkI8EYF+hPt6khobeQwYUYoJCBVp1ZJMWjUGjVLKgtKT41HlZZGSEE1yqA9OLz5PsP1Zwp0uE+JwmVCHq4TbXSDa4VUinc7z+Y99hA+89z28//2/xgc/+D5+6zfey4f/x3v5nd/4NRxf+hpR7heJcj5DmOMrhLtfQJ0aRYWxgLqqMjra2+jr7aOno43e5gbayo0k+NgTcfUbJLu9QpL7ZZLcr5LkfoUkj8skeZwnyfMsSZ7nSPK8QLKn2Bt0kXSPi2R6XCTD4yJZXhfI8rlItu9lsv2uHIMo198aIIsQWYTJUrAswmWR1di4IBlAYhVBtCyRD+V5nSfN6SUyPS6Q7XNVksiEhES+Y4j2xhDl8UjRHuij3KWtANk+V44zJDkXss2GxK9/MiNyQxVslTrEHVmSI3oqhKyZkJwNyasqKog4H2e+8pnf55q3AzE+TiR4OxPt6UKYuzOBTnY4vfoil775VVzPvYLr+Vdxu3IJXxdHwny9pA5rWmwUirRkdDkpGHOTMeWnUqRIQZsZT3ZMCHER3vgFOuDsdo4Ll7/FuYvfwt7xPO6ejvj6BhAeFkViQqo0ZlapKEBXaLTukBaDzo5mB4l5OgZDsVXi6Iah2BpK23TH5C6ZWKXvPXHEQ5RktuWY9blU2oksdiPblmNPe7Ytv571fLIkO+1dgEkG0LMgJPIhAajHILS7ukVcaAQBzi5EenmRGhqGJi2b6qIyJoZGePPBd/iXn/wrc9OL5GXk0lhRzVi/hfXFRW7uH3D/7n3u3XudGzfvMDo+TW//AMOjYwwOj9DV00tdfSOlZRXoTdbZKeaiEnRaA7lKJQnpqcTFJ5EYm0RSTCLJsQmkxMVLpUt8ZCRJEZEkXoskLiqC6MhQYq6FEBUaIJVs4f4+hPt5SfY7yNWeUHcH0mPCSIsXeU86enUuOlUuRYX5GDT56ApUiIHnBXlZxIYHEerrTnSgFzHeDlz5i88R5XKOOPfLxLhdItrlIrFOF0hweoU495e5+JVP85kPvo8/+sTv86nPfJJPP/cJ/vSPPs2nP/oRXvzSZ8kI9SQr1J28KF9yY4PQZsVTV6yVjmJY+toZHuqjv6cDS3sT7ZUmkgOciXZ+hVSPc6R6XSXF084q8ex1mRSvS6R6XybN5ypp3lfJ8LYjy9ueLBFCewswXCJHyFf8ob9Ktq+dJNGdEvB5HEAiML5Kjs/lY4m8R/wMseZ6XyLPW7ihy6iE4/G6SKrTy1bYeV8hy/sRWJSBVgjpo6zgEfDRRbqhEzOmhRPyvkK2j/j3iQzK8ViKACfyA52PJcNIrPnBbsdShghH5WZVqDvKMI8nZHVHPqjCT8oXdVQQ3pdf4eMfeh/nX3qBUM+rpPi7kRbgSUqAB8n+7sR6OeFz4WXifFyI9nIiwsuJYDd7/B0v4nX1LG4XXsb1/Et4X/w2QfZniPNxJDcqAHN2Am3mAsa6q5iaaGJKnA7oq6PErCQuJoi42HDCwsIJ8A/Gy8sfNw8fHJ3ccfPwxdc/mLCIKOJEaSe2DeRloy5UoTPqMBaZMYlZ08Wiy1WCUWxIFOM9ToGOCKtl8MgQevR9JRiNZccqMpXzuKxjVUV7/GlQsv38WVAylYgNkCc2QZ5wQralmamsGlNZzbHM5bUU6G26Yz/867+lsqSCEmMx/V29LM0ucH1nn5vXb7K7f4vl1W1m5pYZHp2mzzJKR5eFxuY2SssqKdTqpXGamVk50n1PmZk50m0HyUlpxMclERuTQEx0PDHRcURHRRATGU50VDhRkWFciwghLDSI8EB/Inx9CPX2IsTTg0B3N/xdXfB3diTQwY5AhysEOFzE3/4M/g4vE+D4MsEOZwixP5LDGUIdzhLhcpGUcD9SEyJRZCWjU+egVWVj1CjQFShQiUBRkStBKCM+giDXy2RG+uFx9uu4vPQCiT72JHrbkeRrR0aQM3mhnqhjvVEmORJ89cs8/6Hf4Iuf+iSf/Pwf8onPfppPP/cpfv/3PsILn/80TcWFDNSVMNhYQUupAW12EvWlerqbKhnubWZypIeBvg76OhpoqzGTHOJJpNtFUiTIXJFAI2AjSizrepVMHzuyBXROldWhCKcid7CetYrvE4A4TZmel8jyEoC6KrXhxXuS06uPQUgGkdgvpI/0xBZC2muu6CJdUQbLELInx9eBXD8BISdJigBnTlNeoDO5QS7Hygt2RRHi9oTyQ92RpQzzRBnuc4p8UUYG87U/+Qzv/bX38P4PvofLZ79Okr8HGf5uZPq7kB7gQnqQKwGXXyTK4xJJAU4kB7iQHOBKSoAracHupAS6keTnTLy3C1HuDoQ6XiLgyln8Lr0qwSvA4VXCfC+RkRCIsSCTugqzdDREX1gg3UVvNhdjLimT/tJNTM/FJzgSN69gHJ19uHTVhct2zly86sAlO3ucXF3w9vYmLDychMQE6eLGfGU+Wp1OKukEcKShZtLeH+ukRdGOl8AjnNRjoHocQrZAEs5I1q8KIZEdie6WkK3zeeZzSQ1FJbWSTKV1mMvq0ehtDrB2tvXQ2txBU0Mb1ZV10sjJ/Dw16amZJCUkkRAbT0JcAknxiZJio2OICg8nMiyMqLBQIo90LSSYyKAAogN9EflMmLcHIV7uBHm44O/qiJ/TJXwdL+DjcB4fB+vqbX8e36vn8L96jgC78wQ6XCTI8RJBDpekNcTpCqEuVwh3vUKY6yXCXC8Q7naBcJcLhDtfIMz5PKFO5wlxOCO9x4f6kpacIP1PodOIGcJKjDpxo4I4Da1AqcqmQJlGenwwoeIPnzhxHudPSVY0FXkJVOUn01CYSXeZhpH6UmZ76hntNJERepFvfuIDfOYj7+cjH/0Q7/vgB/jND7yPD/zGe/nU73yIUlUWg/WlDDVW0mjWoc1KoqHs6RBKCnYnwvkcKb52pPucrkwfq/MR7udJXT3Oa0QGYysZRuKzY+j4XCHT+/Lp8hTl3ekQsv014meJck977ZELEk6o8Jor2iMIZUpOyAqhnBMQygtw5gkFOiPAI+s0AInPZACJVYJQhA/Kkwr3Jf9aABe//iU+9pFf55Mfez+Xv/0C0R72ZPi7khXgSkagq+RYI13PE+J8htQQN1KD3EkNOlqDPcgI9ZKUFuKFpGAvEvxciPN2IsnflQhPJ9wdLuPt5oi3uxNxMREYDAX8X+2dV3Pk15mfa6tWIkVKlLhaaSVK5EoUg6jEPINBBjrnnHPOje5GZ2RgAgZh8gyHFClRXIpaJXu9W+XyhbdcvrNdLpcvtuzyhS/8SR7XexqN6QmUKZfDjS4envMPaA7BwQ9vPnvnN7l0cZejI7FsDumvbZIpVCg3u9QbG3RWz1PID8im+sSjbXyeKm5nCrfLg9lsQqvRoNVqMZlM2O12PN4AsXiaQqnKSqNNpzdkY2sXiSNdkBM9Dk7GexxeUftLMkD+4AqyiuCMY0MPrvJ8bPGM40YPXsv9T4sV7Z8I0B8lQsciQiMuH9/m4Moddi5MtG3k03kK6Ty5VI5MIkM6nlZk4kmV9s6E/aRDfuI+N1GPUxF2WAhYDfgsOvzyP8Ssw2PU4NMvENLPENbPEjbMEjHOETXOEzXNkzDPkbTMk7RI7GSBtG2RjH2ZnH2Zgl1D0alVFBwne5eOnNtAzmMg7zUqs7jkt1CX31pxN6spH/18mM1qksN+lb1mlkY2Rq/VZGvYV8V9x/sXuXp5n+PLF7h0YY0Lu2321qskfcvEHdO0M1bubFb4+GDIBxd6fLA/4OeHm/zy5iV++94N/uVvfsk//sOvubVdoOZ8lbe/+2W+9pdf4QtfepInvvg4Tz35eb7x1OOsJIN8fOMSv3//Jh9eP+B8b4Xbh7t89O61kSX0u5El9KtfvKssoYsy+bCWoBO1seLRKSGSLFcnZDkVJXUt9x7CRCdoOM1cjTNYD67tgI7PQserQej6tCp2JAHpqmWapnuJtv/kM05W+fduZ5zs5l2nbGcd7ORcbCQtrPr1tAPy5zPTDVnoha2KfsTGoxhEbKdWkFhEn2YJrSXd96yjlJtBxnfKMONjzFomSDflI+nWEnMsUQxYlFXTjbrox110Ey56KYlrmgmbztHJeGklPTQTHvX3Sda0U6tIOTTErItELQtEzfOEjbOEDDNEbAb8djdhrxev00G9VmT/YI/1jTbbG3325BffhfNKXH7wo1c5Mz3HkkaP1eLE4woTDuZIJ5sUcn3KhS7lQolqqUwhmyMSDBEOBPF6PNhdbjQGI8t6g0JrNGG02rA6XfhCYeLpDLlSmXprlY70vG3vsivD0w6O2D+6yuXjq+wfXeHS4TEXD0ZZs/FxOxcuX1G9W+PMmWTTPmtGbWwF/VHr8Q0uHY0Qt+zw2h329icsobDDTtBqxm8x4TUZ8Rj1uPU6nNpl3NpZ3MszOJen1d6jm8Ojm8WnmyWonyNknCdsWiBiWiRmlZoWSTXPkrbMkbEtkLUvnrBA0bFE6YSCbZGiXa6Xqbg0VF1aRcWpoexYHu09OkpeLSWvjoJby/mVDL++uc9Hx+f58HCbj67s8cnNS/z+vSv87t0rHA1qDMtpNppVLg46qkv+6t4mx9vrXBy2OT8ss9vJ0st7SdvP0AwtUvdMMYybuLqa4s5mndvbLX66v8mH1/f5Fx//nP/6n/+J//Hf/jvvXWqwk3mT+Zef4CuPPcYXnjwRoSc+x9e++Dncmml+enmTT24fcX13jd1OfSRCd6/y+0/e5+9/9zG/+dUv+Nu/+Skf3LjMnYtDfn/3kA/OdzlcSakfxKbPgKBiQPJDHJRs06OsILl3zxIaZ7DG66T1Mrlv+3Q8SMeno+PVntIPGGh7NJRN52g4FtX748+QrxVLZzvlUNaPWEDCTmZ0vZm00vbpafuMdPwSo7KcIlbRIGx7GBGnqP2UB12zR1lIw4SbQcJ7yjDp4z7SAdbzIYbpgHK/xPrpx90M4m56CTfdhJt20k3auUTKsUQn7aefC1EN2Qlopkg7tNTDDqohK9WwlUbcSSftUyRsC1hm3sC6MIdDu4RDr8FtM5GIBEjHw5SyCSr5tGoVmZ46y3PP/TU/+vGr2O0WggE3TocZn9eJx+3EaXdw5o23Ofv6m+gXl9EtLGHRGYj4A6SiMZKpLLFEmkgsSSAcxeMNYrY60OpNLGsNLC3rWVzWKYHTGcxYbU7cHi+haIRkJkOlXqPT67G5vc35C/vKOpLg8biuR/bKApIM2WfIpI2tpksT7thnFqLDG1w6vKnYP77N4dW7an/atuFeOodn8RyepXN4l6bxa2YJ6uYJGRYIG2cIGaYV8tsgdkJcWTVzpMQ/PiFtE+tmRMa+iJi8eZfmlLJTx5iSQ6v2FZeeisdIxTui7DEgVLwmqn4D1YCGakBL0bVMcPlt7m73+Lt3b/DL6xeVCP3N1fOnezGj6yEHW+UU+6tlDrs1jvt1NooJih4TmzJxcCVGN6Kn7pxiPTRP2/kWa2ENO1kX1zpZ7my3+fmVi/zNnSv8808+4j/+h3/iP/37/8Jv3tnlQvFHxLXP8M0vPsnnH/8Cjz3+OZ547M94+vE/Y+qV71DyWwnq53EsTjOo5bhzdJ6PPkWEbux2+c3tS/z62g6/Pt7iFxd6XGllVRBWREjE6LPGhMYZrPF66oJNxIA6Ig5e3SORGNAYiQtJ9q1imh6J0PiZT498hnz2TsrJXtaFxIKE3YxDrVtJq3qn4xM3UILTllMm40PjOJGsYgk9LEJOBjFBYkUSMxq5bPdcNTfDhPcUqQ86JeVlLeVlPellLe5mGBPBEivITT/mpht300166KQ89PIBkvYlFUtMWBbxL5+l7LcwyIUZ5sL0sn4G+QDdrJdO2nO6lgMGsm6NspA8mhksc+cwTE9jmpvDtDSDWbuAx27GbjGh1+vQanU4bS58Tj8+lxe/24Pf7cTrtGHQLDH95tu8+Nx3+N63nuWV777AD194mbd/8jpGvQW3N0ggGCUSTSrXTNyzaCxFOJIgGIrh84dxOL1YrE7MZjsGkwGdQYdWr1XItdlqUe8Eg3GSyTylUp3Wap+19R12dveV2yYiJBmvo+NR8aEaASvpeJlPdNKLduqy/W+JkAjQLcXFg1F8SGJDpyIU1k0T0c8oooZZYoK4T6Z54uZZ4qYRI1dK3Kl5MpZ5spYFctZF8rYl8laxbJbJO5fJuDTk3FoKXh1FwaOl7NVR8ZgfwELVa6HmM1P3GxU1n4G6T89KwEQzaKQdNJxgJDT3Ku4zr/DOWoNfXT/gw6MLfHiwy4f7mxy38uTNc8SW3iBrnKJkm6PimFcULDNEF16jaJpVaeS9tJ710NtsR97kYuIMx4VlrlRMXFt1c3WQ5O7+gJuXdzna2+HSxhaDSoVW3EDN8yKr0dd46WuP8fSTX+CJxx/nyS88xle/9Hm++7Uv4F38Ica3XsA5/ybbjTzvHu7x8d3r/LNf/px/+N0n/PZvf8bvPn6Pj27sc3N7lU9u7PLR1XU+Pljjk8trfHKwrsToRreo2hU6IbPKkK2KMASNdEIm2iETnbBYQo8OMotIiFiMmRQeSfGPabk1jJF7IjzyroiQXJfNM9RsC7Tc8jUiXiJi8rlG1bqxm3Gzm3EplGWUdrGZsJ+8J38GCZzfC6r3g1b6Ydspyk0LjVy1XsTBmL5YLY9gJEouBjHpkbtfhCYFSZIJa0kv6wkRIS9rIlZJL8O4R4mWsqBSPgZCxk8n4VYlGEWnjmHKj7hzg7SfXtLLIOunn/EpZC8McwHW8oKftXyQfjZAO+mnFvaQ81iJOLR4jPNYl85inD+DRTONRTODaXERm8aA12QlaHMQcjqIeV1kIxFcJiuvvfJDvv/8Czz3zLd45uvf4K033sRiseL1+fCd4PcH8AcC+Px+PF4fwWCYcDhCKBQhEokSCkUJRWIEQxH8gRAujw+7w4XF5sBotqMzWtHozSzrTGo1Whw4HG6CXj+pWIJSrkCzVldNvdsbW5yX00IuX1OzqI+u3uZI3Kjjm2okiLKKJDB9KBk4iUVd5dLhdS4e3kJE5uLBTS6q66tcPJRnYgmNREhWCVLfL0L6GaLGOSU8Ij7jvQR7x1aOrBmJ4Zwg4lO0LFGyLatUdtG2TNmupSRxHbeOskdPxWug6jNQ9eqpe/Ws+CyseK2Kht+GwmejGbTSCltoRiy0IhZWI1ZWozY6MRudqF3RjclqxTX1fbwzP+bKsMNHVw/52f4OH55f47CaZMU2T9HwFgXDmxSNb1E0jchqXyO9/BOSsz+iYXmDK2UttxuLvNOc5b3WLO81p7ldn+JGa4Gd0hLWmRdYfPMVpn/0CjOvPM/cK99iuIaMRgAAGOpJREFU+oUvov3x02wV5pl98Ut8+fEneOILf8FTT32Nv3jqKzz9uT/DevZlrnSyavToIOPl1nabD69d5Lfv3+K3P7/DR3eP+eBoh8vNAnulGJ9c2+SjK2t8tD/go4t9JUBiEcn+vc0G1zo59koB+nErTb+WZkDPakjaNMRKerQIPWjxjEXnvtWtpeXS3IcSIq+k7Y3qftk0Q8UyR8MpYqVj1SMiNBIX6X4fT0mUVfrApDte+sJEqOTdsTUkFpFCXMuw9RSJfY2w0os4H0lf4jiPYCDWTcxzyn0iNGEhfdr9U6sp6WM9NepDk3T/WuKeRSXunQhVPz1CBGuYDZwi1+qejNHNBVnPB1kvhOgXQrRzAZopL7WYk7zfSMKxhN+wgH1xFsvsFObZKWU9ORZnces0OA0mXGYzdqOR5YV5FhZmMZuNOO12vGI1ebwEfH78Xp9aA34/Qb8Xr8eFyajHLNaOUY/VbMZps+N2uPC5vQR9AUK+gFqDgRC+QAiPz4/T7cXudCtxspjNWA16zFotRo0Gs06L3WTEabXh8oYIRdOksiVK1RatzhrrWxfYPX9ZuXYjy+nG6Szrg+ObKvh88eAGFw+ucfFQeFiE9g9vc0lx654lpILHpnlilgVVFyEul6TAk9ZF0hJAts4rsvYlxuTsSxQdy5ScEkTWUHRoKLt0VF066i49K24DKx7J+tjohp20AjZaIjZBWW2shu2nNCNOViQtKsRGay3soBK2U444KEfslCJ2imEbCZeG+Ve/h21uiqNhl7t769wcNrhYjtJwLVE0n6VoPkPZOkXRcoaC6W1yxjfJaF4lM/cCbfsPuVaa5Vblbe7U3uK9xll+2nyTd5tvcLs1xVb6bXQ/fhrDGy/hmptSWbuC10jONce573yRXvgNInPf5st//mc89djnefrzn+Obj32OF5/8c4wvf4ufrpe52ctQss/Q8OvpJ5xs5P1sFEIqprAaslOza9mIufhYxGd/wC9OBOjD811+ttvmg51V3pfY1FaD24Mix80EO3kfg7iV1YAEsXW0x5mugJ7OBBJIXvVpT2l5NTyER0PTvXwf8o58ncR/VpyLFExTlCwz1BzLrLi0tDx6Vn0GNUJ2K+VmJ+NRc4FkNtBmwsF2Wmp77Kz69LTEavKPSgzEpVScBN3vic9YhCynVtBIjCatokkRmrCQYm76iXsMxGp5JB4GyYcZpnyMWUv5WEvLPG7/yT0vw5SXQcpLP30PCYQPxRJS3BOjkTCN7oul1M0G6eaEEL18+JROLsZqJkYtHqQQcJF0WQgal1XBpHl+FuOcWEvzWHRL2M06nFYTbqsDn8OL3+Uj7A2SDMdJhGIEPR6cFgPn3nqNV3/wEq/98GUWZ8+SjgZI+pxE5bNtRvzmUcLIZ5Y2FCtelxOf20XA6yHk8xEOBAgHQwQDYfzeIF63H5fDg93mxGKyYzTZMRhs6PUWdDozeoMVk9mBze7BF4iSyhQpV5usdoasbYyC4hcOD7h0fMTlK1dPWzj2RZxOsmOXjm4yEqkbXDycOHdMxXosC8StiyNsSyTty6TtyxOB5UXlaom7JRRcGoouDSW3lpJH0Clqbh0tl56m20TTa6Ed9tCJBmiGfdTDLkRcJABYkzqMgE3FUXI+Gymfg5TXTtJrm8BOIugkGXaTjnpIRzzk4n5SITeGmbfxaue53K1zpV9jM+un4dVQtExRsJyhZJuibD+n1rz5bSJz3ycx/Swdxw+5Vp7lVvUMd1em+GB1ng+7c/ysO8vd9hwHlQXWEhp2ZH5xNcfF1RKXe1U6GTfGn3yDtusHHOemqFm/w4rtO/Qcz7Pnf5kbyTd4vzDF+20/N3tp+hEDLc8Cbd8Sw5iRzZRkgaRmxsrAZ2Iv6eX9zQYf7LX52V6Hn98nPk3urtd5Z1jmZifDzXaaG+00R/Uoe1k3a1Gzynqt+rW0pNnUr1XIXmj6lhUtWb33aHiWEFbci9RdC6fItdyXd+Wz5FnOeIaiZYaqY4m6S0PDo6MlQXOfgQ0ZxZEWZEiZ83R6ovSVtaTQ0qtT9U6rfiOnPFCGIJm/Md2w/KKyP8TYRZN10kXrxZwqyyWZrnG2SzJeD9JPeXgkaQ/9E0RsBmnvaXZtnGWTdZCdyMCdCpBYPoH7mBSnXjbIiBDdtAyh8yva6TCrqTCr6QjtTJRONkY3F6ebT9BKRSmFfepnIGgz4DQsqVOFjfPz6GdHOHQGMqEIYYcbr9lI3Gcn4rHiMi6hnX6LsBTqllK0M2F6uSj9QoxONkIrGaAW9ZALeUn45BRhKwGbCb/ViN9qwmuz4XZ68fuChAIRwsEIISEQVuIUCIQJ+EN43D5sVgcmkxWD0cqyzsyCxsjCsgGN3oLJ6sLu8uIJBYllMhTrDRqdAf2NHTbl9BFx145uIEWKIkqyF3ftNCak4j+WRZLSrX2C1OBI8V/OsXxK3qlhjLhdFadOUXXpGSMitOIR18tM1Wel4LWT8bpIe6VmyEncayfqsal90u8iGXCRiQTJx6PkEwlKqRTVXJZaPkejVKBZLbNar9Ju1Om1Vug06gzbLWrZJEtv/pigcZGDTonz1RjtkIEV6bVyzFB3zrDinKXhmqNkOYvztWdZeO4Jivofclw1cLmwwIXkObaCbzP0vkHF+BKZ5e+ynljgQsXLQTPHUbvCcb/KwWCFtXIU/+wLlBa/xQelKX7VeJVPqi/xy/x3+DD1LDeDf8W10LO82/FwtVdgkHAoi6UX0rGVMLOdtqkGz6GM0wgZ1bB3Oar57vk27+92lAUk1s/IAjoRoUFZnap6azXL9UaKK/U4V2pxDkphFZcZhi2syg/8OL4zEfMR96olnDxrupZpOJdOWXEsMok8a7o1Ki4k93P6s5RMEhdaHDXOnrhl4pqtx0bul7hggrhj4xlB4o7JO+K6TaLEaEKIxgKkyhBCNjoh+0N0w2IVjVy1B92yXtTFGBV0lsDzA0j859Ncssn7k+7ZuAhyXdyzCfdLXK7PwjAbYkw/HaCX8iu6abGEIw/RTUfoZSL0slF6+TjdYpx2IU4zF6WWilAU68ZjJ2I3kXDbKEYCNLNRVgsx2sU4nWKCXiVFu5hgNSfiFqabi9DPR+nnYwyKcdZlimg1y1olx7CcoVdI0c5GWUkEKUT8xPwegm4HXpsFj9WMx2bGY7fic3uU+xfyB4mEwsQiUYXEnvyBGF5fGI83hMPpw2RxotU7mV9yMT1n4dycgdklA8sGCxaHB28wQTRZJltqsdrbYbh5ie3zEyn6/5MiVPXoqPp0qg6jELCRCbgopuIUMinyuRzFYoFyqUylUqFarVKv1WitNGk3VxWtlRbNekPdk+l47VqTTq1Bp9akXW2wWl2hVa7Rq1eJusy89vw3CRtm2KtGWUs5aUslq2+JVd+SskREiKrWKRKLP8Hwg+dYfOGrLL34VRaf/xKLf/1F5r/9JRaf+ypL3/06mpf+ihXfMvvNJEe9KteHDW6ur3A4XOF8q0Dds0BT9zz9xb9gMPMV1maeYjj9JJ2ZL1Ff+EtWTC9wsRbkoFtRf2H7CQdDGbeatrObc7CZtbCZtrCVtnO+FOCmlARc7PD++UeL0N1+mXfaeW63stxspLlajXNYDHFQlLO4AuxlPGzFHUirhhQbKuFRgeRRAFpEpaHEZyRAk6Iz2i9RF0tHOvQdizRdS6x6NCogndWeoWicpmpdoGZfYsWxTFMqvF1a1qMOJT5/jAiJezZZlHm/CD0sQCJKn1WEBnEPj2JSaP7Q/lNFKHPP7fosAiTvjAVIrZkgwxP60lwrVsoD9GWSRDpILx2kK+RCdHJhOvkQ3WKEfjFKvxSlV4yO7uXDdBUReoUo3UKY1WyQjroXRdy+bj5Or5BQDIpJhqU066U0G+UMm5Usm2rNsFXJslHLMazl6VeydKXlKRejmgio0TIRn7iCLpxWKy6bFbfNjtfhwOPy4Q9EiUQkY5chlS5QKFYpVwY0WtfpdG/QbF8iW2zjDcXQWizMLRmYntczuyh1T3ZMVh8OT+SeJSSB6LhZYkD3W0JZh/bU8hELqODSniLxn0lLqOY2oPDoVSC64jcTd+iJuKzUS3kaK1Ua9RrNlRUa9Tr1apVatUJN1nKFWqlEXXrG8gUqxaLqHasVS1RzBUppsYwKlLM5aifXlWyKtN/Fm89/g7ee/QoJwzQb8lsg7qIdNtOLSBZJTzuooekR62iaiuEtkrMvE3jzOSJnvkNy+ntk579PQfMTyoY3qZjPIt3eVxpZbvVWuDNocGtQ4XqvxGEjqdoS6qbXqS+/TFvzIp3lF+lqv0/H+GOGrnPsxPQci4B18koUd4oBduRkiFKQ8+Uge2U/eyUhwKValFvrFd7da/He3irv7bR4b6upAtLvbqxwd1DlTq/ArU6aG60k11fiXKtGuFIKclQMqDPj9zMu5Px4mQstQ8nkwEJpbF31LtPyLrPiWaLqXqDqWaAmLphjkbpzSXXrSy3WKJanpWJfouaYo+6apeGZp+pYIKWZJqufI2+ep2RdomLXUHNqqTl1DCKOk9Gso9M0Ji0hsXiaHr3q8pdO/3Hd07gVZbzeL0g22sERkxaRiJBUOQtji2i8ju/LKqn3R/EoYZJ7k4Ik1lI/OYFkzSQ+9EAgejIoPRKkEGu5h5kUobVsmDGS8pfU/yPJhhhkQ/SFnBBWDMSayUXVKSLDQpzx9VAsnBPUc9nnTsgnGOSTDE9YK6aUAInwiOhsiQCdoPYVEaaROG1VswjbtTw79QLbKyXWK3l6hTTNVIRyyEvW6yDscuJxOHHZ7bhsdrX3ud2EgjFyxS4bOze59e7v+c3f/Rv+1b/9d/z9P/5rfvnJe+xf6FPMR7Fa9Wi0yywsLt4TochJSl76r8ZCJO7YgyIkWa8xD4mQy0DNZVBuWcWtJ+/SIzUUXrOOYiZJKZ+jlMtSymbJp1OUshkK6RTFbIZ8OkkqFqWQSZNLJtRzeUeel8S/TKeRZtZqPq+uq4U89WKOmMvKzCvP8fa3v8y5575K0rjMupiiKQla2lUgtxeVTNIybe88Pdc5uo6zrFrfomV5i7btDG37GTrOM/Q90/S9i+ylXFxdyXC7U+N2r4aky693chzWompcas16jprlLC3zG7RMr7NqO0vXPcd2zMRxOcDtfp7r3QKXVxJcqES5WI1xqRZnv55Qq+yFg0aKO+tV3t9p8e5ui7s7Td7dbCAC9K64af0Kt3t5bnRTXF+Nc20lyrV6mKvlIMdFH4c5N/tpBxeTNs7Lcc0ytD6oYxjQ0vWLCC2y4lmgLqLimaPqmlNCU1NlC6NC0bxDQ14q1e1LlO1zVFwz1NxzlGQagHaOlG6erHGesl2jsqCS/aw4tHQjDmQsqxwDNMlm3KliQVIBXj9B9uMizE9bVwMScB8xEiM77aBYR45TJLkxKTyT+7Fb9uAqwjSZRRvvh/F7bpoEtHup+5GM2IPZsIdFKMxa7mHuE6GJ539QhD5NnJSwxBnk4gzziXvCMiky+SRrYwpJ1kV0hMKIjWJaic5WOTsSIRGiSeT+mEqW7UruhCw71ZxiV0SpKvfleZZhNU+7nKdRSFFNx8hHg8S9TnwOM3arBbPRjl7vxOGOkilVGW5vcOfGLj9/5yLXjzbpd2qUijnisdg9EQrpp4ma5lRmTCqepRdLStYzTrGERoFoWYtuSb+PKLm0lMdISt6tHeHSIs8KHgMZj5Wk30k+FSedjJFKREknYiSkYTUVV2RTCbLpBLlMUq2lfFY1uFaKedXsWs6mqeZzlLMZ6qUClXyWWjHPSjFHxG5m9pW/ZvHlZ3j7mS/z9rNfJ2NZZkPSpRJsTDhHQhTS0wssM/QtsuZfZOhfYOCbZ+hbUNfrQc3JaaNWLhVCyhK60alwo1vlaqfElXaey7W4ygB1/Bra7kXankXa3mV60rUed6pA9mEzy821KtcHZY7ka5oZLjfTHLQyHLayHDQzpxyt5ri9scJ7u6t/UISud5Jcb8W5uhLluCIC5FdW0KWUiI+ZvZiJ3aiBrZCODf8ya/5lBj6NOi2j412kJVagzCayT1OzTVO1zVCxzVK0zlGwLiKV6wXbPCX7HGWniNWysmg9U69hefVlcqY5ilKOYV08KcdYphOysh63sRazPkTTq6Pm0lB3a09XEaLGiVU0FiK5HtP0mWj6zIqWX9pWRrRCUrphU7QjUqLheCRdCVQ/gl7cpSqkpUp6kv5Exkz2DwW0017VEnIv4DzOio3WkSX0sACJKH2aCIkFNLZwJtdBPswk9z+Lnlo8g7xYQiOGhQRrxTFJ1ooj1ktJJtkop9ispNmspker7P8AW9UM2/XsKWPLaLSKtZRG3tmoplmvZNioZdms50bUMqxVxaXL0chmKMZjRP1ePDYTVuMSVu0sNpnrZNDgczgIS5wpMOGOBfXTRExzqj9GMmQyTnQsQpKSzzmW7hMjJUjjzJhkxyaRrJmk7L1GSmE32bCPbCJ62jWfyyYRpIM+n02dCpB01oswFXJpdb9UyFLMZyhl00p4StmUWsu5NNVijnpBRMjEuZefZf7FbzD/vW/w4689xewLz6oxHNLcKIVtA2kJCEtHt4GNyIhNWcNSsKhD9nJgoPxG30n72K/EOW7muNoucqVT5qhb5rhdZL+eYjcfYBC10BW3J2RWlb7ym3SjEOF8PctBt8aNtSY3BnWudiscrRY5XC1wuFqc2Mt1geNOiVvrDd7ZavPOdpN3tlZ4Z0MyYlVu98vcXC1wrZXiuBnlqB7isBLkoOgbuWFpJxflaOe4ib2YkR35bwhpWfcvs+FZZN29wNAzT98zR9c9y6prmqbjHA2bZPWmKFvOUbKco2CZpWCZI2udIWubIy/FpnYdhle/z0++/mUsr71ExjCjhEi5ZbYlJUbiUsn3YTw5cXJdkUJH++LJgDYZ0rasxGgsRGPhEZEaIQIlo0xGjARJRMlEM2CmoYTISiti+1TaMQdjOtJicUI37uRR9KR/LOm+xyMyayJM4xT9fX1qKkv2QOxnIhj9qSKUD6s+R+l1nGRQiDDJ/c+iavKoTB8diDt2wlAEqDRivZzkYVJsKPHJsFUboYRIxKiaVvfuE5uTd+TdT7s//pytmrhrabarqYepyH1x5fJsrWRZr2cZVDO0iynq6TiFcIi4x43TaMSq02NcWr5nCQW151RwVxUpmueREvaUbZmMQ6PqgiRDNs6KjdfJ7Ng4NiRr2SFNqBpKIkIhlxKhTCJCIZchn0krl0vcLuVuifuVSqr9yC1LKZdNnpfF+smJBZRVrpi4ZeKSyVotFKgX8/dE6KVvsvzyt5l78Tle/aunWfr+d6k4DWr28HpCBrA72VBCY1HncKmzuGJyJI5JndG1k/SynQiwmwuzX0tx2Mpz1CkoATrq1TnuVtlvZNWRw2tJqdq1M5ThXJIZkiOKq0kut4pcGza5s9nmzlqLG706V9sVrqyWTzlqFhkjz24NGtzdWOXOZoPbG3XurFW5cypCea6vprm6GudKI8JxNXSfJSSu2IWEVbliu3KooYxn9WvY8iyy5ZpjwznLmmuGvmuarvMcbecUq/azIyGyTFEynSVvmlLV5UnzWTWMzTH1Gm8/+wyvP/N1HFOvElk8Q0p7joxhlqxxjoJlUcWI6m4papQxI/fGiche+tlqUr5hmVNCVLItqLXiWDq1isYWklhLY1Y8RsaczlXymlgRxELyW2iJuyb1ZY+gHXYwZtJNk/2DLppc3xc/iosldL87Nnk9ds1OixNVxuyPF6G1fIThoyhEH31fvTt2wxKsTbpaY5ermGJDAs4PIDGeLXGfPoUdca/G1Av39uN7/6u1nmNLWBmtm2IR1SSelGOnkme7KsKXYKOeYK2WYSCjdSoFhpWispTq2TjZmJ+oz3FPhKRpLyStG4bZiWrpxZM6IbGE/u+IkAiRiJAIkMSLZBXx+eNE6NvKHRMRWnrled545mu8/o2n0f3geRoeMzvZENspnwqk7qQkq3M/exkX5zMhdtMRLhQSHNSzHK7m1GiPw16Fo0GTo36d/VaB85U4W1k/m+lRod75vMxZjiorSayb68M6NwcNbvRGXO+ucK1TO6GOXI+50Vvh7kaXn+70eW+3fRoTursmsSixhPJcb90vQocnrpgKSKfuxYMmRWjbM8+Oa4ZN5zQbznOsOafoO8/Sc5yl4xAhmqJhO6dcM7GIcqazJCxn8Cy+roa2ffuxz2M98zqOmdfxzrxKUjNFSjd9KkQiSFWHRrVySDZuEikJKNsWyJlmlBDlzSNLq2iVuNIiIkZjRqNsx5aSnpprhJouKRMmx4kONW3SeCpEIkYPMilM7ZCdMX9IhMZB637i/40IrReirBdjD7H2gAhNvjOKA0ksKKHiPJNiM479TN5TwedyVomPiMykCJ2KzgMCs1svsLdSVMh+8r3x/QfX7ZUim40Sm82SOmhifaWIsFkvs1OtsC2CtJJgo5FkTVlDRQalLINimnY+QSMfoZINUEh57omQ2v3pH3/6DvzpO/Cn78D/h+/A/wQChlT54OC+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345573" cy="324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1048"/>
            <a:ext cx="345573" cy="324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345573" cy="32483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Досягнення учнів </a:t>
            </a:r>
            <a:endParaRPr b="1" dirty="0" lang="uk-UA">
              <a:solidFill>
                <a:srgbClr val="002060"/>
              </a:solidFill>
              <a:latin charset="0" pitchFamily="66"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184576"/>
          </a:xfrm>
        </p:spPr>
        <p:txBody>
          <a:bodyPr/>
          <a:lstStyle/>
          <a:p>
            <a:pPr>
              <a:buNone/>
            </a:pPr>
            <a:r>
              <a:rPr dirty="0" lang="uk-UA" smtClean="0" sz="2000"/>
              <a:t>		</a:t>
            </a:r>
            <a:endParaRPr dirty="0" lang="uk-UA" sz="240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1412776"/>
            <a:ext cx="604867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 rtlCol="0"/>
          <a:lstStyle/>
          <a:p>
            <a:pPr algn="ctr"/>
            <a:endParaRPr dirty="0" lang="uk-UA" smtClean="0" sz="2600">
              <a:latin charset="0" pitchFamily="66" typeface="Monotype Corsiva"/>
            </a:endParaRPr>
          </a:p>
          <a:p>
            <a:pPr algn="ctr"/>
            <a:r>
              <a:rPr b="1" dirty="0" lang="uk-UA" smtClean="0" sz="2200">
                <a:solidFill>
                  <a:srgbClr val="7030A0"/>
                </a:solidFill>
                <a:latin charset="0" pitchFamily="66" typeface="Monotype Corsiva"/>
              </a:rPr>
              <a:t>І місце  у  вокальному  конкурсі  “ Осінній дивосвіт ”   (за виконання пісні Андрія Кузьменка “  Мам ”)</a:t>
            </a:r>
            <a:endParaRPr b="1" dirty="0" lang="uk-UA" sz="2200">
              <a:solidFill>
                <a:srgbClr val="7030A0"/>
              </a:solidFill>
              <a:latin charset="0" pitchFamily="66" typeface="Monotype Corsiv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5576" y="4941168"/>
            <a:ext cx="5760640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mtClean="0" sz="2500">
                <a:solidFill>
                  <a:srgbClr val="7030A0"/>
                </a:solidFill>
                <a:latin charset="0" pitchFamily="66" typeface="Monotype Corsiva"/>
              </a:rPr>
              <a:t>Підготувала:  </a:t>
            </a:r>
          </a:p>
          <a:p>
            <a:pPr algn="ctr"/>
            <a:r>
              <a:rPr b="1" dirty="0" lang="uk-UA" smtClean="0" sz="2500">
                <a:solidFill>
                  <a:srgbClr val="C00000"/>
                </a:solidFill>
                <a:latin charset="0" pitchFamily="66" typeface="Monotype Corsiva"/>
              </a:rPr>
              <a:t> </a:t>
            </a:r>
            <a:r>
              <a:rPr b="1" dirty="0" err="1" lang="uk-UA" smtClean="0" sz="2500">
                <a:solidFill>
                  <a:srgbClr val="C00000"/>
                </a:solidFill>
                <a:latin charset="0" pitchFamily="66" typeface="Monotype Corsiva"/>
              </a:rPr>
              <a:t>Гвоздєва</a:t>
            </a:r>
            <a:r>
              <a:rPr b="1" dirty="0" lang="uk-UA" smtClean="0" sz="2500">
                <a:solidFill>
                  <a:srgbClr val="C00000"/>
                </a:solidFill>
                <a:latin charset="0" pitchFamily="66" typeface="Monotype Corsiva"/>
              </a:rPr>
              <a:t> Людмила Миколаївна  – </a:t>
            </a:r>
            <a:r>
              <a:rPr b="1" dirty="0" lang="uk-UA" smtClean="0" sz="2500">
                <a:solidFill>
                  <a:schemeClr val="tx1"/>
                </a:solidFill>
                <a:latin charset="0" pitchFamily="66" typeface="Monotype Corsiva"/>
              </a:rPr>
              <a:t> вчитель  музичного  мистецтва, керівник  гуртка  </a:t>
            </a:r>
            <a:endParaRPr dirty="0" lang="uk-UA" smtClean="0" sz="2500">
              <a:solidFill>
                <a:schemeClr val="tx1"/>
              </a:solidFill>
              <a:latin charset="0" pitchFamily="66" typeface="Monotype Corsiva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5696" y="3284984"/>
            <a:ext cx="2952328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 rtlCol="0"/>
          <a:lstStyle/>
          <a:p>
            <a:pPr algn="ctr"/>
            <a:endParaRPr dirty="0" lang="uk-UA" smtClean="0" sz="2600">
              <a:latin charset="0" pitchFamily="66" typeface="Monotype Corsiva"/>
            </a:endParaRPr>
          </a:p>
          <a:p>
            <a:pPr algn="ctr"/>
            <a:r>
              <a:rPr dirty="0" lang="uk-UA" smtClean="0" sz="2600">
                <a:latin charset="0" pitchFamily="66" typeface="Monotype Corsiva"/>
              </a:rPr>
              <a:t> </a:t>
            </a:r>
            <a:endParaRPr dirty="0" lang="uk-UA" sz="2600">
              <a:latin charset="0" pitchFamily="66" typeface="Monotype Corsiv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3429000"/>
            <a:ext cx="2808312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uk-UA" smtClean="0" sz="2000">
                <a:solidFill>
                  <a:srgbClr val="C00000"/>
                </a:solidFill>
                <a:latin charset="0" pitchFamily="66" typeface="Monotype Corsiva"/>
              </a:rPr>
              <a:t>Жилюк</a:t>
            </a:r>
            <a:r>
              <a:rPr b="1" dirty="0" lang="uk-UA" smtClean="0" sz="2000">
                <a:solidFill>
                  <a:srgbClr val="C00000"/>
                </a:solidFill>
                <a:latin charset="0" pitchFamily="66" typeface="Monotype Corsiva"/>
              </a:rPr>
              <a:t> Володимир -</a:t>
            </a:r>
            <a:r>
              <a:rPr b="1" dirty="0" lang="uk-UA" smtClean="0" sz="2000">
                <a:latin charset="0" pitchFamily="66" typeface="Monotype Corsiva"/>
              </a:rPr>
              <a:t>   учень 4 класу </a:t>
            </a:r>
            <a:endParaRPr b="1" dirty="0" lang="uk-UA">
              <a:latin charset="0" pitchFamily="66" typeface="Monotype Corsiva"/>
            </a:endParaRPr>
          </a:p>
        </p:txBody>
      </p:sp>
      <p:pic>
        <p:nvPicPr>
          <p:cNvPr descr="https://content.e-schools.info/cache/8e/1a/8e1abe1df8841c0563b1febf27728a72.jpg" id="102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6234673" y="3356992"/>
            <a:ext cx="2909327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36195" dir="11400000" dist="12700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dir="t" rig="soft"/>
          </a:scene3d>
          <a:sp3d contourW="12700" prstMaterial="matte">
            <a:bevelT h="50800" w="63500"/>
            <a:contourClr>
              <a:srgbClr val="C0C0C0"/>
            </a:contourClr>
          </a:sp3d>
        </p:spPr>
      </p:pic>
      <p:pic>
        <p:nvPicPr>
          <p:cNvPr descr="На зображенні може бути: дитина, стоїть, у приміщенні та текст «KHиrи oжиBaюTb Tam, Ae жиByTb Aywa LΦAI SHOT ON REDMI 7 AI DUAL CAMERA»" id="25602" name="Picture 2"/>
          <p:cNvPicPr>
            <a:picLocks noChangeArrowheads="1" noChangeAspect="1"/>
          </p:cNvPicPr>
          <p:nvPr/>
        </p:nvPicPr>
        <p:blipFill>
          <a:blip cstate="print" r:embed="rId3"/>
          <a:srcRect b="-63" r="52"/>
          <a:stretch>
            <a:fillRect/>
          </a:stretch>
        </p:blipFill>
        <p:spPr bwMode="auto">
          <a:xfrm>
            <a:off x="-108520" y="0"/>
            <a:ext cx="2592288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Досягнення учнів </a:t>
            </a:r>
            <a:endParaRPr lang="uk-UA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184576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		</a:t>
            </a:r>
            <a:endParaRPr lang="uk-UA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980728"/>
            <a:ext cx="5112568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uk-UA" sz="2600" dirty="0" smtClean="0">
              <a:latin typeface="Monotype Corsiva" pitchFamily="66" charset="0"/>
            </a:endParaRPr>
          </a:p>
          <a:p>
            <a:pPr algn="ctr"/>
            <a:r>
              <a:rPr lang="uk-UA" sz="2200" b="1" dirty="0" smtClean="0">
                <a:solidFill>
                  <a:srgbClr val="7030A0"/>
                </a:solidFill>
                <a:latin typeface="Monotype Corsiva" pitchFamily="66" charset="0"/>
              </a:rPr>
              <a:t>ІІІ місце  у  бронзовій лізі   шкільного </a:t>
            </a:r>
            <a:r>
              <a:rPr lang="uk-UA" sz="2200" b="1" dirty="0" err="1" smtClean="0">
                <a:solidFill>
                  <a:srgbClr val="7030A0"/>
                </a:solidFill>
                <a:latin typeface="Monotype Corsiva" pitchFamily="66" charset="0"/>
              </a:rPr>
              <a:t>футзалу</a:t>
            </a:r>
            <a:r>
              <a:rPr lang="uk-UA" sz="2200" b="1" dirty="0" smtClean="0">
                <a:solidFill>
                  <a:srgbClr val="7030A0"/>
                </a:solidFill>
                <a:latin typeface="Monotype Corsiva" pitchFamily="66" charset="0"/>
              </a:rPr>
              <a:t>  на  кубок  міського  голови  та НФК “ </a:t>
            </a:r>
            <a:r>
              <a:rPr lang="uk-UA" sz="2200" b="1" dirty="0" err="1" smtClean="0">
                <a:solidFill>
                  <a:srgbClr val="7030A0"/>
                </a:solidFill>
                <a:latin typeface="Monotype Corsiva" pitchFamily="66" charset="0"/>
              </a:rPr>
              <a:t>Ураган”</a:t>
            </a:r>
            <a:r>
              <a:rPr lang="uk-UA" sz="2200" b="1" dirty="0" smtClean="0">
                <a:solidFill>
                  <a:srgbClr val="7030A0"/>
                </a:solidFill>
                <a:latin typeface="Monotype Corsiva" pitchFamily="66" charset="0"/>
              </a:rPr>
              <a:t>   </a:t>
            </a:r>
            <a:endParaRPr lang="uk-UA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4869160"/>
            <a:ext cx="5760640" cy="1656184"/>
          </a:xfrm>
          <a:prstGeom prst="roundRect">
            <a:avLst>
              <a:gd name="adj" fmla="val 138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solidFill>
                  <a:srgbClr val="7030A0"/>
                </a:solidFill>
                <a:latin typeface="Monotype Corsiva" pitchFamily="66" charset="0"/>
              </a:rPr>
              <a:t>Підготував:  </a:t>
            </a:r>
          </a:p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Monotype Corsiva" pitchFamily="66" charset="0"/>
              </a:rPr>
              <a:t> Рибак  Святослав Васильович   – </a:t>
            </a:r>
            <a:r>
              <a:rPr lang="uk-UA" sz="2500" b="1" dirty="0" smtClean="0">
                <a:solidFill>
                  <a:schemeClr val="tx1"/>
                </a:solidFill>
                <a:latin typeface="Monotype Corsiva" pitchFamily="66" charset="0"/>
              </a:rPr>
              <a:t> вчитель фізичної культури, керівник “ Школи </a:t>
            </a:r>
            <a:r>
              <a:rPr lang="uk-UA" sz="2500" b="1" dirty="0" err="1" smtClean="0">
                <a:solidFill>
                  <a:schemeClr val="tx1"/>
                </a:solidFill>
                <a:latin typeface="Monotype Corsiva" pitchFamily="66" charset="0"/>
              </a:rPr>
              <a:t>футболу”</a:t>
            </a:r>
            <a:r>
              <a:rPr lang="uk-UA" sz="2500" b="1" dirty="0" smtClean="0">
                <a:solidFill>
                  <a:schemeClr val="tx1"/>
                </a:solidFill>
                <a:latin typeface="Monotype Corsiva" pitchFamily="66" charset="0"/>
              </a:rPr>
              <a:t>  </a:t>
            </a:r>
            <a:endParaRPr lang="uk-UA" sz="25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139952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512" y="3429000"/>
            <a:ext cx="259228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uk-UA" sz="2600" dirty="0" smtClean="0">
              <a:latin typeface="Monotype Corsiva" pitchFamily="66" charset="0"/>
            </a:endParaRPr>
          </a:p>
          <a:p>
            <a:pPr algn="ctr"/>
            <a:r>
              <a:rPr lang="uk-UA" sz="2600" dirty="0" smtClean="0">
                <a:latin typeface="Monotype Corsiva" pitchFamily="66" charset="0"/>
              </a:rPr>
              <a:t> </a:t>
            </a:r>
            <a:endParaRPr lang="uk-UA" sz="26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342900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  Вихованці 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“Школи</a:t>
            </a:r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  футболу ”  </a:t>
            </a:r>
            <a:endParaRPr lang="uk-UA" b="1" dirty="0"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2988727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2" name="Picture 2" descr="https://content.e-schools.info/cache/1f/ab/1fabdb0adb6142b8712672af51135f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17032"/>
            <a:ext cx="2808312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ProPowerPoint\Шаблоны\В работе\1 Сентября\1sen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345363" cy="935831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Результати   ДПА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704856" cy="4968552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latin typeface="+mj-lt"/>
              </a:rPr>
              <a:t>		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Відповідно до наказу МОН України №463 від 30.03.202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року «Про звільнення від проходження ДПА учнів, які завершують здобуття початкової та базової загальної середньої освіти у 20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.» учні 4-х та 9-го класів звільнені від проходження державної підсумкової атестації.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ProPowerPoint\Шаблоны\В работе\1 Сентября\1sen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5363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Робота шкільної бібліотеки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920880" cy="5543822"/>
          </a:xfrm>
        </p:spPr>
        <p:txBody>
          <a:bodyPr/>
          <a:lstStyle/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 	Результативність співпраці бібліотеки з педагогічним колективом залежить від того, на скільки майстерно шкільний бібліотекар разом з педагогами школи, прилучає дитину до книжки, вчить оволодівати мистецтвом літературного читання, активно популяризує книжку, закріплює читацькі навички, розвиває художній смак і самостійність суджень, розширює діапазон читацького досвіду та знань, формує національну свідомість, характер, моральні якості.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	Впродовж  2020-2021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шк.бібліотека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обслуговувала 130 читачів, з них 21 – вчителі. Підручниками здобувачі освіти були забезпечені на 96%. Кількість відвідувань за рік-896. Книговидача склала-1723.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	До бібліотечного фонду надійшло: художньої літератури-45 примірників на суму 352 грн., навчальної літератури-711 примірників на суму 22383грн. Було проведено   9 бібліотечних уроків та бесід, 3 масові заходи з  мультимедійним супроводом, 3 заходи проведено дистанційно: до Дня міста, до Дня матері та родини, Тижня охорони праці та безпеки життєдіяльності; 11 книжкових  виставок, 3 шкільних конкурси.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400" dirty="0" smtClean="0"/>
          </a:p>
        </p:txBody>
      </p:sp>
      <p:pic>
        <p:nvPicPr>
          <p:cNvPr id="6" name="Рисунок 5" descr="Світлина від Хриплинська гімназія Івано-Франківської міської ради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869160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вітлина від Хриплинська гімназія Івано-Франківської міської ради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348420"/>
            <a:ext cx="1944217" cy="232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вітлина від Хриплинська гімназія Івано-Франківської міської ради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653136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ProPowerPoint\Шаблоны\В работе\1 Сентября\1sen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2051721" y="188913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Виховна робота 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8100392" cy="554382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400" dirty="0" smtClean="0">
                <a:latin typeface="+mj-lt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Виховна робота у закладі здійснювалася за такими напрямками : національно-патріотичне, морально-етичне, правове, екологічне, превентивне, художньо-естетичне, профілактика негативних звичок та ціннісне ставлення до здоров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я.</a:t>
            </a:r>
          </a:p>
          <a:p>
            <a:pPr>
              <a:buFont typeface="Wingdings 2" pitchFamily="18" charset="2"/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загальношкільних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класних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спрямоване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масове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охоплення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позакласною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вихованець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проявити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нахили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девіантної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гуртки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художньо-естетичної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                         « Школу футболу».       </a:t>
            </a:r>
          </a:p>
          <a:p>
            <a:pPr>
              <a:buFont typeface="Wingdings 2" pitchFamily="18" charset="2"/>
              <a:buNone/>
            </a:pPr>
            <a:endParaRPr lang="uk-UA" sz="1700" dirty="0" smtClean="0"/>
          </a:p>
        </p:txBody>
      </p:sp>
      <p:pic>
        <p:nvPicPr>
          <p:cNvPr id="5" name="Рисунок 4" descr="Світлина від Хриплинська гімназія Івано-Франківської міської ради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3096344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Світлина від Хриплинська гімназія Івано-Франківської міської ради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69160"/>
            <a:ext cx="2808312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Світлина від Хриплинська гімназія Івано-Франківської міської ради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173980"/>
            <a:ext cx="2808312" cy="1684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84984"/>
            <a:ext cx="302433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вітлина від Хриплинська гімназія Івано-Франківської міської ради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013176"/>
            <a:ext cx="2849622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На зображенні може бути: 3 людин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1712" y="321297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760640" cy="720725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Виховна  робота </a:t>
            </a:r>
            <a:endParaRPr b="1" dirty="0" lang="uk-UA">
              <a:solidFill>
                <a:srgbClr val="002060"/>
              </a:solidFill>
              <a:latin charset="0" pitchFamily="66" typeface="Monotype Corsiva"/>
            </a:endParaRPr>
          </a:p>
        </p:txBody>
      </p:sp>
      <p:pic>
        <p:nvPicPr>
          <p:cNvPr id="20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144016" y="188640"/>
            <a:ext cx="29878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Світлина від Хриплинська гімназія Івано-Франківської міської ради." id="11" name="Рисунок 10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932040" y="2780928"/>
            <a:ext cx="233553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6813376" y="3933056"/>
            <a:ext cx="2330624" cy="276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2411760" y="2924944"/>
            <a:ext cx="244271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Світлина від Хриплинська гімназія Івано-Франківської міської ради." id="20" name="Рисунок 19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 rot="21435596">
            <a:off x="2113670" y="4810603"/>
            <a:ext cx="2479040" cy="185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Світлина від Хриплинська гімназія Івано-Франківської міської ради." id="21" name="Рисунок 20"/>
          <p:cNvPicPr/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4283968" y="4869160"/>
            <a:ext cx="2625743" cy="166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rrowheads="1" noChangeAspect="1"/>
          </p:cNvPicPr>
          <p:nvPr/>
        </p:nvPicPr>
        <p:blipFill>
          <a:blip cstate="print" r:embed="rId8"/>
          <a:srcRect r="-74"/>
          <a:stretch>
            <a:fillRect/>
          </a:stretch>
        </p:blipFill>
        <p:spPr bwMode="auto">
          <a:xfrm>
            <a:off x="4932040" y="836712"/>
            <a:ext cx="2664296" cy="229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Світлина від Хриплинська гімназія Івано-Франківської міської ради." id="23" name="Рисунок 22"/>
          <p:cNvPicPr/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7250430" y="1124744"/>
            <a:ext cx="1893570" cy="252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rrowheads="1" noChangeAspect="1"/>
          </p:cNvPicPr>
          <p:nvPr/>
        </p:nvPicPr>
        <p:blipFill>
          <a:blip cstate="print" r:embed="rId10"/>
          <a:srcRect/>
          <a:stretch>
            <a:fillRect/>
          </a:stretch>
        </p:blipFill>
        <p:spPr bwMode="auto">
          <a:xfrm>
            <a:off x="107504" y="4797152"/>
            <a:ext cx="2141984" cy="192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rrowheads="1" noChangeAspect="1"/>
          </p:cNvPicPr>
          <p:nvPr/>
        </p:nvPicPr>
        <p:blipFill>
          <a:blip cstate="print" r:embed="rId11"/>
          <a:srcRect/>
          <a:stretch>
            <a:fillRect/>
          </a:stretch>
        </p:blipFill>
        <p:spPr bwMode="auto">
          <a:xfrm>
            <a:off x="0" y="1916832"/>
            <a:ext cx="2612909" cy="195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емає опису світлини." id="23554" name="Picture 2"/>
          <p:cNvPicPr>
            <a:picLocks noChangeArrowheads="1" noChangeAspect="1"/>
          </p:cNvPicPr>
          <p:nvPr/>
        </p:nvPicPr>
        <p:blipFill>
          <a:blip cstate="print" r:embed="rId12"/>
          <a:srcRect/>
          <a:stretch>
            <a:fillRect/>
          </a:stretch>
        </p:blipFill>
        <p:spPr bwMode="auto">
          <a:xfrm>
            <a:off x="2915816" y="764704"/>
            <a:ext cx="199822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1 особа, стоїть та у приміщенні" id="22530" name="Picture 2"/>
          <p:cNvPicPr>
            <a:picLocks noChangeArrowheads="1" noChangeAspect="1"/>
          </p:cNvPicPr>
          <p:nvPr/>
        </p:nvPicPr>
        <p:blipFill>
          <a:blip cstate="print" r:embed="rId13"/>
          <a:srcRect/>
          <a:stretch>
            <a:fillRect/>
          </a:stretch>
        </p:blipFill>
        <p:spPr bwMode="auto">
          <a:xfrm flipH="1">
            <a:off x="0" y="3212976"/>
            <a:ext cx="2490624" cy="167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:\ProPowerPoint\Шаблоны\В работе\1 Сентября\1sentPrint.jpg" id="14338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2087216" y="0"/>
            <a:ext cx="7056784" cy="1079847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 sz="4000">
                <a:solidFill>
                  <a:srgbClr val="002060"/>
                </a:solidFill>
                <a:latin charset="0" pitchFamily="66" typeface="Monotype Corsiva"/>
              </a:rPr>
              <a:t>Разом вчимося - разом і         </a:t>
            </a:r>
            <a:br>
              <a:rPr b="1" dirty="0" lang="uk-UA" smtClean="0" sz="4000">
                <a:solidFill>
                  <a:srgbClr val="002060"/>
                </a:solidFill>
                <a:latin charset="0" pitchFamily="66" typeface="Monotype Corsiva"/>
              </a:rPr>
            </a:br>
            <a:r>
              <a:rPr b="1" dirty="0" lang="uk-UA" smtClean="0" sz="4000">
                <a:solidFill>
                  <a:srgbClr val="002060"/>
                </a:solidFill>
                <a:latin charset="0" pitchFamily="66" typeface="Monotype Corsiva"/>
              </a:rPr>
              <a:t>                  відпочиваємо  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100392" cy="5543822"/>
          </a:xfrm>
        </p:spPr>
        <p:txBody>
          <a:bodyPr/>
          <a:lstStyle/>
          <a:p>
            <a:pPr>
              <a:buFont charset="2" pitchFamily="18" typeface="Wingdings 2"/>
              <a:buNone/>
            </a:pPr>
            <a:r>
              <a:rPr dirty="0" lang="uk-UA" smtClean="0" sz="2400">
                <a:latin typeface="+mj-lt"/>
              </a:rPr>
              <a:t> </a:t>
            </a:r>
            <a:r>
              <a:rPr dirty="0" lang="uk-UA" smtClean="0" sz="2400">
                <a:latin charset="0" pitchFamily="18" typeface="Times New Roman"/>
                <a:cs charset="0" pitchFamily="18" typeface="Times New Roman"/>
              </a:rPr>
              <a:t>    </a:t>
            </a:r>
            <a:endParaRPr dirty="0" lang="uk-UA" smtClean="0" sz="1700"/>
          </a:p>
        </p:txBody>
      </p:sp>
      <p:pic>
        <p:nvPicPr>
          <p:cNvPr descr="C:\Users\user\Downloads\FB_IMG_1626677498587.jpg" id="1026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6300192" y="980728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0" y="0"/>
            <a:ext cx="223224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user\Downloads\FB_IMG_1624812124638.jpg" id="1028" name="Picture 4"/>
          <p:cNvPicPr>
            <a:picLocks noChangeArrowheads="1" noChangeAspect="1"/>
          </p:cNvPicPr>
          <p:nvPr/>
        </p:nvPicPr>
        <p:blipFill>
          <a:blip cstate="print" r:embed="rId5"/>
          <a:stretch>
            <a:fillRect/>
          </a:stretch>
        </p:blipFill>
        <p:spPr bwMode="auto">
          <a:xfrm>
            <a:off x="2051720" y="548680"/>
            <a:ext cx="25202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0" y="4581128"/>
            <a:ext cx="6804248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 rtlCol="0"/>
          <a:lstStyle/>
          <a:p>
            <a:pPr algn="ctr"/>
            <a:r>
              <a:rPr b="1" dirty="0" lang="uk-UA" smtClean="0">
                <a:solidFill>
                  <a:srgbClr val="C00000"/>
                </a:solidFill>
                <a:latin charset="0" pitchFamily="66" typeface="Monotype Corsiva"/>
              </a:rPr>
              <a:t>           </a:t>
            </a:r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</a:rPr>
              <a:t>З метою організації роботи , спрямованої на розвиток туризму і краєзнавства, виховання  національно свідомих громадян України , що знають, шанують і оберігають  природу рідної землі, ведуть здоровий спосіб життя  учні з класними керівниками та батьками провели  екскурсії   до </a:t>
            </a:r>
            <a:r>
              <a:rPr b="1" dirty="0" err="1" lang="uk-UA" smtClean="0" sz="1900">
                <a:solidFill>
                  <a:srgbClr val="C00000"/>
                </a:solidFill>
                <a:latin charset="0" pitchFamily="66" typeface="Monotype Corsiva"/>
              </a:rPr>
              <a:t>наскельного</a:t>
            </a:r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</a:rPr>
              <a:t> міста </a:t>
            </a:r>
            <a:r>
              <a:rPr b="1" dirty="0" err="1" lang="uk-UA" smtClean="0" sz="1900">
                <a:solidFill>
                  <a:srgbClr val="C00000"/>
                </a:solidFill>
                <a:latin charset="0" pitchFamily="66" typeface="Monotype Corsiva"/>
              </a:rPr>
              <a:t>–фортеці</a:t>
            </a:r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</a:rPr>
              <a:t>  </a:t>
            </a:r>
            <a:r>
              <a:rPr b="1" dirty="0" err="1" lang="uk-UA" smtClean="0" sz="1900">
                <a:solidFill>
                  <a:srgbClr val="C00000"/>
                </a:solidFill>
                <a:latin charset="0" pitchFamily="66" typeface="Monotype Corsiva"/>
              </a:rPr>
              <a:t>Тустань</a:t>
            </a:r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</a:rPr>
              <a:t>,                        до м. Львів,   подорож  Карпатським трамваєм, відвідали  тематичні  виставки  у  м. Івано-Франківську </a:t>
            </a:r>
          </a:p>
        </p:txBody>
      </p:sp>
      <p:pic>
        <p:nvPicPr>
          <p:cNvPr descr="На зображенні може бути: 17 людей та люди усміхаються" id="20482" name="Picture 2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0" y="2492896"/>
            <a:ext cx="3096344" cy="185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1 особа та стоїть" id="2" name="Picture 2"/>
          <p:cNvPicPr>
            <a:picLocks noChangeArrowheads="1" noChangeAspect="1"/>
          </p:cNvPicPr>
          <p:nvPr/>
        </p:nvPicPr>
        <p:blipFill>
          <a:blip cstate="print" r:embed="rId7"/>
          <a:srcRect r="-55"/>
          <a:stretch>
            <a:fillRect/>
          </a:stretch>
        </p:blipFill>
        <p:spPr bwMode="auto">
          <a:xfrm flipH="1">
            <a:off x="6732240" y="4581128"/>
            <a:ext cx="2411760" cy="203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5 людей, зокрема Іванка Шаламай, люди стоять та на відкритому повітрі" id="20484" name="Picture 4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4211960" y="1124744"/>
            <a:ext cx="2376264" cy="148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одна або кілька осіб та люди стоять" id="14" name="Picture 7"/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3203848" y="2276872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user\Downloads\FB_IMG_1624812109773.jpg" id="15" name="Picture 5"/>
          <p:cNvPicPr>
            <a:picLocks noChangeArrowheads="1" noChangeAspect="1"/>
          </p:cNvPicPr>
          <p:nvPr/>
        </p:nvPicPr>
        <p:blipFill>
          <a:blip cstate="print" r:embed="rId10"/>
          <a:srcRect/>
          <a:stretch>
            <a:fillRect/>
          </a:stretch>
        </p:blipFill>
        <p:spPr bwMode="auto">
          <a:xfrm>
            <a:off x="6084168" y="2492896"/>
            <a:ext cx="2782661" cy="220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3627" cy="1296144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 sz="4000">
                <a:solidFill>
                  <a:srgbClr val="002060"/>
                </a:solidFill>
                <a:latin charset="0" pitchFamily="66" typeface="Monotype Corsiva"/>
              </a:rPr>
              <a:t>Збереження і зміцнення здоров</a:t>
            </a:r>
            <a:r>
              <a:rPr b="1" dirty="0" lang="en-US" smtClean="0" sz="4000">
                <a:solidFill>
                  <a:srgbClr val="002060"/>
                </a:solidFill>
                <a:latin charset="0" pitchFamily="66" typeface="Monotype Corsiva"/>
              </a:rPr>
              <a:t>’</a:t>
            </a:r>
            <a:r>
              <a:rPr b="1" dirty="0" lang="uk-UA" smtClean="0" sz="4000">
                <a:solidFill>
                  <a:srgbClr val="002060"/>
                </a:solidFill>
                <a:latin charset="0" pitchFamily="66" typeface="Monotype Corsiva"/>
              </a:rPr>
              <a:t>я  учасників освітнього процесу</a:t>
            </a:r>
            <a:endParaRPr b="1" dirty="0" lang="uk-UA" sz="4000">
              <a:solidFill>
                <a:srgbClr val="002060"/>
              </a:solidFill>
              <a:latin charset="0" pitchFamily="66"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320480"/>
          </a:xfrm>
        </p:spPr>
        <p:txBody>
          <a:bodyPr/>
          <a:lstStyle/>
          <a:p>
            <a:pPr>
              <a:buNone/>
            </a:pPr>
            <a:r>
              <a:rPr dirty="0" lang="uk-UA" smtClean="0" sz="2000"/>
              <a:t>		</a:t>
            </a:r>
            <a:endParaRPr dirty="0" lang="uk-UA" sz="16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На зображенні може бути: 1 особа" id="63490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-108520" y="188640"/>
            <a:ext cx="2101410" cy="280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4 людини" id="63492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644008" y="1268760"/>
            <a:ext cx="26882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2 людини та люди усміхаються" id="63494" name="Picture 6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7164288" y="1412776"/>
            <a:ext cx="187053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емає опису світлини." id="63496" name="Picture 8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6948264" y="3933056"/>
            <a:ext cx="191833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одна або кілька осіб та люди стоять" id="63502" name="Picture 14"/>
          <p:cNvPicPr>
            <a:picLocks noChangeArrowheads="1" noChangeAspect="1"/>
          </p:cNvPicPr>
          <p:nvPr/>
        </p:nvPicPr>
        <p:blipFill>
          <a:blip cstate="print" r:embed="rId6"/>
          <a:stretch>
            <a:fillRect/>
          </a:stretch>
        </p:blipFill>
        <p:spPr bwMode="auto">
          <a:xfrm>
            <a:off x="2051720" y="1340768"/>
            <a:ext cx="263080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емає опису світлини." id="63504" name="Picture 16"/>
          <p:cNvPicPr>
            <a:picLocks noChangeArrowheads="1" noChangeAspect="1"/>
          </p:cNvPicPr>
          <p:nvPr/>
        </p:nvPicPr>
        <p:blipFill>
          <a:blip cstate="print" r:embed="rId7"/>
          <a:srcRect b="46" r="-74"/>
          <a:stretch>
            <a:fillRect/>
          </a:stretch>
        </p:blipFill>
        <p:spPr bwMode="auto">
          <a:xfrm>
            <a:off x="4499992" y="4797152"/>
            <a:ext cx="2736304" cy="215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одна або кілька осіб, люди стоять та у приміщенні" id="15" name="Picture 10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3779912" y="2996952"/>
            <a:ext cx="3055194" cy="2021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8 людей, дитина, люди сидять, люди стоять та у приміщенні" id="18" name="Picture 12"/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0" y="249289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0" y="4221088"/>
            <a:ext cx="4499992" cy="26369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 rtlCol="0"/>
          <a:lstStyle/>
          <a:p>
            <a:pPr algn="just"/>
            <a:r>
              <a:rPr b="1" dirty="0" lang="uk-UA" smtClean="0">
                <a:solidFill>
                  <a:srgbClr val="C00000"/>
                </a:solidFill>
                <a:latin charset="0" pitchFamily="66" typeface="Monotype Corsiva"/>
              </a:rPr>
              <a:t>           Дні здоров</a:t>
            </a:r>
            <a:r>
              <a:rPr b="1" dirty="0" lang="en-US" smtClean="0">
                <a:solidFill>
                  <a:srgbClr val="C00000"/>
                </a:solidFill>
                <a:latin charset="0" pitchFamily="66" typeface="Monotype Corsiva"/>
              </a:rPr>
              <a:t>’</a:t>
            </a:r>
            <a:r>
              <a:rPr b="1" dirty="0" lang="uk-UA" smtClean="0">
                <a:solidFill>
                  <a:srgbClr val="C00000"/>
                </a:solidFill>
                <a:latin charset="0" pitchFamily="66" typeface="Monotype Corsiva"/>
              </a:rPr>
              <a:t>я, тематичні уроки, виховні години, </a:t>
            </a:r>
            <a:r>
              <a:rPr b="1" dirty="0" err="1" lang="uk-UA" smtClean="0">
                <a:solidFill>
                  <a:srgbClr val="C00000"/>
                </a:solidFill>
                <a:latin charset="0" pitchFamily="66" typeface="Monotype Corsiva"/>
              </a:rPr>
              <a:t>квести</a:t>
            </a:r>
            <a:r>
              <a:rPr b="1" dirty="0" lang="uk-UA" smtClean="0">
                <a:solidFill>
                  <a:srgbClr val="C00000"/>
                </a:solidFill>
                <a:latin charset="0" pitchFamily="66" typeface="Monotype Corsiva"/>
              </a:rPr>
              <a:t>, майстер-класи, </a:t>
            </a:r>
            <a:r>
              <a:rPr b="1" dirty="0" err="1" lang="uk-UA" smtClean="0">
                <a:solidFill>
                  <a:srgbClr val="C00000"/>
                </a:solidFill>
                <a:latin charset="0" pitchFamily="66" typeface="Monotype Corsiva"/>
              </a:rPr>
              <a:t>“уроки</a:t>
            </a:r>
            <a:r>
              <a:rPr b="1" dirty="0" lang="uk-UA" smtClean="0">
                <a:solidFill>
                  <a:srgbClr val="C00000"/>
                </a:solidFill>
                <a:latin charset="0" pitchFamily="66" typeface="Monotype Corsiva"/>
              </a:rPr>
              <a:t> </a:t>
            </a:r>
            <a:r>
              <a:rPr b="1" dirty="0" err="1" lang="uk-UA" smtClean="0">
                <a:solidFill>
                  <a:srgbClr val="C00000"/>
                </a:solidFill>
                <a:latin charset="0" pitchFamily="66" typeface="Monotype Corsiva"/>
              </a:rPr>
              <a:t>тверезості”</a:t>
            </a:r>
            <a:r>
              <a:rPr b="1" dirty="0" lang="uk-UA" smtClean="0">
                <a:solidFill>
                  <a:srgbClr val="C00000"/>
                </a:solidFill>
                <a:latin charset="0" pitchFamily="66" typeface="Monotype Corsiva"/>
              </a:rPr>
              <a:t>, участь у загальноміських заходах відповідного спрямування – все це направлене на профілактику негативних звичок в учнів, дотримання правил здорового харчування, виховання дбайливого ставлення до  власного здоров</a:t>
            </a:r>
            <a:r>
              <a:rPr b="1" dirty="0" lang="en-US" smtClean="0">
                <a:solidFill>
                  <a:srgbClr val="C00000"/>
                </a:solidFill>
                <a:latin charset="0" pitchFamily="66" typeface="Monotype Corsiva"/>
              </a:rPr>
              <a:t>’</a:t>
            </a:r>
            <a:r>
              <a:rPr b="1" dirty="0" lang="uk-UA" smtClean="0">
                <a:solidFill>
                  <a:srgbClr val="C00000"/>
                </a:solidFill>
                <a:latin charset="0" pitchFamily="66" typeface="Monotype Corsiva"/>
              </a:rPr>
              <a:t>я, формування здорового способу життя.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008112"/>
          </a:xfrm>
          <a:solidFill>
            <a:srgbClr val="FFFF00"/>
          </a:solidFill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Збереження і зміцнення здоров</a:t>
            </a:r>
            <a:r>
              <a:rPr lang="en-US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я  учасників освітнього процесу </a:t>
            </a:r>
            <a:endParaRPr lang="uk-UA" sz="40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404648" y="1844824"/>
            <a:ext cx="3528392" cy="4104456"/>
          </a:xfrm>
        </p:spPr>
        <p:txBody>
          <a:bodyPr/>
          <a:lstStyle/>
          <a:p>
            <a:pPr lvl="3"/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7" y="2132856"/>
          <a:ext cx="8424934" cy="43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02"/>
                <a:gridCol w="4732172"/>
                <a:gridCol w="1005334"/>
                <a:gridCol w="920365"/>
                <a:gridCol w="1203561"/>
              </a:tblGrid>
              <a:tr h="61582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Соціальний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статус дитини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учнів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Учні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1-4 кл.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Учні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5-9 кл.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13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Діти з багатодітних сімей ( сніданок )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544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Діти із сімей,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які  отримують допомогу відповідно до Закону України “ Про державну соціальну допомогу  малозабезпеченим сім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ям”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 сніданок 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090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Діти,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батьки яких є учасниками АТО  ( сніданок та обід)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13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Діти під опікою 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сніданок  та обід )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13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Діти з інвалідністю 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сніданок та обід)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090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Діти з особливими освітніми потребами   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сніданок та обід)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090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Діти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 сімей, звільнених від оплати за харчування згідно наказу ДОН  ( сніданок)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112474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Важливим аспектом збереження здоров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 є створення умов для раціонального харчування всіх ( а особливо дітей) учасників освітнього процесу протягом перебування в освітньому закладі.</a:t>
            </a:r>
            <a:endParaRPr lang="uk-UA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80920" cy="1008112"/>
          </a:xfrm>
          <a:solidFill>
            <a:srgbClr val="FFFF00"/>
          </a:solidFill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Збереження і зміцнення здоров</a:t>
            </a:r>
            <a:r>
              <a:rPr lang="en-US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я  учасників освітнього процесу </a:t>
            </a:r>
            <a:endParaRPr lang="uk-UA" sz="40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1412760" y="2204864"/>
            <a:ext cx="2051720" cy="439248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2474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.</a:t>
            </a:r>
            <a:endParaRPr lang="uk-UA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340768"/>
          <a:ext cx="52200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792" y="1268760"/>
            <a:ext cx="1872208" cy="292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365104"/>
            <a:ext cx="375881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986" name="Picture 2" descr="На зображенні може бути: 4 людини та люди усміхаютьс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20162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2768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Мета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Хриплинської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гімназії </a:t>
            </a:r>
            <a:endParaRPr lang="uk-UA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77605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		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Формування у співпраці з родиною життєво-компетентної особистості засобами сучасних підходів до навчання і виховання  в умовах Нової української школи.</a:t>
            </a:r>
          </a:p>
          <a:p>
            <a:pPr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		Створення середовища для навчання, виховання та формування цілісної особистості  на засадах морально-етичних цінностей та загальнолюдських якостей.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вітлина від Хриплинська гімназія Івано-Франківської міської рад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8436">
            <a:off x="-3076" y="4780461"/>
            <a:ext cx="2380193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Світлина від Хриплинська гімназія Івано-Франківської міської ради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25144"/>
            <a:ext cx="2149346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Світлина від Хриплинська гімназія Івано-Франківської міської ради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523740"/>
            <a:ext cx="1822703" cy="2334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Світлина від Хриплинська гімназія Івано-Франківської міської ради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3902">
            <a:off x="6792023" y="4599849"/>
            <a:ext cx="2538623" cy="215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71600" y="2636912"/>
            <a:ext cx="705678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Місія  </a:t>
            </a:r>
            <a:r>
              <a:rPr lang="uk-UA" sz="4400" b="1" dirty="0" err="1" smtClean="0">
                <a:solidFill>
                  <a:srgbClr val="002060"/>
                </a:solidFill>
                <a:latin typeface="Monotype Corsiva" pitchFamily="66" charset="0"/>
              </a:rPr>
              <a:t>Хриплинської</a:t>
            </a:r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  гімназії </a:t>
            </a:r>
            <a:endParaRPr lang="uk-UA" sz="44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ProPowerPoint\Шаблоны\В работе\1 Сентября\1sen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4941152" y="2348880"/>
            <a:ext cx="2665115" cy="7207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704856" cy="5543822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latin typeface="+mj-lt"/>
              </a:rPr>
              <a:t> 		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uk-UA" sz="2000" dirty="0" smtClean="0"/>
          </a:p>
          <a:p>
            <a:pPr>
              <a:buFont typeface="Wingdings" pitchFamily="2" charset="2"/>
              <a:buChar char="ü"/>
            </a:pPr>
            <a:endParaRPr lang="uk-UA" sz="2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2677">
            <a:off x="2195736" y="3212976"/>
            <a:ext cx="259228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На зображенні може бути: 2 людини та екр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80728"/>
            <a:ext cx="2555776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996952"/>
            <a:ext cx="1872208" cy="227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7450" y="4581128"/>
            <a:ext cx="2157037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:\Батерук\20191031_1213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965382"/>
            <a:ext cx="2811522" cy="189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E:\Батерук\20200123_12395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520652">
            <a:off x="6458957" y="795388"/>
            <a:ext cx="2609907" cy="19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0" y="692696"/>
            <a:ext cx="2627784" cy="6165304"/>
          </a:xfrm>
          <a:prstGeom prst="roundRect">
            <a:avLst>
              <a:gd name="adj" fmla="val 138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психолога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нормального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психоло-гічна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організова-на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відпо-відно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Психолог застосовує різноманітні форми психологічної роботи: індивідуальні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консульта-ції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рольові ігри, казко-терапію,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психокорекційні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тренінги. Це дозволяє ефективніше допомагати учням у вирішенні їхніх проблем, налагодженні стосунків між собою, батьками та вчителями.</a:t>
            </a:r>
            <a:endPara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942653" y="0"/>
            <a:ext cx="7201347" cy="8640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Превентивне виховання. Робота соціально-психологічної служби  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Хриплинської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гімназії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8434" name="Picture 2" descr="На зображенні може бути: 1 особа, дитина, стоїть, у приміщенні та текст «REDMI NOTE 8T Al QUAD CAMERA»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908720"/>
            <a:ext cx="1728192" cy="2448272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2132856"/>
            <a:ext cx="2123728" cy="237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76664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Профілактика </a:t>
            </a:r>
            <a:r>
              <a:rPr lang="uk-UA" b="1" dirty="0" err="1" smtClean="0">
                <a:latin typeface="Monotype Corsiva" pitchFamily="66" charset="0"/>
              </a:rPr>
              <a:t>булінгу</a:t>
            </a:r>
            <a:r>
              <a:rPr lang="uk-UA" b="1" dirty="0" smtClean="0">
                <a:latin typeface="Monotype Corsiva" pitchFamily="66" charset="0"/>
              </a:rPr>
              <a:t>  </a:t>
            </a:r>
            <a:endParaRPr lang="uk-UA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733656" cy="4465637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052736"/>
            <a:ext cx="241176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На зображенні може бути: 11 людей, дитина, люди стоять, люди сидять та у приміщенн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697760"/>
            <a:ext cx="295232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052736"/>
            <a:ext cx="2573503" cy="245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На зображенні може бути: у приміщенн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068960"/>
            <a:ext cx="3129025" cy="176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908720"/>
            <a:ext cx="3635896" cy="5760640"/>
          </a:xfrm>
          <a:prstGeom prst="roundRect">
            <a:avLst>
              <a:gd name="adj" fmla="val 138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solidFill>
                  <a:srgbClr val="7030A0"/>
                </a:solidFill>
                <a:latin typeface="Monotype Corsiva" pitchFamily="66" charset="0"/>
              </a:rPr>
              <a:t>З метою профілактики </a:t>
            </a:r>
            <a:r>
              <a:rPr lang="uk-UA" sz="2500" b="1" dirty="0" err="1" smtClean="0">
                <a:solidFill>
                  <a:srgbClr val="7030A0"/>
                </a:solidFill>
                <a:latin typeface="Monotype Corsiva" pitchFamily="66" charset="0"/>
              </a:rPr>
              <a:t>булінгу</a:t>
            </a:r>
            <a:r>
              <a:rPr lang="uk-UA" sz="2500" b="1" dirty="0" smtClean="0">
                <a:solidFill>
                  <a:srgbClr val="7030A0"/>
                </a:solidFill>
                <a:latin typeface="Monotype Corsiva" pitchFamily="66" charset="0"/>
              </a:rPr>
              <a:t> та насильства в учнівському середовищі , пропагування  дружби та толерантного ставлення один до одного практичний психолог у співпраці з класними керівниками проводила ряд заходів: тренінги, захист </a:t>
            </a:r>
            <a:r>
              <a:rPr lang="uk-UA" sz="2500" b="1" dirty="0" err="1" smtClean="0">
                <a:solidFill>
                  <a:srgbClr val="7030A0"/>
                </a:solidFill>
                <a:latin typeface="Monotype Corsiva" pitchFamily="66" charset="0"/>
              </a:rPr>
              <a:t>проєкту</a:t>
            </a:r>
            <a:r>
              <a:rPr lang="uk-UA" sz="2500" b="1" dirty="0" smtClean="0">
                <a:solidFill>
                  <a:srgbClr val="7030A0"/>
                </a:solidFill>
                <a:latin typeface="Monotype Corsiva" pitchFamily="66" charset="0"/>
              </a:rPr>
              <a:t> “ Я серед </a:t>
            </a:r>
            <a:r>
              <a:rPr lang="uk-UA" sz="2500" b="1" dirty="0" err="1" smtClean="0">
                <a:solidFill>
                  <a:srgbClr val="7030A0"/>
                </a:solidFill>
                <a:latin typeface="Monotype Corsiva" pitchFamily="66" charset="0"/>
              </a:rPr>
              <a:t>людей”</a:t>
            </a:r>
            <a:r>
              <a:rPr lang="uk-UA" sz="2500" b="1" dirty="0" smtClean="0">
                <a:solidFill>
                  <a:srgbClr val="7030A0"/>
                </a:solidFill>
                <a:latin typeface="Monotype Corsiva" pitchFamily="66" charset="0"/>
              </a:rPr>
              <a:t>,  бесіди, години особистого спілкування,  години  </a:t>
            </a:r>
            <a:r>
              <a:rPr lang="uk-UA" sz="2500" b="1" dirty="0" err="1" smtClean="0">
                <a:solidFill>
                  <a:srgbClr val="7030A0"/>
                </a:solidFill>
                <a:latin typeface="Monotype Corsiva" pitchFamily="66" charset="0"/>
              </a:rPr>
              <a:t>відеолекторію</a:t>
            </a:r>
            <a:r>
              <a:rPr lang="uk-UA" sz="2500" b="1" dirty="0" smtClean="0">
                <a:solidFill>
                  <a:srgbClr val="7030A0"/>
                </a:solidFill>
                <a:latin typeface="Monotype Corsiva" pitchFamily="66" charset="0"/>
              </a:rPr>
              <a:t>  тощо</a:t>
            </a:r>
            <a:endParaRPr lang="uk-UA" sz="25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8269" y="3573016"/>
            <a:ext cx="2975731" cy="286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:\ProPowerPoint\Шаблоны\В работе\1 Сентября\1sentPrint.jpg" id="14338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9077" cy="1152127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 sz="4000">
                <a:solidFill>
                  <a:srgbClr val="002060"/>
                </a:solidFill>
                <a:latin charset="0" pitchFamily="66" typeface="Monotype Corsiva"/>
              </a:rPr>
              <a:t>Збереження і зміцнення здоров</a:t>
            </a:r>
            <a:r>
              <a:rPr b="1" dirty="0" lang="en-US" smtClean="0" sz="4000">
                <a:solidFill>
                  <a:srgbClr val="002060"/>
                </a:solidFill>
                <a:latin charset="0" pitchFamily="66" typeface="Monotype Corsiva"/>
              </a:rPr>
              <a:t>’</a:t>
            </a:r>
            <a:r>
              <a:rPr b="1" dirty="0" lang="uk-UA" smtClean="0" sz="4000">
                <a:solidFill>
                  <a:srgbClr val="002060"/>
                </a:solidFill>
                <a:latin charset="0" pitchFamily="66" typeface="Monotype Corsiva"/>
              </a:rPr>
              <a:t>я  учасників освітнього процесу. Медичний захист. 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223120" y="1196752"/>
            <a:ext cx="7920880" cy="5543822"/>
          </a:xfrm>
        </p:spPr>
        <p:txBody>
          <a:bodyPr/>
          <a:lstStyle/>
          <a:p>
            <a:pPr>
              <a:buNone/>
            </a:pPr>
            <a:r>
              <a:rPr dirty="0" lang="uk-UA" smtClean="0" sz="2400">
                <a:latin typeface="+mj-lt"/>
              </a:rPr>
              <a:t> 		 </a:t>
            </a:r>
            <a:r>
              <a:rPr dirty="0" lang="uk-UA" smtClean="0" sz="1600">
                <a:latin charset="0" pitchFamily="18" typeface="Times New Roman"/>
                <a:cs charset="0" pitchFamily="18" typeface="Times New Roman"/>
              </a:rPr>
              <a:t>Медичне обслуговування здобувачів освіти та педагогів гімназії було організовано відповідно до діючої нормативно - правової бази. Для якісного  медичного обслуговування  у закладі обладнано медичний пункт, де працює шкільна медична сестра, яка проводила систематичне та планове медичне обслуговування учнів, забезпечувала профілактику дитячих захворювань. Крім  того медична сестра </a:t>
            </a:r>
            <a:r>
              <a:rPr dirty="0" err="1" lang="uk-UA" smtClean="0" sz="1600">
                <a:latin charset="0" pitchFamily="18" typeface="Times New Roman"/>
                <a:cs charset="0" pitchFamily="18" typeface="Times New Roman"/>
              </a:rPr>
              <a:t>Озарко</a:t>
            </a:r>
            <a:r>
              <a:rPr dirty="0" lang="uk-UA" smtClean="0" sz="1600">
                <a:latin charset="0" pitchFamily="18" typeface="Times New Roman"/>
                <a:cs charset="0" pitchFamily="18" typeface="Times New Roman"/>
              </a:rPr>
              <a:t> М.М. постійно проводила профілактичні бесіди з учнями щодо ведення здорового  способу життя, профілактики негативних звичок, дотримання правил гігієни та санітарії.</a:t>
            </a:r>
            <a:endParaRPr dirty="0" lang="uk-UA" smtClean="0" sz="2400"/>
          </a:p>
        </p:txBody>
      </p:sp>
      <p:pic>
        <p:nvPicPr>
          <p:cNvPr descr="Світлина від Хриплинська гімназія Івано-Франківської міської ради." id="5" name="Рисунок 4"/>
          <p:cNvPicPr/>
          <p:nvPr/>
        </p:nvPicPr>
        <p:blipFill>
          <a:blip cstate="print" r:embed="rId3"/>
          <a:srcRect b="-13"/>
          <a:stretch>
            <a:fillRect/>
          </a:stretch>
        </p:blipFill>
        <p:spPr bwMode="auto">
          <a:xfrm>
            <a:off x="2195736" y="3429000"/>
            <a:ext cx="216024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  <p:pic>
        <p:nvPicPr>
          <p:cNvPr descr="Світлина від Хриплинська гімназія Івано-Франківської міської ради." id="6" name="Рисунок 5"/>
          <p:cNvPicPr/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4355976" y="3068960"/>
            <a:ext cx="284429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Світлина від Хриплинська гімназія Івано-Франківської міської ради." id="7" name="Рисунок 6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-180528" y="3501008"/>
            <a:ext cx="2232248" cy="2376264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  <p:pic>
        <p:nvPicPr>
          <p:cNvPr descr="Світлина від Хриплинська гімназія Івано-Франківської міської ради." id="8" name="Рисунок 7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7092280" y="3068960"/>
            <a:ext cx="2051721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3 людини, дитина та люди стоять" id="9" name="Picture 9"/>
          <p:cNvPicPr>
            <a:picLocks noChangeArrowheads="1" noChangeAspect="1"/>
          </p:cNvPicPr>
          <p:nvPr/>
        </p:nvPicPr>
        <p:blipFill>
          <a:blip cstate="print" r:embed="rId7"/>
          <a:srcRect b="-44"/>
          <a:stretch>
            <a:fillRect/>
          </a:stretch>
        </p:blipFill>
        <p:spPr bwMode="auto">
          <a:xfrm>
            <a:off x="6143940" y="4941168"/>
            <a:ext cx="2820547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36195" dir="11400000" dist="12700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dir="t" rig="soft"/>
          </a:scene3d>
          <a:sp3d contourW="12700" prstMaterial="matte">
            <a:bevelT h="50800" w="63500"/>
            <a:contourClr>
              <a:srgbClr val="C0C0C0"/>
            </a:contourClr>
          </a:sp3d>
        </p:spPr>
      </p:pic>
      <p:pic>
        <p:nvPicPr>
          <p:cNvPr descr="На зображенні може бути: 1 особа" id="17410" name="Picture 2"/>
          <p:cNvPicPr>
            <a:picLocks noChangeArrowheads="1" noChangeAspect="1"/>
          </p:cNvPicPr>
          <p:nvPr/>
        </p:nvPicPr>
        <p:blipFill>
          <a:blip cstate="print" r:embed="rId8"/>
          <a:srcRect b="57"/>
          <a:stretch>
            <a:fillRect/>
          </a:stretch>
        </p:blipFill>
        <p:spPr bwMode="auto">
          <a:xfrm>
            <a:off x="2699792" y="5013176"/>
            <a:ext cx="338437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76664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Співпраця з батьками </a:t>
            </a:r>
            <a:endParaRPr lang="uk-UA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733656" cy="4465637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:\Батерук\20190920_1749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47971">
            <a:off x="287681" y="972627"/>
            <a:ext cx="2774919" cy="225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280831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вітлина від Хриплинська гімназія Івано-Франківської міської ради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07">
            <a:off x="6067302" y="988102"/>
            <a:ext cx="2627686" cy="186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На зображенні може бути: 3 люди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32240" y="2420888"/>
            <a:ext cx="24117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3140968"/>
            <a:ext cx="5796136" cy="3600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Сім'я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заклад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—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потенційні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природні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партнери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у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вихованні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дітей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Тільки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спільними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зусиллями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можна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створити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умови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для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розвитку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виховання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дитини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допомогти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їй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у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набутті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необхідного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соціального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досвіду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. На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реалізацію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цієї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мети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направлена робота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педагогів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батьків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Хриплинської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гімназії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.    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      Упродовж 2020 р.  класні керівники проводили батьківські  збори,  спільні екскурсі ї,  зустрічі-тренінги, на яких піднімалися важливі для сьогодення питання навчання та виховання дітей.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До 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даних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зустрічей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за потреби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долучалися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практичний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психолог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Фарбішевська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І.М. та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медична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сестра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Озарко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М.М. </a:t>
            </a:r>
            <a:endParaRPr lang="uk-UA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   </a:t>
            </a:r>
            <a:endParaRPr lang="uk-UA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Немає опису світлини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149080"/>
            <a:ext cx="20882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:\ProPowerPoint\Шаблоны\В работе\1 Сентября\1sentPrint.jpg" id="14338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683569" y="188913"/>
            <a:ext cx="8136904" cy="720725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Прозорість  і відкритість гімназії  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8100392" cy="5543822"/>
          </a:xfrm>
        </p:spPr>
        <p:txBody>
          <a:bodyPr/>
          <a:lstStyle/>
          <a:p>
            <a:pPr>
              <a:buFont charset="2" pitchFamily="18" typeface="Wingdings 2"/>
              <a:buNone/>
            </a:pPr>
            <a:r>
              <a:rPr dirty="0" lang="uk-UA" smtClean="0" sz="2400">
                <a:latin typeface="+mj-lt"/>
              </a:rPr>
              <a:t> </a:t>
            </a:r>
            <a:r>
              <a:rPr dirty="0" lang="uk-UA" smtClean="0" sz="2400">
                <a:latin charset="0" pitchFamily="18" typeface="Times New Roman"/>
                <a:cs charset="0" pitchFamily="18" typeface="Times New Roman"/>
              </a:rPr>
              <a:t>    	</a:t>
            </a:r>
            <a:endParaRPr dirty="0" lang="uk-UA" smtClean="0" sz="1700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3923928" y="3573016"/>
            <a:ext cx="2520280" cy="275472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6372200" y="3429000"/>
            <a:ext cx="2629857" cy="302433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>
          <a:blip cstate="print" r:embed="rId5"/>
          <a:srcRect b="-30"/>
          <a:stretch>
            <a:fillRect/>
          </a:stretch>
        </p:blipFill>
        <p:spPr bwMode="auto">
          <a:xfrm>
            <a:off x="1331640" y="1124744"/>
            <a:ext cx="2738903" cy="45091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923928" y="1052736"/>
            <a:ext cx="5112568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 rtlCol="0"/>
          <a:lstStyle/>
          <a:p>
            <a:r>
              <a:rPr b="1" dirty="0" lang="uk-UA" smtClean="0">
                <a:solidFill>
                  <a:srgbClr val="C00000"/>
                </a:solidFill>
                <a:latin charset="0" pitchFamily="66" typeface="Monotype Corsiva"/>
              </a:rPr>
              <a:t>  </a:t>
            </a:r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</a:rPr>
              <a:t>1. Сайт  гімназії : </a:t>
            </a:r>
            <a:r>
              <a:rPr b="1" dirty="0" lang="en-US" smtClean="0" sz="1900">
                <a:solidFill>
                  <a:srgbClr val="C00000"/>
                </a:solidFill>
                <a:latin charset="0" pitchFamily="66" typeface="Monotype Corsiva"/>
                <a:hlinkClick r:id="rId6"/>
              </a:rPr>
              <a:t>https://school-hryplyn.e-schools.info</a:t>
            </a:r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  <a:hlinkClick r:id="rId6"/>
              </a:rPr>
              <a:t>/</a:t>
            </a:r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</a:rPr>
              <a:t>;</a:t>
            </a:r>
          </a:p>
          <a:p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</a:rPr>
              <a:t>2. Сайт: </a:t>
            </a:r>
            <a:r>
              <a:rPr b="1" dirty="0" lang="en-US" smtClean="0" sz="1900">
                <a:solidFill>
                  <a:srgbClr val="C00000"/>
                </a:solidFill>
                <a:latin charset="0" pitchFamily="66" typeface="Monotype Corsiva"/>
                <a:hlinkClick r:id="rId7"/>
              </a:rPr>
              <a:t>http://www.dity.if.ua/school/30</a:t>
            </a:r>
            <a:endParaRPr b="1" dirty="0" lang="uk-UA" smtClean="0" sz="1900">
              <a:solidFill>
                <a:srgbClr val="C00000"/>
              </a:solidFill>
              <a:latin charset="0" pitchFamily="66" typeface="Monotype Corsiva"/>
            </a:endParaRPr>
          </a:p>
          <a:p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</a:rPr>
              <a:t>3. </a:t>
            </a:r>
            <a:r>
              <a:rPr b="1" dirty="0" lang="en-US" smtClean="0" sz="1900">
                <a:solidFill>
                  <a:srgbClr val="C00000"/>
                </a:solidFill>
                <a:latin charset="0" pitchFamily="66" typeface="Monotype Corsiva"/>
              </a:rPr>
              <a:t>FB-</a:t>
            </a:r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</a:rPr>
              <a:t> сторінка :</a:t>
            </a:r>
          </a:p>
          <a:p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</a:rPr>
              <a:t>3. Мереж і  </a:t>
            </a:r>
            <a:r>
              <a:rPr b="1" dirty="0" err="1" lang="en-US" smtClean="0" sz="1900">
                <a:solidFill>
                  <a:srgbClr val="C00000"/>
                </a:solidFill>
                <a:latin charset="0" pitchFamily="66" typeface="Monotype Corsiva"/>
              </a:rPr>
              <a:t>Viber</a:t>
            </a:r>
            <a:r>
              <a:rPr b="1" dirty="0" lang="en-US" smtClean="0" sz="1900">
                <a:solidFill>
                  <a:srgbClr val="C00000"/>
                </a:solidFill>
                <a:latin charset="0" pitchFamily="66" typeface="Monotype Corsiva"/>
              </a:rPr>
              <a:t>,   Messenger </a:t>
            </a:r>
            <a:r>
              <a:rPr b="1" dirty="0" lang="uk-UA" smtClean="0" sz="1900">
                <a:solidFill>
                  <a:srgbClr val="C00000"/>
                </a:solidFill>
                <a:latin charset="0" pitchFamily="66" typeface="Monotype Corsiva"/>
              </a:rPr>
              <a:t> . </a:t>
            </a:r>
          </a:p>
          <a:p>
            <a:pPr algn="ctr"/>
            <a:endParaRPr b="1" dirty="0" lang="uk-UA" smtClean="0" sz="2000">
              <a:solidFill>
                <a:srgbClr val="C00000"/>
              </a:solidFill>
              <a:latin charset="0" pitchFamily="66" typeface="Monotype Corsiva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Фінансово-господарська діяльність</a:t>
            </a:r>
            <a:endParaRPr lang="uk-UA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465637"/>
          </a:xfrm>
        </p:spPr>
        <p:txBody>
          <a:bodyPr/>
          <a:lstStyle/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052736"/>
            <a:ext cx="849694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бюджету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продовжується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спортивної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Хриплинської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501008"/>
            <a:ext cx="8712968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20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бюджету у 2020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оновлено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інвентар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дидактичну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базу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кабінетів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наочність, придбано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бібліотеку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тенісний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тренажери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52 000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uk-U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25144"/>
            <a:ext cx="2448272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2" descr="Немає опису світлин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97152"/>
            <a:ext cx="2592288" cy="189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44824"/>
            <a:ext cx="3024336" cy="1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789087"/>
            <a:ext cx="2232248" cy="206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0246" y="4797152"/>
            <a:ext cx="2363754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1556792"/>
            <a:ext cx="316835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Фінансово-господарська діяльність</a:t>
            </a:r>
            <a:endParaRPr lang="uk-UA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052736"/>
            <a:ext cx="8496944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Хриплинською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сільською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радою, у 2020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придбано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спортивно-ігровий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майданчик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лавки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квітниками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велопаркова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0 000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 придбано інтерактивну панель, ноутбук та принтер для 2 класу на суму 150 000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0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64904"/>
            <a:ext cx="273630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564904"/>
            <a:ext cx="291683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581128"/>
            <a:ext cx="306627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797152"/>
            <a:ext cx="3574215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720725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Фінансово-господарська діяльність</a:t>
            </a:r>
            <a:endParaRPr lang="uk-UA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052736"/>
            <a:ext cx="8496944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	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небайдужості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2020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ремонтні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як старого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корпусів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Хриплинської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стенди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680520" cy="2204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365104"/>
            <a:ext cx="3707904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:\ProPowerPoint\Шаблоны\В работе\1 Сентября\1sentPrint.jpg" id="14338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619250" y="116632"/>
            <a:ext cx="7345363" cy="1152127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Управління закладом освіти.                 Завдання на 2020-2021 </a:t>
            </a:r>
            <a:r>
              <a:rPr b="1" dirty="0" err="1" lang="uk-UA" smtClean="0">
                <a:solidFill>
                  <a:srgbClr val="002060"/>
                </a:solidFill>
                <a:latin charset="0" pitchFamily="66" typeface="Monotype Corsiva"/>
              </a:rPr>
              <a:t>н.р</a:t>
            </a:r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 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475656" y="1314178"/>
            <a:ext cx="7668344" cy="5543822"/>
          </a:xfrm>
        </p:spPr>
        <p:txBody>
          <a:bodyPr/>
          <a:lstStyle/>
          <a:p>
            <a:pPr>
              <a:buNone/>
            </a:pPr>
            <a:r>
              <a:rPr dirty="0" lang="uk-UA" smtClean="0" sz="2400">
                <a:latin typeface="+mj-lt"/>
              </a:rPr>
              <a:t>		</a:t>
            </a:r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 В 2021 році педагогічний колектив </a:t>
            </a:r>
            <a:r>
              <a:rPr dirty="0" err="1" lang="uk-UA" smtClean="0" sz="1700">
                <a:latin charset="0" pitchFamily="18" typeface="Times New Roman"/>
                <a:cs charset="0" pitchFamily="18" typeface="Times New Roman"/>
              </a:rPr>
              <a:t>Хриплинської</a:t>
            </a:r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 гімназії  свою роботу спрямовуватиме на: </a:t>
            </a:r>
          </a:p>
          <a:p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 підвищення якості освітніх послуг у відповідності з освітніми стандартами;</a:t>
            </a:r>
          </a:p>
          <a:p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підвищення  ефективності всього освітнього процесу як в очній так  і в дистанційні формі;</a:t>
            </a:r>
          </a:p>
          <a:p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виховання учнівської молоді на цінностях;</a:t>
            </a:r>
          </a:p>
          <a:p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вдосконалення організації інклюзивної освіти у закладі;</a:t>
            </a:r>
          </a:p>
          <a:p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активізацію ролі учнівського самоврядування у житті гімназії;</a:t>
            </a:r>
          </a:p>
          <a:p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удосконалення інформатизації освітньої діяльності;</a:t>
            </a:r>
          </a:p>
          <a:p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збереження життя і здоров</a:t>
            </a:r>
            <a:r>
              <a:rPr dirty="0" lang="en-US" smtClean="0" sz="1700">
                <a:latin charset="0" pitchFamily="18" typeface="Times New Roman"/>
                <a:cs charset="0" pitchFamily="18" typeface="Times New Roman"/>
              </a:rPr>
              <a:t>’</a:t>
            </a:r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я всіх учасників освітнього процесу. </a:t>
            </a:r>
          </a:p>
          <a:p>
            <a:endParaRPr dirty="0" lang="uk-UA" smtClean="0" sz="1800">
              <a:latin charset="0" pitchFamily="18" typeface="Times New Roman"/>
              <a:cs charset="0" pitchFamily="18" typeface="Times New Roman"/>
            </a:endParaRPr>
          </a:p>
          <a:p>
            <a:endParaRPr dirty="0" lang="uk-UA" smtClean="0" sz="18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  </a:t>
            </a:r>
          </a:p>
        </p:txBody>
      </p:sp>
      <p:pic>
        <p:nvPicPr>
          <p:cNvPr descr="Світлина від Хриплинська гімназія Івано-Франківської міської ради." id="6" name="Рисунок 5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 rot="377234">
            <a:off x="7372724" y="4347708"/>
            <a:ext cx="1861185" cy="259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3 людини" id="7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4644008" y="472514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18 людей, дитина та люди стоять" id="12292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 flipH="1">
            <a:off x="1835696" y="4653136"/>
            <a:ext cx="283917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одна або кілька осіб та люди сидять" id="12294" name="Picture 6"/>
          <p:cNvPicPr>
            <a:picLocks noChangeArrowheads="1" noChangeAspect="1"/>
          </p:cNvPicPr>
          <p:nvPr/>
        </p:nvPicPr>
        <p:blipFill>
          <a:blip cstate="print" r:embed="rId6"/>
          <a:srcRect b="-16"/>
          <a:stretch>
            <a:fillRect/>
          </a:stretch>
        </p:blipFill>
        <p:spPr bwMode="auto">
          <a:xfrm>
            <a:off x="-108520" y="4293096"/>
            <a:ext cx="2016224" cy="2564904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988840"/>
            <a:ext cx="259247" cy="324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348880"/>
            <a:ext cx="259247" cy="324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924944"/>
            <a:ext cx="259247" cy="3248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212976"/>
            <a:ext cx="259247" cy="3248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cstate="print"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501008"/>
            <a:ext cx="259247" cy="3248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cstate="print"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861048"/>
            <a:ext cx="259247" cy="3248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cstate="print"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149080"/>
            <a:ext cx="259247" cy="32483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:\ProPowerPoint\Шаблоны\В работе\1 Сентября\1sentPrint.jpg" id="14338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93013" cy="1152127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Проблеми, які самі не зможемо вирішити…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475656" y="476672"/>
            <a:ext cx="7668344" cy="5543822"/>
          </a:xfrm>
        </p:spPr>
        <p:txBody>
          <a:bodyPr/>
          <a:lstStyle/>
          <a:p>
            <a:pPr>
              <a:buNone/>
            </a:pPr>
            <a:r>
              <a:rPr dirty="0" lang="uk-UA" smtClean="0" sz="2400">
                <a:latin typeface="+mj-lt"/>
              </a:rPr>
              <a:t>		</a:t>
            </a:r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 </a:t>
            </a:r>
          </a:p>
          <a:p>
            <a:pPr>
              <a:buNone/>
            </a:pPr>
            <a:endParaRPr dirty="0" lang="uk-UA" smtClean="0" sz="17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dirty="0" lang="uk-UA" smtClean="0" sz="1700">
                <a:latin charset="0" pitchFamily="18" typeface="Times New Roman"/>
                <a:cs charset="0" pitchFamily="18" typeface="Times New Roman"/>
              </a:rPr>
              <a:t>           </a:t>
            </a:r>
            <a:r>
              <a:rPr b="1" dirty="0" i="1" lang="uk-UA" smtClean="0" sz="2000">
                <a:solidFill>
                  <a:srgbClr val="7030A0"/>
                </a:solidFill>
                <a:latin charset="0" pitchFamily="18" typeface="Times New Roman"/>
                <a:cs charset="0" pitchFamily="18" typeface="Times New Roman"/>
              </a:rPr>
              <a:t>Завершення  добудови спортивної зали, яка є вкрай необхідною як для потреб закладу освіти, так і для  жителів с. </a:t>
            </a:r>
            <a:r>
              <a:rPr b="1" dirty="0" err="1" i="1" lang="uk-UA" smtClean="0" sz="2000">
                <a:solidFill>
                  <a:srgbClr val="7030A0"/>
                </a:solidFill>
                <a:latin charset="0" pitchFamily="18" typeface="Times New Roman"/>
                <a:cs charset="0" pitchFamily="18" typeface="Times New Roman"/>
              </a:rPr>
              <a:t>Хриплин</a:t>
            </a:r>
            <a:r>
              <a:rPr b="1" dirty="0" i="1" lang="uk-UA" smtClean="0" sz="2000">
                <a:solidFill>
                  <a:srgbClr val="7030A0"/>
                </a:solidFill>
                <a:latin charset="0" pitchFamily="18" typeface="Times New Roman"/>
                <a:cs charset="0" pitchFamily="18" typeface="Times New Roman"/>
              </a:rPr>
              <a:t>.</a:t>
            </a:r>
          </a:p>
          <a:p>
            <a:pPr>
              <a:buNone/>
            </a:pPr>
            <a:r>
              <a:rPr dirty="0" lang="uk-UA" smtClean="0" sz="2000">
                <a:latin charset="0" pitchFamily="18" typeface="Times New Roman"/>
                <a:cs charset="0" pitchFamily="18" typeface="Times New Roman"/>
              </a:rPr>
              <a:t>        </a:t>
            </a:r>
            <a:r>
              <a:rPr b="1" dirty="0" i="1" lang="uk-UA" smtClean="0" sz="20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Реконструкція старого корпусу </a:t>
            </a:r>
            <a:r>
              <a:rPr b="1" dirty="0" err="1" i="1" lang="uk-UA" smtClean="0" sz="20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Хриплинської</a:t>
            </a:r>
            <a:r>
              <a:rPr b="1" dirty="0" i="1" lang="uk-UA" smtClean="0" sz="20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 гімназії  під початкову школу  згідно вимог НУШ з можливістю відкриття при гімназії  старшої дошкільної групи.</a:t>
            </a:r>
          </a:p>
          <a:p>
            <a:pPr>
              <a:buNone/>
            </a:pPr>
            <a:r>
              <a:rPr dirty="0" lang="uk-UA" smtClean="0" sz="2000">
                <a:latin charset="0" pitchFamily="18" typeface="Times New Roman"/>
                <a:cs charset="0" pitchFamily="18" typeface="Times New Roman"/>
              </a:rPr>
              <a:t>        </a:t>
            </a:r>
            <a:r>
              <a:rPr b="1" dirty="0" i="1" lang="uk-UA" smtClean="0" sz="2000">
                <a:solidFill>
                  <a:schemeClr val="accent6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Облаштування ресурсної  кімнати для дітей з особливими освітніми потребами</a:t>
            </a:r>
            <a:r>
              <a:rPr dirty="0" lang="uk-UA" smtClean="0" sz="2000">
                <a:latin charset="0" pitchFamily="18" typeface="Times New Roman"/>
                <a:cs charset="0" pitchFamily="18" typeface="Times New Roman"/>
              </a:rPr>
              <a:t>.</a:t>
            </a:r>
          </a:p>
          <a:p>
            <a:pPr>
              <a:buNone/>
            </a:pPr>
            <a:r>
              <a:rPr dirty="0" lang="uk-UA" smtClean="0" sz="2000">
                <a:latin charset="0" pitchFamily="18" typeface="Times New Roman"/>
                <a:cs charset="0" pitchFamily="18" typeface="Times New Roman"/>
              </a:rPr>
              <a:t>      </a:t>
            </a:r>
            <a:r>
              <a:rPr b="1" dirty="0" i="1" lang="uk-UA" smtClean="0" sz="2000">
                <a:solidFill>
                  <a:srgbClr val="0070C0"/>
                </a:solidFill>
                <a:latin charset="0" pitchFamily="18" typeface="Times New Roman"/>
                <a:cs charset="0" pitchFamily="18" typeface="Times New Roman"/>
              </a:rPr>
              <a:t>Встановлення павільйону для проведення занять на відкритому повітрі</a:t>
            </a:r>
            <a:r>
              <a:rPr dirty="0" lang="uk-UA" smtClean="0" sz="2000">
                <a:latin charset="0" pitchFamily="18" typeface="Times New Roman"/>
                <a:cs charset="0" pitchFamily="18" typeface="Times New Roman"/>
              </a:rPr>
              <a:t>.</a:t>
            </a:r>
          </a:p>
          <a:p>
            <a:endParaRPr dirty="0" lang="uk-UA" smtClean="0" sz="1700">
              <a:latin charset="0" pitchFamily="18" typeface="Times New Roman"/>
              <a:cs charset="0" pitchFamily="18" typeface="Times New Roman"/>
            </a:endParaRPr>
          </a:p>
          <a:p>
            <a:endParaRPr dirty="0" lang="uk-UA" smtClean="0" sz="1800">
              <a:latin charset="0" pitchFamily="18" typeface="Times New Roman"/>
              <a:cs charset="0" pitchFamily="18" typeface="Times New Roman"/>
            </a:endParaRPr>
          </a:p>
          <a:p>
            <a:endParaRPr dirty="0" lang="uk-UA" smtClean="0" sz="18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dirty="0" lang="uk-UA" smtClean="0" sz="1800">
                <a:latin charset="0" pitchFamily="18" typeface="Times New Roman"/>
                <a:cs charset="0" pitchFamily="18" typeface="Times New Roman"/>
              </a:rPr>
              <a:t>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340768"/>
            <a:ext cx="259247" cy="324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276872"/>
            <a:ext cx="259247" cy="324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212976"/>
            <a:ext cx="259247" cy="3248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933056"/>
            <a:ext cx="259247" cy="324838"/>
          </a:xfrm>
          <a:prstGeom prst="rect">
            <a:avLst/>
          </a:prstGeom>
        </p:spPr>
      </p:pic>
      <p:pic>
        <p:nvPicPr>
          <p:cNvPr descr="На зображенні може бути: 5 людей, люди стоять, верхній одяг та на відкритому повітрі" id="1030" name="Picture 6"/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7308304" y="4121696"/>
            <a:ext cx="202940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дитина та сидить" id="1032" name="Picture 8"/>
          <p:cNvPicPr>
            <a:picLocks noChangeArrowheads="1" noChangeAspect="1"/>
          </p:cNvPicPr>
          <p:nvPr/>
        </p:nvPicPr>
        <p:blipFill>
          <a:blip cstate="print" r:embed="rId10"/>
          <a:srcRect/>
          <a:stretch>
            <a:fillRect/>
          </a:stretch>
        </p:blipFill>
        <p:spPr bwMode="auto">
          <a:xfrm>
            <a:off x="1979712" y="4581128"/>
            <a:ext cx="2815167" cy="218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1 особа" id="1034" name="Picture 10"/>
          <p:cNvPicPr>
            <a:picLocks noChangeArrowheads="1" noChangeAspect="1"/>
          </p:cNvPicPr>
          <p:nvPr/>
        </p:nvPicPr>
        <p:blipFill>
          <a:blip cstate="print" r:embed="rId11"/>
          <a:stretch>
            <a:fillRect/>
          </a:stretch>
        </p:blipFill>
        <p:spPr bwMode="auto">
          <a:xfrm>
            <a:off x="-180528" y="4221088"/>
            <a:ext cx="2160240" cy="2636912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  <p:pic>
        <p:nvPicPr>
          <p:cNvPr descr="На зображенні може бути: 7 людей, дитина, люди стоять та у приміщенні" id="10244" name="Picture 4"/>
          <p:cNvPicPr>
            <a:picLocks noChangeArrowheads="1" noChangeAspect="1"/>
          </p:cNvPicPr>
          <p:nvPr/>
        </p:nvPicPr>
        <p:blipFill>
          <a:blip cstate="print" r:embed="rId12"/>
          <a:srcRect/>
          <a:stretch>
            <a:fillRect/>
          </a:stretch>
        </p:blipFill>
        <p:spPr bwMode="auto">
          <a:xfrm>
            <a:off x="4788024" y="4509120"/>
            <a:ext cx="2712301" cy="203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237901" cy="105338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sz="4600" b="1" dirty="0" smtClean="0">
                <a:solidFill>
                  <a:srgbClr val="002060"/>
                </a:solidFill>
                <a:latin typeface="Monotype Corsiva" pitchFamily="66" charset="0"/>
              </a:rPr>
              <a:t>Стан і розвиток  мережі </a:t>
            </a:r>
            <a:r>
              <a:rPr lang="uk-UA" sz="4600" b="1" dirty="0" err="1" smtClean="0">
                <a:solidFill>
                  <a:srgbClr val="002060"/>
                </a:solidFill>
                <a:latin typeface="Monotype Corsiva" pitchFamily="66" charset="0"/>
              </a:rPr>
              <a:t>Хриплинської</a:t>
            </a:r>
            <a:r>
              <a:rPr lang="uk-UA" sz="4600" b="1" dirty="0" smtClean="0">
                <a:solidFill>
                  <a:srgbClr val="002060"/>
                </a:solidFill>
                <a:latin typeface="Monotype Corsiva" pitchFamily="66" charset="0"/>
              </a:rPr>
              <a:t> гімназії 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682555" y="1314178"/>
            <a:ext cx="3888432" cy="5543822"/>
          </a:xfrm>
          <a:prstGeom prst="rect">
            <a:avLst/>
          </a:prstGeom>
        </p:spPr>
        <p:txBody>
          <a:bodyPr/>
          <a:lstStyle/>
          <a:p>
            <a:pPr>
              <a:buFont typeface="Wingdings 2" pitchFamily="18" charset="2"/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052736"/>
            <a:ext cx="48965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  2020-2021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Хриплинській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гімназії навчалося   165 здобувачів освіти у 9 класах: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  у 1-4 класах – 74 учні.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  у  5-9 класах – 91 учень .</a:t>
            </a:r>
          </a:p>
          <a:p>
            <a:endParaRPr lang="ru-RU" sz="800" dirty="0" smtClean="0"/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подовженого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дня та три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інклюзивним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Хриплинського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округу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неохоплен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2020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/>
              <a:t>.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Планова мережа на 2021-2022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– 188 здобувачів освіти 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 1 клас нового навчального року згідно                     е-реєстрації  зараховано 33 здобувача освіти.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Середня наповнюваність класів становитиме  20,8  учня.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259247" cy="3248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259247" cy="324838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/>
        </p:nvGraphicFramePr>
        <p:xfrm>
          <a:off x="4932040" y="1484784"/>
          <a:ext cx="4211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931653">
            <a:off x="-161008" y="1961169"/>
            <a:ext cx="8229600" cy="3240955"/>
          </a:xfrm>
        </p:spPr>
        <p:txBody>
          <a:bodyPr/>
          <a:lstStyle/>
          <a:p>
            <a:pPr algn="ctr">
              <a:buNone/>
            </a:pPr>
            <a:r>
              <a:rPr lang="uk-UA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Дякуємо за увагу</a:t>
            </a:r>
            <a:r>
              <a:rPr lang="uk-U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 </a:t>
            </a:r>
            <a:endParaRPr lang="uk-UA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17" descr="C:\Users\admin\Downloads\FB_IMG_157228946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6545">
            <a:off x="56044" y="3781463"/>
            <a:ext cx="2673350" cy="227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8" descr="C:\Users\admin\Downloads\FB_IMG_1572289723478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0664">
            <a:off x="5616394" y="2727190"/>
            <a:ext cx="3304672" cy="229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Loner\Local Settings\Temporary Internet Files\Content.IE5\ZG6LC3D5\MC9004281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908720"/>
            <a:ext cx="19367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9c7fab6e5f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620688"/>
            <a:ext cx="266382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149002057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573364">
            <a:off x="1513465" y="1097734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Немає опису світлини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356992"/>
            <a:ext cx="331236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ProPowerPoint\Шаблоны\В работе\1 Сентября\1sen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372200" cy="1052737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Матеріально-технічна база гімназії: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5328592" cy="554382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400" dirty="0" smtClean="0">
                <a:latin typeface="+mj-lt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Класних приміщень – 12 :</a:t>
            </a:r>
          </a:p>
          <a:p>
            <a:pPr lvl="1">
              <a:buFont typeface="Wingdings" pitchFamily="2" charset="2"/>
              <a:buChar char="ü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8 кабінетів ( включаючи  кабінети біології, хімії, фізики, інформатики)  обладнанні мультимедійними інтерактивними комплексами;</a:t>
            </a:r>
          </a:p>
          <a:p>
            <a:pPr lvl="1">
              <a:buFont typeface="Wingdings" pitchFamily="2" charset="2"/>
              <a:buChar char="ü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 кабінети мають інтерактивне обладнання НУШ ( 2 клас та 3 клас);</a:t>
            </a:r>
          </a:p>
          <a:p>
            <a:pPr lvl="1">
              <a:buFont typeface="Wingdings" pitchFamily="2" charset="2"/>
              <a:buChar char="ü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кабінет інформатики обладнаний 15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ютерами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>
              <a:buFont typeface="Wingdings" pitchFamily="2" charset="2"/>
              <a:buChar char="ü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 переносні проектори та екрани.</a:t>
            </a:r>
          </a:p>
          <a:p>
            <a:pPr>
              <a:buFont typeface="Wingdings" pitchFamily="2" charset="2"/>
              <a:buChar char="Ø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Кабінет психолога/соціального педагога, учительська,  кабінет групи подовженого дня та кабінет директора та заступника, медичний кабінет  обладнанні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ютерною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технікою та мають доступ до мережі Інтернет.</a:t>
            </a:r>
          </a:p>
          <a:p>
            <a:pPr>
              <a:buFont typeface="Wingdings" pitchFamily="2" charset="2"/>
              <a:buChar char="Ø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Заклад має безлімітний високошвидкісний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локальну мережу, точку доступу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148064"/>
            <a:ext cx="2915816" cy="1709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0"/>
            <a:ext cx="2843808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556792"/>
            <a:ext cx="273630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429000"/>
            <a:ext cx="2736304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ProPowerPoint\Шаблоны\В работе\1 Сентября\1sen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96752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Аналіз кадрового складу 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Хриплинської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гімназії 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115616" y="1314178"/>
            <a:ext cx="7704856" cy="5543822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latin typeface="+mj-lt"/>
              </a:rPr>
              <a:t> 	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2020-2021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Хриплинській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гімназії працювало                      25 педагогів.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19672" y="2204864"/>
          <a:ext cx="71287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192688" cy="1080120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Кадрове забезпечення                         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Хриплинської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гімназії</a:t>
            </a:r>
            <a:endParaRPr lang="uk-UA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427984" y="1700808"/>
          <a:ext cx="45365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23528" y="1628800"/>
          <a:ext cx="39768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Досягнення учителів </a:t>
            </a:r>
            <a:endParaRPr b="1" dirty="0" lang="uk-UA">
              <a:solidFill>
                <a:srgbClr val="002060"/>
              </a:solidFill>
              <a:latin charset="0" pitchFamily="66"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184576"/>
          </a:xfrm>
        </p:spPr>
        <p:txBody>
          <a:bodyPr/>
          <a:lstStyle/>
          <a:p>
            <a:pPr>
              <a:buNone/>
            </a:pPr>
            <a:r>
              <a:rPr dirty="0" lang="uk-UA" smtClean="0" sz="2000"/>
              <a:t>		</a:t>
            </a:r>
            <a:endParaRPr dirty="0" lang="uk-UA" sz="2400"/>
          </a:p>
        </p:txBody>
      </p:sp>
      <p:pic>
        <p:nvPicPr>
          <p:cNvPr id="307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107504" y="548680"/>
            <a:ext cx="2664296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rrowheads="1" noChangeAspect="1"/>
          </p:cNvPicPr>
          <p:nvPr/>
        </p:nvPicPr>
        <p:blipFill>
          <a:blip cstate="print" r:embed="rId3"/>
          <a:srcRect b="62"/>
          <a:stretch>
            <a:fillRect/>
          </a:stretch>
        </p:blipFill>
        <p:spPr bwMode="auto">
          <a:xfrm>
            <a:off x="5436096" y="3501008"/>
            <a:ext cx="388843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059832" y="1196752"/>
            <a:ext cx="5328592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mtClean="0" sz="2600">
                <a:solidFill>
                  <a:srgbClr val="C00000"/>
                </a:solidFill>
                <a:latin charset="0" pitchFamily="66" typeface="Monotype Corsiva"/>
              </a:rPr>
              <a:t>Чорненька Ірина Іванівна </a:t>
            </a:r>
            <a:r>
              <a:rPr dirty="0" lang="uk-UA" smtClean="0" sz="2600">
                <a:latin charset="0" pitchFamily="66" typeface="Monotype Corsiva"/>
              </a:rPr>
              <a:t>– учитель природознавства, біології. Лауреат премії міського голови  в номінації                “ Зоряний </a:t>
            </a:r>
            <a:r>
              <a:rPr dirty="0" err="1" lang="uk-UA" smtClean="0" sz="2600">
                <a:latin charset="0" pitchFamily="66" typeface="Monotype Corsiva"/>
              </a:rPr>
              <a:t>старт”</a:t>
            </a:r>
            <a:r>
              <a:rPr dirty="0" lang="uk-UA" smtClean="0" sz="2600">
                <a:latin charset="0" pitchFamily="66" typeface="Monotype Corsiva"/>
              </a:rPr>
              <a:t> </a:t>
            </a:r>
            <a:endParaRPr dirty="0" lang="uk-UA" sz="2600">
              <a:latin charset="0" pitchFamily="66" typeface="Monotype Corsiv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149080"/>
            <a:ext cx="5256584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err="1" lang="uk-UA" smtClean="0" sz="2500">
                <a:solidFill>
                  <a:srgbClr val="C00000"/>
                </a:solidFill>
                <a:latin charset="0" pitchFamily="66" typeface="Monotype Corsiva"/>
              </a:rPr>
              <a:t>Пастушенко</a:t>
            </a:r>
            <a:r>
              <a:rPr b="1" dirty="0" lang="uk-UA" smtClean="0" sz="2500">
                <a:solidFill>
                  <a:srgbClr val="C00000"/>
                </a:solidFill>
                <a:latin charset="0" pitchFamily="66" typeface="Monotype Corsiva"/>
              </a:rPr>
              <a:t>  Наталія Антонівна </a:t>
            </a:r>
            <a:r>
              <a:rPr dirty="0" lang="uk-UA" smtClean="0" sz="2500">
                <a:latin charset="0" pitchFamily="66" typeface="Monotype Corsiva"/>
              </a:rPr>
              <a:t>– учитель математики, інформатики.</a:t>
            </a:r>
          </a:p>
          <a:p>
            <a:pPr algn="ctr"/>
            <a:r>
              <a:rPr dirty="0" lang="uk-UA" smtClean="0" sz="2500">
                <a:latin charset="0" pitchFamily="66" typeface="Monotype Corsiva"/>
              </a:rPr>
              <a:t> Учасник першого ( зонального) туру </a:t>
            </a:r>
            <a:r>
              <a:rPr dirty="0" err="1" lang="uk-UA" smtClean="0" sz="2500">
                <a:latin charset="0" pitchFamily="66" typeface="Monotype Corsiva"/>
              </a:rPr>
              <a:t>Всеураїнського</a:t>
            </a:r>
            <a:r>
              <a:rPr dirty="0" lang="uk-UA" smtClean="0" sz="2500">
                <a:latin charset="0" pitchFamily="66" typeface="Monotype Corsiva"/>
              </a:rPr>
              <a:t> конкурсу  “ Учитель року “  у номінації “ </a:t>
            </a:r>
            <a:r>
              <a:rPr dirty="0" err="1" lang="uk-UA" smtClean="0" sz="2500">
                <a:latin charset="0" pitchFamily="66" typeface="Monotype Corsiva"/>
              </a:rPr>
              <a:t>Математика”</a:t>
            </a:r>
            <a:r>
              <a:rPr dirty="0" lang="uk-UA" smtClean="0" sz="2500">
                <a:latin charset="0" pitchFamily="66" typeface="Monotype Corsiva"/>
              </a:rPr>
              <a:t> </a:t>
            </a:r>
            <a:endParaRPr dirty="0" lang="uk-UA" sz="2500">
              <a:latin charset="0" pitchFamily="66" typeface="Monotype Corsiva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408712" cy="720725"/>
          </a:xfrm>
          <a:solidFill>
            <a:srgbClr val="FFFF00"/>
          </a:solidFill>
        </p:spPr>
        <p:txBody>
          <a:bodyPr/>
          <a:lstStyle/>
          <a:p>
            <a:r>
              <a:rPr b="1" dirty="0" lang="uk-UA" smtClean="0">
                <a:solidFill>
                  <a:srgbClr val="002060"/>
                </a:solidFill>
                <a:latin charset="0" pitchFamily="66" typeface="Monotype Corsiva"/>
              </a:rPr>
              <a:t>Досягнення учителів </a:t>
            </a:r>
            <a:endParaRPr b="1" dirty="0" lang="uk-UA">
              <a:solidFill>
                <a:srgbClr val="002060"/>
              </a:solidFill>
              <a:latin charset="0" pitchFamily="66"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184576"/>
          </a:xfrm>
        </p:spPr>
        <p:txBody>
          <a:bodyPr/>
          <a:lstStyle/>
          <a:p>
            <a:pPr>
              <a:buNone/>
            </a:pPr>
            <a:r>
              <a:rPr dirty="0" lang="uk-UA" smtClean="0" sz="2000"/>
              <a:t>		</a:t>
            </a:r>
            <a:endParaRPr dirty="0" lang="uk-UA" sz="2400"/>
          </a:p>
        </p:txBody>
      </p:sp>
      <p:pic>
        <p:nvPicPr>
          <p:cNvPr id="7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-108520" y="260648"/>
            <a:ext cx="2880320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На зображенні може бути: 7 людей" id="8" name="Picture 6"/>
          <p:cNvPicPr>
            <a:picLocks noChangeArrowheads="1" noChangeAspect="1"/>
          </p:cNvPicPr>
          <p:nvPr/>
        </p:nvPicPr>
        <p:blipFill>
          <a:blip cstate="print" r:embed="rId3"/>
          <a:srcRect b="19" r="-4"/>
          <a:stretch>
            <a:fillRect/>
          </a:stretch>
        </p:blipFill>
        <p:spPr bwMode="auto">
          <a:xfrm>
            <a:off x="251520" y="4221089"/>
            <a:ext cx="3960439" cy="2636911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771800" y="908720"/>
            <a:ext cx="6372200" cy="3456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err="1" lang="uk-UA" smtClean="0" sz="2450">
                <a:solidFill>
                  <a:srgbClr val="C00000"/>
                </a:solidFill>
                <a:latin charset="0" pitchFamily="66" typeface="Monotype Corsiva"/>
              </a:rPr>
              <a:t>Бецала</a:t>
            </a:r>
            <a:r>
              <a:rPr b="1" dirty="0" lang="uk-UA" smtClean="0" sz="2450">
                <a:solidFill>
                  <a:srgbClr val="C00000"/>
                </a:solidFill>
                <a:latin charset="0" pitchFamily="66" typeface="Monotype Corsiva"/>
              </a:rPr>
              <a:t> Романа Василівна </a:t>
            </a:r>
            <a:r>
              <a:rPr dirty="0" lang="uk-UA" smtClean="0" sz="2450">
                <a:latin charset="0" pitchFamily="66" typeface="Monotype Corsiva"/>
              </a:rPr>
              <a:t>– учитель образотворчого мистецтва, трудового навчання. Лауреат </a:t>
            </a:r>
            <a:r>
              <a:rPr lang="uk-UA" smtClean="0" sz="2450">
                <a:latin charset="0" pitchFamily="66" typeface="Monotype Corsiva"/>
              </a:rPr>
              <a:t>премії  міського </a:t>
            </a:r>
            <a:r>
              <a:rPr dirty="0" lang="uk-UA" smtClean="0" sz="2450">
                <a:latin charset="0" pitchFamily="66" typeface="Monotype Corsiva"/>
              </a:rPr>
              <a:t>голови  в номінації                    “ </a:t>
            </a:r>
            <a:r>
              <a:rPr dirty="0" lang="uk-UA" smtClean="0" sz="2450">
                <a:solidFill>
                  <a:schemeClr val="tx1"/>
                </a:solidFill>
                <a:latin charset="0" pitchFamily="66" typeface="Monotype Corsiva"/>
              </a:rPr>
              <a:t>Зоряний </a:t>
            </a:r>
            <a:r>
              <a:rPr dirty="0" err="1" lang="uk-UA" smtClean="0" sz="2450">
                <a:solidFill>
                  <a:schemeClr val="tx1"/>
                </a:solidFill>
                <a:latin charset="0" pitchFamily="66" typeface="Monotype Corsiva"/>
              </a:rPr>
              <a:t>старт”</a:t>
            </a:r>
            <a:r>
              <a:rPr dirty="0" lang="uk-UA" smtClean="0" sz="2450">
                <a:solidFill>
                  <a:schemeClr val="tx1"/>
                </a:solidFill>
                <a:latin charset="0" pitchFamily="66" typeface="Monotype Corsiva"/>
              </a:rPr>
              <a:t>, </a:t>
            </a:r>
            <a:r>
              <a:rPr dirty="0" lang="uk-UA" smtClean="0" sz="2450">
                <a:latin charset="0" pitchFamily="66" typeface="Monotype Corsiva"/>
              </a:rPr>
              <a:t>переможець  І ( зонального ) туру та ІІ ( обласного) туру   Всеукраїнського  конкурсу “ Учитель року-2020”  у номінації “ Образотворче </a:t>
            </a:r>
            <a:r>
              <a:rPr dirty="0" err="1" lang="uk-UA" smtClean="0" sz="2450">
                <a:latin charset="0" pitchFamily="66" typeface="Monotype Corsiva"/>
              </a:rPr>
              <a:t>мистецтво”</a:t>
            </a:r>
            <a:r>
              <a:rPr dirty="0" lang="uk-UA" smtClean="0" sz="2450">
                <a:latin charset="0" pitchFamily="66" typeface="Monotype Corsiva"/>
              </a:rPr>
              <a:t>. </a:t>
            </a:r>
            <a:r>
              <a:rPr dirty="0" err="1" lang="uk-UA" smtClean="0" sz="2450">
                <a:latin charset="0" pitchFamily="66" typeface="Monotype Corsiva"/>
              </a:rPr>
              <a:t>Номінант</a:t>
            </a:r>
            <a:r>
              <a:rPr dirty="0" lang="uk-UA" smtClean="0" sz="2450">
                <a:latin charset="0" pitchFamily="66" typeface="Monotype Corsiva"/>
              </a:rPr>
              <a:t> на участь у ІІІ ( фінальному)  етапі Всеукраїнського  конкурсу “ Учитель </a:t>
            </a:r>
            <a:r>
              <a:rPr dirty="0" err="1" lang="uk-UA" smtClean="0" sz="2450">
                <a:latin charset="0" pitchFamily="66" typeface="Monotype Corsiva"/>
              </a:rPr>
              <a:t>року”</a:t>
            </a:r>
            <a:r>
              <a:rPr dirty="0" lang="uk-UA" smtClean="0" sz="2450">
                <a:latin charset="0" pitchFamily="66" typeface="Monotype Corsiva"/>
              </a:rPr>
              <a:t> </a:t>
            </a:r>
            <a:endParaRPr dirty="0" lang="uk-UA" sz="2450">
              <a:latin charset="0" pitchFamily="66" typeface="Monotype Corsiva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Sch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1337</Words>
  <Application>Microsoft Office PowerPoint</Application>
  <PresentationFormat>Экран (4:3)</PresentationFormat>
  <Paragraphs>294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School</vt:lpstr>
      <vt:lpstr> Звіт про роботу  Хриплинської гімназії Іано-Франківської міської ради за 2020-2021 н. р.     </vt:lpstr>
      <vt:lpstr>Загальна інформація про   освітній  заклад </vt:lpstr>
      <vt:lpstr>Мета Хриплинської гімназії </vt:lpstr>
      <vt:lpstr>Стан і розвиток  мережі Хриплинської гімназії </vt:lpstr>
      <vt:lpstr>Матеріально-технічна база гімназії:</vt:lpstr>
      <vt:lpstr>Аналіз кадрового складу  Хриплинської гімназії </vt:lpstr>
      <vt:lpstr>Кадрове забезпечення                          Хриплинської гімназії</vt:lpstr>
      <vt:lpstr>Досягнення учителів </vt:lpstr>
      <vt:lpstr>Досягнення учителів </vt:lpstr>
      <vt:lpstr>Дистанційне навчання</vt:lpstr>
      <vt:lpstr>Дистанційне навчання Телеуроки на каналі  “ Вежа”</vt:lpstr>
      <vt:lpstr>Освітній   процес</vt:lpstr>
      <vt:lpstr>Результати навчальних досягнень здобувачів Хриплинської гімназії  3-9 класів за підсумками 2020-2021н.р.</vt:lpstr>
      <vt:lpstr>Досягнення учнів </vt:lpstr>
      <vt:lpstr>Досягнення учнів </vt:lpstr>
      <vt:lpstr>Досягнення учнів </vt:lpstr>
      <vt:lpstr>Досягнення учнів </vt:lpstr>
      <vt:lpstr>Досягнення учнів </vt:lpstr>
      <vt:lpstr>Досягнення учнів </vt:lpstr>
      <vt:lpstr>Досягнення учнів </vt:lpstr>
      <vt:lpstr>Досягнення учнів </vt:lpstr>
      <vt:lpstr>Результати   ДПА</vt:lpstr>
      <vt:lpstr>Робота шкільної бібліотеки</vt:lpstr>
      <vt:lpstr>Виховна робота </vt:lpstr>
      <vt:lpstr>Виховна  робота </vt:lpstr>
      <vt:lpstr>Разом вчимося - разом і                            відпочиваємо  </vt:lpstr>
      <vt:lpstr>Збереження і зміцнення здоров’я  учасників освітнього процесу</vt:lpstr>
      <vt:lpstr>Збереження і зміцнення здоров’я  учасників освітнього процесу </vt:lpstr>
      <vt:lpstr>Збереження і зміцнення здоров’я  учасників освітнього процесу </vt:lpstr>
      <vt:lpstr>Слайд 30</vt:lpstr>
      <vt:lpstr>Профілактика булінгу  </vt:lpstr>
      <vt:lpstr>Збереження і зміцнення здоров’я  учасників освітнього процесу. Медичний захист. </vt:lpstr>
      <vt:lpstr>Співпраця з батьками </vt:lpstr>
      <vt:lpstr>Прозорість  і відкритість гімназії  </vt:lpstr>
      <vt:lpstr>Фінансово-господарська діяльність</vt:lpstr>
      <vt:lpstr>Фінансово-господарська діяльність</vt:lpstr>
      <vt:lpstr>Фінансово-господарська діяльність</vt:lpstr>
      <vt:lpstr>Управління закладом освіти.                 Завдання на 2020-2021 н.р </vt:lpstr>
      <vt:lpstr>Проблеми, які самі не зможемо вирішити…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директора  Хриплинської школи  Куницької  Г.В. за 2019/ 2020 н.р.</dc:title>
  <dc:subject>Школьный</dc:subject>
  <dc:creator>user</dc:creator>
  <dc:description>http://propowerpoint.ru - Шаблоны для презентаций, уроки и советы PowerPoint.</dc:description>
  <cp:lastModifiedBy>user</cp:lastModifiedBy>
  <cp:revision>101</cp:revision>
  <dcterms:created xsi:type="dcterms:W3CDTF">2020-06-20T15:15:27Z</dcterms:created>
  <dcterms:modified xsi:type="dcterms:W3CDTF">2021-08-29T07:53:43Z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2819545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