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charts/chart6.xml" ContentType="application/vnd.openxmlformats-officedocument.drawingml.char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257" r:id="rId4"/>
    <p:sldId id="260" r:id="rId5"/>
    <p:sldId id="262" r:id="rId6"/>
    <p:sldId id="261" r:id="rId7"/>
    <p:sldId id="263" r:id="rId8"/>
    <p:sldId id="264" r:id="rId9"/>
    <p:sldId id="266" r:id="rId10"/>
    <p:sldId id="265" r:id="rId11"/>
    <p:sldId id="267" r:id="rId12"/>
    <p:sldId id="286" r:id="rId13"/>
    <p:sldId id="269" r:id="rId14"/>
    <p:sldId id="287" r:id="rId15"/>
    <p:sldId id="270" r:id="rId16"/>
    <p:sldId id="271" r:id="rId17"/>
    <p:sldId id="272" r:id="rId18"/>
    <p:sldId id="288" r:id="rId19"/>
    <p:sldId id="289" r:id="rId20"/>
    <p:sldId id="273" r:id="rId21"/>
    <p:sldId id="274" r:id="rId22"/>
    <p:sldId id="275" r:id="rId23"/>
    <p:sldId id="292" r:id="rId24"/>
    <p:sldId id="277" r:id="rId25"/>
    <p:sldId id="293" r:id="rId26"/>
    <p:sldId id="278" r:id="rId27"/>
    <p:sldId id="279" r:id="rId28"/>
    <p:sldId id="280" r:id="rId29"/>
    <p:sldId id="281" r:id="rId30"/>
    <p:sldId id="282" r:id="rId31"/>
    <p:sldId id="284"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82" y="-2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Desktop\&#1053;&#1086;&#1074;&#1080;&#1081;%20&#1051;&#1080;&#1089;&#1090;%20Microsoft%20Office%20Excel.xlsx" TargetMode="External"/><Relationship Id="rId1" Type="http://schemas.openxmlformats.org/officeDocument/2006/relationships/image" Target="../media/image13.jpeg"/></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1053;&#1086;&#1074;&#1080;&#1081;%20&#1051;&#1080;&#1089;&#1090;%20Microsoft%20Office%20Exc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1053;&#1086;&#1074;&#1080;&#1081;%20&#1051;&#1080;&#1089;&#1090;%20Microsoft%20Office%20Exce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1053;&#1086;&#1074;&#1080;&#1081;%20&#1051;&#1080;&#1089;&#1090;%20Microsoft%20Office%20Excel.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user\Desktop\&#1053;&#1086;&#1074;&#1080;&#1081;%20&#1051;&#1080;&#1089;&#1090;%20Microsoft%20Office%20Excel.xlsx" TargetMode="External"/><Relationship Id="rId1" Type="http://schemas.openxmlformats.org/officeDocument/2006/relationships/image" Target="../media/image32.jpeg"/></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esktop\&#1053;&#1086;&#1074;&#1080;&#1081;%20&#1051;&#1080;&#1089;&#1090;%20Microsoft%20Office%20Excel.xlsx" TargetMode="External"/><Relationship Id="rId2" Type="http://schemas.openxmlformats.org/officeDocument/2006/relationships/image" Target="../media/image34.jpeg"/><Relationship Id="rId1" Type="http://schemas.openxmlformats.org/officeDocument/2006/relationships/image" Target="../media/image33.jpeg"/></Relationships>
</file>

<file path=ppt/charts/chart1.xml><?xml version="1.0" encoding="utf-8"?>
<c:chartSpace xmlns:c="http://schemas.openxmlformats.org/drawingml/2006/chart" xmlns:a="http://schemas.openxmlformats.org/drawingml/2006/main" xmlns:r="http://schemas.openxmlformats.org/officeDocument/2006/relationships">
  <c:lang val="uk-UA"/>
  <c:chart>
    <c:title>
      <c:tx>
        <c:rich>
          <a:bodyPr/>
          <a:lstStyle/>
          <a:p>
            <a:pPr>
              <a:defRPr/>
            </a:pPr>
            <a:r>
              <a:rPr lang="uk-UA" sz="2400" i="1">
                <a:latin typeface="Monotype Corsiva" pitchFamily="66" charset="0"/>
              </a:rPr>
              <a:t>Мережа</a:t>
            </a:r>
            <a:r>
              <a:rPr lang="uk-UA" sz="2400" i="1" baseline="0">
                <a:latin typeface="Monotype Corsiva" pitchFamily="66" charset="0"/>
              </a:rPr>
              <a:t> Хриплинської гімназії </a:t>
            </a:r>
            <a:endParaRPr lang="uk-UA" sz="2400" i="1">
              <a:latin typeface="Monotype Corsiva" pitchFamily="66" charset="0"/>
            </a:endParaRPr>
          </a:p>
        </c:rich>
      </c:tx>
      <c:layout>
        <c:manualLayout>
          <c:xMode val="edge"/>
          <c:yMode val="edge"/>
          <c:x val="0.15492301743532108"/>
          <c:y val="0"/>
        </c:manualLayout>
      </c:layout>
    </c:title>
    <c:view3D>
      <c:rAngAx val="1"/>
    </c:view3D>
    <c:plotArea>
      <c:layout/>
      <c:bar3DChart>
        <c:barDir val="col"/>
        <c:grouping val="clustered"/>
        <c:ser>
          <c:idx val="0"/>
          <c:order val="0"/>
          <c:tx>
            <c:strRef>
              <c:f>Лист1!$A$91</c:f>
              <c:strCache>
                <c:ptCount val="1"/>
                <c:pt idx="0">
                  <c:v>К-ть  учнів </c:v>
                </c:pt>
              </c:strCache>
            </c:strRef>
          </c:tx>
          <c:spPr>
            <a:blipFill>
              <a:blip xmlns:r="http://schemas.openxmlformats.org/officeDocument/2006/relationships" r:embed="rId1"/>
              <a:tile tx="0" ty="0" sx="100000" sy="100000" flip="none" algn="tl"/>
            </a:blipFill>
          </c:spPr>
          <c:dLbls>
            <c:txPr>
              <a:bodyPr/>
              <a:lstStyle/>
              <a:p>
                <a:pPr>
                  <a:defRPr b="1"/>
                </a:pPr>
                <a:endParaRPr lang="uk-UA"/>
              </a:p>
            </c:txPr>
            <c:showVal val="1"/>
          </c:dLbls>
          <c:cat>
            <c:strRef>
              <c:f>Лист1!$B$90:$D$90</c:f>
              <c:strCache>
                <c:ptCount val="3"/>
                <c:pt idx="0">
                  <c:v>2017-2018 н.р.</c:v>
                </c:pt>
                <c:pt idx="1">
                  <c:v>2018-2019 н.р.</c:v>
                </c:pt>
                <c:pt idx="2">
                  <c:v>2019-2020 н.р.</c:v>
                </c:pt>
              </c:strCache>
            </c:strRef>
          </c:cat>
          <c:val>
            <c:numRef>
              <c:f>Лист1!$B$91:$D$91</c:f>
              <c:numCache>
                <c:formatCode>General</c:formatCode>
                <c:ptCount val="3"/>
                <c:pt idx="0">
                  <c:v>105</c:v>
                </c:pt>
                <c:pt idx="1">
                  <c:v>116</c:v>
                </c:pt>
                <c:pt idx="2">
                  <c:v>136</c:v>
                </c:pt>
              </c:numCache>
            </c:numRef>
          </c:val>
        </c:ser>
        <c:ser>
          <c:idx val="1"/>
          <c:order val="1"/>
          <c:tx>
            <c:strRef>
              <c:f>Лист1!$A$92</c:f>
              <c:strCache>
                <c:ptCount val="1"/>
                <c:pt idx="0">
                  <c:v>середня наповнюваність класів </c:v>
                </c:pt>
              </c:strCache>
            </c:strRef>
          </c:tx>
          <c:spPr>
            <a:gradFill>
              <a:gsLst>
                <a:gs pos="0">
                  <a:srgbClr val="FF3399"/>
                </a:gs>
                <a:gs pos="25000">
                  <a:srgbClr val="FF6633"/>
                </a:gs>
                <a:gs pos="50000">
                  <a:srgbClr val="FFFF00"/>
                </a:gs>
                <a:gs pos="75000">
                  <a:srgbClr val="01A78F"/>
                </a:gs>
                <a:gs pos="100000">
                  <a:srgbClr val="3366FF"/>
                </a:gs>
              </a:gsLst>
              <a:lin ang="5400000" scaled="0"/>
            </a:gradFill>
          </c:spPr>
          <c:dLbls>
            <c:dLbl>
              <c:idx val="0"/>
              <c:layout>
                <c:manualLayout>
                  <c:x val="1.7361111111111192E-2"/>
                  <c:y val="4.1562759767248564E-3"/>
                </c:manualLayout>
              </c:layout>
              <c:showVal val="1"/>
            </c:dLbl>
            <c:dLbl>
              <c:idx val="1"/>
              <c:layout>
                <c:manualLayout>
                  <c:x val="2.2321428571428641E-2"/>
                  <c:y val="-7.6197512666454423E-17"/>
                </c:manualLayout>
              </c:layout>
              <c:showVal val="1"/>
            </c:dLbl>
            <c:dLbl>
              <c:idx val="2"/>
              <c:layout>
                <c:manualLayout>
                  <c:x val="1.4880952380952399E-2"/>
                  <c:y val="-7.6197512666454423E-17"/>
                </c:manualLayout>
              </c:layout>
              <c:showVal val="1"/>
            </c:dLbl>
            <c:txPr>
              <a:bodyPr/>
              <a:lstStyle/>
              <a:p>
                <a:pPr>
                  <a:defRPr b="1"/>
                </a:pPr>
                <a:endParaRPr lang="uk-UA"/>
              </a:p>
            </c:txPr>
            <c:showVal val="1"/>
          </c:dLbls>
          <c:cat>
            <c:strRef>
              <c:f>Лист1!$B$90:$D$90</c:f>
              <c:strCache>
                <c:ptCount val="3"/>
                <c:pt idx="0">
                  <c:v>2017-2018 н.р.</c:v>
                </c:pt>
                <c:pt idx="1">
                  <c:v>2018-2019 н.р.</c:v>
                </c:pt>
                <c:pt idx="2">
                  <c:v>2019-2020 н.р.</c:v>
                </c:pt>
              </c:strCache>
            </c:strRef>
          </c:cat>
          <c:val>
            <c:numRef>
              <c:f>Лист1!$B$92:$D$92</c:f>
              <c:numCache>
                <c:formatCode>General</c:formatCode>
                <c:ptCount val="3"/>
                <c:pt idx="0">
                  <c:v>11.6</c:v>
                </c:pt>
                <c:pt idx="1">
                  <c:v>12.8</c:v>
                </c:pt>
                <c:pt idx="2">
                  <c:v>15.1</c:v>
                </c:pt>
              </c:numCache>
            </c:numRef>
          </c:val>
        </c:ser>
        <c:shape val="cylinder"/>
        <c:axId val="109146112"/>
        <c:axId val="109147648"/>
        <c:axId val="0"/>
      </c:bar3DChart>
      <c:catAx>
        <c:axId val="109146112"/>
        <c:scaling>
          <c:orientation val="minMax"/>
        </c:scaling>
        <c:axPos val="b"/>
        <c:tickLblPos val="nextTo"/>
        <c:txPr>
          <a:bodyPr/>
          <a:lstStyle/>
          <a:p>
            <a:pPr>
              <a:defRPr sz="1100" b="1"/>
            </a:pPr>
            <a:endParaRPr lang="uk-UA"/>
          </a:p>
        </c:txPr>
        <c:crossAx val="109147648"/>
        <c:crosses val="autoZero"/>
        <c:auto val="1"/>
        <c:lblAlgn val="ctr"/>
        <c:lblOffset val="100"/>
      </c:catAx>
      <c:valAx>
        <c:axId val="109147648"/>
        <c:scaling>
          <c:orientation val="minMax"/>
        </c:scaling>
        <c:axPos val="l"/>
        <c:majorGridlines/>
        <c:numFmt formatCode="General" sourceLinked="1"/>
        <c:tickLblPos val="nextTo"/>
        <c:crossAx val="109146112"/>
        <c:crosses val="autoZero"/>
        <c:crossBetween val="between"/>
      </c:valAx>
    </c:plotArea>
    <c:legend>
      <c:legendPos val="r"/>
      <c:layout/>
      <c:txPr>
        <a:bodyPr/>
        <a:lstStyle/>
        <a:p>
          <a:pPr>
            <a:defRPr sz="1200" b="1"/>
          </a:pPr>
          <a:endParaRPr lang="uk-UA"/>
        </a:p>
      </c:txPr>
    </c:legend>
    <c:plotVisOnly val="1"/>
  </c:chart>
  <c:spPr>
    <a:gradFill>
      <a:gsLst>
        <a:gs pos="0">
          <a:srgbClr val="FBEAC7"/>
        </a:gs>
        <a:gs pos="17999">
          <a:srgbClr val="FEE7F2"/>
        </a:gs>
        <a:gs pos="36000">
          <a:srgbClr val="FAC77D"/>
        </a:gs>
        <a:gs pos="61000">
          <a:srgbClr val="FBA97D"/>
        </a:gs>
        <a:gs pos="82001">
          <a:srgbClr val="FBD49C"/>
        </a:gs>
        <a:gs pos="100000">
          <a:srgbClr val="FEE7F2"/>
        </a:gs>
      </a:gsLst>
      <a:lin ang="5400000" scaled="0"/>
    </a:gradFill>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uk-UA"/>
  <c:style val="26"/>
  <c:chart>
    <c:title>
      <c:tx>
        <c:rich>
          <a:bodyPr/>
          <a:lstStyle/>
          <a:p>
            <a:pPr>
              <a:defRPr sz="1700">
                <a:solidFill>
                  <a:srgbClr val="C00000"/>
                </a:solidFill>
              </a:defRPr>
            </a:pPr>
            <a:r>
              <a:rPr lang="uk-UA" sz="1700" i="1" dirty="0">
                <a:solidFill>
                  <a:schemeClr val="tx1"/>
                </a:solidFill>
              </a:rPr>
              <a:t>Аналіз якісного складу педагогів </a:t>
            </a:r>
            <a:r>
              <a:rPr lang="uk-UA" sz="1700" i="1" dirty="0" err="1">
                <a:solidFill>
                  <a:schemeClr val="tx1"/>
                </a:solidFill>
              </a:rPr>
              <a:t>Хриплинської</a:t>
            </a:r>
            <a:r>
              <a:rPr lang="uk-UA" sz="1700" i="1" dirty="0">
                <a:solidFill>
                  <a:schemeClr val="tx1"/>
                </a:solidFill>
              </a:rPr>
              <a:t> гімназії за кваліфікаційним рівнем</a:t>
            </a:r>
          </a:p>
        </c:rich>
      </c:tx>
      <c:layout>
        <c:manualLayout>
          <c:xMode val="edge"/>
          <c:yMode val="edge"/>
          <c:x val="0.10929465178472265"/>
          <c:y val="1.3361310022792085E-2"/>
        </c:manualLayout>
      </c:layout>
    </c:title>
    <c:view3D>
      <c:rotX val="50"/>
      <c:rotY val="20"/>
      <c:perspective val="100"/>
    </c:view3D>
    <c:plotArea>
      <c:layout>
        <c:manualLayout>
          <c:layoutTarget val="inner"/>
          <c:xMode val="edge"/>
          <c:yMode val="edge"/>
          <c:x val="6.9853349627819139E-2"/>
          <c:y val="0.21016036096999324"/>
          <c:w val="0.75748875124986115"/>
          <c:h val="0.64271772833321561"/>
        </c:manualLayout>
      </c:layout>
      <c:pie3DChart>
        <c:varyColors val="1"/>
        <c:ser>
          <c:idx val="0"/>
          <c:order val="0"/>
          <c:dLbls>
            <c:dLbl>
              <c:idx val="2"/>
              <c:layout>
                <c:manualLayout>
                  <c:x val="5.1122160669016606E-2"/>
                  <c:y val="-0.11008805048026678"/>
                </c:manualLayout>
              </c:layout>
              <c:showPercent val="1"/>
            </c:dLbl>
            <c:txPr>
              <a:bodyPr/>
              <a:lstStyle/>
              <a:p>
                <a:pPr>
                  <a:defRPr sz="1600" b="1"/>
                </a:pPr>
                <a:endParaRPr lang="uk-UA"/>
              </a:p>
            </c:txPr>
            <c:showPercent val="1"/>
            <c:showLeaderLines val="1"/>
          </c:dLbls>
          <c:cat>
            <c:strRef>
              <c:f>Лист1!$B$7:$B$11</c:f>
              <c:strCache>
                <c:ptCount val="5"/>
                <c:pt idx="0">
                  <c:v>Старший вчитель</c:v>
                </c:pt>
                <c:pt idx="1">
                  <c:v>Вища категорія</c:v>
                </c:pt>
                <c:pt idx="2">
                  <c:v>І категорія</c:v>
                </c:pt>
                <c:pt idx="3">
                  <c:v>ІІ категорія </c:v>
                </c:pt>
                <c:pt idx="4">
                  <c:v>Спеціаліст</c:v>
                </c:pt>
              </c:strCache>
            </c:strRef>
          </c:cat>
          <c:val>
            <c:numRef>
              <c:f>Лист1!$C$7:$C$11</c:f>
              <c:numCache>
                <c:formatCode>General</c:formatCode>
                <c:ptCount val="5"/>
                <c:pt idx="0">
                  <c:v>6</c:v>
                </c:pt>
                <c:pt idx="1">
                  <c:v>6</c:v>
                </c:pt>
                <c:pt idx="2">
                  <c:v>1</c:v>
                </c:pt>
                <c:pt idx="3">
                  <c:v>4</c:v>
                </c:pt>
                <c:pt idx="4">
                  <c:v>4</c:v>
                </c:pt>
              </c:numCache>
            </c:numRef>
          </c:val>
        </c:ser>
        <c:dLbls>
          <c:showPercent val="1"/>
        </c:dLbls>
      </c:pie3DChart>
    </c:plotArea>
    <c:legend>
      <c:legendPos val="b"/>
      <c:layout>
        <c:manualLayout>
          <c:xMode val="edge"/>
          <c:yMode val="edge"/>
          <c:x val="0"/>
          <c:y val="0.83096091175054621"/>
          <c:w val="0.94330987033186864"/>
          <c:h val="0.13429968219019497"/>
        </c:manualLayout>
      </c:layout>
      <c:txPr>
        <a:bodyPr/>
        <a:lstStyle/>
        <a:p>
          <a:pPr>
            <a:defRPr sz="1600" b="1"/>
          </a:pPr>
          <a:endParaRPr lang="uk-UA"/>
        </a:p>
      </c:txPr>
    </c:legend>
    <c:plotVisOnly val="1"/>
  </c:chart>
  <c:spPr>
    <a:gradFill>
      <a:gsLst>
        <a:gs pos="0">
          <a:srgbClr val="FBEAC7"/>
        </a:gs>
        <a:gs pos="17999">
          <a:srgbClr val="FEE7F2"/>
        </a:gs>
        <a:gs pos="36000">
          <a:srgbClr val="FAC77D"/>
        </a:gs>
        <a:gs pos="61000">
          <a:srgbClr val="FBA97D"/>
        </a:gs>
        <a:gs pos="82001">
          <a:srgbClr val="FBD49C"/>
        </a:gs>
        <a:gs pos="100000">
          <a:srgbClr val="FEE7F2"/>
        </a:gs>
      </a:gsLst>
      <a:lin ang="5400000" scaled="0"/>
    </a:gradFill>
    <a:scene3d>
      <a:camera prst="orthographicFront"/>
      <a:lightRig rig="threePt" dir="t"/>
    </a:scene3d>
    <a:sp3d>
      <a:bevelB w="6350"/>
    </a:sp3d>
  </c:spPr>
  <c:txPr>
    <a:bodyPr/>
    <a:lstStyle/>
    <a:p>
      <a:pPr>
        <a:defRPr sz="1800"/>
      </a:pPr>
      <a:endParaRPr lang="uk-UA"/>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uk-UA"/>
  <c:chart>
    <c:title>
      <c:tx>
        <c:rich>
          <a:bodyPr/>
          <a:lstStyle/>
          <a:p>
            <a:pPr>
              <a:defRPr>
                <a:solidFill>
                  <a:sysClr val="windowText" lastClr="000000"/>
                </a:solidFill>
              </a:defRPr>
            </a:pPr>
            <a:r>
              <a:rPr lang="uk-UA" sz="1700" i="1" dirty="0">
                <a:solidFill>
                  <a:sysClr val="windowText" lastClr="000000"/>
                </a:solidFill>
              </a:rPr>
              <a:t>Аналіз</a:t>
            </a:r>
            <a:r>
              <a:rPr lang="uk-UA" sz="1700" i="1" baseline="0" dirty="0">
                <a:solidFill>
                  <a:sysClr val="windowText" lastClr="000000"/>
                </a:solidFill>
              </a:rPr>
              <a:t> якісного складу педагогів </a:t>
            </a:r>
            <a:r>
              <a:rPr lang="uk-UA" sz="1700" i="1" baseline="0" dirty="0" err="1">
                <a:solidFill>
                  <a:sysClr val="windowText" lastClr="000000"/>
                </a:solidFill>
              </a:rPr>
              <a:t>Хриплинської</a:t>
            </a:r>
            <a:r>
              <a:rPr lang="uk-UA" sz="1700" i="1" baseline="0" dirty="0">
                <a:solidFill>
                  <a:sysClr val="windowText" lastClr="000000"/>
                </a:solidFill>
              </a:rPr>
              <a:t>  школи за стажем </a:t>
            </a:r>
            <a:endParaRPr lang="uk-UA" sz="1700" i="1" dirty="0">
              <a:solidFill>
                <a:sysClr val="windowText" lastClr="000000"/>
              </a:solidFill>
            </a:endParaRPr>
          </a:p>
        </c:rich>
      </c:tx>
      <c:layout/>
    </c:title>
    <c:view3D>
      <c:rAngAx val="1"/>
    </c:view3D>
    <c:plotArea>
      <c:layout/>
      <c:bar3DChart>
        <c:barDir val="col"/>
        <c:grouping val="clustered"/>
        <c:ser>
          <c:idx val="0"/>
          <c:order val="0"/>
          <c:spPr>
            <a:gradFill>
              <a:gsLst>
                <a:gs pos="0">
                  <a:srgbClr val="FF3399"/>
                </a:gs>
                <a:gs pos="25000">
                  <a:srgbClr val="FF6633"/>
                </a:gs>
                <a:gs pos="50000">
                  <a:srgbClr val="FFFF00"/>
                </a:gs>
                <a:gs pos="75000">
                  <a:srgbClr val="01A78F"/>
                </a:gs>
                <a:gs pos="100000">
                  <a:srgbClr val="3366FF"/>
                </a:gs>
              </a:gsLst>
              <a:lin ang="5400000" scaled="0"/>
            </a:gradFill>
          </c:spPr>
          <c:dLbls>
            <c:txPr>
              <a:bodyPr/>
              <a:lstStyle/>
              <a:p>
                <a:pPr>
                  <a:defRPr sz="1400" b="1"/>
                </a:pPr>
                <a:endParaRPr lang="uk-UA"/>
              </a:p>
            </c:txPr>
            <c:showVal val="1"/>
          </c:dLbls>
          <c:cat>
            <c:strRef>
              <c:f>Лист1!$B$41:$E$41</c:f>
              <c:strCache>
                <c:ptCount val="4"/>
                <c:pt idx="0">
                  <c:v>до 3 років </c:v>
                </c:pt>
                <c:pt idx="1">
                  <c:v>від 3 до 10 років </c:v>
                </c:pt>
                <c:pt idx="2">
                  <c:v>від 11 до 20 років </c:v>
                </c:pt>
                <c:pt idx="3">
                  <c:v>21 рік і більше </c:v>
                </c:pt>
              </c:strCache>
            </c:strRef>
          </c:cat>
          <c:val>
            <c:numRef>
              <c:f>Лист1!$B$42:$E$42</c:f>
              <c:numCache>
                <c:formatCode>General</c:formatCode>
                <c:ptCount val="4"/>
                <c:pt idx="0">
                  <c:v>4</c:v>
                </c:pt>
                <c:pt idx="1">
                  <c:v>2</c:v>
                </c:pt>
                <c:pt idx="2">
                  <c:v>4</c:v>
                </c:pt>
                <c:pt idx="3">
                  <c:v>11</c:v>
                </c:pt>
              </c:numCache>
            </c:numRef>
          </c:val>
        </c:ser>
        <c:dLbls>
          <c:showVal val="1"/>
        </c:dLbls>
        <c:shape val="cylinder"/>
        <c:axId val="109234048"/>
        <c:axId val="109235584"/>
        <c:axId val="0"/>
      </c:bar3DChart>
      <c:catAx>
        <c:axId val="109234048"/>
        <c:scaling>
          <c:orientation val="minMax"/>
        </c:scaling>
        <c:axPos val="b"/>
        <c:tickLblPos val="nextTo"/>
        <c:txPr>
          <a:bodyPr/>
          <a:lstStyle/>
          <a:p>
            <a:pPr>
              <a:defRPr sz="1200" b="1"/>
            </a:pPr>
            <a:endParaRPr lang="uk-UA"/>
          </a:p>
        </c:txPr>
        <c:crossAx val="109235584"/>
        <c:crosses val="autoZero"/>
        <c:auto val="1"/>
        <c:lblAlgn val="ctr"/>
        <c:lblOffset val="100"/>
      </c:catAx>
      <c:valAx>
        <c:axId val="109235584"/>
        <c:scaling>
          <c:orientation val="minMax"/>
        </c:scaling>
        <c:axPos val="l"/>
        <c:majorGridlines/>
        <c:numFmt formatCode="General" sourceLinked="1"/>
        <c:tickLblPos val="nextTo"/>
        <c:crossAx val="109234048"/>
        <c:crosses val="autoZero"/>
        <c:crossBetween val="between"/>
      </c:valAx>
    </c:plotArea>
    <c:plotVisOnly val="1"/>
  </c:chart>
  <c:spPr>
    <a:gradFill>
      <a:gsLst>
        <a:gs pos="0">
          <a:srgbClr val="FFEFD1"/>
        </a:gs>
        <a:gs pos="64999">
          <a:srgbClr val="F0EBD5"/>
        </a:gs>
        <a:gs pos="100000">
          <a:srgbClr val="D1C39F"/>
        </a:gs>
      </a:gsLst>
      <a:lin ang="5400000" scaled="0"/>
    </a:gra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uk-UA"/>
  <c:chart>
    <c:title>
      <c:tx>
        <c:rich>
          <a:bodyPr/>
          <a:lstStyle/>
          <a:p>
            <a:pPr>
              <a:defRPr/>
            </a:pPr>
            <a:r>
              <a:rPr lang="uk-UA" i="1"/>
              <a:t>Аналіз</a:t>
            </a:r>
            <a:r>
              <a:rPr lang="uk-UA" i="1" baseline="0"/>
              <a:t> якісного сладу педагогів Хриплинської гімназії за віком </a:t>
            </a:r>
            <a:endParaRPr lang="uk-UA" i="1"/>
          </a:p>
        </c:rich>
      </c:tx>
      <c:layout/>
    </c:title>
    <c:view3D>
      <c:rotX val="30"/>
      <c:perspective val="30"/>
    </c:view3D>
    <c:plotArea>
      <c:layout/>
      <c:pie3DChart>
        <c:varyColors val="1"/>
        <c:ser>
          <c:idx val="0"/>
          <c:order val="0"/>
          <c:explosion val="25"/>
          <c:dLbls>
            <c:txPr>
              <a:bodyPr/>
              <a:lstStyle/>
              <a:p>
                <a:pPr>
                  <a:defRPr sz="1200" b="1"/>
                </a:pPr>
                <a:endParaRPr lang="uk-UA"/>
              </a:p>
            </c:txPr>
            <c:dLblPos val="ctr"/>
            <c:showVal val="1"/>
            <c:showLeaderLines val="1"/>
          </c:dLbls>
          <c:cat>
            <c:strRef>
              <c:f>Лист1!$A$102:$A$107</c:f>
              <c:strCache>
                <c:ptCount val="6"/>
                <c:pt idx="0">
                  <c:v>до 30 років включно </c:v>
                </c:pt>
                <c:pt idx="1">
                  <c:v>31-40 років </c:v>
                </c:pt>
                <c:pt idx="2">
                  <c:v>41- 50 років </c:v>
                </c:pt>
                <c:pt idx="3">
                  <c:v>51-54 роки</c:v>
                </c:pt>
                <c:pt idx="4">
                  <c:v>55-60 років </c:v>
                </c:pt>
                <c:pt idx="5">
                  <c:v>понад 60 років </c:v>
                </c:pt>
              </c:strCache>
            </c:strRef>
          </c:cat>
          <c:val>
            <c:numRef>
              <c:f>Лист1!$B$102:$B$107</c:f>
              <c:numCache>
                <c:formatCode>General</c:formatCode>
                <c:ptCount val="6"/>
                <c:pt idx="0">
                  <c:v>4</c:v>
                </c:pt>
                <c:pt idx="1">
                  <c:v>4</c:v>
                </c:pt>
                <c:pt idx="2">
                  <c:v>3</c:v>
                </c:pt>
                <c:pt idx="3">
                  <c:v>2</c:v>
                </c:pt>
                <c:pt idx="4">
                  <c:v>2</c:v>
                </c:pt>
                <c:pt idx="5">
                  <c:v>6</c:v>
                </c:pt>
              </c:numCache>
            </c:numRef>
          </c:val>
        </c:ser>
      </c:pie3DChart>
    </c:plotArea>
    <c:legend>
      <c:legendPos val="r"/>
      <c:layout/>
      <c:txPr>
        <a:bodyPr/>
        <a:lstStyle/>
        <a:p>
          <a:pPr>
            <a:defRPr b="1"/>
          </a:pPr>
          <a:endParaRPr lang="uk-UA"/>
        </a:p>
      </c:txPr>
    </c:legend>
    <c:plotVisOnly val="1"/>
  </c:chart>
  <c:spPr>
    <a:gradFill>
      <a:gsLst>
        <a:gs pos="0">
          <a:srgbClr val="E6DCAC"/>
        </a:gs>
        <a:gs pos="12000">
          <a:srgbClr val="E6D78A"/>
        </a:gs>
        <a:gs pos="30000">
          <a:srgbClr val="C7AC4C"/>
        </a:gs>
        <a:gs pos="45000">
          <a:srgbClr val="E6D78A"/>
        </a:gs>
        <a:gs pos="77000">
          <a:srgbClr val="C7AC4C"/>
        </a:gs>
        <a:gs pos="100000">
          <a:srgbClr val="E6DCAC"/>
        </a:gs>
      </a:gsLst>
      <a:lin ang="5400000" scaled="0"/>
    </a:gra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uk-UA"/>
  <c:chart>
    <c:view3D>
      <c:rAngAx val="1"/>
    </c:view3D>
    <c:sideWall>
      <c:spPr>
        <a:blipFill>
          <a:blip xmlns:r="http://schemas.openxmlformats.org/officeDocument/2006/relationships" r:embed="rId1"/>
          <a:tile tx="0" ty="0" sx="100000" sy="100000" flip="none" algn="tl"/>
        </a:blipFill>
      </c:spPr>
    </c:sideWall>
    <c:backWall>
      <c:spPr>
        <a:blipFill>
          <a:blip xmlns:r="http://schemas.openxmlformats.org/officeDocument/2006/relationships" r:embed="rId1"/>
          <a:tile tx="0" ty="0" sx="100000" sy="100000" flip="none" algn="tl"/>
        </a:blipFill>
      </c:spPr>
    </c:backWall>
    <c:plotArea>
      <c:layout/>
      <c:bar3DChart>
        <c:barDir val="col"/>
        <c:grouping val="clustered"/>
        <c:ser>
          <c:idx val="0"/>
          <c:order val="0"/>
          <c:tx>
            <c:strRef>
              <c:f>Лист1!$C$56</c:f>
              <c:strCache>
                <c:ptCount val="1"/>
                <c:pt idx="0">
                  <c:v>високий рівень</c:v>
                </c:pt>
              </c:strCache>
            </c:strRef>
          </c:tx>
          <c:dLbls>
            <c:txPr>
              <a:bodyPr/>
              <a:lstStyle/>
              <a:p>
                <a:pPr>
                  <a:defRPr b="1"/>
                </a:pPr>
                <a:endParaRPr lang="uk-UA"/>
              </a:p>
            </c:txPr>
            <c:showVal val="1"/>
          </c:dLbls>
          <c:cat>
            <c:strRef>
              <c:f>Лист1!$B$57:$B$63</c:f>
              <c:strCache>
                <c:ptCount val="7"/>
                <c:pt idx="0">
                  <c:v>3 клас</c:v>
                </c:pt>
                <c:pt idx="1">
                  <c:v>4 клас</c:v>
                </c:pt>
                <c:pt idx="2">
                  <c:v>5 клас</c:v>
                </c:pt>
                <c:pt idx="3">
                  <c:v>6 клас </c:v>
                </c:pt>
                <c:pt idx="4">
                  <c:v>7 клас</c:v>
                </c:pt>
                <c:pt idx="5">
                  <c:v>8 клас</c:v>
                </c:pt>
                <c:pt idx="6">
                  <c:v>9 клас</c:v>
                </c:pt>
              </c:strCache>
            </c:strRef>
          </c:cat>
          <c:val>
            <c:numRef>
              <c:f>Лист1!$C$57:$C$63</c:f>
              <c:numCache>
                <c:formatCode>General</c:formatCode>
                <c:ptCount val="7"/>
                <c:pt idx="0">
                  <c:v>2</c:v>
                </c:pt>
                <c:pt idx="1">
                  <c:v>6</c:v>
                </c:pt>
                <c:pt idx="2">
                  <c:v>4</c:v>
                </c:pt>
                <c:pt idx="3">
                  <c:v>2</c:v>
                </c:pt>
                <c:pt idx="4">
                  <c:v>0</c:v>
                </c:pt>
                <c:pt idx="5">
                  <c:v>0</c:v>
                </c:pt>
                <c:pt idx="6">
                  <c:v>0</c:v>
                </c:pt>
              </c:numCache>
            </c:numRef>
          </c:val>
        </c:ser>
        <c:ser>
          <c:idx val="1"/>
          <c:order val="1"/>
          <c:tx>
            <c:strRef>
              <c:f>Лист1!$D$56</c:f>
              <c:strCache>
                <c:ptCount val="1"/>
                <c:pt idx="0">
                  <c:v>достатній рівень</c:v>
                </c:pt>
              </c:strCache>
            </c:strRef>
          </c:tx>
          <c:dLbls>
            <c:txPr>
              <a:bodyPr/>
              <a:lstStyle/>
              <a:p>
                <a:pPr>
                  <a:defRPr b="1"/>
                </a:pPr>
                <a:endParaRPr lang="uk-UA"/>
              </a:p>
            </c:txPr>
            <c:showVal val="1"/>
          </c:dLbls>
          <c:cat>
            <c:strRef>
              <c:f>Лист1!$B$57:$B$63</c:f>
              <c:strCache>
                <c:ptCount val="7"/>
                <c:pt idx="0">
                  <c:v>3 клас</c:v>
                </c:pt>
                <c:pt idx="1">
                  <c:v>4 клас</c:v>
                </c:pt>
                <c:pt idx="2">
                  <c:v>5 клас</c:v>
                </c:pt>
                <c:pt idx="3">
                  <c:v>6 клас </c:v>
                </c:pt>
                <c:pt idx="4">
                  <c:v>7 клас</c:v>
                </c:pt>
                <c:pt idx="5">
                  <c:v>8 клас</c:v>
                </c:pt>
                <c:pt idx="6">
                  <c:v>9 клас</c:v>
                </c:pt>
              </c:strCache>
            </c:strRef>
          </c:cat>
          <c:val>
            <c:numRef>
              <c:f>Лист1!$D$57:$D$63</c:f>
              <c:numCache>
                <c:formatCode>General</c:formatCode>
                <c:ptCount val="7"/>
                <c:pt idx="0">
                  <c:v>8</c:v>
                </c:pt>
                <c:pt idx="1">
                  <c:v>9</c:v>
                </c:pt>
                <c:pt idx="2">
                  <c:v>5</c:v>
                </c:pt>
                <c:pt idx="3">
                  <c:v>7</c:v>
                </c:pt>
                <c:pt idx="4">
                  <c:v>4</c:v>
                </c:pt>
                <c:pt idx="5">
                  <c:v>1</c:v>
                </c:pt>
                <c:pt idx="6">
                  <c:v>3</c:v>
                </c:pt>
              </c:numCache>
            </c:numRef>
          </c:val>
        </c:ser>
        <c:ser>
          <c:idx val="2"/>
          <c:order val="2"/>
          <c:tx>
            <c:strRef>
              <c:f>Лист1!$E$56</c:f>
              <c:strCache>
                <c:ptCount val="1"/>
                <c:pt idx="0">
                  <c:v>середній рівень</c:v>
                </c:pt>
              </c:strCache>
            </c:strRef>
          </c:tx>
          <c:dLbls>
            <c:txPr>
              <a:bodyPr/>
              <a:lstStyle/>
              <a:p>
                <a:pPr>
                  <a:defRPr b="1"/>
                </a:pPr>
                <a:endParaRPr lang="uk-UA"/>
              </a:p>
            </c:txPr>
            <c:showVal val="1"/>
          </c:dLbls>
          <c:cat>
            <c:strRef>
              <c:f>Лист1!$B$57:$B$63</c:f>
              <c:strCache>
                <c:ptCount val="7"/>
                <c:pt idx="0">
                  <c:v>3 клас</c:v>
                </c:pt>
                <c:pt idx="1">
                  <c:v>4 клас</c:v>
                </c:pt>
                <c:pt idx="2">
                  <c:v>5 клас</c:v>
                </c:pt>
                <c:pt idx="3">
                  <c:v>6 клас </c:v>
                </c:pt>
                <c:pt idx="4">
                  <c:v>7 клас</c:v>
                </c:pt>
                <c:pt idx="5">
                  <c:v>8 клас</c:v>
                </c:pt>
                <c:pt idx="6">
                  <c:v>9 клас</c:v>
                </c:pt>
              </c:strCache>
            </c:strRef>
          </c:cat>
          <c:val>
            <c:numRef>
              <c:f>Лист1!$E$57:$E$63</c:f>
              <c:numCache>
                <c:formatCode>General</c:formatCode>
                <c:ptCount val="7"/>
                <c:pt idx="0">
                  <c:v>4</c:v>
                </c:pt>
                <c:pt idx="1">
                  <c:v>4</c:v>
                </c:pt>
                <c:pt idx="2">
                  <c:v>2</c:v>
                </c:pt>
                <c:pt idx="3">
                  <c:v>6</c:v>
                </c:pt>
                <c:pt idx="4">
                  <c:v>6</c:v>
                </c:pt>
                <c:pt idx="5">
                  <c:v>3</c:v>
                </c:pt>
                <c:pt idx="6">
                  <c:v>2</c:v>
                </c:pt>
              </c:numCache>
            </c:numRef>
          </c:val>
        </c:ser>
        <c:ser>
          <c:idx val="3"/>
          <c:order val="3"/>
          <c:tx>
            <c:strRef>
              <c:f>Лист1!$F$56</c:f>
              <c:strCache>
                <c:ptCount val="1"/>
                <c:pt idx="0">
                  <c:v>початковий рівень </c:v>
                </c:pt>
              </c:strCache>
            </c:strRef>
          </c:tx>
          <c:cat>
            <c:strRef>
              <c:f>Лист1!$B$57:$B$63</c:f>
              <c:strCache>
                <c:ptCount val="7"/>
                <c:pt idx="0">
                  <c:v>3 клас</c:v>
                </c:pt>
                <c:pt idx="1">
                  <c:v>4 клас</c:v>
                </c:pt>
                <c:pt idx="2">
                  <c:v>5 клас</c:v>
                </c:pt>
                <c:pt idx="3">
                  <c:v>6 клас </c:v>
                </c:pt>
                <c:pt idx="4">
                  <c:v>7 клас</c:v>
                </c:pt>
                <c:pt idx="5">
                  <c:v>8 клас</c:v>
                </c:pt>
                <c:pt idx="6">
                  <c:v>9 клас</c:v>
                </c:pt>
              </c:strCache>
            </c:strRef>
          </c:cat>
          <c:val>
            <c:numRef>
              <c:f>Лист1!$F$57:$F$63</c:f>
              <c:numCache>
                <c:formatCode>General</c:formatCode>
                <c:ptCount val="7"/>
                <c:pt idx="0">
                  <c:v>0</c:v>
                </c:pt>
                <c:pt idx="1">
                  <c:v>0</c:v>
                </c:pt>
                <c:pt idx="2">
                  <c:v>4</c:v>
                </c:pt>
                <c:pt idx="3">
                  <c:v>2</c:v>
                </c:pt>
                <c:pt idx="4">
                  <c:v>0</c:v>
                </c:pt>
                <c:pt idx="5">
                  <c:v>5</c:v>
                </c:pt>
                <c:pt idx="6">
                  <c:v>0</c:v>
                </c:pt>
              </c:numCache>
            </c:numRef>
          </c:val>
        </c:ser>
        <c:ser>
          <c:idx val="4"/>
          <c:order val="4"/>
          <c:tx>
            <c:strRef>
              <c:f>Лист1!$G$56</c:f>
              <c:strCache>
                <c:ptCount val="1"/>
              </c:strCache>
            </c:strRef>
          </c:tx>
          <c:cat>
            <c:strRef>
              <c:f>Лист1!$B$57:$B$63</c:f>
              <c:strCache>
                <c:ptCount val="7"/>
                <c:pt idx="0">
                  <c:v>3 клас</c:v>
                </c:pt>
                <c:pt idx="1">
                  <c:v>4 клас</c:v>
                </c:pt>
                <c:pt idx="2">
                  <c:v>5 клас</c:v>
                </c:pt>
                <c:pt idx="3">
                  <c:v>6 клас </c:v>
                </c:pt>
                <c:pt idx="4">
                  <c:v>7 клас</c:v>
                </c:pt>
                <c:pt idx="5">
                  <c:v>8 клас</c:v>
                </c:pt>
                <c:pt idx="6">
                  <c:v>9 клас</c:v>
                </c:pt>
              </c:strCache>
            </c:strRef>
          </c:cat>
          <c:val>
            <c:numRef>
              <c:f>Лист1!$G$57:$G$63</c:f>
              <c:numCache>
                <c:formatCode>General</c:formatCode>
                <c:ptCount val="7"/>
              </c:numCache>
            </c:numRef>
          </c:val>
        </c:ser>
        <c:dLbls>
          <c:showVal val="1"/>
        </c:dLbls>
        <c:shape val="cylinder"/>
        <c:axId val="109792256"/>
        <c:axId val="109802240"/>
        <c:axId val="0"/>
      </c:bar3DChart>
      <c:catAx>
        <c:axId val="109792256"/>
        <c:scaling>
          <c:orientation val="minMax"/>
        </c:scaling>
        <c:axPos val="b"/>
        <c:tickLblPos val="nextTo"/>
        <c:txPr>
          <a:bodyPr/>
          <a:lstStyle/>
          <a:p>
            <a:pPr>
              <a:defRPr sz="1200" b="1"/>
            </a:pPr>
            <a:endParaRPr lang="uk-UA"/>
          </a:p>
        </c:txPr>
        <c:crossAx val="109802240"/>
        <c:crosses val="autoZero"/>
        <c:auto val="1"/>
        <c:lblAlgn val="ctr"/>
        <c:lblOffset val="100"/>
      </c:catAx>
      <c:valAx>
        <c:axId val="109802240"/>
        <c:scaling>
          <c:orientation val="minMax"/>
        </c:scaling>
        <c:axPos val="l"/>
        <c:majorGridlines/>
        <c:numFmt formatCode="General" sourceLinked="1"/>
        <c:tickLblPos val="nextTo"/>
        <c:crossAx val="109792256"/>
        <c:crosses val="autoZero"/>
        <c:crossBetween val="between"/>
      </c:valAx>
    </c:plotArea>
    <c:legend>
      <c:legendPos val="r"/>
      <c:legendEntry>
        <c:idx val="4"/>
        <c:delete val="1"/>
      </c:legendEntry>
      <c:layout/>
      <c:txPr>
        <a:bodyPr/>
        <a:lstStyle/>
        <a:p>
          <a:pPr>
            <a:defRPr sz="1200" b="1"/>
          </a:pPr>
          <a:endParaRPr lang="uk-UA"/>
        </a:p>
      </c:txPr>
    </c:legend>
    <c:plotVisOnly val="1"/>
  </c:chart>
  <c:spPr>
    <a:gradFill>
      <a:gsLst>
        <a:gs pos="0">
          <a:srgbClr val="FBEAC7"/>
        </a:gs>
        <a:gs pos="17999">
          <a:srgbClr val="FEE7F2"/>
        </a:gs>
        <a:gs pos="36000">
          <a:srgbClr val="FAC77D"/>
        </a:gs>
        <a:gs pos="61000">
          <a:srgbClr val="FBA97D"/>
        </a:gs>
        <a:gs pos="82001">
          <a:srgbClr val="FBD49C"/>
        </a:gs>
        <a:gs pos="100000">
          <a:srgbClr val="FEE7F2"/>
        </a:gs>
      </a:gsLst>
      <a:lin ang="5400000" scaled="0"/>
    </a:gradFill>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uk-UA"/>
  <c:chart>
    <c:view3D>
      <c:rotX val="20"/>
      <c:rotY val="40"/>
      <c:rAngAx val="1"/>
    </c:view3D>
    <c:sideWall>
      <c:spPr>
        <a:blipFill>
          <a:blip xmlns:r="http://schemas.openxmlformats.org/officeDocument/2006/relationships" r:embed="rId1"/>
          <a:tile tx="0" ty="0" sx="100000" sy="100000" flip="none" algn="tl"/>
        </a:blipFill>
      </c:spPr>
    </c:sideWall>
    <c:backWall>
      <c:spPr>
        <a:blipFill>
          <a:blip xmlns:r="http://schemas.openxmlformats.org/officeDocument/2006/relationships" r:embed="rId1"/>
          <a:tile tx="0" ty="0" sx="100000" sy="100000" flip="none" algn="tl"/>
        </a:blipFill>
      </c:spPr>
    </c:backWall>
    <c:plotArea>
      <c:layout/>
      <c:bar3DChart>
        <c:barDir val="col"/>
        <c:grouping val="clustered"/>
        <c:ser>
          <c:idx val="0"/>
          <c:order val="0"/>
          <c:tx>
            <c:strRef>
              <c:f>Лист1!$C$70</c:f>
              <c:strCache>
                <c:ptCount val="1"/>
                <c:pt idx="0">
                  <c:v>2017 -2018 н.р. </c:v>
                </c:pt>
              </c:strCache>
            </c:strRef>
          </c:tx>
          <c:sp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c:spPr>
          <c:dLbls>
            <c:txPr>
              <a:bodyPr/>
              <a:lstStyle/>
              <a:p>
                <a:pPr>
                  <a:defRPr sz="1200" b="1"/>
                </a:pPr>
                <a:endParaRPr lang="uk-UA"/>
              </a:p>
            </c:txPr>
            <c:showVal val="1"/>
          </c:dLbls>
          <c:cat>
            <c:strRef>
              <c:f>Лист1!$B$71:$B$74</c:f>
              <c:strCache>
                <c:ptCount val="4"/>
                <c:pt idx="0">
                  <c:v>високий рівень </c:v>
                </c:pt>
                <c:pt idx="1">
                  <c:v>досттатній рівень </c:v>
                </c:pt>
                <c:pt idx="2">
                  <c:v>середній рівень </c:v>
                </c:pt>
                <c:pt idx="3">
                  <c:v>початковий рівеь </c:v>
                </c:pt>
              </c:strCache>
            </c:strRef>
          </c:cat>
          <c:val>
            <c:numRef>
              <c:f>Лист1!$C$71:$C$74</c:f>
              <c:numCache>
                <c:formatCode>General</c:formatCode>
                <c:ptCount val="4"/>
                <c:pt idx="0">
                  <c:v>15</c:v>
                </c:pt>
                <c:pt idx="1">
                  <c:v>23</c:v>
                </c:pt>
                <c:pt idx="2">
                  <c:v>22</c:v>
                </c:pt>
                <c:pt idx="3">
                  <c:v>10</c:v>
                </c:pt>
              </c:numCache>
            </c:numRef>
          </c:val>
        </c:ser>
        <c:ser>
          <c:idx val="1"/>
          <c:order val="1"/>
          <c:tx>
            <c:strRef>
              <c:f>Лист1!$D$70</c:f>
              <c:strCache>
                <c:ptCount val="1"/>
                <c:pt idx="0">
                  <c:v>2018-2019 н.р. </c:v>
                </c:pt>
              </c:strCache>
            </c:strRef>
          </c:tx>
          <c:spPr>
            <a:blipFill>
              <a:blip xmlns:r="http://schemas.openxmlformats.org/officeDocument/2006/relationships" r:embed="rId2"/>
              <a:tile tx="0" ty="0" sx="100000" sy="100000" flip="none" algn="tl"/>
            </a:blipFill>
            <a:scene3d>
              <a:camera prst="orthographicFront"/>
              <a:lightRig rig="threePt" dir="t"/>
            </a:scene3d>
            <a:sp3d>
              <a:bevelT w="38100" h="101600"/>
            </a:sp3d>
          </c:spPr>
          <c:dLbls>
            <c:txPr>
              <a:bodyPr/>
              <a:lstStyle/>
              <a:p>
                <a:pPr>
                  <a:defRPr sz="1200" b="1"/>
                </a:pPr>
                <a:endParaRPr lang="uk-UA"/>
              </a:p>
            </c:txPr>
            <c:showVal val="1"/>
          </c:dLbls>
          <c:cat>
            <c:strRef>
              <c:f>Лист1!$B$71:$B$74</c:f>
              <c:strCache>
                <c:ptCount val="4"/>
                <c:pt idx="0">
                  <c:v>високий рівень </c:v>
                </c:pt>
                <c:pt idx="1">
                  <c:v>досттатній рівень </c:v>
                </c:pt>
                <c:pt idx="2">
                  <c:v>середній рівень </c:v>
                </c:pt>
                <c:pt idx="3">
                  <c:v>початковий рівеь </c:v>
                </c:pt>
              </c:strCache>
            </c:strRef>
          </c:cat>
          <c:val>
            <c:numRef>
              <c:f>Лист1!$D$71:$D$74</c:f>
              <c:numCache>
                <c:formatCode>General</c:formatCode>
                <c:ptCount val="4"/>
                <c:pt idx="0">
                  <c:v>16</c:v>
                </c:pt>
                <c:pt idx="1">
                  <c:v>23</c:v>
                </c:pt>
                <c:pt idx="2">
                  <c:v>23</c:v>
                </c:pt>
                <c:pt idx="3">
                  <c:v>14</c:v>
                </c:pt>
              </c:numCache>
            </c:numRef>
          </c:val>
        </c:ser>
        <c:ser>
          <c:idx val="2"/>
          <c:order val="2"/>
          <c:tx>
            <c:strRef>
              <c:f>Лист1!$E$70</c:f>
              <c:strCache>
                <c:ptCount val="1"/>
                <c:pt idx="0">
                  <c:v>2019-2020 н.р.</c:v>
                </c:pt>
              </c:strCache>
            </c:strRef>
          </c:tx>
          <c:spPr>
            <a:gradFill>
              <a:gsLst>
                <a:gs pos="0">
                  <a:srgbClr val="DDEBCF"/>
                </a:gs>
                <a:gs pos="50000">
                  <a:srgbClr val="9CB86E"/>
                </a:gs>
                <a:gs pos="100000">
                  <a:srgbClr val="156B13"/>
                </a:gs>
              </a:gsLst>
              <a:lin ang="5400000" scaled="0"/>
            </a:gradFill>
          </c:spPr>
          <c:dLbls>
            <c:dLbl>
              <c:idx val="0"/>
              <c:layout>
                <c:manualLayout>
                  <c:x val="1.4430938113243839E-2"/>
                  <c:y val="-2.519697287139151E-3"/>
                </c:manualLayout>
              </c:layout>
              <c:showVal val="1"/>
            </c:dLbl>
            <c:dLbl>
              <c:idx val="3"/>
              <c:layout>
                <c:manualLayout>
                  <c:x val="1.7637813249520285E-2"/>
                  <c:y val="-5.0393945742782994E-3"/>
                </c:manualLayout>
              </c:layout>
              <c:showVal val="1"/>
            </c:dLbl>
            <c:txPr>
              <a:bodyPr/>
              <a:lstStyle/>
              <a:p>
                <a:pPr>
                  <a:defRPr sz="1200" b="1"/>
                </a:pPr>
                <a:endParaRPr lang="uk-UA"/>
              </a:p>
            </c:txPr>
            <c:showVal val="1"/>
          </c:dLbls>
          <c:cat>
            <c:strRef>
              <c:f>Лист1!$B$71:$B$74</c:f>
              <c:strCache>
                <c:ptCount val="4"/>
                <c:pt idx="0">
                  <c:v>високий рівень </c:v>
                </c:pt>
                <c:pt idx="1">
                  <c:v>досттатній рівень </c:v>
                </c:pt>
                <c:pt idx="2">
                  <c:v>середній рівень </c:v>
                </c:pt>
                <c:pt idx="3">
                  <c:v>початковий рівеь </c:v>
                </c:pt>
              </c:strCache>
            </c:strRef>
          </c:cat>
          <c:val>
            <c:numRef>
              <c:f>Лист1!$E$71:$E$74</c:f>
              <c:numCache>
                <c:formatCode>General</c:formatCode>
                <c:ptCount val="4"/>
                <c:pt idx="0">
                  <c:v>14</c:v>
                </c:pt>
                <c:pt idx="1">
                  <c:v>37</c:v>
                </c:pt>
                <c:pt idx="2">
                  <c:v>27</c:v>
                </c:pt>
                <c:pt idx="3">
                  <c:v>11</c:v>
                </c:pt>
              </c:numCache>
            </c:numRef>
          </c:val>
        </c:ser>
        <c:dLbls>
          <c:showVal val="1"/>
        </c:dLbls>
        <c:shape val="cylinder"/>
        <c:axId val="109871488"/>
        <c:axId val="109873024"/>
        <c:axId val="0"/>
      </c:bar3DChart>
      <c:catAx>
        <c:axId val="109871488"/>
        <c:scaling>
          <c:orientation val="minMax"/>
        </c:scaling>
        <c:axPos val="b"/>
        <c:tickLblPos val="nextTo"/>
        <c:txPr>
          <a:bodyPr/>
          <a:lstStyle/>
          <a:p>
            <a:pPr>
              <a:defRPr sz="1200" b="1"/>
            </a:pPr>
            <a:endParaRPr lang="uk-UA"/>
          </a:p>
        </c:txPr>
        <c:crossAx val="109873024"/>
        <c:crosses val="autoZero"/>
        <c:auto val="1"/>
        <c:lblAlgn val="ctr"/>
        <c:lblOffset val="100"/>
      </c:catAx>
      <c:valAx>
        <c:axId val="109873024"/>
        <c:scaling>
          <c:orientation val="minMax"/>
        </c:scaling>
        <c:axPos val="l"/>
        <c:majorGridlines/>
        <c:numFmt formatCode="General" sourceLinked="1"/>
        <c:tickLblPos val="nextTo"/>
        <c:crossAx val="109871488"/>
        <c:crosses val="autoZero"/>
        <c:crossBetween val="between"/>
      </c:valAx>
    </c:plotArea>
    <c:legend>
      <c:legendPos val="r"/>
      <c:layout/>
      <c:txPr>
        <a:bodyPr/>
        <a:lstStyle/>
        <a:p>
          <a:pPr>
            <a:defRPr sz="1200" b="1"/>
          </a:pPr>
          <a:endParaRPr lang="uk-UA"/>
        </a:p>
      </c:txPr>
    </c:legend>
    <c:plotVisOnly val="1"/>
  </c:chart>
  <c:externalData r:id="rId3"/>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8072D-7BE4-4CBF-BA79-CAAD24A0406A}" type="datetimeFigureOut">
              <a:rPr lang="uk-UA" smtClean="0"/>
              <a:pPr/>
              <a:t>09.08.2020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92465F-31EB-48CD-B8B5-357833A2515E}"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9792465F-31EB-48CD-B8B5-357833A2515E}" type="slidenum">
              <a:rPr lang="uk-UA" smtClean="0"/>
              <a:pPr/>
              <a:t>8</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В работе\1 Сентября\1sent.jpg"/>
          <p:cNvPicPr>
            <a:picLocks noChangeAspect="1" noChangeArrowheads="1"/>
          </p:cNvPicPr>
          <p:nvPr/>
        </p:nvPicPr>
        <p:blipFill>
          <a:blip r:embed="rId2" cstate="print"/>
          <a:srcRect/>
          <a:stretch>
            <a:fillRect/>
          </a:stretch>
        </p:blipFill>
        <p:spPr bwMode="auto">
          <a:xfrm>
            <a:off x="0" y="0"/>
            <a:ext cx="9251950" cy="6858000"/>
          </a:xfrm>
          <a:prstGeom prst="rect">
            <a:avLst/>
          </a:prstGeom>
          <a:noFill/>
          <a:ln w="9525">
            <a:noFill/>
            <a:miter lim="800000"/>
            <a:headEnd/>
            <a:tailEnd/>
          </a:ln>
        </p:spPr>
      </p:pic>
      <p:sp>
        <p:nvSpPr>
          <p:cNvPr id="2" name="Заголовок 1"/>
          <p:cNvSpPr>
            <a:spLocks noGrp="1"/>
          </p:cNvSpPr>
          <p:nvPr>
            <p:ph type="ctrTitle"/>
          </p:nvPr>
        </p:nvSpPr>
        <p:spPr>
          <a:xfrm>
            <a:off x="1547664" y="1772816"/>
            <a:ext cx="6624736" cy="1470025"/>
          </a:xfrm>
        </p:spPr>
        <p:txBody>
          <a:bodyPr>
            <a:normAutofit/>
          </a:bodyPr>
          <a:lstStyle>
            <a:lvl1pPr>
              <a:defRPr sz="5400" i="0">
                <a:latin typeface="Monotype Corsiva" pitchFamily="66"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371600" y="3886200"/>
            <a:ext cx="4784576" cy="112697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5"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6C77F06-EF8F-4B51-9F9A-3DBC75F805A0}" type="datetimeFigureOut">
              <a:rPr lang="ru-RU"/>
              <a:pPr>
                <a:defRPr/>
              </a:pPr>
              <a:t>09.08.2020</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B80AB54-CC4D-4501-931A-9ED3A4FE3C6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DEAB051-8C4C-47A6-BD64-B9C7B7A1612C}" type="datetimeFigureOut">
              <a:rPr lang="ru-RU"/>
              <a:pPr>
                <a:defRPr/>
              </a:pPr>
              <a:t>09.08.2020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8FDDAFB-A25E-4C55-845E-6B818A229DE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BA58614-F119-4DEE-93AA-9818B7604F28}" type="datetimeFigureOut">
              <a:rPr lang="ru-RU"/>
              <a:pPr>
                <a:defRPr/>
              </a:pPr>
              <a:t>09.08.2020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F773749-449E-4FEF-95A9-6CC18BE7150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1A23806-DE29-4948-9557-37F13ECAF9A1}" type="datetimeFigureOut">
              <a:rPr lang="ru-RU"/>
              <a:pPr>
                <a:defRPr/>
              </a:pPr>
              <a:t>09.08.2020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21E1AC3-F265-480C-9DD2-399BAF39ED5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A952446-0215-4E4C-8704-EE772B593654}" type="datetimeFigureOut">
              <a:rPr lang="ru-RU"/>
              <a:pPr>
                <a:defRPr/>
              </a:pPr>
              <a:t>09.08.2020</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809AF79-E2BB-4E38-A8E2-0E0C98A1CED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52232D6-300A-4017-9451-97A5F5A4F4D2}" type="datetimeFigureOut">
              <a:rPr lang="ru-RU"/>
              <a:pPr>
                <a:defRPr/>
              </a:pPr>
              <a:t>09.08.2020</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21BF891-9EDA-4651-A3CA-210986BC5C2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87F1F74-A6FF-458B-9995-613CBD352B05}" type="datetimeFigureOut">
              <a:rPr lang="ru-RU"/>
              <a:pPr>
                <a:defRPr/>
              </a:pPr>
              <a:t>09.08.2020</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C834EB0-2C3D-4E07-9291-9E992FC4000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F5408BC-B9F7-4FA4-BB67-F8859F6B2F37}" type="datetimeFigureOut">
              <a:rPr lang="ru-RU"/>
              <a:pPr>
                <a:defRPr/>
              </a:pPr>
              <a:t>09.08.2020</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4BC9306-20F9-4563-A8BF-97E8A3ABCFC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357E5F9-9200-48D4-99E4-1B9CC815965E}" type="datetimeFigureOut">
              <a:rPr lang="ru-RU"/>
              <a:pPr>
                <a:defRPr/>
              </a:pPr>
              <a:t>09.08.2020</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0B87C00-2557-48E1-BCE3-E346B9C2ED4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C1F255C-B064-4DAB-886C-4D8C93D339C0}" type="datetimeFigureOut">
              <a:rPr lang="ru-RU"/>
              <a:pPr>
                <a:defRPr/>
              </a:pPr>
              <a:t>09.08.2020</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996BD87-3B83-4CFA-95AE-6BC7F5043FC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K:\ProPowerPoint\Шаблоны\В работе\1 Сентября\1sentSlide.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179388" y="908050"/>
            <a:ext cx="8713787"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700213"/>
            <a:ext cx="8229600" cy="4465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9" name="TextBox 6"/>
          <p:cNvSpPr txBox="1">
            <a:spLocks noChangeArrowheads="1"/>
          </p:cNvSpPr>
          <p:nvPr/>
        </p:nvSpPr>
        <p:spPr bwMode="auto">
          <a:xfrm>
            <a:off x="7791450" y="6581775"/>
            <a:ext cx="131921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smtClean="0">
                <a:solidFill>
                  <a:srgbClr val="F2F2F2"/>
                </a:solidFill>
              </a:rPr>
              <a:t>ProPowerPoint.Ru</a:t>
            </a:r>
            <a:endParaRPr lang="ru-RU" sz="1200" smtClean="0">
              <a:solidFill>
                <a:srgbClr val="F2F2F2"/>
              </a:solidFill>
            </a:endParaRPr>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68.jpeg"/><Relationship Id="rId4" Type="http://schemas.openxmlformats.org/officeDocument/2006/relationships/image" Target="../media/image6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3.gif"/><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wmf"/><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ctrTitle"/>
          </p:nvPr>
        </p:nvSpPr>
        <p:spPr>
          <a:xfrm>
            <a:off x="467544" y="1484784"/>
            <a:ext cx="8424935" cy="1470025"/>
          </a:xfrm>
        </p:spPr>
        <p:txBody>
          <a:bodyPr>
            <a:noAutofit/>
          </a:bodyPr>
          <a:lstStyle/>
          <a:p>
            <a:r>
              <a:rPr lang="ru-RU" sz="3600" b="1" i="1" kern="10" dirty="0" err="1" smtClean="0">
                <a:ln w="9525">
                  <a:noFill/>
                  <a:round/>
                  <a:headEnd/>
                  <a:tailEnd/>
                </a:ln>
                <a:solidFill>
                  <a:schemeClr val="accent2">
                    <a:lumMod val="50000"/>
                  </a:schemeClr>
                </a:solidFill>
                <a:effectLst>
                  <a:outerShdw dist="45791" dir="2021404" algn="ctr" rotWithShape="0">
                    <a:srgbClr val="B2B2B2">
                      <a:alpha val="79999"/>
                    </a:srgbClr>
                  </a:outerShdw>
                </a:effectLst>
                <a:latin typeface="Georgia"/>
              </a:rPr>
              <a:t>Звіт</a:t>
            </a:r>
            <a:r>
              <a:rPr lang="ru-RU" sz="3600" b="1" i="1" kern="10" dirty="0" smtClean="0">
                <a:ln w="9525">
                  <a:noFill/>
                  <a:round/>
                  <a:headEnd/>
                  <a:tailEnd/>
                </a:ln>
                <a:solidFill>
                  <a:schemeClr val="accent2">
                    <a:lumMod val="50000"/>
                  </a:schemeClr>
                </a:solidFill>
                <a:effectLst>
                  <a:outerShdw dist="45791" dir="2021404" algn="ctr" rotWithShape="0">
                    <a:srgbClr val="B2B2B2">
                      <a:alpha val="79999"/>
                    </a:srgbClr>
                  </a:outerShdw>
                </a:effectLst>
                <a:latin typeface="Georgia"/>
              </a:rPr>
              <a:t> директора </a:t>
            </a:r>
            <a:br>
              <a:rPr lang="ru-RU" sz="3600" b="1" i="1" kern="10" dirty="0" smtClean="0">
                <a:ln w="9525">
                  <a:noFill/>
                  <a:round/>
                  <a:headEnd/>
                  <a:tailEnd/>
                </a:ln>
                <a:solidFill>
                  <a:schemeClr val="accent2">
                    <a:lumMod val="50000"/>
                  </a:schemeClr>
                </a:solidFill>
                <a:effectLst>
                  <a:outerShdw dist="45791" dir="2021404" algn="ctr" rotWithShape="0">
                    <a:srgbClr val="B2B2B2">
                      <a:alpha val="79999"/>
                    </a:srgbClr>
                  </a:outerShdw>
                </a:effectLst>
                <a:latin typeface="Georgia"/>
              </a:rPr>
            </a:br>
            <a:r>
              <a:rPr lang="ru-RU" sz="3600" b="1" i="1" kern="10" dirty="0" err="1" smtClean="0">
                <a:ln w="9525">
                  <a:noFill/>
                  <a:round/>
                  <a:headEnd/>
                  <a:tailEnd/>
                </a:ln>
                <a:solidFill>
                  <a:schemeClr val="accent2">
                    <a:lumMod val="50000"/>
                  </a:schemeClr>
                </a:solidFill>
                <a:effectLst>
                  <a:outerShdw dist="45791" dir="2021404" algn="ctr" rotWithShape="0">
                    <a:srgbClr val="B2B2B2">
                      <a:alpha val="79999"/>
                    </a:srgbClr>
                  </a:outerShdw>
                </a:effectLst>
                <a:latin typeface="Georgia"/>
              </a:rPr>
              <a:t>Хриплинської</a:t>
            </a:r>
            <a:r>
              <a:rPr lang="ru-RU" sz="3600" b="1" i="1" kern="10" dirty="0" smtClean="0">
                <a:ln w="9525">
                  <a:noFill/>
                  <a:round/>
                  <a:headEnd/>
                  <a:tailEnd/>
                </a:ln>
                <a:solidFill>
                  <a:schemeClr val="accent2">
                    <a:lumMod val="50000"/>
                  </a:schemeClr>
                </a:solidFill>
                <a:effectLst>
                  <a:outerShdw dist="45791" dir="2021404" algn="ctr" rotWithShape="0">
                    <a:srgbClr val="B2B2B2">
                      <a:alpha val="79999"/>
                    </a:srgbClr>
                  </a:outerShdw>
                </a:effectLst>
                <a:latin typeface="Georgia"/>
              </a:rPr>
              <a:t> </a:t>
            </a:r>
            <a:r>
              <a:rPr lang="ru-RU" sz="3600" b="1" i="1" kern="10" dirty="0" err="1" smtClean="0">
                <a:ln w="9525">
                  <a:noFill/>
                  <a:round/>
                  <a:headEnd/>
                  <a:tailEnd/>
                </a:ln>
                <a:solidFill>
                  <a:schemeClr val="accent2">
                    <a:lumMod val="50000"/>
                  </a:schemeClr>
                </a:solidFill>
                <a:effectLst>
                  <a:outerShdw dist="45791" dir="2021404" algn="ctr" rotWithShape="0">
                    <a:srgbClr val="B2B2B2">
                      <a:alpha val="79999"/>
                    </a:srgbClr>
                  </a:outerShdw>
                </a:effectLst>
                <a:latin typeface="Georgia"/>
              </a:rPr>
              <a:t>гімназії</a:t>
            </a:r>
            <a:r>
              <a:rPr lang="ru-RU" sz="3600" b="1" i="1" kern="10" dirty="0" smtClean="0">
                <a:ln w="9525">
                  <a:noFill/>
                  <a:round/>
                  <a:headEnd/>
                  <a:tailEnd/>
                </a:ln>
                <a:solidFill>
                  <a:schemeClr val="accent2">
                    <a:lumMod val="50000"/>
                  </a:schemeClr>
                </a:solidFill>
                <a:effectLst>
                  <a:outerShdw dist="45791" dir="2021404" algn="ctr" rotWithShape="0">
                    <a:srgbClr val="B2B2B2">
                      <a:alpha val="79999"/>
                    </a:srgbClr>
                  </a:outerShdw>
                </a:effectLst>
                <a:latin typeface="Georgia"/>
              </a:rPr>
              <a:t>   </a:t>
            </a:r>
            <a:br>
              <a:rPr lang="ru-RU" sz="3600" b="1" i="1" kern="10" dirty="0" smtClean="0">
                <a:ln w="9525">
                  <a:noFill/>
                  <a:round/>
                  <a:headEnd/>
                  <a:tailEnd/>
                </a:ln>
                <a:solidFill>
                  <a:schemeClr val="accent2">
                    <a:lumMod val="50000"/>
                  </a:schemeClr>
                </a:solidFill>
                <a:effectLst>
                  <a:outerShdw dist="45791" dir="2021404" algn="ctr" rotWithShape="0">
                    <a:srgbClr val="B2B2B2">
                      <a:alpha val="79999"/>
                    </a:srgbClr>
                  </a:outerShdw>
                </a:effectLst>
                <a:latin typeface="Georgia"/>
              </a:rPr>
            </a:br>
            <a:r>
              <a:rPr lang="ru-RU" sz="3600" b="1" i="1" kern="10" dirty="0" err="1" smtClean="0">
                <a:ln w="9525">
                  <a:noFill/>
                  <a:round/>
                  <a:headEnd/>
                  <a:tailEnd/>
                </a:ln>
                <a:solidFill>
                  <a:schemeClr val="accent2">
                    <a:lumMod val="50000"/>
                  </a:schemeClr>
                </a:solidFill>
                <a:effectLst>
                  <a:outerShdw dist="45791" dir="2021404" algn="ctr" rotWithShape="0">
                    <a:srgbClr val="B2B2B2">
                      <a:alpha val="79999"/>
                    </a:srgbClr>
                  </a:outerShdw>
                </a:effectLst>
                <a:latin typeface="Georgia"/>
              </a:rPr>
              <a:t>Куницької</a:t>
            </a:r>
            <a:r>
              <a:rPr lang="ru-RU" sz="3600" b="1" i="1" kern="10" dirty="0" smtClean="0">
                <a:ln w="9525">
                  <a:noFill/>
                  <a:round/>
                  <a:headEnd/>
                  <a:tailEnd/>
                </a:ln>
                <a:solidFill>
                  <a:schemeClr val="accent2">
                    <a:lumMod val="50000"/>
                  </a:schemeClr>
                </a:solidFill>
                <a:effectLst>
                  <a:outerShdw dist="45791" dir="2021404" algn="ctr" rotWithShape="0">
                    <a:srgbClr val="B2B2B2">
                      <a:alpha val="79999"/>
                    </a:srgbClr>
                  </a:outerShdw>
                </a:effectLst>
                <a:latin typeface="Georgia"/>
              </a:rPr>
              <a:t>  Г.В.</a:t>
            </a:r>
            <a:br>
              <a:rPr lang="ru-RU" sz="3600" b="1" i="1" kern="10" dirty="0" smtClean="0">
                <a:ln w="9525">
                  <a:noFill/>
                  <a:round/>
                  <a:headEnd/>
                  <a:tailEnd/>
                </a:ln>
                <a:solidFill>
                  <a:schemeClr val="accent2">
                    <a:lumMod val="50000"/>
                  </a:schemeClr>
                </a:solidFill>
                <a:effectLst>
                  <a:outerShdw dist="45791" dir="2021404" algn="ctr" rotWithShape="0">
                    <a:srgbClr val="B2B2B2">
                      <a:alpha val="79999"/>
                    </a:srgbClr>
                  </a:outerShdw>
                </a:effectLst>
                <a:latin typeface="Georgia"/>
              </a:rPr>
            </a:br>
            <a:r>
              <a:rPr lang="ru-RU" sz="3600" b="1" i="1" kern="10" dirty="0" smtClean="0">
                <a:ln w="9525">
                  <a:noFill/>
                  <a:round/>
                  <a:headEnd/>
                  <a:tailEnd/>
                </a:ln>
                <a:solidFill>
                  <a:schemeClr val="accent2">
                    <a:lumMod val="50000"/>
                  </a:schemeClr>
                </a:solidFill>
                <a:effectLst>
                  <a:outerShdw dist="45791" dir="2021404" algn="ctr" rotWithShape="0">
                    <a:srgbClr val="B2B2B2">
                      <a:alpha val="79999"/>
                    </a:srgbClr>
                  </a:outerShdw>
                </a:effectLst>
                <a:latin typeface="Georgia"/>
              </a:rPr>
              <a:t>за 2019 - 2020 н.р</a:t>
            </a:r>
            <a:r>
              <a:rPr lang="ru-RU" sz="4000" b="1" i="1" kern="10" dirty="0" smtClean="0">
                <a:ln w="9525">
                  <a:noFill/>
                  <a:round/>
                  <a:headEnd/>
                  <a:tailEnd/>
                </a:ln>
                <a:solidFill>
                  <a:schemeClr val="accent2">
                    <a:lumMod val="50000"/>
                  </a:schemeClr>
                </a:solidFill>
                <a:effectLst>
                  <a:outerShdw dist="45791" dir="2021404" algn="ctr" rotWithShape="0">
                    <a:srgbClr val="B2B2B2">
                      <a:alpha val="79999"/>
                    </a:srgbClr>
                  </a:outerShdw>
                </a:effectLst>
                <a:latin typeface="Georgia"/>
              </a:rPr>
              <a:t>.</a:t>
            </a:r>
            <a:r>
              <a:rPr lang="uk-UA" sz="4000" b="1" i="1" kern="10" dirty="0" smtClean="0">
                <a:ln w="9525">
                  <a:noFill/>
                  <a:round/>
                  <a:headEnd/>
                  <a:tailEnd/>
                </a:ln>
                <a:solidFill>
                  <a:srgbClr val="00B050"/>
                </a:solidFill>
                <a:effectLst>
                  <a:outerShdw dist="45791" dir="2021404" algn="ctr" rotWithShape="0">
                    <a:srgbClr val="B2B2B2">
                      <a:alpha val="79999"/>
                    </a:srgbClr>
                  </a:outerShdw>
                </a:effectLst>
                <a:latin typeface="Georgia"/>
              </a:rPr>
              <a:t/>
            </a:r>
            <a:br>
              <a:rPr lang="uk-UA" sz="4000" b="1" i="1" kern="10" dirty="0" smtClean="0">
                <a:ln w="9525">
                  <a:noFill/>
                  <a:round/>
                  <a:headEnd/>
                  <a:tailEnd/>
                </a:ln>
                <a:solidFill>
                  <a:srgbClr val="00B050"/>
                </a:solidFill>
                <a:effectLst>
                  <a:outerShdw dist="45791" dir="2021404" algn="ctr" rotWithShape="0">
                    <a:srgbClr val="B2B2B2">
                      <a:alpha val="79999"/>
                    </a:srgbClr>
                  </a:outerShdw>
                </a:effectLst>
                <a:latin typeface="Georgia"/>
              </a:rPr>
            </a:br>
            <a:endParaRPr lang="uk-UA" sz="4000" dirty="0" smtClean="0">
              <a:solidFill>
                <a:srgbClr val="00B050"/>
              </a:solidFill>
            </a:endParaRPr>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dirty="0" smtClean="0"/>
          </a:p>
        </p:txBody>
      </p:sp>
      <p:pic>
        <p:nvPicPr>
          <p:cNvPr id="4" name="Picture 2" descr="C:\Users\admin\Downloads\FB_IMG_1572273807015 (1).jpg"/>
          <p:cNvPicPr>
            <a:picLocks noChangeAspect="1" noChangeArrowheads="1"/>
          </p:cNvPicPr>
          <p:nvPr/>
        </p:nvPicPr>
        <p:blipFill>
          <a:blip r:embed="rId2" cstate="print"/>
          <a:srcRect/>
          <a:stretch>
            <a:fillRect/>
          </a:stretch>
        </p:blipFill>
        <p:spPr bwMode="auto">
          <a:xfrm>
            <a:off x="2555776" y="3068960"/>
            <a:ext cx="3744416" cy="2160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88640"/>
            <a:ext cx="6192688" cy="1080120"/>
          </a:xfrm>
          <a:solidFill>
            <a:srgbClr val="FFFF00"/>
          </a:solidFill>
        </p:spPr>
        <p:txBody>
          <a:bodyPr/>
          <a:lstStyle/>
          <a:p>
            <a:r>
              <a:rPr lang="uk-UA" b="1" dirty="0" smtClean="0">
                <a:solidFill>
                  <a:srgbClr val="002060"/>
                </a:solidFill>
                <a:latin typeface="Monotype Corsiva" pitchFamily="66" charset="0"/>
              </a:rPr>
              <a:t>Кадрове забезпечення                          </a:t>
            </a:r>
            <a:r>
              <a:rPr lang="uk-UA" b="1" dirty="0" err="1" smtClean="0">
                <a:solidFill>
                  <a:srgbClr val="002060"/>
                </a:solidFill>
                <a:latin typeface="Monotype Corsiva" pitchFamily="66" charset="0"/>
              </a:rPr>
              <a:t>Хриплинської</a:t>
            </a:r>
            <a:r>
              <a:rPr lang="uk-UA" b="1" dirty="0" smtClean="0">
                <a:solidFill>
                  <a:srgbClr val="002060"/>
                </a:solidFill>
                <a:latin typeface="Monotype Corsiva" pitchFamily="66" charset="0"/>
              </a:rPr>
              <a:t> гімназії</a:t>
            </a:r>
            <a:endParaRPr lang="uk-UA" b="1" dirty="0">
              <a:solidFill>
                <a:srgbClr val="002060"/>
              </a:solidFill>
              <a:latin typeface="Monotype Corsiva" pitchFamily="66" charset="0"/>
            </a:endParaRPr>
          </a:p>
        </p:txBody>
      </p:sp>
      <p:graphicFrame>
        <p:nvGraphicFramePr>
          <p:cNvPr id="4" name="Содержимое 3"/>
          <p:cNvGraphicFramePr>
            <a:graphicFrameLocks noGrp="1"/>
          </p:cNvGraphicFramePr>
          <p:nvPr>
            <p:ph idx="1"/>
          </p:nvPr>
        </p:nvGraphicFramePr>
        <p:xfrm>
          <a:off x="251520" y="1628800"/>
          <a:ext cx="4042792" cy="44644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nvGraphicFramePr>
        <p:xfrm>
          <a:off x="4499992" y="1628800"/>
          <a:ext cx="4427984" cy="43924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ProPowerPoint\Шаблоны\В работе\1 Сентября\1sentPr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Заголовок 1"/>
          <p:cNvSpPr>
            <a:spLocks noGrp="1"/>
          </p:cNvSpPr>
          <p:nvPr>
            <p:ph type="title"/>
          </p:nvPr>
        </p:nvSpPr>
        <p:spPr>
          <a:xfrm>
            <a:off x="1619250" y="188913"/>
            <a:ext cx="7345363" cy="791815"/>
          </a:xfrm>
          <a:solidFill>
            <a:srgbClr val="FFFF00"/>
          </a:solidFill>
        </p:spPr>
        <p:txBody>
          <a:bodyPr/>
          <a:lstStyle/>
          <a:p>
            <a:r>
              <a:rPr lang="uk-UA" b="1" dirty="0" smtClean="0">
                <a:solidFill>
                  <a:srgbClr val="002060"/>
                </a:solidFill>
                <a:latin typeface="Monotype Corsiva" pitchFamily="66" charset="0"/>
              </a:rPr>
              <a:t>Освітній   процес</a:t>
            </a:r>
          </a:p>
        </p:txBody>
      </p:sp>
      <p:sp>
        <p:nvSpPr>
          <p:cNvPr id="14340" name="Объект 2"/>
          <p:cNvSpPr>
            <a:spLocks noGrp="1"/>
          </p:cNvSpPr>
          <p:nvPr>
            <p:ph idx="1"/>
          </p:nvPr>
        </p:nvSpPr>
        <p:spPr>
          <a:xfrm>
            <a:off x="1115616" y="1125538"/>
            <a:ext cx="7704856" cy="5543822"/>
          </a:xfrm>
        </p:spPr>
        <p:txBody>
          <a:bodyPr/>
          <a:lstStyle/>
          <a:p>
            <a:pPr algn="just">
              <a:buNone/>
            </a:pPr>
            <a:r>
              <a:rPr lang="ru-RU" sz="1800" dirty="0" smtClean="0">
                <a:latin typeface="Times New Roman" pitchFamily="18" charset="0"/>
                <a:cs typeface="Times New Roman" pitchFamily="18" charset="0"/>
              </a:rPr>
              <a:t>		За результатами </a:t>
            </a:r>
            <a:r>
              <a:rPr lang="ru-RU" sz="1800" dirty="0" err="1" smtClean="0">
                <a:latin typeface="Times New Roman" pitchFamily="18" charset="0"/>
                <a:cs typeface="Times New Roman" pitchFamily="18" charset="0"/>
              </a:rPr>
              <a:t>річного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оцінювання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переважна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кількість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здобувачів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освіти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мають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достатній</a:t>
            </a:r>
            <a:r>
              <a:rPr lang="ru-RU" sz="1800" dirty="0" smtClean="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середній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рівень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навчальних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досягнень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Якість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знань</a:t>
            </a:r>
            <a:r>
              <a:rPr lang="ru-RU" sz="1800" dirty="0" smtClean="0">
                <a:latin typeface="Times New Roman" pitchFamily="18" charset="0"/>
                <a:cs typeface="Times New Roman" pitchFamily="18" charset="0"/>
              </a:rPr>
              <a:t>  в 3-4 </a:t>
            </a:r>
            <a:r>
              <a:rPr lang="ru-RU" sz="1800" dirty="0" err="1" smtClean="0">
                <a:latin typeface="Times New Roman" pitchFamily="18" charset="0"/>
                <a:cs typeface="Times New Roman" pitchFamily="18" charset="0"/>
              </a:rPr>
              <a:t>класах</a:t>
            </a:r>
            <a:r>
              <a:rPr lang="ru-RU" sz="1800" dirty="0" smtClean="0">
                <a:latin typeface="Times New Roman" pitchFamily="18" charset="0"/>
                <a:cs typeface="Times New Roman" pitchFamily="18" charset="0"/>
              </a:rPr>
              <a:t> за </a:t>
            </a:r>
            <a:r>
              <a:rPr lang="ru-RU" sz="1800" dirty="0" err="1" smtClean="0">
                <a:latin typeface="Times New Roman" pitchFamily="18" charset="0"/>
                <a:cs typeface="Times New Roman" pitchFamily="18" charset="0"/>
              </a:rPr>
              <a:t>підсумками</a:t>
            </a:r>
            <a:r>
              <a:rPr lang="ru-RU" sz="1800" dirty="0" smtClean="0">
                <a:latin typeface="Times New Roman" pitchFamily="18" charset="0"/>
                <a:cs typeface="Times New Roman" pitchFamily="18" charset="0"/>
              </a:rPr>
              <a:t> 2019- 2020н.р. становила 73 %, в 5-9 </a:t>
            </a:r>
            <a:r>
              <a:rPr lang="ru-RU" sz="1800" dirty="0" err="1" smtClean="0">
                <a:latin typeface="Times New Roman" pitchFamily="18" charset="0"/>
                <a:cs typeface="Times New Roman" pitchFamily="18" charset="0"/>
              </a:rPr>
              <a:t>класах</a:t>
            </a:r>
            <a:r>
              <a:rPr lang="ru-RU" sz="1800" dirty="0" smtClean="0">
                <a:latin typeface="Times New Roman" pitchFamily="18" charset="0"/>
                <a:cs typeface="Times New Roman" pitchFamily="18" charset="0"/>
              </a:rPr>
              <a:t> – 46 %.  </a:t>
            </a:r>
            <a:r>
              <a:rPr lang="uk-UA" sz="1800" dirty="0" smtClean="0">
                <a:latin typeface="Times New Roman" pitchFamily="18" charset="0"/>
                <a:cs typeface="Times New Roman" pitchFamily="18" charset="0"/>
              </a:rPr>
              <a:t>У 1 та 2  класах оцінка навчальних досягнень здобувачів освіти вербальна, і за словами вчителів                        </a:t>
            </a:r>
            <a:r>
              <a:rPr lang="uk-UA" sz="1800" dirty="0" err="1" smtClean="0">
                <a:latin typeface="Times New Roman" pitchFamily="18" charset="0"/>
                <a:cs typeface="Times New Roman" pitchFamily="18" charset="0"/>
              </a:rPr>
              <a:t>Батерук</a:t>
            </a:r>
            <a:r>
              <a:rPr lang="uk-UA" sz="1800" dirty="0" smtClean="0">
                <a:latin typeface="Times New Roman" pitchFamily="18" charset="0"/>
                <a:cs typeface="Times New Roman" pitchFamily="18" charset="0"/>
              </a:rPr>
              <a:t> І.П. та </a:t>
            </a:r>
            <a:r>
              <a:rPr lang="uk-UA" sz="1800" dirty="0" err="1" smtClean="0">
                <a:latin typeface="Times New Roman" pitchFamily="18" charset="0"/>
                <a:cs typeface="Times New Roman" pitchFamily="18" charset="0"/>
              </a:rPr>
              <a:t>Карабин</a:t>
            </a:r>
            <a:r>
              <a:rPr lang="uk-UA" sz="1800" dirty="0" smtClean="0">
                <a:latin typeface="Times New Roman" pitchFamily="18" charset="0"/>
                <a:cs typeface="Times New Roman" pitchFamily="18" charset="0"/>
              </a:rPr>
              <a:t> О.М. всі  учні виконали програмові вимоги. Учні 1-го та 2-го класів за новою освітньою програмою та методичними рекомендаціями МОН У отримали свідоцтво особистих  досягнень</a:t>
            </a:r>
            <a:r>
              <a:rPr lang="uk-UA" sz="1800" dirty="0" smtClean="0"/>
              <a:t>.</a:t>
            </a:r>
          </a:p>
          <a:p>
            <a:pPr>
              <a:buNone/>
            </a:pPr>
            <a:r>
              <a:rPr lang="uk-UA" sz="2400" dirty="0" smtClean="0">
                <a:latin typeface="+mj-lt"/>
              </a:rPr>
              <a:t>.</a:t>
            </a:r>
            <a:endParaRPr lang="uk-UA" sz="2400" dirty="0" smtClean="0"/>
          </a:p>
        </p:txBody>
      </p:sp>
      <p:pic>
        <p:nvPicPr>
          <p:cNvPr id="5" name="Рисунок 4" descr="Світлина від Хриплинська гімназія Івано-Франківської міської ради."/>
          <p:cNvPicPr/>
          <p:nvPr/>
        </p:nvPicPr>
        <p:blipFill>
          <a:blip r:embed="rId3" cstate="print"/>
          <a:srcRect/>
          <a:stretch>
            <a:fillRect/>
          </a:stretch>
        </p:blipFill>
        <p:spPr bwMode="auto">
          <a:xfrm rot="20957133">
            <a:off x="252142" y="3993947"/>
            <a:ext cx="2371090" cy="1778318"/>
          </a:xfrm>
          <a:prstGeom prst="rect">
            <a:avLst/>
          </a:prstGeom>
          <a:noFill/>
          <a:ln w="9525">
            <a:noFill/>
            <a:miter lim="800000"/>
            <a:headEnd/>
            <a:tailEnd/>
          </a:ln>
        </p:spPr>
      </p:pic>
      <p:pic>
        <p:nvPicPr>
          <p:cNvPr id="6" name="Рисунок 5" descr="Світлина від Хриплинська гімназія Івано-Франківської міської ради."/>
          <p:cNvPicPr/>
          <p:nvPr/>
        </p:nvPicPr>
        <p:blipFill>
          <a:blip r:embed="rId4" cstate="print"/>
          <a:srcRect/>
          <a:stretch>
            <a:fillRect/>
          </a:stretch>
        </p:blipFill>
        <p:spPr bwMode="auto">
          <a:xfrm>
            <a:off x="2411760" y="4653136"/>
            <a:ext cx="2340610" cy="2043490"/>
          </a:xfrm>
          <a:prstGeom prst="rect">
            <a:avLst/>
          </a:prstGeom>
          <a:noFill/>
          <a:ln w="9525">
            <a:noFill/>
            <a:miter lim="800000"/>
            <a:headEnd/>
            <a:tailEnd/>
          </a:ln>
        </p:spPr>
      </p:pic>
      <p:pic>
        <p:nvPicPr>
          <p:cNvPr id="7" name="Рисунок 6" descr="Світлина від Хриплинська гімназія Івано-Франківської міської ради."/>
          <p:cNvPicPr/>
          <p:nvPr/>
        </p:nvPicPr>
        <p:blipFill>
          <a:blip r:embed="rId5" cstate="print"/>
          <a:srcRect/>
          <a:stretch>
            <a:fillRect/>
          </a:stretch>
        </p:blipFill>
        <p:spPr bwMode="auto">
          <a:xfrm>
            <a:off x="3851920" y="3429000"/>
            <a:ext cx="2683510" cy="1724601"/>
          </a:xfrm>
          <a:prstGeom prst="rect">
            <a:avLst/>
          </a:prstGeom>
          <a:noFill/>
          <a:ln w="9525">
            <a:noFill/>
            <a:miter lim="800000"/>
            <a:headEnd/>
            <a:tailEnd/>
          </a:ln>
        </p:spPr>
      </p:pic>
      <p:pic>
        <p:nvPicPr>
          <p:cNvPr id="8" name="Рисунок 7" descr="Світлина від Хриплинська гімназія Івано-Франківської міської ради."/>
          <p:cNvPicPr/>
          <p:nvPr/>
        </p:nvPicPr>
        <p:blipFill>
          <a:blip r:embed="rId6" cstate="print"/>
          <a:srcRect/>
          <a:stretch>
            <a:fillRect/>
          </a:stretch>
        </p:blipFill>
        <p:spPr bwMode="auto">
          <a:xfrm rot="377234">
            <a:off x="7152529" y="3451442"/>
            <a:ext cx="1861185" cy="2481580"/>
          </a:xfrm>
          <a:prstGeom prst="rect">
            <a:avLst/>
          </a:prstGeom>
          <a:noFill/>
          <a:ln w="9525">
            <a:noFill/>
            <a:miter lim="800000"/>
            <a:headEnd/>
            <a:tailEnd/>
          </a:ln>
        </p:spPr>
      </p:pic>
      <p:pic>
        <p:nvPicPr>
          <p:cNvPr id="10" name="Рисунок 9" descr="Світлина від Хриплинська гімназія Івано-Франківської міської ради."/>
          <p:cNvPicPr/>
          <p:nvPr/>
        </p:nvPicPr>
        <p:blipFill>
          <a:blip r:embed="rId7" cstate="print"/>
          <a:srcRect/>
          <a:stretch>
            <a:fillRect/>
          </a:stretch>
        </p:blipFill>
        <p:spPr bwMode="auto">
          <a:xfrm>
            <a:off x="4788024" y="5067300"/>
            <a:ext cx="2387600"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ProPowerPoint\Шаблоны\В работе\1 Сентября\1sentPr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Заголовок 1"/>
          <p:cNvSpPr>
            <a:spLocks noGrp="1"/>
          </p:cNvSpPr>
          <p:nvPr>
            <p:ph type="title"/>
          </p:nvPr>
        </p:nvSpPr>
        <p:spPr>
          <a:xfrm>
            <a:off x="1331640" y="116632"/>
            <a:ext cx="7705403" cy="1296144"/>
          </a:xfrm>
          <a:solidFill>
            <a:srgbClr val="FFFF00"/>
          </a:solidFill>
        </p:spPr>
        <p:txBody>
          <a:bodyPr/>
          <a:lstStyle/>
          <a:p>
            <a:r>
              <a:rPr lang="ru-RU" sz="3200" b="1" dirty="0" err="1" smtClean="0">
                <a:solidFill>
                  <a:srgbClr val="002060"/>
                </a:solidFill>
                <a:latin typeface="Monotype Corsiva" pitchFamily="66" charset="0"/>
              </a:rPr>
              <a:t>Результати</a:t>
            </a:r>
            <a:r>
              <a:rPr lang="ru-RU" sz="3200" b="1" dirty="0" smtClean="0">
                <a:solidFill>
                  <a:srgbClr val="002060"/>
                </a:solidFill>
                <a:latin typeface="Monotype Corsiva" pitchFamily="66" charset="0"/>
              </a:rPr>
              <a:t> </a:t>
            </a:r>
            <a:r>
              <a:rPr lang="ru-RU" sz="3200" b="1" dirty="0" err="1" smtClean="0">
                <a:solidFill>
                  <a:srgbClr val="002060"/>
                </a:solidFill>
                <a:latin typeface="Monotype Corsiva" pitchFamily="66" charset="0"/>
              </a:rPr>
              <a:t>навчальних</a:t>
            </a:r>
            <a:r>
              <a:rPr lang="ru-RU" sz="3200" b="1" dirty="0" smtClean="0">
                <a:solidFill>
                  <a:srgbClr val="002060"/>
                </a:solidFill>
                <a:latin typeface="Monotype Corsiva" pitchFamily="66" charset="0"/>
              </a:rPr>
              <a:t> </a:t>
            </a:r>
            <a:r>
              <a:rPr lang="ru-RU" sz="3200" b="1" dirty="0" err="1" smtClean="0">
                <a:solidFill>
                  <a:srgbClr val="002060"/>
                </a:solidFill>
                <a:latin typeface="Monotype Corsiva" pitchFamily="66" charset="0"/>
              </a:rPr>
              <a:t>досягнень</a:t>
            </a:r>
            <a:r>
              <a:rPr lang="ru-RU" sz="3200" b="1" dirty="0" smtClean="0">
                <a:solidFill>
                  <a:srgbClr val="002060"/>
                </a:solidFill>
                <a:latin typeface="Monotype Corsiva" pitchFamily="66" charset="0"/>
              </a:rPr>
              <a:t> </a:t>
            </a:r>
            <a:r>
              <a:rPr lang="ru-RU" sz="3200" b="1" dirty="0" err="1" smtClean="0">
                <a:solidFill>
                  <a:srgbClr val="002060"/>
                </a:solidFill>
                <a:latin typeface="Monotype Corsiva" pitchFamily="66" charset="0"/>
              </a:rPr>
              <a:t>здобувачів</a:t>
            </a:r>
            <a:r>
              <a:rPr lang="ru-RU" sz="3200" b="1" dirty="0" smtClean="0">
                <a:solidFill>
                  <a:srgbClr val="002060"/>
                </a:solidFill>
                <a:latin typeface="Monotype Corsiva" pitchFamily="66" charset="0"/>
              </a:rPr>
              <a:t> </a:t>
            </a:r>
            <a:r>
              <a:rPr lang="ru-RU" sz="3200" b="1" dirty="0" err="1" smtClean="0">
                <a:solidFill>
                  <a:srgbClr val="002060"/>
                </a:solidFill>
                <a:latin typeface="Monotype Corsiva" pitchFamily="66" charset="0"/>
              </a:rPr>
              <a:t>освіти</a:t>
            </a:r>
            <a:r>
              <a:rPr lang="ru-RU" sz="3200" b="1" dirty="0" smtClean="0">
                <a:solidFill>
                  <a:srgbClr val="002060"/>
                </a:solidFill>
                <a:latin typeface="Monotype Corsiva" pitchFamily="66" charset="0"/>
              </a:rPr>
              <a:t> </a:t>
            </a:r>
            <a:r>
              <a:rPr lang="ru-RU" sz="3200" b="1" dirty="0" err="1" smtClean="0">
                <a:solidFill>
                  <a:srgbClr val="002060"/>
                </a:solidFill>
                <a:latin typeface="Monotype Corsiva" pitchFamily="66" charset="0"/>
              </a:rPr>
              <a:t>Хриплинської</a:t>
            </a:r>
            <a:r>
              <a:rPr lang="ru-RU" sz="3200" b="1" dirty="0" smtClean="0">
                <a:solidFill>
                  <a:srgbClr val="002060"/>
                </a:solidFill>
                <a:latin typeface="Monotype Corsiva" pitchFamily="66" charset="0"/>
              </a:rPr>
              <a:t> </a:t>
            </a:r>
            <a:r>
              <a:rPr lang="ru-RU" sz="3200" b="1" dirty="0" err="1" smtClean="0">
                <a:solidFill>
                  <a:srgbClr val="002060"/>
                </a:solidFill>
                <a:latin typeface="Monotype Corsiva" pitchFamily="66" charset="0"/>
              </a:rPr>
              <a:t>гімназії</a:t>
            </a:r>
            <a:r>
              <a:rPr lang="ru-RU" sz="3200" b="1" dirty="0" smtClean="0">
                <a:solidFill>
                  <a:srgbClr val="002060"/>
                </a:solidFill>
                <a:latin typeface="Monotype Corsiva" pitchFamily="66" charset="0"/>
              </a:rPr>
              <a:t>   3-9 </a:t>
            </a:r>
            <a:r>
              <a:rPr lang="ru-RU" sz="3200" b="1" dirty="0" err="1" smtClean="0">
                <a:solidFill>
                  <a:srgbClr val="002060"/>
                </a:solidFill>
                <a:latin typeface="Monotype Corsiva" pitchFamily="66" charset="0"/>
              </a:rPr>
              <a:t>класів</a:t>
            </a:r>
            <a:r>
              <a:rPr lang="ru-RU" sz="3200" b="1" dirty="0" smtClean="0">
                <a:solidFill>
                  <a:srgbClr val="002060"/>
                </a:solidFill>
                <a:latin typeface="Monotype Corsiva" pitchFamily="66" charset="0"/>
              </a:rPr>
              <a:t> за </a:t>
            </a:r>
            <a:r>
              <a:rPr lang="ru-RU" sz="3200" b="1" dirty="0" err="1" smtClean="0">
                <a:solidFill>
                  <a:srgbClr val="002060"/>
                </a:solidFill>
                <a:latin typeface="Monotype Corsiva" pitchFamily="66" charset="0"/>
              </a:rPr>
              <a:t>підсумками</a:t>
            </a:r>
            <a:r>
              <a:rPr lang="ru-RU" sz="3200" b="1" dirty="0" smtClean="0">
                <a:solidFill>
                  <a:srgbClr val="002060"/>
                </a:solidFill>
                <a:latin typeface="Monotype Corsiva" pitchFamily="66" charset="0"/>
              </a:rPr>
              <a:t> 2019-2020 н.р.</a:t>
            </a:r>
            <a:endParaRPr lang="uk-UA" sz="3200" b="1" dirty="0" smtClean="0">
              <a:solidFill>
                <a:srgbClr val="002060"/>
              </a:solidFill>
              <a:latin typeface="Monotype Corsiva" pitchFamily="66" charset="0"/>
            </a:endParaRPr>
          </a:p>
        </p:txBody>
      </p:sp>
      <p:sp>
        <p:nvSpPr>
          <p:cNvPr id="14340" name="Объект 2"/>
          <p:cNvSpPr>
            <a:spLocks noGrp="1"/>
          </p:cNvSpPr>
          <p:nvPr>
            <p:ph idx="1"/>
          </p:nvPr>
        </p:nvSpPr>
        <p:spPr>
          <a:xfrm>
            <a:off x="1115616" y="1125538"/>
            <a:ext cx="7704856" cy="5543822"/>
          </a:xfrm>
        </p:spPr>
        <p:txBody>
          <a:bodyPr/>
          <a:lstStyle/>
          <a:p>
            <a:pPr>
              <a:buNone/>
            </a:pPr>
            <a:r>
              <a:rPr lang="uk-UA" sz="2400" dirty="0" smtClean="0">
                <a:latin typeface="+mj-lt"/>
              </a:rPr>
              <a:t>  </a:t>
            </a:r>
            <a:endParaRPr lang="uk-UA" sz="2400" dirty="0" smtClean="0"/>
          </a:p>
        </p:txBody>
      </p:sp>
      <p:graphicFrame>
        <p:nvGraphicFramePr>
          <p:cNvPr id="5" name="Содержимое 3"/>
          <p:cNvGraphicFramePr>
            <a:graphicFrameLocks/>
          </p:cNvGraphicFramePr>
          <p:nvPr/>
        </p:nvGraphicFramePr>
        <p:xfrm>
          <a:off x="1259632" y="1439413"/>
          <a:ext cx="7776862" cy="5306671"/>
        </p:xfrm>
        <a:graphic>
          <a:graphicData uri="http://schemas.openxmlformats.org/drawingml/2006/table">
            <a:tbl>
              <a:tblPr firstRow="1" bandRow="1">
                <a:tableStyleId>{69CF1AB2-1976-4502-BF36-3FF5EA218861}</a:tableStyleId>
              </a:tblPr>
              <a:tblGrid>
                <a:gridCol w="953229"/>
                <a:gridCol w="826133"/>
                <a:gridCol w="762583"/>
                <a:gridCol w="699035"/>
                <a:gridCol w="826133"/>
                <a:gridCol w="699035"/>
                <a:gridCol w="762583"/>
                <a:gridCol w="699035"/>
                <a:gridCol w="889681"/>
                <a:gridCol w="659415"/>
              </a:tblGrid>
              <a:tr h="512404">
                <a:tc rowSpan="2">
                  <a:txBody>
                    <a:bodyPr/>
                    <a:lstStyle/>
                    <a:p>
                      <a:r>
                        <a:rPr lang="uk-UA" sz="1400" b="1" dirty="0" smtClean="0">
                          <a:latin typeface="Times New Roman" pitchFamily="18" charset="0"/>
                          <a:cs typeface="Times New Roman" pitchFamily="18" charset="0"/>
                        </a:rPr>
                        <a:t>Клас </a:t>
                      </a:r>
                      <a:endParaRPr lang="uk-UA" sz="1400" b="1" dirty="0">
                        <a:latin typeface="Times New Roman" pitchFamily="18" charset="0"/>
                        <a:cs typeface="Times New Roman" pitchFamily="18" charset="0"/>
                      </a:endParaRPr>
                    </a:p>
                  </a:txBody>
                  <a:tcPr/>
                </a:tc>
                <a:tc rowSpan="2">
                  <a:txBody>
                    <a:bodyPr/>
                    <a:lstStyle/>
                    <a:p>
                      <a:r>
                        <a:rPr lang="uk-UA" sz="1400" b="1" dirty="0" smtClean="0">
                          <a:latin typeface="Times New Roman" pitchFamily="18" charset="0"/>
                          <a:cs typeface="Times New Roman" pitchFamily="18" charset="0"/>
                        </a:rPr>
                        <a:t>К – </a:t>
                      </a:r>
                      <a:r>
                        <a:rPr lang="uk-UA" sz="1400" b="1" dirty="0" err="1" smtClean="0">
                          <a:latin typeface="Times New Roman" pitchFamily="18" charset="0"/>
                          <a:cs typeface="Times New Roman" pitchFamily="18" charset="0"/>
                        </a:rPr>
                        <a:t>ть</a:t>
                      </a:r>
                      <a:r>
                        <a:rPr lang="uk-UA" sz="1400" b="1" dirty="0" smtClean="0">
                          <a:latin typeface="Times New Roman" pitchFamily="18" charset="0"/>
                          <a:cs typeface="Times New Roman" pitchFamily="18" charset="0"/>
                        </a:rPr>
                        <a:t> </a:t>
                      </a:r>
                    </a:p>
                    <a:p>
                      <a:r>
                        <a:rPr lang="uk-UA" sz="1400" b="1" dirty="0" smtClean="0">
                          <a:latin typeface="Times New Roman" pitchFamily="18" charset="0"/>
                          <a:cs typeface="Times New Roman" pitchFamily="18" charset="0"/>
                        </a:rPr>
                        <a:t>учнів</a:t>
                      </a:r>
                      <a:endParaRPr lang="uk-UA" sz="1400" b="1" dirty="0">
                        <a:latin typeface="Times New Roman" pitchFamily="18" charset="0"/>
                        <a:cs typeface="Times New Roman" pitchFamily="18" charset="0"/>
                      </a:endParaRPr>
                    </a:p>
                  </a:txBody>
                  <a:tcPr/>
                </a:tc>
                <a:tc gridSpan="8">
                  <a:txBody>
                    <a:bodyPr/>
                    <a:lstStyle/>
                    <a:p>
                      <a:r>
                        <a:rPr lang="uk-UA" sz="1400" b="1" dirty="0" smtClean="0">
                          <a:latin typeface="Times New Roman" pitchFamily="18" charset="0"/>
                          <a:cs typeface="Times New Roman" pitchFamily="18" charset="0"/>
                        </a:rPr>
                        <a:t>Рівень</a:t>
                      </a:r>
                      <a:r>
                        <a:rPr lang="uk-UA" sz="1400" b="1" baseline="0" dirty="0" smtClean="0">
                          <a:latin typeface="Times New Roman" pitchFamily="18" charset="0"/>
                          <a:cs typeface="Times New Roman" pitchFamily="18" charset="0"/>
                        </a:rPr>
                        <a:t> навчальних досягнень здобувачів освіти за підсумками 2019 -2020 </a:t>
                      </a:r>
                      <a:r>
                        <a:rPr lang="uk-UA" sz="1400" b="1" baseline="0" dirty="0" err="1" smtClean="0">
                          <a:latin typeface="Times New Roman" pitchFamily="18" charset="0"/>
                          <a:cs typeface="Times New Roman" pitchFamily="18" charset="0"/>
                        </a:rPr>
                        <a:t>н.р</a:t>
                      </a:r>
                      <a:r>
                        <a:rPr lang="uk-UA" sz="1400" b="1" baseline="0" dirty="0" smtClean="0">
                          <a:latin typeface="Times New Roman" pitchFamily="18" charset="0"/>
                          <a:cs typeface="Times New Roman" pitchFamily="18" charset="0"/>
                        </a:rPr>
                        <a:t>.</a:t>
                      </a:r>
                      <a:endParaRPr lang="uk-UA" sz="1400" b="1" dirty="0">
                        <a:latin typeface="Times New Roman" pitchFamily="18" charset="0"/>
                        <a:cs typeface="Times New Roman" pitchFamily="18" charset="0"/>
                      </a:endParaRPr>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849711">
                <a:tc vMerge="1">
                  <a:txBody>
                    <a:bodyPr/>
                    <a:lstStyle/>
                    <a:p>
                      <a:endParaRPr lang="uk-UA"/>
                    </a:p>
                  </a:txBody>
                  <a:tcPr/>
                </a:tc>
                <a:tc vMerge="1">
                  <a:txBody>
                    <a:bodyPr/>
                    <a:lstStyle/>
                    <a:p>
                      <a:endParaRPr lang="uk-UA" dirty="0"/>
                    </a:p>
                  </a:txBody>
                  <a:tcPr/>
                </a:tc>
                <a:tc>
                  <a:txBody>
                    <a:bodyPr/>
                    <a:lstStyle/>
                    <a:p>
                      <a:pPr algn="ctr"/>
                      <a:r>
                        <a:rPr lang="uk-UA" sz="1400" b="1" dirty="0" smtClean="0">
                          <a:latin typeface="Times New Roman" pitchFamily="18" charset="0"/>
                          <a:cs typeface="Times New Roman" pitchFamily="18" charset="0"/>
                        </a:rPr>
                        <a:t>Високий</a:t>
                      </a:r>
                      <a:r>
                        <a:rPr lang="uk-UA" sz="1400" b="1" baseline="0" dirty="0" smtClean="0">
                          <a:latin typeface="Times New Roman" pitchFamily="18" charset="0"/>
                          <a:cs typeface="Times New Roman" pitchFamily="18" charset="0"/>
                        </a:rPr>
                        <a:t> </a:t>
                      </a:r>
                      <a:endParaRPr lang="uk-UA" sz="1400" b="1" dirty="0">
                        <a:latin typeface="Times New Roman" pitchFamily="18" charset="0"/>
                        <a:cs typeface="Times New Roman" pitchFamily="18" charset="0"/>
                      </a:endParaRPr>
                    </a:p>
                  </a:txBody>
                  <a:tcPr vert="vert"/>
                </a:tc>
                <a:tc>
                  <a:txBody>
                    <a:bodyPr/>
                    <a:lstStyle/>
                    <a:p>
                      <a:pPr algn="ctr"/>
                      <a:r>
                        <a:rPr lang="uk-UA" sz="1400" b="1" dirty="0" smtClean="0">
                          <a:latin typeface="Times New Roman" pitchFamily="18" charset="0"/>
                          <a:cs typeface="Times New Roman" pitchFamily="18" charset="0"/>
                        </a:rPr>
                        <a:t>%</a:t>
                      </a:r>
                      <a:endParaRPr lang="uk-UA" sz="1400" b="1" dirty="0">
                        <a:latin typeface="Times New Roman" pitchFamily="18" charset="0"/>
                        <a:cs typeface="Times New Roman" pitchFamily="18" charset="0"/>
                      </a:endParaRPr>
                    </a:p>
                  </a:txBody>
                  <a:tcPr/>
                </a:tc>
                <a:tc>
                  <a:txBody>
                    <a:bodyPr/>
                    <a:lstStyle/>
                    <a:p>
                      <a:pPr algn="ctr"/>
                      <a:r>
                        <a:rPr lang="uk-UA" sz="1400" b="1" dirty="0" smtClean="0">
                          <a:latin typeface="Times New Roman" pitchFamily="18" charset="0"/>
                          <a:cs typeface="Times New Roman" pitchFamily="18" charset="0"/>
                        </a:rPr>
                        <a:t>Достатній </a:t>
                      </a:r>
                      <a:endParaRPr lang="uk-UA" sz="1400" b="1" dirty="0">
                        <a:latin typeface="Times New Roman" pitchFamily="18" charset="0"/>
                        <a:cs typeface="Times New Roman" pitchFamily="18" charset="0"/>
                      </a:endParaRPr>
                    </a:p>
                  </a:txBody>
                  <a:tcPr vert="vert"/>
                </a:tc>
                <a:tc>
                  <a:txBody>
                    <a:bodyPr/>
                    <a:lstStyle/>
                    <a:p>
                      <a:pPr algn="ctr"/>
                      <a:r>
                        <a:rPr lang="uk-UA" sz="1400" b="1" dirty="0" smtClean="0">
                          <a:latin typeface="Times New Roman" pitchFamily="18" charset="0"/>
                          <a:cs typeface="Times New Roman" pitchFamily="18" charset="0"/>
                        </a:rPr>
                        <a:t>%</a:t>
                      </a:r>
                      <a:endParaRPr lang="uk-UA" sz="1400" b="1" dirty="0">
                        <a:latin typeface="Times New Roman" pitchFamily="18" charset="0"/>
                        <a:cs typeface="Times New Roman" pitchFamily="18" charset="0"/>
                      </a:endParaRPr>
                    </a:p>
                  </a:txBody>
                  <a:tcPr/>
                </a:tc>
                <a:tc>
                  <a:txBody>
                    <a:bodyPr/>
                    <a:lstStyle/>
                    <a:p>
                      <a:pPr algn="ctr"/>
                      <a:r>
                        <a:rPr lang="uk-UA" sz="1400" b="1" dirty="0" smtClean="0">
                          <a:latin typeface="Times New Roman" pitchFamily="18" charset="0"/>
                          <a:cs typeface="Times New Roman" pitchFamily="18" charset="0"/>
                        </a:rPr>
                        <a:t>Середній</a:t>
                      </a:r>
                      <a:r>
                        <a:rPr lang="uk-UA" sz="1400" b="1" baseline="0" dirty="0" smtClean="0">
                          <a:latin typeface="Times New Roman" pitchFamily="18" charset="0"/>
                          <a:cs typeface="Times New Roman" pitchFamily="18" charset="0"/>
                        </a:rPr>
                        <a:t> </a:t>
                      </a:r>
                      <a:endParaRPr lang="uk-UA" sz="1400" b="1" dirty="0">
                        <a:latin typeface="Times New Roman" pitchFamily="18" charset="0"/>
                        <a:cs typeface="Times New Roman" pitchFamily="18" charset="0"/>
                      </a:endParaRPr>
                    </a:p>
                  </a:txBody>
                  <a:tcPr vert="vert"/>
                </a:tc>
                <a:tc>
                  <a:txBody>
                    <a:bodyPr/>
                    <a:lstStyle/>
                    <a:p>
                      <a:pPr algn="ctr"/>
                      <a:r>
                        <a:rPr lang="uk-UA" sz="1400" b="1" dirty="0" smtClean="0">
                          <a:latin typeface="Times New Roman" pitchFamily="18" charset="0"/>
                          <a:cs typeface="Times New Roman" pitchFamily="18" charset="0"/>
                        </a:rPr>
                        <a:t>%</a:t>
                      </a:r>
                      <a:endParaRPr lang="uk-UA" sz="1400" b="1" dirty="0">
                        <a:latin typeface="Times New Roman" pitchFamily="18" charset="0"/>
                        <a:cs typeface="Times New Roman" pitchFamily="18" charset="0"/>
                      </a:endParaRPr>
                    </a:p>
                  </a:txBody>
                  <a:tcPr/>
                </a:tc>
                <a:tc>
                  <a:txBody>
                    <a:bodyPr/>
                    <a:lstStyle/>
                    <a:p>
                      <a:pPr algn="ctr"/>
                      <a:r>
                        <a:rPr lang="uk-UA" sz="1400" b="1" dirty="0" smtClean="0">
                          <a:latin typeface="Times New Roman" pitchFamily="18" charset="0"/>
                          <a:cs typeface="Times New Roman" pitchFamily="18" charset="0"/>
                        </a:rPr>
                        <a:t>Початковий </a:t>
                      </a:r>
                      <a:endParaRPr lang="uk-UA" sz="1400" b="1" dirty="0">
                        <a:latin typeface="Times New Roman" pitchFamily="18" charset="0"/>
                        <a:cs typeface="Times New Roman" pitchFamily="18" charset="0"/>
                      </a:endParaRPr>
                    </a:p>
                  </a:txBody>
                  <a:tcPr vert="vert"/>
                </a:tc>
                <a:tc>
                  <a:txBody>
                    <a:bodyPr/>
                    <a:lstStyle/>
                    <a:p>
                      <a:pPr algn="ctr"/>
                      <a:r>
                        <a:rPr lang="uk-UA" sz="1400" b="1" dirty="0" smtClean="0">
                          <a:latin typeface="Times New Roman" pitchFamily="18" charset="0"/>
                          <a:cs typeface="Times New Roman" pitchFamily="18" charset="0"/>
                        </a:rPr>
                        <a:t>%</a:t>
                      </a:r>
                      <a:endParaRPr lang="uk-UA" sz="1400" b="1" dirty="0">
                        <a:latin typeface="Times New Roman" pitchFamily="18" charset="0"/>
                        <a:cs typeface="Times New Roman" pitchFamily="18" charset="0"/>
                      </a:endParaRPr>
                    </a:p>
                  </a:txBody>
                  <a:tcPr/>
                </a:tc>
              </a:tr>
              <a:tr h="316485">
                <a:tc>
                  <a:txBody>
                    <a:bodyPr/>
                    <a:lstStyle/>
                    <a:p>
                      <a:pPr algn="ctr"/>
                      <a:r>
                        <a:rPr lang="uk-UA" sz="1500" b="1" dirty="0" smtClean="0">
                          <a:latin typeface="Times New Roman" pitchFamily="18" charset="0"/>
                          <a:cs typeface="Times New Roman" pitchFamily="18" charset="0"/>
                        </a:rPr>
                        <a:t>3</a:t>
                      </a:r>
                      <a:endParaRPr lang="uk-UA" sz="1500" b="1" dirty="0">
                        <a:latin typeface="Times New Roman" pitchFamily="18" charset="0"/>
                        <a:cs typeface="Times New Roman" pitchFamily="18" charset="0"/>
                      </a:endParaRPr>
                    </a:p>
                  </a:txBody>
                  <a:tcPr/>
                </a:tc>
                <a:tc>
                  <a:txBody>
                    <a:bodyPr/>
                    <a:lstStyle/>
                    <a:p>
                      <a:pPr algn="ctr">
                        <a:lnSpc>
                          <a:spcPct val="115000"/>
                        </a:lnSpc>
                        <a:spcAft>
                          <a:spcPts val="0"/>
                        </a:spcAft>
                      </a:pPr>
                      <a:r>
                        <a:rPr lang="ru-RU" sz="1500" b="0" dirty="0" smtClean="0">
                          <a:latin typeface="Times New Roman" pitchFamily="18" charset="0"/>
                          <a:cs typeface="Times New Roman" pitchFamily="18" charset="0"/>
                        </a:rPr>
                        <a:t>15</a:t>
                      </a:r>
                      <a:endParaRPr lang="uk-UA" sz="1500" b="0" dirty="0">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500" b="0" dirty="0" smtClean="0">
                          <a:latin typeface="Times New Roman" pitchFamily="18" charset="0"/>
                          <a:ea typeface="+mn-ea"/>
                          <a:cs typeface="Times New Roman" pitchFamily="18" charset="0"/>
                        </a:rPr>
                        <a:t>2</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500" b="0" dirty="0" smtClean="0">
                          <a:latin typeface="Times New Roman" pitchFamily="18" charset="0"/>
                          <a:ea typeface="+mn-ea"/>
                          <a:cs typeface="Times New Roman" pitchFamily="18" charset="0"/>
                        </a:rPr>
                        <a:t>13,4</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500" b="0" dirty="0" smtClean="0">
                          <a:latin typeface="Times New Roman" pitchFamily="18" charset="0"/>
                          <a:ea typeface="+mn-ea"/>
                          <a:cs typeface="Times New Roman" pitchFamily="18" charset="0"/>
                        </a:rPr>
                        <a:t>8</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500" b="0" dirty="0" smtClean="0">
                          <a:latin typeface="Times New Roman" pitchFamily="18" charset="0"/>
                          <a:ea typeface="+mn-ea"/>
                          <a:cs typeface="Times New Roman" pitchFamily="18" charset="0"/>
                        </a:rPr>
                        <a:t>53,3</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500" b="0" dirty="0" smtClean="0">
                          <a:latin typeface="Times New Roman" pitchFamily="18" charset="0"/>
                          <a:ea typeface="+mn-ea"/>
                          <a:cs typeface="Times New Roman" pitchFamily="18" charset="0"/>
                        </a:rPr>
                        <a:t>5</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500" b="0" dirty="0" smtClean="0">
                          <a:latin typeface="Times New Roman" pitchFamily="18" charset="0"/>
                          <a:ea typeface="+mn-ea"/>
                          <a:cs typeface="Times New Roman" pitchFamily="18" charset="0"/>
                        </a:rPr>
                        <a:t>33,3</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500" b="0" dirty="0" smtClean="0">
                          <a:latin typeface="Times New Roman" pitchFamily="18" charset="0"/>
                          <a:ea typeface="+mn-ea"/>
                          <a:cs typeface="Times New Roman" pitchFamily="18" charset="0"/>
                        </a:rPr>
                        <a:t>--</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500" b="0" dirty="0" smtClean="0">
                          <a:latin typeface="Times New Roman" pitchFamily="18" charset="0"/>
                          <a:ea typeface="+mn-ea"/>
                          <a:cs typeface="Times New Roman" pitchFamily="18" charset="0"/>
                        </a:rPr>
                        <a:t>--</a:t>
                      </a:r>
                      <a:endParaRPr lang="uk-UA" sz="1500" b="0" dirty="0">
                        <a:latin typeface="Times New Roman" pitchFamily="18" charset="0"/>
                        <a:ea typeface="Calibri"/>
                        <a:cs typeface="Times New Roman" pitchFamily="18" charset="0"/>
                      </a:endParaRPr>
                    </a:p>
                  </a:txBody>
                  <a:tcPr marL="68580" marR="68580" marT="0" marB="0"/>
                </a:tc>
              </a:tr>
              <a:tr h="316485">
                <a:tc>
                  <a:txBody>
                    <a:bodyPr/>
                    <a:lstStyle/>
                    <a:p>
                      <a:pPr algn="ctr"/>
                      <a:r>
                        <a:rPr lang="uk-UA" sz="1500" b="1" dirty="0" smtClean="0">
                          <a:latin typeface="Times New Roman" pitchFamily="18" charset="0"/>
                          <a:cs typeface="Times New Roman" pitchFamily="18" charset="0"/>
                        </a:rPr>
                        <a:t>4</a:t>
                      </a:r>
                      <a:endParaRPr lang="uk-UA" sz="1500" b="1" dirty="0">
                        <a:latin typeface="Times New Roman" pitchFamily="18" charset="0"/>
                        <a:cs typeface="Times New Roman" pitchFamily="18" charset="0"/>
                      </a:endParaRPr>
                    </a:p>
                  </a:txBody>
                  <a:tcPr/>
                </a:tc>
                <a:tc>
                  <a:txBody>
                    <a:bodyPr/>
                    <a:lstStyle/>
                    <a:p>
                      <a:pPr algn="ctr">
                        <a:lnSpc>
                          <a:spcPct val="115000"/>
                        </a:lnSpc>
                        <a:spcAft>
                          <a:spcPts val="0"/>
                        </a:spcAft>
                      </a:pPr>
                      <a:r>
                        <a:rPr lang="ru-RU" sz="1500" b="0" dirty="0" smtClean="0">
                          <a:latin typeface="Times New Roman" pitchFamily="18" charset="0"/>
                          <a:ea typeface="+mn-ea"/>
                          <a:cs typeface="Times New Roman" pitchFamily="18" charset="0"/>
                        </a:rPr>
                        <a:t>19</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500" b="0" dirty="0" smtClean="0">
                          <a:latin typeface="Times New Roman" pitchFamily="18" charset="0"/>
                          <a:ea typeface="+mn-ea"/>
                          <a:cs typeface="Times New Roman" pitchFamily="18" charset="0"/>
                        </a:rPr>
                        <a:t>6</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500" b="0" dirty="0" smtClean="0">
                          <a:latin typeface="Times New Roman" pitchFamily="18" charset="0"/>
                          <a:ea typeface="+mn-ea"/>
                          <a:cs typeface="Times New Roman" pitchFamily="18" charset="0"/>
                        </a:rPr>
                        <a:t>32</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500" b="0" dirty="0" smtClean="0">
                          <a:latin typeface="Times New Roman" pitchFamily="18" charset="0"/>
                          <a:ea typeface="+mn-ea"/>
                          <a:cs typeface="Times New Roman" pitchFamily="18" charset="0"/>
                        </a:rPr>
                        <a:t>9</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500" b="0" dirty="0" smtClean="0">
                          <a:latin typeface="Times New Roman" pitchFamily="18" charset="0"/>
                          <a:ea typeface="+mn-ea"/>
                          <a:cs typeface="Times New Roman" pitchFamily="18" charset="0"/>
                        </a:rPr>
                        <a:t>47</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500" b="0" dirty="0" smtClean="0">
                          <a:latin typeface="Times New Roman" pitchFamily="18" charset="0"/>
                          <a:ea typeface="+mn-ea"/>
                          <a:cs typeface="Times New Roman" pitchFamily="18" charset="0"/>
                        </a:rPr>
                        <a:t>4</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500" b="0" dirty="0" smtClean="0">
                          <a:latin typeface="Times New Roman" pitchFamily="18" charset="0"/>
                          <a:ea typeface="+mn-ea"/>
                          <a:cs typeface="Times New Roman" pitchFamily="18" charset="0"/>
                        </a:rPr>
                        <a:t>21</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500" b="0" dirty="0" smtClean="0">
                          <a:latin typeface="Times New Roman" pitchFamily="18" charset="0"/>
                          <a:ea typeface="+mn-ea"/>
                          <a:cs typeface="Times New Roman" pitchFamily="18" charset="0"/>
                        </a:rPr>
                        <a:t>---</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500" b="0" dirty="0" smtClean="0">
                          <a:latin typeface="Times New Roman" pitchFamily="18" charset="0"/>
                          <a:ea typeface="+mn-ea"/>
                          <a:cs typeface="Times New Roman" pitchFamily="18" charset="0"/>
                        </a:rPr>
                        <a:t>---</a:t>
                      </a:r>
                      <a:endParaRPr lang="uk-UA" sz="1500" b="0" dirty="0">
                        <a:latin typeface="Times New Roman" pitchFamily="18" charset="0"/>
                        <a:ea typeface="Calibri"/>
                        <a:cs typeface="Times New Roman" pitchFamily="18" charset="0"/>
                      </a:endParaRPr>
                    </a:p>
                  </a:txBody>
                  <a:tcPr marL="68580" marR="68580" marT="0" marB="0"/>
                </a:tc>
              </a:tr>
              <a:tr h="542545">
                <a:tc>
                  <a:txBody>
                    <a:bodyPr/>
                    <a:lstStyle/>
                    <a:p>
                      <a:pPr algn="ctr"/>
                      <a:r>
                        <a:rPr lang="uk-UA" sz="1500" b="1" dirty="0" smtClean="0">
                          <a:solidFill>
                            <a:srgbClr val="C00000"/>
                          </a:solidFill>
                          <a:latin typeface="Times New Roman" pitchFamily="18" charset="0"/>
                          <a:cs typeface="Times New Roman" pitchFamily="18" charset="0"/>
                        </a:rPr>
                        <a:t>Всього  3-4</a:t>
                      </a:r>
                      <a:endParaRPr lang="uk-UA" sz="1500" b="1" dirty="0">
                        <a:solidFill>
                          <a:srgbClr val="C00000"/>
                        </a:solidFill>
                        <a:latin typeface="Times New Roman" pitchFamily="18" charset="0"/>
                        <a:cs typeface="Times New Roman" pitchFamily="18" charset="0"/>
                      </a:endParaRPr>
                    </a:p>
                  </a:txBody>
                  <a:tcPr/>
                </a:tc>
                <a:tc>
                  <a:txBody>
                    <a:bodyPr/>
                    <a:lstStyle/>
                    <a:p>
                      <a:pPr algn="ctr">
                        <a:lnSpc>
                          <a:spcPct val="115000"/>
                        </a:lnSpc>
                        <a:spcAft>
                          <a:spcPts val="0"/>
                        </a:spcAft>
                      </a:pPr>
                      <a:r>
                        <a:rPr lang="ru-RU" sz="1500" b="0" dirty="0" smtClean="0">
                          <a:solidFill>
                            <a:srgbClr val="C00000"/>
                          </a:solidFill>
                          <a:latin typeface="Times New Roman" pitchFamily="18" charset="0"/>
                          <a:cs typeface="Times New Roman" pitchFamily="18" charset="0"/>
                        </a:rPr>
                        <a:t>34</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500" b="0" dirty="0" smtClean="0">
                          <a:solidFill>
                            <a:srgbClr val="C00000"/>
                          </a:solidFill>
                          <a:latin typeface="Times New Roman" pitchFamily="18" charset="0"/>
                          <a:ea typeface="+mn-ea"/>
                          <a:cs typeface="Times New Roman" pitchFamily="18" charset="0"/>
                        </a:rPr>
                        <a:t>8</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r>
                        <a:rPr lang="uk-UA" sz="1500" b="0" dirty="0" smtClean="0">
                          <a:solidFill>
                            <a:srgbClr val="C00000"/>
                          </a:solidFill>
                          <a:latin typeface="Times New Roman" pitchFamily="18" charset="0"/>
                          <a:cs typeface="Times New Roman" pitchFamily="18" charset="0"/>
                        </a:rPr>
                        <a:t>23,5</a:t>
                      </a:r>
                      <a:endParaRPr lang="uk-UA" sz="1500" b="0" dirty="0">
                        <a:solidFill>
                          <a:srgbClr val="C00000"/>
                        </a:solidFill>
                        <a:latin typeface="Times New Roman" pitchFamily="18" charset="0"/>
                        <a:cs typeface="Times New Roman" pitchFamily="18" charset="0"/>
                      </a:endParaRPr>
                    </a:p>
                  </a:txBody>
                  <a:tcPr marL="68580" marR="68580" marT="0" marB="0"/>
                </a:tc>
                <a:tc>
                  <a:txBody>
                    <a:bodyPr/>
                    <a:lstStyle/>
                    <a:p>
                      <a:pPr algn="ctr"/>
                      <a:r>
                        <a:rPr lang="uk-UA" sz="1500" b="0" dirty="0" smtClean="0">
                          <a:solidFill>
                            <a:srgbClr val="C00000"/>
                          </a:solidFill>
                          <a:latin typeface="Times New Roman" pitchFamily="18" charset="0"/>
                          <a:cs typeface="Times New Roman" pitchFamily="18" charset="0"/>
                        </a:rPr>
                        <a:t>17</a:t>
                      </a:r>
                      <a:endParaRPr lang="uk-UA" sz="1500" b="0" dirty="0">
                        <a:solidFill>
                          <a:srgbClr val="C00000"/>
                        </a:solidFill>
                        <a:latin typeface="Times New Roman" pitchFamily="18" charset="0"/>
                        <a:cs typeface="Times New Roman" pitchFamily="18" charset="0"/>
                      </a:endParaRPr>
                    </a:p>
                  </a:txBody>
                  <a:tcPr marL="68580" marR="68580" marT="0" marB="0"/>
                </a:tc>
                <a:tc>
                  <a:txBody>
                    <a:bodyPr/>
                    <a:lstStyle/>
                    <a:p>
                      <a:pPr algn="ctr"/>
                      <a:r>
                        <a:rPr lang="uk-UA" sz="1500" b="0" dirty="0" smtClean="0">
                          <a:solidFill>
                            <a:srgbClr val="C00000"/>
                          </a:solidFill>
                          <a:latin typeface="Times New Roman" pitchFamily="18" charset="0"/>
                          <a:cs typeface="Times New Roman" pitchFamily="18" charset="0"/>
                        </a:rPr>
                        <a:t>50</a:t>
                      </a:r>
                      <a:endParaRPr lang="uk-UA" sz="1500" b="0" dirty="0">
                        <a:solidFill>
                          <a:srgbClr val="C00000"/>
                        </a:solidFill>
                        <a:latin typeface="Times New Roman" pitchFamily="18" charset="0"/>
                        <a:cs typeface="Times New Roman" pitchFamily="18" charset="0"/>
                      </a:endParaRPr>
                    </a:p>
                  </a:txBody>
                  <a:tcPr marL="68580" marR="68580" marT="0" marB="0"/>
                </a:tc>
                <a:tc>
                  <a:txBody>
                    <a:bodyPr/>
                    <a:lstStyle/>
                    <a:p>
                      <a:pPr algn="ctr"/>
                      <a:r>
                        <a:rPr lang="uk-UA" sz="1500" b="0" dirty="0" smtClean="0">
                          <a:solidFill>
                            <a:srgbClr val="C00000"/>
                          </a:solidFill>
                          <a:latin typeface="Times New Roman" pitchFamily="18" charset="0"/>
                          <a:cs typeface="Times New Roman" pitchFamily="18" charset="0"/>
                        </a:rPr>
                        <a:t>9</a:t>
                      </a:r>
                      <a:endParaRPr lang="uk-UA" sz="1500" b="0" dirty="0">
                        <a:solidFill>
                          <a:srgbClr val="C00000"/>
                        </a:solidFill>
                        <a:latin typeface="Times New Roman" pitchFamily="18" charset="0"/>
                        <a:cs typeface="Times New Roman" pitchFamily="18" charset="0"/>
                      </a:endParaRPr>
                    </a:p>
                  </a:txBody>
                  <a:tcPr marL="68580" marR="68580" marT="0" marB="0"/>
                </a:tc>
                <a:tc>
                  <a:txBody>
                    <a:bodyPr/>
                    <a:lstStyle/>
                    <a:p>
                      <a:pPr algn="ctr"/>
                      <a:r>
                        <a:rPr lang="uk-UA" sz="1500" b="0" dirty="0" smtClean="0">
                          <a:solidFill>
                            <a:srgbClr val="C00000"/>
                          </a:solidFill>
                          <a:latin typeface="Times New Roman" pitchFamily="18" charset="0"/>
                          <a:cs typeface="Times New Roman" pitchFamily="18" charset="0"/>
                        </a:rPr>
                        <a:t>26,5</a:t>
                      </a:r>
                      <a:endParaRPr lang="uk-UA" sz="1500" b="0" dirty="0">
                        <a:solidFill>
                          <a:srgbClr val="C00000"/>
                        </a:solidFill>
                        <a:latin typeface="Times New Roman" pitchFamily="18" charset="0"/>
                        <a:cs typeface="Times New Roman" pitchFamily="18" charset="0"/>
                      </a:endParaRPr>
                    </a:p>
                  </a:txBody>
                  <a:tcPr marL="68580" marR="68580" marT="0" marB="0"/>
                </a:tc>
                <a:tc>
                  <a:txBody>
                    <a:bodyPr/>
                    <a:lstStyle/>
                    <a:p>
                      <a:pPr algn="ctr"/>
                      <a:r>
                        <a:rPr lang="uk-UA" sz="1500" b="0" dirty="0" smtClean="0">
                          <a:solidFill>
                            <a:srgbClr val="C00000"/>
                          </a:solidFill>
                          <a:latin typeface="Times New Roman" pitchFamily="18" charset="0"/>
                          <a:cs typeface="Times New Roman" pitchFamily="18" charset="0"/>
                        </a:rPr>
                        <a:t>--</a:t>
                      </a:r>
                      <a:endParaRPr lang="uk-UA" sz="1500" b="0" dirty="0">
                        <a:solidFill>
                          <a:srgbClr val="C00000"/>
                        </a:solidFill>
                        <a:latin typeface="Times New Roman" pitchFamily="18" charset="0"/>
                        <a:cs typeface="Times New Roman" pitchFamily="18" charset="0"/>
                      </a:endParaRPr>
                    </a:p>
                  </a:txBody>
                  <a:tcPr marL="68580" marR="68580" marT="0" marB="0"/>
                </a:tc>
                <a:tc>
                  <a:txBody>
                    <a:bodyPr/>
                    <a:lstStyle/>
                    <a:p>
                      <a:pPr algn="ctr"/>
                      <a:r>
                        <a:rPr lang="uk-UA" sz="1500" b="0" dirty="0" smtClean="0">
                          <a:solidFill>
                            <a:srgbClr val="C00000"/>
                          </a:solidFill>
                          <a:latin typeface="Times New Roman" pitchFamily="18" charset="0"/>
                          <a:cs typeface="Times New Roman" pitchFamily="18" charset="0"/>
                        </a:rPr>
                        <a:t>--</a:t>
                      </a:r>
                      <a:endParaRPr lang="uk-UA" sz="1500" b="0" dirty="0">
                        <a:solidFill>
                          <a:srgbClr val="C00000"/>
                        </a:solidFill>
                        <a:latin typeface="Times New Roman" pitchFamily="18" charset="0"/>
                        <a:cs typeface="Times New Roman" pitchFamily="18" charset="0"/>
                      </a:endParaRPr>
                    </a:p>
                  </a:txBody>
                  <a:tcPr marL="68580" marR="68580" marT="0" marB="0"/>
                </a:tc>
              </a:tr>
              <a:tr h="316485">
                <a:tc>
                  <a:txBody>
                    <a:bodyPr/>
                    <a:lstStyle/>
                    <a:p>
                      <a:pPr algn="ctr"/>
                      <a:r>
                        <a:rPr lang="uk-UA" sz="1500" b="1" dirty="0" smtClean="0">
                          <a:latin typeface="Times New Roman" pitchFamily="18" charset="0"/>
                          <a:cs typeface="Times New Roman" pitchFamily="18" charset="0"/>
                        </a:rPr>
                        <a:t>5</a:t>
                      </a:r>
                      <a:endParaRPr lang="uk-UA" sz="1500" b="1" dirty="0">
                        <a:latin typeface="Times New Roman" pitchFamily="18" charset="0"/>
                        <a:cs typeface="Times New Roman" pitchFamily="18" charset="0"/>
                      </a:endParaRPr>
                    </a:p>
                  </a:txBody>
                  <a:tcPr/>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15</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4</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27</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5</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33</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2</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17,5</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4</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27</a:t>
                      </a:r>
                      <a:endParaRPr lang="uk-UA" sz="1500" b="0" dirty="0">
                        <a:latin typeface="Times New Roman" pitchFamily="18" charset="0"/>
                        <a:ea typeface="Calibri"/>
                        <a:cs typeface="Times New Roman" pitchFamily="18" charset="0"/>
                      </a:endParaRPr>
                    </a:p>
                  </a:txBody>
                  <a:tcPr marL="68580" marR="68580" marT="0" marB="0"/>
                </a:tc>
              </a:tr>
              <a:tr h="316485">
                <a:tc>
                  <a:txBody>
                    <a:bodyPr/>
                    <a:lstStyle/>
                    <a:p>
                      <a:pPr algn="ctr"/>
                      <a:r>
                        <a:rPr lang="uk-UA" sz="1500" b="1" dirty="0" smtClean="0">
                          <a:latin typeface="Times New Roman" pitchFamily="18" charset="0"/>
                          <a:cs typeface="Times New Roman" pitchFamily="18" charset="0"/>
                        </a:rPr>
                        <a:t>6</a:t>
                      </a:r>
                      <a:endParaRPr lang="uk-UA" sz="1500" b="1" dirty="0">
                        <a:latin typeface="Times New Roman" pitchFamily="18" charset="0"/>
                        <a:cs typeface="Times New Roman" pitchFamily="18" charset="0"/>
                      </a:endParaRPr>
                    </a:p>
                  </a:txBody>
                  <a:tcPr/>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17</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2</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12</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7</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41</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6</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35</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2</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12</a:t>
                      </a:r>
                      <a:endParaRPr lang="uk-UA" sz="1500" b="0" dirty="0">
                        <a:latin typeface="Times New Roman" pitchFamily="18" charset="0"/>
                        <a:ea typeface="Calibri"/>
                        <a:cs typeface="Times New Roman" pitchFamily="18" charset="0"/>
                      </a:endParaRPr>
                    </a:p>
                  </a:txBody>
                  <a:tcPr marL="68580" marR="68580" marT="0" marB="0"/>
                </a:tc>
              </a:tr>
              <a:tr h="372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500" b="1" dirty="0" smtClean="0">
                          <a:latin typeface="Times New Roman" pitchFamily="18" charset="0"/>
                          <a:cs typeface="Times New Roman" pitchFamily="18" charset="0"/>
                        </a:rPr>
                        <a:t>7</a:t>
                      </a:r>
                      <a:endParaRPr lang="uk-UA" sz="1500" b="1" dirty="0">
                        <a:latin typeface="Times New Roman" pitchFamily="18" charset="0"/>
                        <a:cs typeface="Times New Roman" pitchFamily="18" charset="0"/>
                      </a:endParaRPr>
                    </a:p>
                  </a:txBody>
                  <a:tcPr/>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10</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4</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40</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6</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60</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a:t>
                      </a:r>
                      <a:endParaRPr lang="uk-UA" sz="1500" b="0" dirty="0">
                        <a:latin typeface="Times New Roman" pitchFamily="18" charset="0"/>
                        <a:ea typeface="Calibri"/>
                        <a:cs typeface="Times New Roman" pitchFamily="18" charset="0"/>
                      </a:endParaRPr>
                    </a:p>
                  </a:txBody>
                  <a:tcPr marL="68580" marR="68580" marT="0" marB="0"/>
                </a:tc>
              </a:tr>
              <a:tr h="316485">
                <a:tc>
                  <a:txBody>
                    <a:bodyPr/>
                    <a:lstStyle/>
                    <a:p>
                      <a:pPr algn="ctr"/>
                      <a:r>
                        <a:rPr lang="uk-UA" sz="1500" b="1" dirty="0" smtClean="0">
                          <a:latin typeface="Times New Roman" pitchFamily="18" charset="0"/>
                          <a:cs typeface="Times New Roman" pitchFamily="18" charset="0"/>
                        </a:rPr>
                        <a:t>8</a:t>
                      </a:r>
                      <a:endParaRPr lang="uk-UA" sz="1500" b="1" dirty="0">
                        <a:latin typeface="Times New Roman" pitchFamily="18" charset="0"/>
                        <a:cs typeface="Times New Roman" pitchFamily="18" charset="0"/>
                      </a:endParaRPr>
                    </a:p>
                  </a:txBody>
                  <a:tcPr/>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9</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1</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11</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3</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33</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5</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55</a:t>
                      </a:r>
                      <a:endParaRPr lang="uk-UA" sz="1500" b="0" dirty="0">
                        <a:latin typeface="Times New Roman" pitchFamily="18" charset="0"/>
                        <a:ea typeface="Calibri"/>
                        <a:cs typeface="Times New Roman" pitchFamily="18" charset="0"/>
                      </a:endParaRPr>
                    </a:p>
                  </a:txBody>
                  <a:tcPr marL="68580" marR="68580" marT="0" marB="0"/>
                </a:tc>
              </a:tr>
              <a:tr h="316485">
                <a:tc>
                  <a:txBody>
                    <a:bodyPr/>
                    <a:lstStyle/>
                    <a:p>
                      <a:pPr algn="ctr"/>
                      <a:r>
                        <a:rPr lang="uk-UA" sz="1500" b="1" dirty="0" smtClean="0">
                          <a:latin typeface="Times New Roman" pitchFamily="18" charset="0"/>
                          <a:cs typeface="Times New Roman" pitchFamily="18" charset="0"/>
                        </a:rPr>
                        <a:t>9</a:t>
                      </a:r>
                      <a:endParaRPr lang="uk-UA" sz="1500" b="1" dirty="0">
                        <a:latin typeface="Times New Roman" pitchFamily="18" charset="0"/>
                        <a:cs typeface="Times New Roman" pitchFamily="18" charset="0"/>
                      </a:endParaRPr>
                    </a:p>
                  </a:txBody>
                  <a:tcPr/>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5</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3</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60</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2</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40</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a:t>
                      </a:r>
                      <a:endParaRPr lang="uk-UA" sz="15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latin typeface="Times New Roman" pitchFamily="18" charset="0"/>
                          <a:ea typeface="Calibri"/>
                          <a:cs typeface="Times New Roman" pitchFamily="18" charset="0"/>
                        </a:rPr>
                        <a:t>---</a:t>
                      </a:r>
                      <a:endParaRPr lang="uk-UA" sz="1500" b="0" dirty="0">
                        <a:latin typeface="Times New Roman" pitchFamily="18" charset="0"/>
                        <a:ea typeface="Calibri"/>
                        <a:cs typeface="Times New Roman" pitchFamily="18" charset="0"/>
                      </a:endParaRPr>
                    </a:p>
                  </a:txBody>
                  <a:tcPr marL="68580" marR="68580" marT="0" marB="0"/>
                </a:tc>
              </a:tr>
              <a:tr h="542545">
                <a:tc>
                  <a:txBody>
                    <a:bodyPr/>
                    <a:lstStyle/>
                    <a:p>
                      <a:pPr algn="ctr"/>
                      <a:r>
                        <a:rPr lang="uk-UA" sz="1500" b="1" dirty="0" smtClean="0">
                          <a:latin typeface="Times New Roman" pitchFamily="18" charset="0"/>
                          <a:cs typeface="Times New Roman" pitchFamily="18" charset="0"/>
                        </a:rPr>
                        <a:t>Всього  5-9</a:t>
                      </a:r>
                      <a:endParaRPr lang="uk-UA" sz="1500" b="1" dirty="0">
                        <a:solidFill>
                          <a:srgbClr val="C00000"/>
                        </a:solidFill>
                        <a:latin typeface="Times New Roman" pitchFamily="18" charset="0"/>
                        <a:cs typeface="Times New Roman" pitchFamily="18" charset="0"/>
                      </a:endParaRPr>
                    </a:p>
                  </a:txBody>
                  <a:tcPr/>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56</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6</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10,6</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20</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35</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20</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35</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11</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19,4</a:t>
                      </a:r>
                      <a:endParaRPr lang="uk-UA" sz="1500" b="0" dirty="0">
                        <a:solidFill>
                          <a:srgbClr val="C00000"/>
                        </a:solidFill>
                        <a:latin typeface="Times New Roman" pitchFamily="18" charset="0"/>
                        <a:ea typeface="Calibri"/>
                        <a:cs typeface="Times New Roman" pitchFamily="18" charset="0"/>
                      </a:endParaRPr>
                    </a:p>
                  </a:txBody>
                  <a:tcPr marL="68580" marR="68580" marT="0" marB="0"/>
                </a:tc>
              </a:tr>
              <a:tr h="542545">
                <a:tc>
                  <a:txBody>
                    <a:bodyPr/>
                    <a:lstStyle/>
                    <a:p>
                      <a:pPr algn="ctr"/>
                      <a:r>
                        <a:rPr lang="uk-UA" sz="1500" b="1" dirty="0" smtClean="0">
                          <a:latin typeface="Times New Roman" pitchFamily="18" charset="0"/>
                          <a:cs typeface="Times New Roman" pitchFamily="18" charset="0"/>
                        </a:rPr>
                        <a:t>Всього    3-9 </a:t>
                      </a:r>
                      <a:endParaRPr lang="uk-UA" sz="1500" b="1" dirty="0">
                        <a:solidFill>
                          <a:srgbClr val="C00000"/>
                        </a:solidFill>
                        <a:latin typeface="Times New Roman" pitchFamily="18" charset="0"/>
                        <a:cs typeface="Times New Roman" pitchFamily="18" charset="0"/>
                      </a:endParaRPr>
                    </a:p>
                  </a:txBody>
                  <a:tcPr/>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90</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14</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15,6</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37</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41,1</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28</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31,1</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11</a:t>
                      </a:r>
                      <a:endParaRPr lang="uk-UA" sz="1500" b="0"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uk-UA" sz="1500" b="0" dirty="0" smtClean="0">
                          <a:solidFill>
                            <a:srgbClr val="C00000"/>
                          </a:solidFill>
                          <a:latin typeface="Times New Roman" pitchFamily="18" charset="0"/>
                          <a:ea typeface="Calibri"/>
                          <a:cs typeface="Times New Roman" pitchFamily="18" charset="0"/>
                        </a:rPr>
                        <a:t>12,2</a:t>
                      </a:r>
                      <a:endParaRPr lang="uk-UA" sz="1500" b="0" dirty="0">
                        <a:solidFill>
                          <a:srgbClr val="C00000"/>
                        </a:solidFill>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ProPowerPoint\Шаблоны\В работе\1 Сентября\1sentPrint.jpg"/>
          <p:cNvPicPr>
            <a:picLocks noChangeAspect="1" noChangeArrowheads="1"/>
          </p:cNvPicPr>
          <p:nvPr/>
        </p:nvPicPr>
        <p:blipFill>
          <a:blip r:embed="rId2" cstate="print"/>
          <a:srcRect/>
          <a:stretch>
            <a:fillRect/>
          </a:stretch>
        </p:blipFill>
        <p:spPr bwMode="auto">
          <a:xfrm>
            <a:off x="-180528" y="0"/>
            <a:ext cx="9144000" cy="6858000"/>
          </a:xfrm>
          <a:prstGeom prst="rect">
            <a:avLst/>
          </a:prstGeom>
          <a:noFill/>
          <a:ln w="9525">
            <a:noFill/>
            <a:miter lim="800000"/>
            <a:headEnd/>
            <a:tailEnd/>
          </a:ln>
        </p:spPr>
      </p:pic>
      <p:sp>
        <p:nvSpPr>
          <p:cNvPr id="14339" name="Заголовок 1"/>
          <p:cNvSpPr>
            <a:spLocks noGrp="1"/>
          </p:cNvSpPr>
          <p:nvPr>
            <p:ph type="title"/>
          </p:nvPr>
        </p:nvSpPr>
        <p:spPr>
          <a:xfrm>
            <a:off x="971600" y="0"/>
            <a:ext cx="7993435" cy="1628800"/>
          </a:xfrm>
          <a:blipFill>
            <a:blip r:embed="rId3" cstate="print"/>
            <a:tile tx="0" ty="0" sx="100000" sy="100000" flip="none" algn="tl"/>
          </a:blipFill>
        </p:spPr>
        <p:txBody>
          <a:bodyPr/>
          <a:lstStyle/>
          <a:p>
            <a:r>
              <a:rPr lang="ru-RU" sz="3200" b="1" dirty="0" err="1" smtClean="0">
                <a:solidFill>
                  <a:srgbClr val="002060"/>
                </a:solidFill>
                <a:latin typeface="Monotype Corsiva" pitchFamily="66" charset="0"/>
              </a:rPr>
              <a:t>Результати</a:t>
            </a:r>
            <a:r>
              <a:rPr lang="ru-RU" sz="3200" b="1" dirty="0" smtClean="0">
                <a:solidFill>
                  <a:srgbClr val="002060"/>
                </a:solidFill>
                <a:latin typeface="Monotype Corsiva" pitchFamily="66" charset="0"/>
              </a:rPr>
              <a:t> </a:t>
            </a:r>
            <a:r>
              <a:rPr lang="ru-RU" sz="3200" b="1" dirty="0" err="1" smtClean="0">
                <a:solidFill>
                  <a:srgbClr val="002060"/>
                </a:solidFill>
                <a:latin typeface="Monotype Corsiva" pitchFamily="66" charset="0"/>
              </a:rPr>
              <a:t>навчальних</a:t>
            </a:r>
            <a:r>
              <a:rPr lang="ru-RU" sz="3200" b="1" dirty="0" smtClean="0">
                <a:solidFill>
                  <a:srgbClr val="002060"/>
                </a:solidFill>
                <a:latin typeface="Monotype Corsiva" pitchFamily="66" charset="0"/>
              </a:rPr>
              <a:t> </a:t>
            </a:r>
            <a:r>
              <a:rPr lang="ru-RU" sz="3200" b="1" dirty="0" err="1" smtClean="0">
                <a:solidFill>
                  <a:srgbClr val="002060"/>
                </a:solidFill>
                <a:latin typeface="Monotype Corsiva" pitchFamily="66" charset="0"/>
              </a:rPr>
              <a:t>досягнень</a:t>
            </a:r>
            <a:r>
              <a:rPr lang="ru-RU" sz="3200" b="1" dirty="0" smtClean="0">
                <a:solidFill>
                  <a:srgbClr val="002060"/>
                </a:solidFill>
                <a:latin typeface="Monotype Corsiva" pitchFamily="66" charset="0"/>
              </a:rPr>
              <a:t> </a:t>
            </a:r>
            <a:r>
              <a:rPr lang="ru-RU" sz="3200" b="1" dirty="0" err="1" smtClean="0">
                <a:solidFill>
                  <a:srgbClr val="002060"/>
                </a:solidFill>
                <a:latin typeface="Monotype Corsiva" pitchFamily="66" charset="0"/>
              </a:rPr>
              <a:t>здобувачів</a:t>
            </a:r>
            <a:r>
              <a:rPr lang="ru-RU" sz="3200" b="1" dirty="0" smtClean="0">
                <a:solidFill>
                  <a:srgbClr val="002060"/>
                </a:solidFill>
                <a:latin typeface="Monotype Corsiva" pitchFamily="66" charset="0"/>
              </a:rPr>
              <a:t> </a:t>
            </a:r>
            <a:r>
              <a:rPr lang="ru-RU" sz="3200" b="1" dirty="0" err="1" smtClean="0">
                <a:solidFill>
                  <a:srgbClr val="002060"/>
                </a:solidFill>
                <a:latin typeface="Monotype Corsiva" pitchFamily="66" charset="0"/>
              </a:rPr>
              <a:t>Хриплинської</a:t>
            </a:r>
            <a:r>
              <a:rPr lang="ru-RU" sz="3200" b="1" dirty="0" smtClean="0">
                <a:solidFill>
                  <a:srgbClr val="002060"/>
                </a:solidFill>
                <a:latin typeface="Monotype Corsiva" pitchFamily="66" charset="0"/>
              </a:rPr>
              <a:t> </a:t>
            </a:r>
            <a:r>
              <a:rPr lang="ru-RU" sz="3200" b="1" dirty="0" err="1" smtClean="0">
                <a:solidFill>
                  <a:srgbClr val="002060"/>
                </a:solidFill>
                <a:latin typeface="Monotype Corsiva" pitchFamily="66" charset="0"/>
              </a:rPr>
              <a:t>гімназії</a:t>
            </a:r>
            <a:r>
              <a:rPr lang="ru-RU" sz="3200" b="1" dirty="0" smtClean="0">
                <a:solidFill>
                  <a:srgbClr val="002060"/>
                </a:solidFill>
                <a:latin typeface="Monotype Corsiva" pitchFamily="66" charset="0"/>
              </a:rPr>
              <a:t>  3-9 </a:t>
            </a:r>
            <a:r>
              <a:rPr lang="ru-RU" sz="3200" b="1" dirty="0" err="1" smtClean="0">
                <a:solidFill>
                  <a:srgbClr val="002060"/>
                </a:solidFill>
                <a:latin typeface="Monotype Corsiva" pitchFamily="66" charset="0"/>
              </a:rPr>
              <a:t>класів</a:t>
            </a:r>
            <a:r>
              <a:rPr lang="ru-RU" sz="3200" b="1" dirty="0" smtClean="0">
                <a:solidFill>
                  <a:srgbClr val="002060"/>
                </a:solidFill>
                <a:latin typeface="Monotype Corsiva" pitchFamily="66" charset="0"/>
              </a:rPr>
              <a:t> за </a:t>
            </a:r>
            <a:r>
              <a:rPr lang="ru-RU" sz="3200" b="1" dirty="0" err="1" smtClean="0">
                <a:solidFill>
                  <a:srgbClr val="002060"/>
                </a:solidFill>
                <a:latin typeface="Monotype Corsiva" pitchFamily="66" charset="0"/>
              </a:rPr>
              <a:t>підсумками</a:t>
            </a:r>
            <a:r>
              <a:rPr lang="ru-RU" sz="3200" b="1" dirty="0" smtClean="0">
                <a:solidFill>
                  <a:srgbClr val="002060"/>
                </a:solidFill>
                <a:latin typeface="Monotype Corsiva" pitchFamily="66" charset="0"/>
              </a:rPr>
              <a:t> 2019-2020 н.р.</a:t>
            </a:r>
            <a:endParaRPr lang="uk-UA" sz="3200" dirty="0" smtClean="0">
              <a:solidFill>
                <a:srgbClr val="002060"/>
              </a:solidFill>
              <a:latin typeface="Monotype Corsiva" pitchFamily="66" charset="0"/>
            </a:endParaRPr>
          </a:p>
        </p:txBody>
      </p:sp>
      <p:sp>
        <p:nvSpPr>
          <p:cNvPr id="14340" name="Объект 2"/>
          <p:cNvSpPr>
            <a:spLocks noGrp="1"/>
          </p:cNvSpPr>
          <p:nvPr>
            <p:ph idx="1"/>
          </p:nvPr>
        </p:nvSpPr>
        <p:spPr>
          <a:xfrm>
            <a:off x="1187624" y="1700808"/>
            <a:ext cx="7704856" cy="5157192"/>
          </a:xfrm>
          <a:gradFill>
            <a:gsLst>
              <a:gs pos="0">
                <a:srgbClr val="FFFFFF"/>
              </a:gs>
              <a:gs pos="7001">
                <a:srgbClr val="E6E6E6"/>
              </a:gs>
              <a:gs pos="32001">
                <a:srgbClr val="7D8496"/>
              </a:gs>
              <a:gs pos="47000">
                <a:srgbClr val="E6E6E6"/>
              </a:gs>
              <a:gs pos="85001">
                <a:srgbClr val="7D8496"/>
              </a:gs>
              <a:gs pos="100000">
                <a:srgbClr val="E6E6E6"/>
              </a:gs>
            </a:gsLst>
            <a:lin ang="5400000" scaled="0"/>
          </a:gradFill>
        </p:spPr>
        <p:txBody>
          <a:bodyPr/>
          <a:lstStyle/>
          <a:p>
            <a:pPr>
              <a:buNone/>
            </a:pPr>
            <a:r>
              <a:rPr lang="uk-UA" sz="2400" dirty="0" smtClean="0">
                <a:latin typeface="+mj-lt"/>
              </a:rPr>
              <a:t> </a:t>
            </a:r>
            <a:endParaRPr lang="uk-UA" sz="2400" dirty="0" smtClean="0"/>
          </a:p>
        </p:txBody>
      </p:sp>
      <p:graphicFrame>
        <p:nvGraphicFramePr>
          <p:cNvPr id="5" name="Диаграмма 4"/>
          <p:cNvGraphicFramePr/>
          <p:nvPr/>
        </p:nvGraphicFramePr>
        <p:xfrm>
          <a:off x="1475656" y="1628800"/>
          <a:ext cx="7488832" cy="43204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ProPowerPoint\Шаблоны\В работе\1 Сентября\1sentPrint.jpg"/>
          <p:cNvPicPr>
            <a:picLocks noChangeAspect="1" noChangeArrowheads="1"/>
          </p:cNvPicPr>
          <p:nvPr/>
        </p:nvPicPr>
        <p:blipFill>
          <a:blip r:embed="rId2" cstate="print"/>
          <a:srcRect/>
          <a:stretch>
            <a:fillRect/>
          </a:stretch>
        </p:blipFill>
        <p:spPr bwMode="auto">
          <a:xfrm>
            <a:off x="-180528" y="0"/>
            <a:ext cx="9144000" cy="6858000"/>
          </a:xfrm>
          <a:prstGeom prst="rect">
            <a:avLst/>
          </a:prstGeom>
          <a:noFill/>
          <a:ln w="9525">
            <a:noFill/>
            <a:miter lim="800000"/>
            <a:headEnd/>
            <a:tailEnd/>
          </a:ln>
        </p:spPr>
      </p:pic>
      <p:sp>
        <p:nvSpPr>
          <p:cNvPr id="14339" name="Заголовок 1"/>
          <p:cNvSpPr>
            <a:spLocks noGrp="1"/>
          </p:cNvSpPr>
          <p:nvPr>
            <p:ph type="title"/>
          </p:nvPr>
        </p:nvSpPr>
        <p:spPr>
          <a:xfrm>
            <a:off x="1547664" y="260648"/>
            <a:ext cx="7345363" cy="1368152"/>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r>
              <a:rPr lang="ru-RU" sz="3200" b="1" dirty="0" err="1" smtClean="0">
                <a:solidFill>
                  <a:srgbClr val="002060"/>
                </a:solidFill>
                <a:latin typeface="Monotype Corsiva" pitchFamily="66" charset="0"/>
              </a:rPr>
              <a:t>Результати</a:t>
            </a:r>
            <a:r>
              <a:rPr lang="ru-RU" sz="3200" b="1" dirty="0" smtClean="0">
                <a:solidFill>
                  <a:srgbClr val="002060"/>
                </a:solidFill>
                <a:latin typeface="Monotype Corsiva" pitchFamily="66" charset="0"/>
              </a:rPr>
              <a:t> </a:t>
            </a:r>
            <a:r>
              <a:rPr lang="ru-RU" sz="3200" b="1" dirty="0" err="1" smtClean="0">
                <a:solidFill>
                  <a:srgbClr val="002060"/>
                </a:solidFill>
                <a:latin typeface="Monotype Corsiva" pitchFamily="66" charset="0"/>
              </a:rPr>
              <a:t>навчальних</a:t>
            </a:r>
            <a:r>
              <a:rPr lang="ru-RU" sz="3200" b="1" dirty="0" smtClean="0">
                <a:solidFill>
                  <a:srgbClr val="002060"/>
                </a:solidFill>
                <a:latin typeface="Monotype Corsiva" pitchFamily="66" charset="0"/>
              </a:rPr>
              <a:t> </a:t>
            </a:r>
            <a:r>
              <a:rPr lang="ru-RU" sz="3200" b="1" dirty="0" err="1" smtClean="0">
                <a:solidFill>
                  <a:srgbClr val="002060"/>
                </a:solidFill>
                <a:latin typeface="Monotype Corsiva" pitchFamily="66" charset="0"/>
              </a:rPr>
              <a:t>досягнень</a:t>
            </a:r>
            <a:r>
              <a:rPr lang="ru-RU" sz="3200" b="1" dirty="0" smtClean="0">
                <a:solidFill>
                  <a:srgbClr val="002060"/>
                </a:solidFill>
                <a:latin typeface="Monotype Corsiva" pitchFamily="66" charset="0"/>
              </a:rPr>
              <a:t> </a:t>
            </a:r>
            <a:r>
              <a:rPr lang="ru-RU" sz="3200" b="1" dirty="0" err="1" smtClean="0">
                <a:solidFill>
                  <a:srgbClr val="002060"/>
                </a:solidFill>
                <a:latin typeface="Monotype Corsiva" pitchFamily="66" charset="0"/>
              </a:rPr>
              <a:t>здобувачів</a:t>
            </a:r>
            <a:r>
              <a:rPr lang="ru-RU" sz="3200" b="1" dirty="0" smtClean="0">
                <a:solidFill>
                  <a:srgbClr val="002060"/>
                </a:solidFill>
                <a:latin typeface="Monotype Corsiva" pitchFamily="66" charset="0"/>
              </a:rPr>
              <a:t> </a:t>
            </a:r>
            <a:r>
              <a:rPr lang="ru-RU" sz="3200" b="1" dirty="0" err="1" smtClean="0">
                <a:solidFill>
                  <a:srgbClr val="002060"/>
                </a:solidFill>
                <a:latin typeface="Monotype Corsiva" pitchFamily="66" charset="0"/>
              </a:rPr>
              <a:t>Хриплинської</a:t>
            </a:r>
            <a:r>
              <a:rPr lang="ru-RU" sz="3200" b="1" dirty="0" smtClean="0">
                <a:solidFill>
                  <a:srgbClr val="002060"/>
                </a:solidFill>
                <a:latin typeface="Monotype Corsiva" pitchFamily="66" charset="0"/>
              </a:rPr>
              <a:t> </a:t>
            </a:r>
            <a:r>
              <a:rPr lang="ru-RU" sz="3200" b="1" dirty="0" err="1" smtClean="0">
                <a:solidFill>
                  <a:srgbClr val="002060"/>
                </a:solidFill>
                <a:latin typeface="Monotype Corsiva" pitchFamily="66" charset="0"/>
              </a:rPr>
              <a:t>гімназії</a:t>
            </a:r>
            <a:r>
              <a:rPr lang="ru-RU" sz="3200" b="1" dirty="0" smtClean="0">
                <a:solidFill>
                  <a:srgbClr val="002060"/>
                </a:solidFill>
                <a:latin typeface="Monotype Corsiva" pitchFamily="66" charset="0"/>
              </a:rPr>
              <a:t>  3-9 </a:t>
            </a:r>
            <a:r>
              <a:rPr lang="ru-RU" sz="3200" b="1" dirty="0" err="1" smtClean="0">
                <a:solidFill>
                  <a:srgbClr val="002060"/>
                </a:solidFill>
                <a:latin typeface="Monotype Corsiva" pitchFamily="66" charset="0"/>
              </a:rPr>
              <a:t>класів</a:t>
            </a:r>
            <a:r>
              <a:rPr lang="ru-RU" sz="3200" b="1" dirty="0" smtClean="0">
                <a:solidFill>
                  <a:srgbClr val="002060"/>
                </a:solidFill>
                <a:latin typeface="Monotype Corsiva" pitchFamily="66" charset="0"/>
              </a:rPr>
              <a:t> за </a:t>
            </a:r>
            <a:r>
              <a:rPr lang="ru-RU" sz="3200" b="1" dirty="0" err="1" smtClean="0">
                <a:solidFill>
                  <a:srgbClr val="002060"/>
                </a:solidFill>
                <a:latin typeface="Monotype Corsiva" pitchFamily="66" charset="0"/>
              </a:rPr>
              <a:t>підсумками</a:t>
            </a:r>
            <a:r>
              <a:rPr lang="ru-RU" sz="3200" b="1" dirty="0" smtClean="0">
                <a:solidFill>
                  <a:srgbClr val="002060"/>
                </a:solidFill>
                <a:latin typeface="Monotype Corsiva" pitchFamily="66" charset="0"/>
              </a:rPr>
              <a:t> 2017-2020 </a:t>
            </a:r>
            <a:r>
              <a:rPr lang="ru-RU" sz="3200" b="1" dirty="0" err="1" smtClean="0">
                <a:solidFill>
                  <a:srgbClr val="002060"/>
                </a:solidFill>
                <a:latin typeface="Monotype Corsiva" pitchFamily="66" charset="0"/>
              </a:rPr>
              <a:t>н.рр</a:t>
            </a:r>
            <a:r>
              <a:rPr lang="ru-RU" sz="3200" b="1" dirty="0" smtClean="0">
                <a:solidFill>
                  <a:srgbClr val="002060"/>
                </a:solidFill>
                <a:latin typeface="Monotype Corsiva" pitchFamily="66" charset="0"/>
              </a:rPr>
              <a:t>.</a:t>
            </a:r>
            <a:endParaRPr lang="uk-UA" sz="3200" dirty="0" smtClean="0">
              <a:solidFill>
                <a:srgbClr val="002060"/>
              </a:solidFill>
              <a:latin typeface="Monotype Corsiva" pitchFamily="66" charset="0"/>
            </a:endParaRPr>
          </a:p>
        </p:txBody>
      </p:sp>
      <p:graphicFrame>
        <p:nvGraphicFramePr>
          <p:cNvPr id="6" name="Содержимое 5"/>
          <p:cNvGraphicFramePr>
            <a:graphicFrameLocks noGrp="1"/>
          </p:cNvGraphicFramePr>
          <p:nvPr>
            <p:ph idx="1"/>
          </p:nvPr>
        </p:nvGraphicFramePr>
        <p:xfrm>
          <a:off x="1116013" y="1628800"/>
          <a:ext cx="7920483" cy="5040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88640"/>
            <a:ext cx="6408712" cy="720725"/>
          </a:xfrm>
          <a:solidFill>
            <a:srgbClr val="FFFF00"/>
          </a:solidFill>
        </p:spPr>
        <p:txBody>
          <a:bodyPr/>
          <a:lstStyle/>
          <a:p>
            <a:r>
              <a:rPr lang="uk-UA" b="1" dirty="0" smtClean="0">
                <a:solidFill>
                  <a:srgbClr val="002060"/>
                </a:solidFill>
                <a:latin typeface="Monotype Corsiva" pitchFamily="66" charset="0"/>
              </a:rPr>
              <a:t>Дистанційне навчання</a:t>
            </a:r>
            <a:endParaRPr lang="uk-UA" b="1" dirty="0">
              <a:solidFill>
                <a:srgbClr val="002060"/>
              </a:solidFill>
              <a:latin typeface="Monotype Corsiva" pitchFamily="66" charset="0"/>
            </a:endParaRPr>
          </a:p>
        </p:txBody>
      </p:sp>
      <p:sp>
        <p:nvSpPr>
          <p:cNvPr id="3" name="Содержимое 2"/>
          <p:cNvSpPr>
            <a:spLocks noGrp="1"/>
          </p:cNvSpPr>
          <p:nvPr>
            <p:ph idx="1"/>
          </p:nvPr>
        </p:nvSpPr>
        <p:spPr>
          <a:xfrm>
            <a:off x="251520" y="1052736"/>
            <a:ext cx="8352928" cy="4824535"/>
          </a:xfrm>
        </p:spPr>
        <p:txBody>
          <a:bodyPr/>
          <a:lstStyle/>
          <a:p>
            <a:pPr>
              <a:buNone/>
            </a:pPr>
            <a:r>
              <a:rPr lang="uk-UA" sz="2000" dirty="0" smtClean="0"/>
              <a:t>		</a:t>
            </a:r>
            <a:r>
              <a:rPr lang="uk-UA" sz="1900" dirty="0" smtClean="0">
                <a:latin typeface="Times New Roman" pitchFamily="18" charset="0"/>
                <a:cs typeface="Times New Roman" pitchFamily="18" charset="0"/>
              </a:rPr>
              <a:t>У </a:t>
            </a:r>
            <a:r>
              <a:rPr lang="uk-UA" sz="1900" dirty="0" err="1" smtClean="0">
                <a:latin typeface="Times New Roman" pitchFamily="18" charset="0"/>
                <a:cs typeface="Times New Roman" pitchFamily="18" charset="0"/>
              </a:rPr>
              <a:t>Хриплинській</a:t>
            </a:r>
            <a:r>
              <a:rPr lang="uk-UA" sz="1900" dirty="0" smtClean="0">
                <a:latin typeface="Times New Roman" pitchFamily="18" charset="0"/>
                <a:cs typeface="Times New Roman" pitchFamily="18" charset="0"/>
              </a:rPr>
              <a:t> гімназії  в період карантину з 16.03.2020 р. організовано дистанційне навчання. Вчителі використовували різні методи та технології, щоб навчання було ефективним та цікавим. Найбільш поширеними є: </a:t>
            </a:r>
          </a:p>
          <a:p>
            <a:pPr>
              <a:buFont typeface="Wingdings" pitchFamily="2" charset="2"/>
              <a:buChar char="v"/>
            </a:pPr>
            <a:r>
              <a:rPr lang="en-US" sz="1900" dirty="0" err="1" smtClean="0">
                <a:latin typeface="Times New Roman" pitchFamily="18" charset="0"/>
                <a:cs typeface="Times New Roman" pitchFamily="18" charset="0"/>
              </a:rPr>
              <a:t>Viber</a:t>
            </a:r>
            <a:r>
              <a:rPr lang="en-US" sz="1900" dirty="0" smtClean="0">
                <a:latin typeface="Times New Roman" pitchFamily="18" charset="0"/>
                <a:cs typeface="Times New Roman" pitchFamily="18" charset="0"/>
              </a:rPr>
              <a:t> </a:t>
            </a:r>
            <a:endParaRPr lang="uk-UA" sz="1900" dirty="0" smtClean="0">
              <a:latin typeface="Times New Roman" pitchFamily="18" charset="0"/>
              <a:cs typeface="Times New Roman" pitchFamily="18" charset="0"/>
            </a:endParaRPr>
          </a:p>
          <a:p>
            <a:pPr>
              <a:buFont typeface="Wingdings" pitchFamily="2" charset="2"/>
              <a:buChar char="v"/>
            </a:pPr>
            <a:r>
              <a:rPr lang="en-US" sz="1900" dirty="0" smtClean="0">
                <a:latin typeface="Times New Roman" pitchFamily="18" charset="0"/>
                <a:cs typeface="Times New Roman" pitchFamily="18" charset="0"/>
              </a:rPr>
              <a:t>Google Classroom </a:t>
            </a:r>
            <a:endParaRPr lang="uk-UA" sz="1900" dirty="0" smtClean="0">
              <a:latin typeface="Times New Roman" pitchFamily="18" charset="0"/>
              <a:cs typeface="Times New Roman" pitchFamily="18" charset="0"/>
            </a:endParaRPr>
          </a:p>
          <a:p>
            <a:pPr>
              <a:buFont typeface="Wingdings" pitchFamily="2" charset="2"/>
              <a:buChar char="v"/>
            </a:pPr>
            <a:r>
              <a:rPr lang="en-US" sz="1900" dirty="0" smtClean="0">
                <a:latin typeface="Times New Roman" pitchFamily="18" charset="0"/>
                <a:cs typeface="Times New Roman" pitchFamily="18" charset="0"/>
              </a:rPr>
              <a:t>YouTube </a:t>
            </a:r>
            <a:r>
              <a:rPr lang="uk-UA" sz="1900" dirty="0" smtClean="0">
                <a:latin typeface="Times New Roman" pitchFamily="18" charset="0"/>
                <a:cs typeface="Times New Roman" pitchFamily="18" charset="0"/>
              </a:rPr>
              <a:t>                                                            </a:t>
            </a:r>
          </a:p>
          <a:p>
            <a:pPr>
              <a:buFont typeface="Wingdings" pitchFamily="2" charset="2"/>
              <a:buChar char="v"/>
            </a:pPr>
            <a:r>
              <a:rPr lang="en-US" sz="1900" dirty="0" smtClean="0">
                <a:latin typeface="Times New Roman" pitchFamily="18" charset="0"/>
                <a:cs typeface="Times New Roman" pitchFamily="18" charset="0"/>
              </a:rPr>
              <a:t>«</a:t>
            </a:r>
            <a:r>
              <a:rPr lang="uk-UA" sz="1900" dirty="0" smtClean="0">
                <a:latin typeface="Times New Roman" pitchFamily="18" charset="0"/>
                <a:cs typeface="Times New Roman" pitchFamily="18" charset="0"/>
              </a:rPr>
              <a:t>На Урок»</a:t>
            </a:r>
          </a:p>
          <a:p>
            <a:pPr>
              <a:buFont typeface="Wingdings" pitchFamily="2" charset="2"/>
              <a:buChar char="v"/>
            </a:pPr>
            <a:r>
              <a:rPr lang="uk-UA" sz="1900" dirty="0" smtClean="0">
                <a:latin typeface="Times New Roman" pitchFamily="18" charset="0"/>
                <a:cs typeface="Times New Roman" pitchFamily="18" charset="0"/>
              </a:rPr>
              <a:t> </a:t>
            </a:r>
            <a:r>
              <a:rPr lang="en-US" sz="1900" dirty="0" smtClean="0">
                <a:latin typeface="Times New Roman" pitchFamily="18" charset="0"/>
                <a:cs typeface="Times New Roman" pitchFamily="18" charset="0"/>
              </a:rPr>
              <a:t>LearningApps.org.</a:t>
            </a:r>
            <a:endParaRPr lang="uk-UA" sz="1900" dirty="0" smtClean="0">
              <a:latin typeface="Times New Roman" pitchFamily="18" charset="0"/>
              <a:cs typeface="Times New Roman" pitchFamily="18" charset="0"/>
            </a:endParaRPr>
          </a:p>
          <a:p>
            <a:pPr>
              <a:buFont typeface="Wingdings" pitchFamily="2" charset="2"/>
              <a:buChar char="v"/>
            </a:pPr>
            <a:r>
              <a:rPr lang="en-US" sz="1900" dirty="0" smtClean="0">
                <a:latin typeface="Times New Roman" pitchFamily="18" charset="0"/>
                <a:cs typeface="Times New Roman" pitchFamily="18" charset="0"/>
              </a:rPr>
              <a:t>Zoom</a:t>
            </a:r>
            <a:endParaRPr lang="uk-UA" sz="1900" dirty="0" smtClean="0">
              <a:latin typeface="Times New Roman" pitchFamily="18" charset="0"/>
              <a:cs typeface="Times New Roman" pitchFamily="18" charset="0"/>
            </a:endParaRPr>
          </a:p>
          <a:p>
            <a:pPr>
              <a:buNone/>
            </a:pPr>
            <a:r>
              <a:rPr lang="uk-UA" sz="1900" dirty="0" smtClean="0">
                <a:latin typeface="Times New Roman" pitchFamily="18" charset="0"/>
                <a:cs typeface="Times New Roman" pitchFamily="18" charset="0"/>
              </a:rPr>
              <a:t>	Вчителі </a:t>
            </a:r>
            <a:r>
              <a:rPr lang="uk-UA" sz="1900" dirty="0" err="1" smtClean="0">
                <a:latin typeface="Times New Roman" pitchFamily="18" charset="0"/>
                <a:cs typeface="Times New Roman" pitchFamily="18" charset="0"/>
              </a:rPr>
              <a:t>Хриплинської</a:t>
            </a:r>
            <a:r>
              <a:rPr lang="uk-UA" sz="1900" dirty="0" smtClean="0">
                <a:latin typeface="Times New Roman" pitchFamily="18" charset="0"/>
                <a:cs typeface="Times New Roman" pitchFamily="18" charset="0"/>
              </a:rPr>
              <a:t> гімназії </a:t>
            </a:r>
            <a:r>
              <a:rPr lang="uk-UA" sz="1900" b="1" dirty="0" err="1" smtClean="0">
                <a:latin typeface="Times New Roman" pitchFamily="18" charset="0"/>
                <a:cs typeface="Times New Roman" pitchFamily="18" charset="0"/>
              </a:rPr>
              <a:t>Сапарова</a:t>
            </a:r>
            <a:r>
              <a:rPr lang="uk-UA" sz="1900" b="1" dirty="0" smtClean="0">
                <a:latin typeface="Times New Roman" pitchFamily="18" charset="0"/>
                <a:cs typeface="Times New Roman" pitchFamily="18" charset="0"/>
              </a:rPr>
              <a:t> Н.П., </a:t>
            </a:r>
            <a:r>
              <a:rPr lang="uk-UA" sz="1900" b="1" dirty="0" err="1" smtClean="0">
                <a:latin typeface="Times New Roman" pitchFamily="18" charset="0"/>
                <a:cs typeface="Times New Roman" pitchFamily="18" charset="0"/>
              </a:rPr>
              <a:t>Пастушенко</a:t>
            </a:r>
            <a:r>
              <a:rPr lang="uk-UA" sz="1900" b="1" dirty="0" smtClean="0">
                <a:latin typeface="Times New Roman" pitchFamily="18" charset="0"/>
                <a:cs typeface="Times New Roman" pitchFamily="18" charset="0"/>
              </a:rPr>
              <a:t> Н.А,                          Чорненька І.І. та Куриш М.Я. </a:t>
            </a:r>
            <a:r>
              <a:rPr lang="uk-UA" sz="1900" dirty="0" smtClean="0">
                <a:latin typeface="Times New Roman" pitchFamily="18" charset="0"/>
                <a:cs typeface="Times New Roman" pitchFamily="18" charset="0"/>
              </a:rPr>
              <a:t>взяли участь у загальноміському </a:t>
            </a:r>
            <a:r>
              <a:rPr lang="uk-UA" sz="1900" dirty="0" err="1" smtClean="0">
                <a:latin typeface="Times New Roman" pitchFamily="18" charset="0"/>
                <a:cs typeface="Times New Roman" pitchFamily="18" charset="0"/>
              </a:rPr>
              <a:t>телепроекті</a:t>
            </a:r>
            <a:r>
              <a:rPr lang="uk-UA" sz="1900" dirty="0" smtClean="0">
                <a:latin typeface="Times New Roman" pitchFamily="18" charset="0"/>
                <a:cs typeface="Times New Roman" pitchFamily="18" charset="0"/>
              </a:rPr>
              <a:t>  </a:t>
            </a:r>
            <a:r>
              <a:rPr lang="uk-UA" sz="1900" b="1" dirty="0" smtClean="0">
                <a:solidFill>
                  <a:srgbClr val="C00000"/>
                </a:solidFill>
                <a:latin typeface="Times New Roman" pitchFamily="18" charset="0"/>
                <a:cs typeface="Times New Roman" pitchFamily="18" charset="0"/>
              </a:rPr>
              <a:t>“ </a:t>
            </a:r>
            <a:r>
              <a:rPr lang="uk-UA" sz="1900" b="1" dirty="0" err="1" smtClean="0">
                <a:solidFill>
                  <a:srgbClr val="C00000"/>
                </a:solidFill>
                <a:latin typeface="Times New Roman" pitchFamily="18" charset="0"/>
                <a:cs typeface="Times New Roman" pitchFamily="18" charset="0"/>
              </a:rPr>
              <a:t>Відеошкола</a:t>
            </a:r>
            <a:r>
              <a:rPr lang="uk-UA" sz="1900" b="1" dirty="0" smtClean="0">
                <a:solidFill>
                  <a:srgbClr val="C00000"/>
                </a:solidFill>
                <a:latin typeface="Times New Roman" pitchFamily="18" charset="0"/>
                <a:cs typeface="Times New Roman" pitchFamily="18" charset="0"/>
              </a:rPr>
              <a:t>. Навчаємось </a:t>
            </a:r>
            <a:r>
              <a:rPr lang="uk-UA" sz="1900" b="1" dirty="0" err="1" smtClean="0">
                <a:solidFill>
                  <a:srgbClr val="C00000"/>
                </a:solidFill>
                <a:latin typeface="Times New Roman" pitchFamily="18" charset="0"/>
                <a:cs typeface="Times New Roman" pitchFamily="18" charset="0"/>
              </a:rPr>
              <a:t>дистанційно”</a:t>
            </a:r>
            <a:r>
              <a:rPr lang="uk-UA" sz="1900" b="1" dirty="0" smtClean="0">
                <a:solidFill>
                  <a:srgbClr val="C00000"/>
                </a:solidFill>
                <a:latin typeface="Times New Roman" pitchFamily="18" charset="0"/>
                <a:cs typeface="Times New Roman" pitchFamily="18" charset="0"/>
              </a:rPr>
              <a:t> </a:t>
            </a:r>
            <a:r>
              <a:rPr lang="uk-UA" sz="1900" dirty="0" smtClean="0">
                <a:latin typeface="Times New Roman" pitchFamily="18" charset="0"/>
                <a:cs typeface="Times New Roman" pitchFamily="18" charset="0"/>
              </a:rPr>
              <a:t>та провели </a:t>
            </a:r>
            <a:r>
              <a:rPr lang="uk-UA" sz="1900" dirty="0" err="1" smtClean="0">
                <a:latin typeface="Times New Roman" pitchFamily="18" charset="0"/>
                <a:cs typeface="Times New Roman" pitchFamily="18" charset="0"/>
              </a:rPr>
              <a:t>відеоуроки</a:t>
            </a:r>
            <a:r>
              <a:rPr lang="uk-UA" sz="1900" dirty="0" smtClean="0">
                <a:latin typeface="Times New Roman" pitchFamily="18" charset="0"/>
                <a:cs typeface="Times New Roman" pitchFamily="18" charset="0"/>
              </a:rPr>
              <a:t>. За активну участь  у даному </a:t>
            </a:r>
            <a:r>
              <a:rPr lang="uk-UA" sz="1900" dirty="0" err="1" smtClean="0">
                <a:latin typeface="Times New Roman" pitchFamily="18" charset="0"/>
                <a:cs typeface="Times New Roman" pitchFamily="18" charset="0"/>
              </a:rPr>
              <a:t>проєкті</a:t>
            </a:r>
            <a:r>
              <a:rPr lang="uk-UA" sz="1900" dirty="0" smtClean="0">
                <a:latin typeface="Times New Roman" pitchFamily="18" charset="0"/>
                <a:cs typeface="Times New Roman" pitchFamily="18" charset="0"/>
              </a:rPr>
              <a:t> згадані вище  педагоги та директор школи </a:t>
            </a:r>
            <a:r>
              <a:rPr lang="uk-UA" sz="1900" dirty="0" err="1" smtClean="0">
                <a:latin typeface="Times New Roman" pitchFamily="18" charset="0"/>
                <a:cs typeface="Times New Roman" pitchFamily="18" charset="0"/>
              </a:rPr>
              <a:t>Куницька</a:t>
            </a:r>
            <a:r>
              <a:rPr lang="uk-UA" sz="1900" dirty="0" smtClean="0">
                <a:latin typeface="Times New Roman" pitchFamily="18" charset="0"/>
                <a:cs typeface="Times New Roman" pitchFamily="18" charset="0"/>
              </a:rPr>
              <a:t> Г.В. були нагороджені  Грамотою Департаменту освітити та науки  Івано-Франківської міської ради. </a:t>
            </a:r>
          </a:p>
          <a:p>
            <a:pPr>
              <a:buNone/>
            </a:pPr>
            <a:endParaRPr lang="uk-UA" sz="2400" dirty="0"/>
          </a:p>
        </p:txBody>
      </p:sp>
      <p:pic>
        <p:nvPicPr>
          <p:cNvPr id="5" name="Рисунок 4" descr="C:\Users\user\Downloads\20200628_155329.1.jpg"/>
          <p:cNvPicPr/>
          <p:nvPr/>
        </p:nvPicPr>
        <p:blipFill>
          <a:blip r:embed="rId2" cstate="print"/>
          <a:srcRect/>
          <a:stretch>
            <a:fillRect/>
          </a:stretch>
        </p:blipFill>
        <p:spPr bwMode="auto">
          <a:xfrm rot="21214435">
            <a:off x="2790488" y="2459708"/>
            <a:ext cx="2077996" cy="1737360"/>
          </a:xfrm>
          <a:prstGeom prst="rect">
            <a:avLst/>
          </a:prstGeom>
          <a:noFill/>
          <a:ln w="9525">
            <a:noFill/>
            <a:miter lim="800000"/>
            <a:headEnd/>
            <a:tailEnd/>
          </a:ln>
        </p:spPr>
      </p:pic>
      <p:pic>
        <p:nvPicPr>
          <p:cNvPr id="6" name="Рисунок 5" descr="C:\Users\user\Downloads\20200628_155546.jpg"/>
          <p:cNvPicPr/>
          <p:nvPr/>
        </p:nvPicPr>
        <p:blipFill>
          <a:blip r:embed="rId3" cstate="print"/>
          <a:srcRect l="19602" t="18272" b="9967"/>
          <a:stretch>
            <a:fillRect/>
          </a:stretch>
        </p:blipFill>
        <p:spPr bwMode="auto">
          <a:xfrm>
            <a:off x="4932040" y="2564904"/>
            <a:ext cx="2138398" cy="1430012"/>
          </a:xfrm>
          <a:prstGeom prst="rect">
            <a:avLst/>
          </a:prstGeom>
          <a:noFill/>
          <a:ln w="9525">
            <a:noFill/>
            <a:miter lim="800000"/>
            <a:headEnd/>
            <a:tailEnd/>
          </a:ln>
        </p:spPr>
      </p:pic>
      <p:pic>
        <p:nvPicPr>
          <p:cNvPr id="7" name="Рисунок 6" descr="C:\Users\user\Downloads\20200628_155613.jpg"/>
          <p:cNvPicPr/>
          <p:nvPr/>
        </p:nvPicPr>
        <p:blipFill>
          <a:blip r:embed="rId4" cstate="print"/>
          <a:srcRect l="21593" t="14120" r="2052" b="5648"/>
          <a:stretch>
            <a:fillRect/>
          </a:stretch>
        </p:blipFill>
        <p:spPr bwMode="auto">
          <a:xfrm rot="441246">
            <a:off x="7175973" y="2678074"/>
            <a:ext cx="1872208" cy="16174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ProPowerPoint\Шаблоны\В работе\1 Сентября\1sentPr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Заголовок 1"/>
          <p:cNvSpPr>
            <a:spLocks noGrp="1"/>
          </p:cNvSpPr>
          <p:nvPr>
            <p:ph type="title"/>
          </p:nvPr>
        </p:nvSpPr>
        <p:spPr>
          <a:xfrm>
            <a:off x="1619250" y="188913"/>
            <a:ext cx="7345363" cy="935831"/>
          </a:xfrm>
          <a:solidFill>
            <a:srgbClr val="FFFF00"/>
          </a:solidFill>
        </p:spPr>
        <p:txBody>
          <a:bodyPr/>
          <a:lstStyle/>
          <a:p>
            <a:r>
              <a:rPr lang="uk-UA" b="1" dirty="0" smtClean="0">
                <a:solidFill>
                  <a:srgbClr val="002060"/>
                </a:solidFill>
                <a:latin typeface="Monotype Corsiva" pitchFamily="66" charset="0"/>
              </a:rPr>
              <a:t>Результати   ДПА</a:t>
            </a:r>
          </a:p>
        </p:txBody>
      </p:sp>
      <p:sp>
        <p:nvSpPr>
          <p:cNvPr id="14340" name="Объект 2"/>
          <p:cNvSpPr>
            <a:spLocks noGrp="1"/>
          </p:cNvSpPr>
          <p:nvPr>
            <p:ph idx="1"/>
          </p:nvPr>
        </p:nvSpPr>
        <p:spPr>
          <a:xfrm>
            <a:off x="1115616" y="1700808"/>
            <a:ext cx="7704856" cy="4968552"/>
          </a:xfrm>
        </p:spPr>
        <p:txBody>
          <a:bodyPr/>
          <a:lstStyle/>
          <a:p>
            <a:pPr>
              <a:buNone/>
            </a:pPr>
            <a:r>
              <a:rPr lang="uk-UA" sz="2400" dirty="0" smtClean="0">
                <a:latin typeface="+mj-lt"/>
              </a:rPr>
              <a:t>		 </a:t>
            </a:r>
            <a:r>
              <a:rPr lang="uk-UA" sz="2400" dirty="0" smtClean="0">
                <a:latin typeface="Times New Roman" pitchFamily="18" charset="0"/>
                <a:cs typeface="Times New Roman" pitchFamily="18" charset="0"/>
              </a:rPr>
              <a:t>Відповідно до наказу МОН України №463 від 30.03.2020 року «Про звільнення від проходження ДПА учнів, які завершують здобуття початкової та базової загальної середньої освіти у 2019-2020 </a:t>
            </a:r>
            <a:r>
              <a:rPr lang="uk-UA" sz="2400" dirty="0" err="1" smtClean="0">
                <a:latin typeface="Times New Roman" pitchFamily="18" charset="0"/>
                <a:cs typeface="Times New Roman" pitchFamily="18" charset="0"/>
              </a:rPr>
              <a:t>н.р</a:t>
            </a:r>
            <a:r>
              <a:rPr lang="uk-UA" sz="2400" dirty="0" smtClean="0">
                <a:latin typeface="Times New Roman" pitchFamily="18" charset="0"/>
                <a:cs typeface="Times New Roman" pitchFamily="18" charset="0"/>
              </a:rPr>
              <a:t>.» учні 4-х та 9-го класів звільнені від проходження державної підсумкової атестації.</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6984776" cy="720725"/>
          </a:xfrm>
          <a:solidFill>
            <a:srgbClr val="FFFF00"/>
          </a:solidFill>
        </p:spPr>
        <p:txBody>
          <a:bodyPr/>
          <a:lstStyle/>
          <a:p>
            <a:r>
              <a:rPr lang="uk-UA" b="1" dirty="0" smtClean="0">
                <a:solidFill>
                  <a:srgbClr val="002060"/>
                </a:solidFill>
                <a:latin typeface="Monotype Corsiva" pitchFamily="66" charset="0"/>
              </a:rPr>
              <a:t>Робота з обдарованими учнями </a:t>
            </a:r>
            <a:endParaRPr lang="uk-UA" b="1" dirty="0">
              <a:solidFill>
                <a:srgbClr val="002060"/>
              </a:solidFill>
              <a:latin typeface="Monotype Corsiva" pitchFamily="66" charset="0"/>
            </a:endParaRPr>
          </a:p>
        </p:txBody>
      </p:sp>
      <p:sp>
        <p:nvSpPr>
          <p:cNvPr id="3" name="Содержимое 2"/>
          <p:cNvSpPr>
            <a:spLocks noGrp="1"/>
          </p:cNvSpPr>
          <p:nvPr>
            <p:ph idx="1"/>
          </p:nvPr>
        </p:nvSpPr>
        <p:spPr>
          <a:xfrm>
            <a:off x="323528" y="980728"/>
            <a:ext cx="8568952" cy="4465637"/>
          </a:xfrm>
        </p:spPr>
        <p:txBody>
          <a:bodyPr/>
          <a:lstStyle/>
          <a:p>
            <a:pPr>
              <a:buNone/>
            </a:pPr>
            <a:r>
              <a:rPr lang="uk-UA" sz="2000" dirty="0" smtClean="0"/>
              <a:t>		</a:t>
            </a:r>
            <a:r>
              <a:rPr lang="uk-UA" sz="1700" dirty="0" smtClean="0">
                <a:latin typeface="Times New Roman" pitchFamily="18" charset="0"/>
                <a:cs typeface="Times New Roman" pitchFamily="18" charset="0"/>
              </a:rPr>
              <a:t>За підсумками 2019-2020 </a:t>
            </a:r>
            <a:r>
              <a:rPr lang="uk-UA" sz="1700" dirty="0" err="1" smtClean="0">
                <a:latin typeface="Times New Roman" pitchFamily="18" charset="0"/>
                <a:cs typeface="Times New Roman" pitchFamily="18" charset="0"/>
              </a:rPr>
              <a:t>н.р</a:t>
            </a:r>
            <a:r>
              <a:rPr lang="uk-UA" sz="1700" dirty="0" smtClean="0">
                <a:latin typeface="Times New Roman" pitchFamily="18" charset="0"/>
                <a:cs typeface="Times New Roman" pitchFamily="18" charset="0"/>
              </a:rPr>
              <a:t>.  14 здобувачів освіти 3-6 класів нагороджені  Похвальним листом “ За високі успіхи у </a:t>
            </a:r>
            <a:r>
              <a:rPr lang="uk-UA" sz="1700" dirty="0" err="1" smtClean="0">
                <a:latin typeface="Times New Roman" pitchFamily="18" charset="0"/>
                <a:cs typeface="Times New Roman" pitchFamily="18" charset="0"/>
              </a:rPr>
              <a:t>навчанні”</a:t>
            </a:r>
            <a:endParaRPr lang="uk-UA" sz="1700" dirty="0" smtClean="0">
              <a:latin typeface="Times New Roman" pitchFamily="18" charset="0"/>
              <a:cs typeface="Times New Roman" pitchFamily="18" charset="0"/>
            </a:endParaRPr>
          </a:p>
          <a:p>
            <a:pPr>
              <a:buNone/>
            </a:pPr>
            <a:r>
              <a:rPr lang="uk-UA" sz="1700" dirty="0" smtClean="0">
                <a:latin typeface="Times New Roman" pitchFamily="18" charset="0"/>
                <a:cs typeface="Times New Roman" pitchFamily="18" charset="0"/>
              </a:rPr>
              <a:t>		3 учнів </a:t>
            </a:r>
            <a:r>
              <a:rPr lang="uk-UA" sz="1700" dirty="0" err="1" smtClean="0">
                <a:latin typeface="Times New Roman" pitchFamily="18" charset="0"/>
                <a:cs typeface="Times New Roman" pitchFamily="18" charset="0"/>
              </a:rPr>
              <a:t>Хриплинської</a:t>
            </a:r>
            <a:r>
              <a:rPr lang="uk-UA" sz="1700" dirty="0" smtClean="0">
                <a:latin typeface="Times New Roman" pitchFamily="18" charset="0"/>
                <a:cs typeface="Times New Roman" pitchFamily="18" charset="0"/>
              </a:rPr>
              <a:t> гімназії здобули призові місця у другому етапі Всеукраїнських предметних олімпіад та першому етапі міських олімпіад: </a:t>
            </a:r>
            <a:r>
              <a:rPr lang="uk-UA" sz="1700" b="1" i="1" dirty="0" err="1" smtClean="0">
                <a:solidFill>
                  <a:srgbClr val="C00000"/>
                </a:solidFill>
                <a:latin typeface="Times New Roman" pitchFamily="18" charset="0"/>
                <a:cs typeface="Times New Roman" pitchFamily="18" charset="0"/>
              </a:rPr>
              <a:t>Портечин</a:t>
            </a:r>
            <a:r>
              <a:rPr lang="uk-UA" sz="1700" b="1" i="1" dirty="0" smtClean="0">
                <a:solidFill>
                  <a:srgbClr val="C00000"/>
                </a:solidFill>
                <a:latin typeface="Times New Roman" pitchFamily="18" charset="0"/>
                <a:cs typeface="Times New Roman" pitchFamily="18" charset="0"/>
              </a:rPr>
              <a:t> Богдан </a:t>
            </a:r>
            <a:r>
              <a:rPr lang="uk-UA" sz="1700" dirty="0" smtClean="0">
                <a:latin typeface="Times New Roman" pitchFamily="18" charset="0"/>
                <a:cs typeface="Times New Roman" pitchFamily="18" charset="0"/>
              </a:rPr>
              <a:t>( 9 клас) ( </a:t>
            </a:r>
            <a:r>
              <a:rPr lang="uk-UA" sz="1700" b="1" i="1" dirty="0" smtClean="0">
                <a:solidFill>
                  <a:srgbClr val="00B050"/>
                </a:solidFill>
                <a:latin typeface="Times New Roman" pitchFamily="18" charset="0"/>
                <a:cs typeface="Times New Roman" pitchFamily="18" charset="0"/>
              </a:rPr>
              <a:t>ІІІ місце у ІІ етапі Всеукраїнської олімпіади з інформаційних технологій</a:t>
            </a:r>
            <a:r>
              <a:rPr lang="uk-UA" sz="1700" dirty="0" smtClean="0">
                <a:latin typeface="Times New Roman" pitchFamily="18" charset="0"/>
                <a:cs typeface="Times New Roman" pitchFamily="18" charset="0"/>
              </a:rPr>
              <a:t>; підготувала вчитель інформатики </a:t>
            </a:r>
            <a:r>
              <a:rPr lang="uk-UA" sz="1700" b="1" dirty="0" err="1" smtClean="0">
                <a:latin typeface="Times New Roman" pitchFamily="18" charset="0"/>
                <a:cs typeface="Times New Roman" pitchFamily="18" charset="0"/>
              </a:rPr>
              <a:t>Пастушенко</a:t>
            </a:r>
            <a:r>
              <a:rPr lang="uk-UA" sz="1700" b="1" dirty="0" smtClean="0">
                <a:latin typeface="Times New Roman" pitchFamily="18" charset="0"/>
                <a:cs typeface="Times New Roman" pitchFamily="18" charset="0"/>
              </a:rPr>
              <a:t> Н.А</a:t>
            </a:r>
            <a:r>
              <a:rPr lang="uk-UA" sz="1700" dirty="0" smtClean="0">
                <a:latin typeface="Times New Roman" pitchFamily="18" charset="0"/>
                <a:cs typeface="Times New Roman" pitchFamily="18" charset="0"/>
              </a:rPr>
              <a:t>), </a:t>
            </a:r>
            <a:r>
              <a:rPr lang="uk-UA" sz="1700" b="1" i="1" dirty="0" err="1" smtClean="0">
                <a:solidFill>
                  <a:srgbClr val="C00000"/>
                </a:solidFill>
                <a:latin typeface="Times New Roman" pitchFamily="18" charset="0"/>
                <a:cs typeface="Times New Roman" pitchFamily="18" charset="0"/>
              </a:rPr>
              <a:t>Андрейчук</a:t>
            </a:r>
            <a:r>
              <a:rPr lang="uk-UA" sz="1700" b="1" i="1" dirty="0" smtClean="0">
                <a:solidFill>
                  <a:srgbClr val="C00000"/>
                </a:solidFill>
                <a:latin typeface="Times New Roman" pitchFamily="18" charset="0"/>
                <a:cs typeface="Times New Roman" pitchFamily="18" charset="0"/>
              </a:rPr>
              <a:t> Владислава </a:t>
            </a:r>
            <a:r>
              <a:rPr lang="uk-UA" sz="1700" dirty="0" smtClean="0">
                <a:latin typeface="Times New Roman" pitchFamily="18" charset="0"/>
                <a:cs typeface="Times New Roman" pitchFamily="18" charset="0"/>
              </a:rPr>
              <a:t>( 5 клас) </a:t>
            </a:r>
            <a:r>
              <a:rPr lang="uk-UA" sz="1700" b="1" i="1" dirty="0" smtClean="0">
                <a:solidFill>
                  <a:srgbClr val="00B050"/>
                </a:solidFill>
                <a:latin typeface="Times New Roman" pitchFamily="18" charset="0"/>
                <a:cs typeface="Times New Roman" pitchFamily="18" charset="0"/>
              </a:rPr>
              <a:t>( ІІІ місце </a:t>
            </a:r>
            <a:r>
              <a:rPr lang="uk-UA" sz="1700" b="1" i="1" dirty="0" err="1" smtClean="0">
                <a:solidFill>
                  <a:srgbClr val="00B050"/>
                </a:solidFill>
                <a:latin typeface="Times New Roman" pitchFamily="18" charset="0"/>
                <a:cs typeface="Times New Roman" pitchFamily="18" charset="0"/>
              </a:rPr>
              <a:t>місце</a:t>
            </a:r>
            <a:r>
              <a:rPr lang="uk-UA" sz="1700" b="1" i="1" dirty="0" smtClean="0">
                <a:solidFill>
                  <a:srgbClr val="00B050"/>
                </a:solidFill>
                <a:latin typeface="Times New Roman" pitchFamily="18" charset="0"/>
                <a:cs typeface="Times New Roman" pitchFamily="18" charset="0"/>
              </a:rPr>
              <a:t> у ІІ етапі Всеукраїнської олімпіади з природознавства серед учнів 5 класу;</a:t>
            </a:r>
            <a:r>
              <a:rPr lang="uk-UA" sz="1700" dirty="0" smtClean="0">
                <a:latin typeface="Times New Roman" pitchFamily="18" charset="0"/>
                <a:cs typeface="Times New Roman" pitchFamily="18" charset="0"/>
              </a:rPr>
              <a:t> підготувала вчитель природознавства </a:t>
            </a:r>
            <a:r>
              <a:rPr lang="uk-UA" sz="1700" b="1" dirty="0" smtClean="0">
                <a:latin typeface="Times New Roman" pitchFamily="18" charset="0"/>
                <a:cs typeface="Times New Roman" pitchFamily="18" charset="0"/>
              </a:rPr>
              <a:t>Чорненька І.І</a:t>
            </a:r>
            <a:r>
              <a:rPr lang="uk-UA" sz="1700" dirty="0" smtClean="0">
                <a:latin typeface="Times New Roman" pitchFamily="18" charset="0"/>
                <a:cs typeface="Times New Roman" pitchFamily="18" charset="0"/>
              </a:rPr>
              <a:t>.), </a:t>
            </a:r>
            <a:r>
              <a:rPr lang="uk-UA" sz="1700" b="1" i="1" dirty="0" err="1" smtClean="0">
                <a:solidFill>
                  <a:srgbClr val="C00000"/>
                </a:solidFill>
                <a:latin typeface="Times New Roman" pitchFamily="18" charset="0"/>
                <a:cs typeface="Times New Roman" pitchFamily="18" charset="0"/>
              </a:rPr>
              <a:t>Горин</a:t>
            </a:r>
            <a:r>
              <a:rPr lang="uk-UA" sz="1700" b="1" i="1" dirty="0" smtClean="0">
                <a:solidFill>
                  <a:srgbClr val="C00000"/>
                </a:solidFill>
                <a:latin typeface="Times New Roman" pitchFamily="18" charset="0"/>
                <a:cs typeface="Times New Roman" pitchFamily="18" charset="0"/>
              </a:rPr>
              <a:t> Надія   </a:t>
            </a:r>
            <a:r>
              <a:rPr lang="uk-UA" sz="1700" dirty="0" smtClean="0">
                <a:latin typeface="Times New Roman" pitchFamily="18" charset="0"/>
                <a:cs typeface="Times New Roman" pitchFamily="18" charset="0"/>
              </a:rPr>
              <a:t>( 8 клас);</a:t>
            </a:r>
            <a:r>
              <a:rPr lang="uk-UA" sz="1700" b="1" i="1" dirty="0" smtClean="0">
                <a:solidFill>
                  <a:srgbClr val="00B050"/>
                </a:solidFill>
                <a:latin typeface="Times New Roman" pitchFamily="18" charset="0"/>
                <a:cs typeface="Times New Roman" pitchFamily="18" charset="0"/>
              </a:rPr>
              <a:t> ( І місце у міському етапі учнівської олімпіади з образотворчого мистецтва</a:t>
            </a:r>
            <a:r>
              <a:rPr lang="uk-UA" sz="1700" dirty="0" smtClean="0">
                <a:latin typeface="Times New Roman" pitchFamily="18" charset="0"/>
                <a:cs typeface="Times New Roman" pitchFamily="18" charset="0"/>
              </a:rPr>
              <a:t> підготувала вчитель образотворчого мистецтва </a:t>
            </a:r>
            <a:r>
              <a:rPr lang="uk-UA" sz="1700" dirty="0" err="1" smtClean="0">
                <a:latin typeface="Times New Roman" pitchFamily="18" charset="0"/>
                <a:cs typeface="Times New Roman" pitchFamily="18" charset="0"/>
              </a:rPr>
              <a:t>Бецала</a:t>
            </a:r>
            <a:r>
              <a:rPr lang="uk-UA" sz="1700" dirty="0" smtClean="0">
                <a:latin typeface="Times New Roman" pitchFamily="18" charset="0"/>
                <a:cs typeface="Times New Roman" pitchFamily="18" charset="0"/>
              </a:rPr>
              <a:t> Р.В.), </a:t>
            </a:r>
            <a:r>
              <a:rPr lang="uk-UA" sz="1700" b="1" i="1" dirty="0" err="1" smtClean="0">
                <a:solidFill>
                  <a:srgbClr val="C00000"/>
                </a:solidFill>
                <a:latin typeface="Times New Roman" pitchFamily="18" charset="0"/>
                <a:cs typeface="Times New Roman" pitchFamily="18" charset="0"/>
              </a:rPr>
              <a:t>Худояр</a:t>
            </a:r>
            <a:r>
              <a:rPr lang="uk-UA" sz="1700" b="1" i="1" dirty="0" smtClean="0">
                <a:solidFill>
                  <a:srgbClr val="C00000"/>
                </a:solidFill>
                <a:latin typeface="Times New Roman" pitchFamily="18" charset="0"/>
                <a:cs typeface="Times New Roman" pitchFamily="18" charset="0"/>
              </a:rPr>
              <a:t> Кіра </a:t>
            </a:r>
            <a:r>
              <a:rPr lang="uk-UA" sz="1700" dirty="0" smtClean="0">
                <a:latin typeface="Times New Roman" pitchFamily="18" charset="0"/>
                <a:cs typeface="Times New Roman" pitchFamily="18" charset="0"/>
              </a:rPr>
              <a:t> ( 7 клас) </a:t>
            </a:r>
            <a:r>
              <a:rPr lang="uk-UA" sz="1700" b="1" i="1" dirty="0" smtClean="0">
                <a:solidFill>
                  <a:srgbClr val="C00000"/>
                </a:solidFill>
                <a:latin typeface="Times New Roman" pitchFamily="18" charset="0"/>
                <a:cs typeface="Times New Roman" pitchFamily="18" charset="0"/>
              </a:rPr>
              <a:t> </a:t>
            </a:r>
            <a:r>
              <a:rPr lang="uk-UA" sz="1700" b="1" i="1" dirty="0" smtClean="0">
                <a:solidFill>
                  <a:srgbClr val="00B050"/>
                </a:solidFill>
                <a:latin typeface="Times New Roman" pitchFamily="18" charset="0"/>
                <a:cs typeface="Times New Roman" pitchFamily="18" charset="0"/>
              </a:rPr>
              <a:t>(ІІІ місце у міському етапі учнівської олімпіади з образотворчого мистецтва</a:t>
            </a:r>
            <a:r>
              <a:rPr lang="uk-UA" sz="1700" dirty="0" smtClean="0">
                <a:latin typeface="Times New Roman" pitchFamily="18" charset="0"/>
                <a:cs typeface="Times New Roman" pitchFamily="18" charset="0"/>
              </a:rPr>
              <a:t>; підготувала вчитель образотворчого мистецтва </a:t>
            </a:r>
            <a:r>
              <a:rPr lang="uk-UA" sz="1700" b="1" dirty="0" err="1" smtClean="0">
                <a:latin typeface="Times New Roman" pitchFamily="18" charset="0"/>
                <a:cs typeface="Times New Roman" pitchFamily="18" charset="0"/>
              </a:rPr>
              <a:t>Бецала</a:t>
            </a:r>
            <a:r>
              <a:rPr lang="uk-UA" sz="1700" b="1" dirty="0" smtClean="0">
                <a:latin typeface="Times New Roman" pitchFamily="18" charset="0"/>
                <a:cs typeface="Times New Roman" pitchFamily="18" charset="0"/>
              </a:rPr>
              <a:t> Р.В</a:t>
            </a:r>
            <a:r>
              <a:rPr lang="uk-UA" sz="1700" b="1" dirty="0" smtClean="0"/>
              <a:t>.</a:t>
            </a:r>
            <a:r>
              <a:rPr lang="uk-UA" sz="1700" dirty="0" smtClean="0"/>
              <a:t>)</a:t>
            </a:r>
          </a:p>
          <a:p>
            <a:pPr>
              <a:buNone/>
            </a:pPr>
            <a:r>
              <a:rPr lang="uk-UA" sz="2000" dirty="0" smtClean="0"/>
              <a:t> </a:t>
            </a:r>
            <a:endParaRPr lang="uk-UA" sz="2000" dirty="0"/>
          </a:p>
        </p:txBody>
      </p:sp>
      <p:pic>
        <p:nvPicPr>
          <p:cNvPr id="5" name="Рисунок 4" descr="C:\Users\user\Downloads\20200629_191549.jpg"/>
          <p:cNvPicPr/>
          <p:nvPr/>
        </p:nvPicPr>
        <p:blipFill>
          <a:blip r:embed="rId2" cstate="print"/>
          <a:srcRect/>
          <a:stretch>
            <a:fillRect/>
          </a:stretch>
        </p:blipFill>
        <p:spPr bwMode="auto">
          <a:xfrm rot="5400000">
            <a:off x="35496" y="4797152"/>
            <a:ext cx="2160240" cy="1728192"/>
          </a:xfrm>
          <a:prstGeom prst="rect">
            <a:avLst/>
          </a:prstGeom>
          <a:noFill/>
          <a:ln w="9525">
            <a:noFill/>
            <a:miter lim="800000"/>
            <a:headEnd/>
            <a:tailEnd/>
          </a:ln>
        </p:spPr>
      </p:pic>
      <p:pic>
        <p:nvPicPr>
          <p:cNvPr id="6" name="Рисунок 5" descr="C:\Users\user\Downloads\20200629_191606.jpg"/>
          <p:cNvPicPr/>
          <p:nvPr/>
        </p:nvPicPr>
        <p:blipFill>
          <a:blip r:embed="rId3" cstate="print"/>
          <a:srcRect/>
          <a:stretch>
            <a:fillRect/>
          </a:stretch>
        </p:blipFill>
        <p:spPr bwMode="auto">
          <a:xfrm rot="5400000">
            <a:off x="2019702" y="4757162"/>
            <a:ext cx="2224276" cy="1728192"/>
          </a:xfrm>
          <a:prstGeom prst="rect">
            <a:avLst/>
          </a:prstGeom>
          <a:noFill/>
          <a:ln w="9525">
            <a:noFill/>
            <a:miter lim="800000"/>
            <a:headEnd/>
            <a:tailEnd/>
          </a:ln>
        </p:spPr>
      </p:pic>
      <p:pic>
        <p:nvPicPr>
          <p:cNvPr id="7" name="Рисунок 6" descr="C:\Users\user\Downloads\20200629_191559.jpg"/>
          <p:cNvPicPr/>
          <p:nvPr/>
        </p:nvPicPr>
        <p:blipFill>
          <a:blip r:embed="rId4" cstate="print"/>
          <a:srcRect/>
          <a:stretch>
            <a:fillRect/>
          </a:stretch>
        </p:blipFill>
        <p:spPr bwMode="auto">
          <a:xfrm rot="5400000">
            <a:off x="3995513" y="4725567"/>
            <a:ext cx="2233094" cy="1800200"/>
          </a:xfrm>
          <a:prstGeom prst="rect">
            <a:avLst/>
          </a:prstGeom>
          <a:noFill/>
          <a:ln w="9525">
            <a:noFill/>
            <a:miter lim="800000"/>
            <a:headEnd/>
            <a:tailEnd/>
          </a:ln>
        </p:spPr>
      </p:pic>
      <p:pic>
        <p:nvPicPr>
          <p:cNvPr id="8" name="Рисунок 7" descr="C:\Users\user\Downloads\20200629_191613.jpg"/>
          <p:cNvPicPr/>
          <p:nvPr/>
        </p:nvPicPr>
        <p:blipFill>
          <a:blip r:embed="rId5" cstate="print"/>
          <a:srcRect/>
          <a:stretch>
            <a:fillRect/>
          </a:stretch>
        </p:blipFill>
        <p:spPr bwMode="auto">
          <a:xfrm rot="5400000">
            <a:off x="6048164" y="4761148"/>
            <a:ext cx="2232248"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ProPowerPoint\Шаблоны\В работе\1 Сентября\1sentPrint.jpg"/>
          <p:cNvPicPr>
            <a:picLocks noChangeAspect="1" noChangeArrowheads="1"/>
          </p:cNvPicPr>
          <p:nvPr/>
        </p:nvPicPr>
        <p:blipFill>
          <a:blip r:embed="rId2" cstate="print"/>
          <a:srcRect/>
          <a:stretch>
            <a:fillRect/>
          </a:stretch>
        </p:blipFill>
        <p:spPr bwMode="auto">
          <a:xfrm>
            <a:off x="-468560" y="0"/>
            <a:ext cx="9144000" cy="6858000"/>
          </a:xfrm>
          <a:prstGeom prst="rect">
            <a:avLst/>
          </a:prstGeom>
          <a:noFill/>
          <a:ln w="9525">
            <a:noFill/>
            <a:miter lim="800000"/>
            <a:headEnd/>
            <a:tailEnd/>
          </a:ln>
        </p:spPr>
      </p:pic>
      <p:sp>
        <p:nvSpPr>
          <p:cNvPr id="14339" name="Заголовок 1"/>
          <p:cNvSpPr>
            <a:spLocks noGrp="1"/>
          </p:cNvSpPr>
          <p:nvPr>
            <p:ph type="title"/>
          </p:nvPr>
        </p:nvSpPr>
        <p:spPr>
          <a:xfrm>
            <a:off x="1259632" y="116632"/>
            <a:ext cx="7345363" cy="720725"/>
          </a:xfrm>
          <a:solidFill>
            <a:srgbClr val="FFFF00"/>
          </a:solidFill>
        </p:spPr>
        <p:txBody>
          <a:bodyPr/>
          <a:lstStyle/>
          <a:p>
            <a:r>
              <a:rPr lang="uk-UA" b="1" dirty="0" smtClean="0">
                <a:solidFill>
                  <a:srgbClr val="002060"/>
                </a:solidFill>
                <a:latin typeface="Monotype Corsiva" pitchFamily="66" charset="0"/>
              </a:rPr>
              <a:t>Робота з обдарованими учнями </a:t>
            </a:r>
          </a:p>
        </p:txBody>
      </p:sp>
      <p:sp>
        <p:nvSpPr>
          <p:cNvPr id="14340" name="Объект 2"/>
          <p:cNvSpPr>
            <a:spLocks noGrp="1"/>
          </p:cNvSpPr>
          <p:nvPr>
            <p:ph idx="1"/>
          </p:nvPr>
        </p:nvSpPr>
        <p:spPr>
          <a:xfrm>
            <a:off x="1043608" y="764704"/>
            <a:ext cx="7704856" cy="5543822"/>
          </a:xfrm>
        </p:spPr>
        <p:txBody>
          <a:bodyPr/>
          <a:lstStyle/>
          <a:p>
            <a:pPr>
              <a:buFont typeface="Wingdings 2" pitchFamily="18" charset="2"/>
              <a:buNone/>
            </a:pPr>
            <a:r>
              <a:rPr lang="uk-UA" sz="2400" dirty="0" smtClean="0">
                <a:latin typeface="+mj-lt"/>
              </a:rPr>
              <a:t> </a:t>
            </a:r>
            <a:r>
              <a:rPr lang="uk-UA" sz="1800" dirty="0" smtClean="0">
                <a:latin typeface="Times New Roman" pitchFamily="18" charset="0"/>
                <a:cs typeface="Times New Roman" pitchFamily="18" charset="0"/>
              </a:rPr>
              <a:t>Здобувачі освіти </a:t>
            </a:r>
            <a:r>
              <a:rPr lang="uk-UA" sz="1800" dirty="0" err="1" smtClean="0">
                <a:latin typeface="Times New Roman" pitchFamily="18" charset="0"/>
                <a:cs typeface="Times New Roman" pitchFamily="18" charset="0"/>
              </a:rPr>
              <a:t>Хриплинської</a:t>
            </a:r>
            <a:r>
              <a:rPr lang="uk-UA" sz="1800" dirty="0" smtClean="0">
                <a:latin typeface="Times New Roman" pitchFamily="18" charset="0"/>
                <a:cs typeface="Times New Roman" pitchFamily="18" charset="0"/>
              </a:rPr>
              <a:t> гімназії були учасниками різноманітних  та отримали заслужені нагороди:</a:t>
            </a:r>
          </a:p>
        </p:txBody>
      </p:sp>
      <p:graphicFrame>
        <p:nvGraphicFramePr>
          <p:cNvPr id="6" name="Таблица 5"/>
          <p:cNvGraphicFramePr>
            <a:graphicFrameLocks noGrp="1"/>
          </p:cNvGraphicFramePr>
          <p:nvPr/>
        </p:nvGraphicFramePr>
        <p:xfrm>
          <a:off x="827584" y="1556792"/>
          <a:ext cx="8316416" cy="5064616"/>
        </p:xfrm>
        <a:graphic>
          <a:graphicData uri="http://schemas.openxmlformats.org/drawingml/2006/table">
            <a:tbl>
              <a:tblPr firstRow="1" bandRow="1">
                <a:tableStyleId>{5C22544A-7EE6-4342-B048-85BDC9FD1C3A}</a:tableStyleId>
              </a:tblPr>
              <a:tblGrid>
                <a:gridCol w="2880320"/>
                <a:gridCol w="1944216"/>
                <a:gridCol w="792088"/>
                <a:gridCol w="775426"/>
                <a:gridCol w="1924366"/>
              </a:tblGrid>
              <a:tr h="504056">
                <a:tc>
                  <a:txBody>
                    <a:bodyPr/>
                    <a:lstStyle/>
                    <a:p>
                      <a:r>
                        <a:rPr lang="uk-UA" sz="1600" dirty="0" smtClean="0"/>
                        <a:t>Конкурс </a:t>
                      </a:r>
                      <a:endParaRPr lang="uk-UA" sz="1600" dirty="0"/>
                    </a:p>
                  </a:txBody>
                  <a:tcPr/>
                </a:tc>
                <a:tc>
                  <a:txBody>
                    <a:bodyPr/>
                    <a:lstStyle/>
                    <a:p>
                      <a:r>
                        <a:rPr lang="uk-UA" sz="1600" dirty="0" smtClean="0"/>
                        <a:t>Переможець </a:t>
                      </a:r>
                      <a:endParaRPr lang="uk-UA" sz="1600" dirty="0"/>
                    </a:p>
                  </a:txBody>
                  <a:tcPr/>
                </a:tc>
                <a:tc>
                  <a:txBody>
                    <a:bodyPr/>
                    <a:lstStyle/>
                    <a:p>
                      <a:r>
                        <a:rPr lang="uk-UA" sz="1600" dirty="0" smtClean="0"/>
                        <a:t>Клас </a:t>
                      </a:r>
                      <a:endParaRPr lang="uk-UA" sz="1600" dirty="0"/>
                    </a:p>
                  </a:txBody>
                  <a:tcPr/>
                </a:tc>
                <a:tc>
                  <a:txBody>
                    <a:bodyPr/>
                    <a:lstStyle/>
                    <a:p>
                      <a:r>
                        <a:rPr lang="uk-UA" sz="1600" dirty="0" smtClean="0"/>
                        <a:t>Місце</a:t>
                      </a:r>
                      <a:endParaRPr lang="uk-UA" sz="1600" dirty="0"/>
                    </a:p>
                  </a:txBody>
                  <a:tcPr/>
                </a:tc>
                <a:tc>
                  <a:txBody>
                    <a:bodyPr/>
                    <a:lstStyle/>
                    <a:p>
                      <a:r>
                        <a:rPr lang="uk-UA" sz="1600" dirty="0" smtClean="0"/>
                        <a:t>Вчитель, який підготував </a:t>
                      </a:r>
                      <a:endParaRPr lang="uk-UA" sz="1600" dirty="0"/>
                    </a:p>
                  </a:txBody>
                  <a:tcPr/>
                </a:tc>
              </a:tr>
              <a:tr h="645016">
                <a:tc>
                  <a:txBody>
                    <a:bodyPr/>
                    <a:lstStyle/>
                    <a:p>
                      <a:r>
                        <a:rPr lang="uk-UA" sz="1500" dirty="0" smtClean="0"/>
                        <a:t>Міський</a:t>
                      </a:r>
                      <a:r>
                        <a:rPr lang="uk-UA" sz="1500" baseline="0" dirty="0" smtClean="0"/>
                        <a:t> </a:t>
                      </a:r>
                      <a:r>
                        <a:rPr lang="uk-UA" sz="1500" baseline="0" dirty="0" err="1" smtClean="0"/>
                        <a:t>епат</a:t>
                      </a:r>
                      <a:r>
                        <a:rPr lang="uk-UA" sz="1500" baseline="0" dirty="0" smtClean="0"/>
                        <a:t> конкурсу іграшок </a:t>
                      </a:r>
                      <a:r>
                        <a:rPr lang="uk-UA" sz="1500" baseline="0" dirty="0" err="1" smtClean="0"/>
                        <a:t>–сувенірів</a:t>
                      </a:r>
                      <a:r>
                        <a:rPr lang="uk-UA" sz="1500" baseline="0" dirty="0" smtClean="0"/>
                        <a:t> </a:t>
                      </a:r>
                      <a:endParaRPr lang="uk-UA" sz="1500" dirty="0"/>
                    </a:p>
                  </a:txBody>
                  <a:tcPr/>
                </a:tc>
                <a:tc>
                  <a:txBody>
                    <a:bodyPr/>
                    <a:lstStyle/>
                    <a:p>
                      <a:r>
                        <a:rPr lang="uk-UA" sz="1500" dirty="0" err="1" smtClean="0"/>
                        <a:t>Фарбішевська</a:t>
                      </a:r>
                      <a:r>
                        <a:rPr lang="uk-UA" sz="1500" dirty="0" smtClean="0"/>
                        <a:t>  </a:t>
                      </a:r>
                      <a:r>
                        <a:rPr lang="uk-UA" sz="1500" dirty="0" err="1" smtClean="0"/>
                        <a:t>Богданв</a:t>
                      </a:r>
                      <a:r>
                        <a:rPr lang="uk-UA" sz="1500" dirty="0" smtClean="0"/>
                        <a:t> </a:t>
                      </a:r>
                      <a:endParaRPr lang="uk-UA" sz="1500" dirty="0"/>
                    </a:p>
                  </a:txBody>
                  <a:tcPr/>
                </a:tc>
                <a:tc>
                  <a:txBody>
                    <a:bodyPr/>
                    <a:lstStyle/>
                    <a:p>
                      <a:r>
                        <a:rPr lang="uk-UA" sz="1500" dirty="0" smtClean="0"/>
                        <a:t>5 </a:t>
                      </a:r>
                      <a:endParaRPr lang="uk-UA" sz="1500" dirty="0"/>
                    </a:p>
                  </a:txBody>
                  <a:tcPr/>
                </a:tc>
                <a:tc>
                  <a:txBody>
                    <a:bodyPr/>
                    <a:lstStyle/>
                    <a:p>
                      <a:r>
                        <a:rPr lang="uk-UA" sz="1500" dirty="0" smtClean="0"/>
                        <a:t>ІІІ </a:t>
                      </a:r>
                      <a:endParaRPr lang="uk-UA" sz="1500" dirty="0"/>
                    </a:p>
                  </a:txBody>
                  <a:tcPr/>
                </a:tc>
                <a:tc>
                  <a:txBody>
                    <a:bodyPr/>
                    <a:lstStyle/>
                    <a:p>
                      <a:r>
                        <a:rPr lang="uk-UA" sz="1500" dirty="0" err="1" smtClean="0"/>
                        <a:t>Бецала</a:t>
                      </a:r>
                      <a:r>
                        <a:rPr lang="uk-UA" sz="1500" dirty="0" smtClean="0"/>
                        <a:t> Р.В.</a:t>
                      </a:r>
                      <a:endParaRPr lang="uk-UA" sz="1500" dirty="0"/>
                    </a:p>
                  </a:txBody>
                  <a:tcPr/>
                </a:tc>
              </a:tr>
              <a:tr h="469636">
                <a:tc>
                  <a:txBody>
                    <a:bodyPr/>
                    <a:lstStyle/>
                    <a:p>
                      <a:r>
                        <a:rPr lang="uk-UA" sz="1500" dirty="0" smtClean="0"/>
                        <a:t>Міська виставка-конкурс “ </a:t>
                      </a:r>
                      <a:r>
                        <a:rPr lang="uk-UA" sz="1500" dirty="0" err="1" smtClean="0"/>
                        <a:t>Стрітенська</a:t>
                      </a:r>
                      <a:r>
                        <a:rPr lang="uk-UA" sz="1500" dirty="0" smtClean="0"/>
                        <a:t> </a:t>
                      </a:r>
                      <a:r>
                        <a:rPr lang="uk-UA" sz="1500" dirty="0" err="1" smtClean="0"/>
                        <a:t>мозаїка”</a:t>
                      </a:r>
                      <a:endParaRPr lang="uk-UA" sz="1500" dirty="0"/>
                    </a:p>
                  </a:txBody>
                  <a:tcPr/>
                </a:tc>
                <a:tc>
                  <a:txBody>
                    <a:bodyPr/>
                    <a:lstStyle/>
                    <a:p>
                      <a:r>
                        <a:rPr lang="uk-UA" sz="1500" dirty="0" err="1" smtClean="0"/>
                        <a:t>Горин</a:t>
                      </a:r>
                      <a:r>
                        <a:rPr lang="uk-UA" sz="1500" dirty="0" smtClean="0"/>
                        <a:t> Надія</a:t>
                      </a:r>
                      <a:r>
                        <a:rPr lang="uk-UA" sz="1500" baseline="0" dirty="0" smtClean="0"/>
                        <a:t> </a:t>
                      </a:r>
                      <a:endParaRPr lang="uk-UA" sz="1500" dirty="0"/>
                    </a:p>
                  </a:txBody>
                  <a:tcPr/>
                </a:tc>
                <a:tc>
                  <a:txBody>
                    <a:bodyPr/>
                    <a:lstStyle/>
                    <a:p>
                      <a:r>
                        <a:rPr lang="uk-UA" sz="1500" dirty="0" smtClean="0"/>
                        <a:t>8</a:t>
                      </a:r>
                      <a:endParaRPr lang="uk-UA" sz="1500" dirty="0"/>
                    </a:p>
                  </a:txBody>
                  <a:tcPr/>
                </a:tc>
                <a:tc>
                  <a:txBody>
                    <a:bodyPr/>
                    <a:lstStyle/>
                    <a:p>
                      <a:r>
                        <a:rPr lang="uk-UA" sz="1500" dirty="0" smtClean="0"/>
                        <a:t>І</a:t>
                      </a:r>
                      <a:endParaRPr lang="uk-UA" sz="1500" dirty="0"/>
                    </a:p>
                  </a:txBody>
                  <a:tcPr/>
                </a:tc>
                <a:tc>
                  <a:txBody>
                    <a:bodyPr/>
                    <a:lstStyle/>
                    <a:p>
                      <a:r>
                        <a:rPr lang="uk-UA" sz="1500" dirty="0" err="1" smtClean="0"/>
                        <a:t>Бецала</a:t>
                      </a:r>
                      <a:r>
                        <a:rPr lang="uk-UA" sz="1500" dirty="0" smtClean="0"/>
                        <a:t> Р.В.</a:t>
                      </a:r>
                      <a:endParaRPr lang="uk-UA" sz="1500" dirty="0"/>
                    </a:p>
                  </a:txBody>
                  <a:tcPr/>
                </a:tc>
              </a:tr>
              <a:tr h="469636">
                <a:tc>
                  <a:txBody>
                    <a:bodyPr/>
                    <a:lstStyle/>
                    <a:p>
                      <a:r>
                        <a:rPr lang="uk-UA" sz="1500" dirty="0" smtClean="0"/>
                        <a:t>Міська виставка-конкурс “ </a:t>
                      </a:r>
                      <a:r>
                        <a:rPr lang="uk-UA" sz="1500" dirty="0" err="1" smtClean="0"/>
                        <a:t>Стрітенська</a:t>
                      </a:r>
                      <a:r>
                        <a:rPr lang="uk-UA" sz="1500" dirty="0" smtClean="0"/>
                        <a:t> </a:t>
                      </a:r>
                      <a:r>
                        <a:rPr lang="uk-UA" sz="1500" dirty="0" err="1" smtClean="0"/>
                        <a:t>мозаїка”</a:t>
                      </a:r>
                      <a:endParaRPr lang="uk-UA" sz="1500" dirty="0"/>
                    </a:p>
                  </a:txBody>
                  <a:tcPr/>
                </a:tc>
                <a:tc>
                  <a:txBody>
                    <a:bodyPr/>
                    <a:lstStyle/>
                    <a:p>
                      <a:r>
                        <a:rPr lang="uk-UA" sz="1500" dirty="0" err="1" smtClean="0"/>
                        <a:t>Худояр</a:t>
                      </a:r>
                      <a:r>
                        <a:rPr lang="uk-UA" sz="1500" baseline="0" dirty="0" smtClean="0"/>
                        <a:t> Кіра </a:t>
                      </a:r>
                      <a:endParaRPr lang="uk-UA" sz="1500" dirty="0"/>
                    </a:p>
                  </a:txBody>
                  <a:tcPr/>
                </a:tc>
                <a:tc>
                  <a:txBody>
                    <a:bodyPr/>
                    <a:lstStyle/>
                    <a:p>
                      <a:r>
                        <a:rPr lang="uk-UA" sz="1500" dirty="0" smtClean="0"/>
                        <a:t>7</a:t>
                      </a:r>
                      <a:endParaRPr lang="uk-UA" sz="1500" dirty="0"/>
                    </a:p>
                  </a:txBody>
                  <a:tcPr/>
                </a:tc>
                <a:tc>
                  <a:txBody>
                    <a:bodyPr/>
                    <a:lstStyle/>
                    <a:p>
                      <a:r>
                        <a:rPr lang="uk-UA" sz="1500" dirty="0" smtClean="0"/>
                        <a:t>І</a:t>
                      </a:r>
                      <a:endParaRPr lang="uk-UA" sz="1500" dirty="0"/>
                    </a:p>
                  </a:txBody>
                  <a:tcPr/>
                </a:tc>
                <a:tc>
                  <a:txBody>
                    <a:bodyPr/>
                    <a:lstStyle/>
                    <a:p>
                      <a:r>
                        <a:rPr lang="uk-UA" sz="1500" dirty="0" err="1" smtClean="0"/>
                        <a:t>Бецала</a:t>
                      </a:r>
                      <a:r>
                        <a:rPr lang="uk-UA" sz="1500" dirty="0" smtClean="0"/>
                        <a:t> Р.В.</a:t>
                      </a:r>
                      <a:endParaRPr lang="uk-UA" sz="1500" dirty="0"/>
                    </a:p>
                  </a:txBody>
                  <a:tcPr/>
                </a:tc>
              </a:tr>
              <a:tr h="469636">
                <a:tc>
                  <a:txBody>
                    <a:bodyPr/>
                    <a:lstStyle/>
                    <a:p>
                      <a:r>
                        <a:rPr lang="uk-UA" sz="1500" dirty="0" smtClean="0"/>
                        <a:t>Міська виставка-конкурс “ </a:t>
                      </a:r>
                      <a:r>
                        <a:rPr lang="uk-UA" sz="1500" dirty="0" err="1" smtClean="0"/>
                        <a:t>Стрітенська</a:t>
                      </a:r>
                      <a:r>
                        <a:rPr lang="uk-UA" sz="1500" dirty="0" smtClean="0"/>
                        <a:t> </a:t>
                      </a:r>
                      <a:r>
                        <a:rPr lang="uk-UA" sz="1500" dirty="0" err="1" smtClean="0"/>
                        <a:t>мозаїка”</a:t>
                      </a:r>
                      <a:endParaRPr lang="uk-UA" sz="1500" dirty="0"/>
                    </a:p>
                  </a:txBody>
                  <a:tcPr/>
                </a:tc>
                <a:tc>
                  <a:txBody>
                    <a:bodyPr/>
                    <a:lstStyle/>
                    <a:p>
                      <a:r>
                        <a:rPr lang="uk-UA" sz="1500" dirty="0" err="1" smtClean="0"/>
                        <a:t>Крисак</a:t>
                      </a:r>
                      <a:r>
                        <a:rPr lang="uk-UA" sz="1500" baseline="0" dirty="0" smtClean="0"/>
                        <a:t> Лілія </a:t>
                      </a:r>
                      <a:endParaRPr lang="uk-UA" sz="1500" dirty="0"/>
                    </a:p>
                  </a:txBody>
                  <a:tcPr/>
                </a:tc>
                <a:tc>
                  <a:txBody>
                    <a:bodyPr/>
                    <a:lstStyle/>
                    <a:p>
                      <a:r>
                        <a:rPr lang="uk-UA" sz="1500" dirty="0" smtClean="0"/>
                        <a:t>6</a:t>
                      </a:r>
                      <a:endParaRPr lang="uk-UA" sz="1500" dirty="0"/>
                    </a:p>
                  </a:txBody>
                  <a:tcPr/>
                </a:tc>
                <a:tc>
                  <a:txBody>
                    <a:bodyPr/>
                    <a:lstStyle/>
                    <a:p>
                      <a:r>
                        <a:rPr lang="uk-UA" sz="1500" dirty="0" smtClean="0"/>
                        <a:t>ІІ</a:t>
                      </a:r>
                      <a:endParaRPr lang="uk-UA" sz="1500" dirty="0"/>
                    </a:p>
                  </a:txBody>
                  <a:tcPr/>
                </a:tc>
                <a:tc>
                  <a:txBody>
                    <a:bodyPr/>
                    <a:lstStyle/>
                    <a:p>
                      <a:r>
                        <a:rPr lang="uk-UA" sz="1500" dirty="0" err="1" smtClean="0"/>
                        <a:t>Бецала</a:t>
                      </a:r>
                      <a:r>
                        <a:rPr lang="uk-UA" sz="1500" dirty="0" smtClean="0"/>
                        <a:t> Р.В.</a:t>
                      </a:r>
                      <a:endParaRPr lang="uk-UA" sz="1500" dirty="0"/>
                    </a:p>
                  </a:txBody>
                  <a:tcPr/>
                </a:tc>
              </a:tr>
              <a:tr h="469636">
                <a:tc>
                  <a:txBody>
                    <a:bodyPr/>
                    <a:lstStyle/>
                    <a:p>
                      <a:r>
                        <a:rPr lang="uk-UA" sz="1500" dirty="0" smtClean="0"/>
                        <a:t>Загальноміська виставка конкурс “ Відлуння</a:t>
                      </a:r>
                      <a:r>
                        <a:rPr lang="uk-UA" sz="1500" baseline="0" dirty="0" smtClean="0"/>
                        <a:t> осені “</a:t>
                      </a:r>
                      <a:endParaRPr lang="uk-UA" sz="1500" dirty="0"/>
                    </a:p>
                  </a:txBody>
                  <a:tcPr/>
                </a:tc>
                <a:tc>
                  <a:txBody>
                    <a:bodyPr/>
                    <a:lstStyle/>
                    <a:p>
                      <a:r>
                        <a:rPr lang="uk-UA" sz="1500" dirty="0" err="1" smtClean="0"/>
                        <a:t>Паранюк</a:t>
                      </a:r>
                      <a:r>
                        <a:rPr lang="uk-UA" sz="1500" dirty="0" smtClean="0"/>
                        <a:t> Софія </a:t>
                      </a:r>
                      <a:endParaRPr lang="uk-UA" sz="1500" dirty="0"/>
                    </a:p>
                  </a:txBody>
                  <a:tcPr/>
                </a:tc>
                <a:tc>
                  <a:txBody>
                    <a:bodyPr/>
                    <a:lstStyle/>
                    <a:p>
                      <a:r>
                        <a:rPr lang="uk-UA" sz="1500" dirty="0" smtClean="0"/>
                        <a:t>8</a:t>
                      </a:r>
                      <a:endParaRPr lang="uk-UA" sz="1500" dirty="0"/>
                    </a:p>
                  </a:txBody>
                  <a:tcPr/>
                </a:tc>
                <a:tc>
                  <a:txBody>
                    <a:bodyPr/>
                    <a:lstStyle/>
                    <a:p>
                      <a:r>
                        <a:rPr lang="uk-UA" sz="1500" dirty="0" smtClean="0"/>
                        <a:t>І</a:t>
                      </a:r>
                      <a:endParaRPr lang="uk-UA"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500" dirty="0" err="1" smtClean="0"/>
                        <a:t>Бецала</a:t>
                      </a:r>
                      <a:r>
                        <a:rPr lang="uk-UA" sz="1500" dirty="0" smtClean="0"/>
                        <a:t> Р.В.</a:t>
                      </a:r>
                    </a:p>
                    <a:p>
                      <a:endParaRPr lang="uk-UA" sz="1500" dirty="0"/>
                    </a:p>
                  </a:txBody>
                  <a:tcPr/>
                </a:tc>
              </a:tr>
              <a:tr h="469636">
                <a:tc>
                  <a:txBody>
                    <a:bodyPr/>
                    <a:lstStyle/>
                    <a:p>
                      <a:r>
                        <a:rPr lang="uk-UA" sz="1500" dirty="0" smtClean="0"/>
                        <a:t>Загальноміська виставка конкурс “ Відлуння</a:t>
                      </a:r>
                      <a:r>
                        <a:rPr lang="uk-UA" sz="1500" baseline="0" dirty="0" smtClean="0"/>
                        <a:t> осені “</a:t>
                      </a:r>
                      <a:endParaRPr lang="uk-UA" sz="1500" dirty="0"/>
                    </a:p>
                  </a:txBody>
                  <a:tcPr/>
                </a:tc>
                <a:tc>
                  <a:txBody>
                    <a:bodyPr/>
                    <a:lstStyle/>
                    <a:p>
                      <a:r>
                        <a:rPr lang="uk-UA" sz="1500" dirty="0" smtClean="0"/>
                        <a:t>Романюк</a:t>
                      </a:r>
                      <a:r>
                        <a:rPr lang="uk-UA" sz="1500" baseline="0" dirty="0" smtClean="0"/>
                        <a:t> Вікторія </a:t>
                      </a:r>
                      <a:endParaRPr lang="uk-UA" sz="1500" dirty="0"/>
                    </a:p>
                  </a:txBody>
                  <a:tcPr/>
                </a:tc>
                <a:tc>
                  <a:txBody>
                    <a:bodyPr/>
                    <a:lstStyle/>
                    <a:p>
                      <a:r>
                        <a:rPr lang="uk-UA" sz="1500" dirty="0" smtClean="0"/>
                        <a:t>4</a:t>
                      </a:r>
                      <a:endParaRPr lang="uk-UA" sz="1500" dirty="0"/>
                    </a:p>
                  </a:txBody>
                  <a:tcPr/>
                </a:tc>
                <a:tc>
                  <a:txBody>
                    <a:bodyPr/>
                    <a:lstStyle/>
                    <a:p>
                      <a:r>
                        <a:rPr lang="uk-UA" sz="1500" dirty="0" smtClean="0"/>
                        <a:t>І</a:t>
                      </a:r>
                      <a:endParaRPr lang="uk-UA"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500" dirty="0" err="1" smtClean="0"/>
                        <a:t>Бецала</a:t>
                      </a:r>
                      <a:r>
                        <a:rPr lang="uk-UA" sz="1500" dirty="0" smtClean="0"/>
                        <a:t> Р.В.</a:t>
                      </a:r>
                    </a:p>
                  </a:txBody>
                  <a:tcPr/>
                </a:tc>
              </a:tr>
              <a:tr h="469636">
                <a:tc>
                  <a:txBody>
                    <a:bodyPr/>
                    <a:lstStyle/>
                    <a:p>
                      <a:r>
                        <a:rPr lang="uk-UA" sz="1500" dirty="0" smtClean="0"/>
                        <a:t>Загальноміська виставка конкурс “ Відлуння</a:t>
                      </a:r>
                      <a:r>
                        <a:rPr lang="uk-UA" sz="1500" baseline="0" dirty="0" smtClean="0"/>
                        <a:t> осені “</a:t>
                      </a:r>
                      <a:endParaRPr lang="uk-UA" sz="1500" dirty="0"/>
                    </a:p>
                  </a:txBody>
                  <a:tcPr/>
                </a:tc>
                <a:tc>
                  <a:txBody>
                    <a:bodyPr/>
                    <a:lstStyle/>
                    <a:p>
                      <a:r>
                        <a:rPr lang="uk-UA" sz="1500" dirty="0" err="1" smtClean="0"/>
                        <a:t>Худояр</a:t>
                      </a:r>
                      <a:r>
                        <a:rPr lang="uk-UA" sz="1500" baseline="0" dirty="0" smtClean="0"/>
                        <a:t> Кіра </a:t>
                      </a:r>
                      <a:endParaRPr lang="uk-UA" sz="1500" dirty="0"/>
                    </a:p>
                  </a:txBody>
                  <a:tcPr/>
                </a:tc>
                <a:tc>
                  <a:txBody>
                    <a:bodyPr/>
                    <a:lstStyle/>
                    <a:p>
                      <a:r>
                        <a:rPr lang="uk-UA" sz="1500" dirty="0" smtClean="0"/>
                        <a:t>7</a:t>
                      </a:r>
                      <a:endParaRPr lang="uk-UA" sz="1500" dirty="0"/>
                    </a:p>
                  </a:txBody>
                  <a:tcPr/>
                </a:tc>
                <a:tc>
                  <a:txBody>
                    <a:bodyPr/>
                    <a:lstStyle/>
                    <a:p>
                      <a:r>
                        <a:rPr lang="uk-UA" sz="1500" dirty="0" smtClean="0"/>
                        <a:t>ІІ</a:t>
                      </a:r>
                      <a:endParaRPr lang="uk-UA"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500" dirty="0" err="1" smtClean="0"/>
                        <a:t>Бецала</a:t>
                      </a:r>
                      <a:r>
                        <a:rPr lang="uk-UA" sz="1500" dirty="0" smtClean="0"/>
                        <a:t> Р.В.</a:t>
                      </a:r>
                    </a:p>
                  </a:txBody>
                  <a:tcPr/>
                </a:tc>
              </a:tr>
              <a:tr h="469636">
                <a:tc>
                  <a:txBody>
                    <a:bodyPr/>
                    <a:lstStyle/>
                    <a:p>
                      <a:r>
                        <a:rPr lang="uk-UA" sz="1500" dirty="0" smtClean="0"/>
                        <a:t>Загальноміська виставка конкурс “ Відлуння</a:t>
                      </a:r>
                      <a:r>
                        <a:rPr lang="uk-UA" sz="1500" baseline="0" dirty="0" smtClean="0"/>
                        <a:t> осені “</a:t>
                      </a:r>
                      <a:endParaRPr lang="uk-UA" sz="1500" dirty="0"/>
                    </a:p>
                  </a:txBody>
                  <a:tcPr/>
                </a:tc>
                <a:tc>
                  <a:txBody>
                    <a:bodyPr/>
                    <a:lstStyle/>
                    <a:p>
                      <a:r>
                        <a:rPr lang="uk-UA" sz="1500" dirty="0" err="1" smtClean="0"/>
                        <a:t>Горин</a:t>
                      </a:r>
                      <a:r>
                        <a:rPr lang="uk-UA" sz="1500" baseline="0" dirty="0" smtClean="0"/>
                        <a:t> Надія </a:t>
                      </a:r>
                      <a:endParaRPr lang="uk-UA" sz="1500" dirty="0"/>
                    </a:p>
                  </a:txBody>
                  <a:tcPr/>
                </a:tc>
                <a:tc>
                  <a:txBody>
                    <a:bodyPr/>
                    <a:lstStyle/>
                    <a:p>
                      <a:r>
                        <a:rPr lang="uk-UA" sz="1500" dirty="0" smtClean="0"/>
                        <a:t>8</a:t>
                      </a:r>
                      <a:endParaRPr lang="uk-UA" sz="1500" dirty="0"/>
                    </a:p>
                  </a:txBody>
                  <a:tcPr/>
                </a:tc>
                <a:tc>
                  <a:txBody>
                    <a:bodyPr/>
                    <a:lstStyle/>
                    <a:p>
                      <a:r>
                        <a:rPr lang="uk-UA" sz="1500" dirty="0" smtClean="0"/>
                        <a:t>І</a:t>
                      </a:r>
                      <a:endParaRPr lang="uk-UA"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500" dirty="0" err="1" smtClean="0"/>
                        <a:t>Бецала</a:t>
                      </a:r>
                      <a:r>
                        <a:rPr lang="uk-UA" sz="1500" dirty="0" smtClean="0"/>
                        <a:t> Р.В.</a:t>
                      </a: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272808" cy="720725"/>
          </a:xfrm>
          <a:solidFill>
            <a:srgbClr val="FFFF00"/>
          </a:solidFill>
        </p:spPr>
        <p:txBody>
          <a:bodyPr/>
          <a:lstStyle/>
          <a:p>
            <a:r>
              <a:rPr lang="uk-UA" b="1" dirty="0" smtClean="0">
                <a:solidFill>
                  <a:srgbClr val="002060"/>
                </a:solidFill>
                <a:latin typeface="Monotype Corsiva" pitchFamily="66" charset="0"/>
              </a:rPr>
              <a:t>Робота з обдарованими учнями </a:t>
            </a:r>
            <a:endParaRPr lang="uk-UA" b="1" dirty="0">
              <a:solidFill>
                <a:srgbClr val="002060"/>
              </a:solidFill>
              <a:latin typeface="Monotype Corsiva" pitchFamily="66" charset="0"/>
            </a:endParaRPr>
          </a:p>
        </p:txBody>
      </p:sp>
      <p:graphicFrame>
        <p:nvGraphicFramePr>
          <p:cNvPr id="4" name="Содержимое 3"/>
          <p:cNvGraphicFramePr>
            <a:graphicFrameLocks noGrp="1"/>
          </p:cNvGraphicFramePr>
          <p:nvPr>
            <p:ph idx="1"/>
          </p:nvPr>
        </p:nvGraphicFramePr>
        <p:xfrm>
          <a:off x="323528" y="1124744"/>
          <a:ext cx="8640961" cy="4008120"/>
        </p:xfrm>
        <a:graphic>
          <a:graphicData uri="http://schemas.openxmlformats.org/drawingml/2006/table">
            <a:tbl>
              <a:tblPr firstRow="1" bandRow="1">
                <a:tableStyleId>{5C22544A-7EE6-4342-B048-85BDC9FD1C3A}</a:tableStyleId>
              </a:tblPr>
              <a:tblGrid>
                <a:gridCol w="2852440"/>
                <a:gridCol w="1462789"/>
                <a:gridCol w="869348"/>
                <a:gridCol w="1584177"/>
                <a:gridCol w="1872207"/>
              </a:tblGrid>
              <a:tr h="370840">
                <a:tc>
                  <a:txBody>
                    <a:bodyPr/>
                    <a:lstStyle/>
                    <a:p>
                      <a:r>
                        <a:rPr lang="uk-UA" sz="1600" dirty="0" smtClean="0"/>
                        <a:t>Конкурс </a:t>
                      </a:r>
                      <a:endParaRPr lang="uk-UA" sz="1600" dirty="0"/>
                    </a:p>
                  </a:txBody>
                  <a:tcPr/>
                </a:tc>
                <a:tc>
                  <a:txBody>
                    <a:bodyPr/>
                    <a:lstStyle/>
                    <a:p>
                      <a:r>
                        <a:rPr lang="uk-UA" sz="1600" dirty="0" smtClean="0"/>
                        <a:t>Переможець </a:t>
                      </a:r>
                      <a:endParaRPr lang="uk-UA" sz="1600" dirty="0"/>
                    </a:p>
                  </a:txBody>
                  <a:tcPr/>
                </a:tc>
                <a:tc>
                  <a:txBody>
                    <a:bodyPr/>
                    <a:lstStyle/>
                    <a:p>
                      <a:r>
                        <a:rPr lang="uk-UA" sz="1600" dirty="0" smtClean="0"/>
                        <a:t>Клас </a:t>
                      </a:r>
                      <a:endParaRPr lang="uk-UA" sz="1600" dirty="0"/>
                    </a:p>
                  </a:txBody>
                  <a:tcPr/>
                </a:tc>
                <a:tc>
                  <a:txBody>
                    <a:bodyPr/>
                    <a:lstStyle/>
                    <a:p>
                      <a:r>
                        <a:rPr lang="uk-UA" sz="1600" dirty="0" smtClean="0"/>
                        <a:t>Місце</a:t>
                      </a:r>
                      <a:endParaRPr lang="uk-UA" sz="1600" dirty="0"/>
                    </a:p>
                  </a:txBody>
                  <a:tcPr/>
                </a:tc>
                <a:tc>
                  <a:txBody>
                    <a:bodyPr/>
                    <a:lstStyle/>
                    <a:p>
                      <a:r>
                        <a:rPr lang="uk-UA" sz="1600" dirty="0" smtClean="0"/>
                        <a:t>Вчитель, який підготував </a:t>
                      </a:r>
                      <a:endParaRPr lang="uk-UA" sz="1600" dirty="0"/>
                    </a:p>
                  </a:txBody>
                  <a:tcPr/>
                </a:tc>
              </a:tr>
              <a:tr h="370840">
                <a:tc>
                  <a:txBody>
                    <a:bodyPr/>
                    <a:lstStyle/>
                    <a:p>
                      <a:r>
                        <a:rPr lang="uk-UA" sz="1500" dirty="0" smtClean="0"/>
                        <a:t>Загальноміський конкурс “ Ми за здорове </a:t>
                      </a:r>
                      <a:r>
                        <a:rPr lang="uk-UA" sz="1500" dirty="0" err="1" smtClean="0"/>
                        <a:t>харчування”</a:t>
                      </a:r>
                      <a:r>
                        <a:rPr lang="uk-UA" sz="1500" dirty="0" smtClean="0"/>
                        <a:t> </a:t>
                      </a:r>
                      <a:endParaRPr lang="uk-UA" sz="1500" dirty="0"/>
                    </a:p>
                  </a:txBody>
                  <a:tcPr/>
                </a:tc>
                <a:tc>
                  <a:txBody>
                    <a:bodyPr/>
                    <a:lstStyle/>
                    <a:p>
                      <a:r>
                        <a:rPr lang="uk-UA" sz="1500" dirty="0" err="1" smtClean="0"/>
                        <a:t>Крулів</a:t>
                      </a:r>
                      <a:r>
                        <a:rPr lang="uk-UA" sz="1500" baseline="0" dirty="0" smtClean="0"/>
                        <a:t> Діана </a:t>
                      </a:r>
                      <a:endParaRPr lang="uk-UA" sz="1500" dirty="0"/>
                    </a:p>
                  </a:txBody>
                  <a:tcPr/>
                </a:tc>
                <a:tc>
                  <a:txBody>
                    <a:bodyPr/>
                    <a:lstStyle/>
                    <a:p>
                      <a:r>
                        <a:rPr lang="uk-UA" sz="1500" dirty="0" smtClean="0"/>
                        <a:t>6</a:t>
                      </a:r>
                      <a:endParaRPr lang="uk-UA" sz="1500" dirty="0"/>
                    </a:p>
                  </a:txBody>
                  <a:tcPr/>
                </a:tc>
                <a:tc>
                  <a:txBody>
                    <a:bodyPr/>
                    <a:lstStyle/>
                    <a:p>
                      <a:r>
                        <a:rPr lang="uk-UA" sz="1500" dirty="0" smtClean="0"/>
                        <a:t>ІІ ( командне )</a:t>
                      </a:r>
                      <a:endParaRPr lang="uk-UA" sz="1500" dirty="0"/>
                    </a:p>
                  </a:txBody>
                  <a:tcPr/>
                </a:tc>
                <a:tc>
                  <a:txBody>
                    <a:bodyPr/>
                    <a:lstStyle/>
                    <a:p>
                      <a:r>
                        <a:rPr lang="uk-UA" sz="1500" dirty="0" smtClean="0"/>
                        <a:t>Чорненька І.І.</a:t>
                      </a:r>
                    </a:p>
                    <a:p>
                      <a:r>
                        <a:rPr lang="uk-UA" sz="1500" dirty="0" err="1" smtClean="0"/>
                        <a:t>Сливоцька</a:t>
                      </a:r>
                      <a:r>
                        <a:rPr lang="uk-UA" sz="1500" dirty="0" smtClean="0"/>
                        <a:t> В.С.</a:t>
                      </a:r>
                      <a:endParaRPr lang="uk-UA" sz="1500" dirty="0"/>
                    </a:p>
                  </a:txBody>
                  <a:tcPr/>
                </a:tc>
              </a:tr>
              <a:tr h="370840">
                <a:tc>
                  <a:txBody>
                    <a:bodyPr/>
                    <a:lstStyle/>
                    <a:p>
                      <a:r>
                        <a:rPr lang="uk-UA" sz="1500" dirty="0" smtClean="0"/>
                        <a:t>Загальноміський конкурс “ Ми за здорове харчування</a:t>
                      </a:r>
                      <a:endParaRPr lang="uk-UA" sz="1500" dirty="0"/>
                    </a:p>
                  </a:txBody>
                  <a:tcPr/>
                </a:tc>
                <a:tc>
                  <a:txBody>
                    <a:bodyPr/>
                    <a:lstStyle/>
                    <a:p>
                      <a:r>
                        <a:rPr lang="uk-UA" sz="1500" dirty="0" smtClean="0"/>
                        <a:t>Ганя</a:t>
                      </a:r>
                      <a:r>
                        <a:rPr lang="uk-UA" sz="1500" baseline="0" dirty="0" smtClean="0"/>
                        <a:t> Валентина </a:t>
                      </a:r>
                      <a:endParaRPr lang="uk-UA" sz="1500" dirty="0"/>
                    </a:p>
                  </a:txBody>
                  <a:tcPr/>
                </a:tc>
                <a:tc>
                  <a:txBody>
                    <a:bodyPr/>
                    <a:lstStyle/>
                    <a:p>
                      <a:r>
                        <a:rPr lang="uk-UA" sz="1500" dirty="0" smtClean="0"/>
                        <a:t>7</a:t>
                      </a:r>
                      <a:endParaRPr lang="uk-UA" sz="1500" dirty="0"/>
                    </a:p>
                  </a:txBody>
                  <a:tcPr/>
                </a:tc>
                <a:tc>
                  <a:txBody>
                    <a:bodyPr/>
                    <a:lstStyle/>
                    <a:p>
                      <a:r>
                        <a:rPr lang="uk-UA" sz="1500" dirty="0" smtClean="0"/>
                        <a:t>ІІІ ( командне)</a:t>
                      </a:r>
                      <a:endParaRPr lang="uk-UA" sz="1500" dirty="0"/>
                    </a:p>
                  </a:txBody>
                  <a:tcPr/>
                </a:tc>
                <a:tc>
                  <a:txBody>
                    <a:bodyPr/>
                    <a:lstStyle/>
                    <a:p>
                      <a:r>
                        <a:rPr lang="uk-UA" sz="1500" dirty="0" smtClean="0"/>
                        <a:t>Чорненька І.І.</a:t>
                      </a:r>
                    </a:p>
                    <a:p>
                      <a:r>
                        <a:rPr lang="uk-UA" sz="1500" dirty="0" err="1" smtClean="0"/>
                        <a:t>Сливоцька</a:t>
                      </a:r>
                      <a:r>
                        <a:rPr lang="uk-UA" sz="1500" dirty="0" smtClean="0"/>
                        <a:t> В.С.</a:t>
                      </a:r>
                    </a:p>
                    <a:p>
                      <a:endParaRPr lang="uk-UA" sz="15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500" dirty="0" smtClean="0"/>
                        <a:t>Загальноміський конкурс “ Ми за здорове харчування</a:t>
                      </a:r>
                    </a:p>
                    <a:p>
                      <a:endParaRPr lang="uk-UA" sz="1500" dirty="0"/>
                    </a:p>
                  </a:txBody>
                  <a:tcPr/>
                </a:tc>
                <a:tc>
                  <a:txBody>
                    <a:bodyPr/>
                    <a:lstStyle/>
                    <a:p>
                      <a:r>
                        <a:rPr lang="uk-UA" sz="1500" dirty="0" err="1" smtClean="0"/>
                        <a:t>Андрейчук</a:t>
                      </a:r>
                      <a:r>
                        <a:rPr lang="uk-UA" sz="1500" dirty="0" smtClean="0"/>
                        <a:t> Владислава </a:t>
                      </a:r>
                      <a:endParaRPr lang="uk-UA" sz="1500" dirty="0"/>
                    </a:p>
                  </a:txBody>
                  <a:tcPr/>
                </a:tc>
                <a:tc>
                  <a:txBody>
                    <a:bodyPr/>
                    <a:lstStyle/>
                    <a:p>
                      <a:r>
                        <a:rPr lang="uk-UA" sz="1500" dirty="0" smtClean="0"/>
                        <a:t>5</a:t>
                      </a:r>
                      <a:endParaRPr lang="uk-UA" sz="1500" dirty="0"/>
                    </a:p>
                  </a:txBody>
                  <a:tcPr/>
                </a:tc>
                <a:tc>
                  <a:txBody>
                    <a:bodyPr/>
                    <a:lstStyle/>
                    <a:p>
                      <a:r>
                        <a:rPr lang="uk-UA" sz="1500" dirty="0" smtClean="0"/>
                        <a:t>ІІ ( командне )</a:t>
                      </a:r>
                      <a:endParaRPr lang="uk-UA" sz="1500" dirty="0"/>
                    </a:p>
                  </a:txBody>
                  <a:tcPr/>
                </a:tc>
                <a:tc>
                  <a:txBody>
                    <a:bodyPr/>
                    <a:lstStyle/>
                    <a:p>
                      <a:r>
                        <a:rPr lang="uk-UA" sz="1500" dirty="0" smtClean="0"/>
                        <a:t>Чорненька І.І.</a:t>
                      </a:r>
                    </a:p>
                    <a:p>
                      <a:r>
                        <a:rPr lang="uk-UA" sz="1500" dirty="0" err="1" smtClean="0"/>
                        <a:t>Сливоцька</a:t>
                      </a:r>
                      <a:r>
                        <a:rPr lang="uk-UA" sz="1500" dirty="0" smtClean="0"/>
                        <a:t> В.С.</a:t>
                      </a:r>
                      <a:endParaRPr lang="uk-UA" sz="15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500" dirty="0" smtClean="0"/>
                        <a:t>Загальноміський конкурс “ Ми за здорове харчування</a:t>
                      </a:r>
                    </a:p>
                  </a:txBody>
                  <a:tcPr/>
                </a:tc>
                <a:tc>
                  <a:txBody>
                    <a:bodyPr/>
                    <a:lstStyle/>
                    <a:p>
                      <a:r>
                        <a:rPr lang="uk-UA" sz="1500" dirty="0" err="1" smtClean="0"/>
                        <a:t>Фарбвшевська</a:t>
                      </a:r>
                      <a:r>
                        <a:rPr lang="uk-UA" sz="1500" baseline="0" dirty="0" smtClean="0"/>
                        <a:t> </a:t>
                      </a:r>
                      <a:r>
                        <a:rPr lang="uk-UA" sz="1500" baseline="0" dirty="0" err="1" smtClean="0"/>
                        <a:t>Богдагна</a:t>
                      </a:r>
                      <a:endParaRPr lang="uk-UA" sz="1500" dirty="0"/>
                    </a:p>
                  </a:txBody>
                  <a:tcPr/>
                </a:tc>
                <a:tc>
                  <a:txBody>
                    <a:bodyPr/>
                    <a:lstStyle/>
                    <a:p>
                      <a:r>
                        <a:rPr lang="uk-UA" sz="1500" dirty="0" smtClean="0"/>
                        <a:t>5</a:t>
                      </a:r>
                      <a:endParaRPr lang="uk-UA" sz="1500" dirty="0"/>
                    </a:p>
                  </a:txBody>
                  <a:tcPr/>
                </a:tc>
                <a:tc>
                  <a:txBody>
                    <a:bodyPr/>
                    <a:lstStyle/>
                    <a:p>
                      <a:r>
                        <a:rPr lang="uk-UA" sz="1500" dirty="0" smtClean="0"/>
                        <a:t>ІІ ( командне )</a:t>
                      </a:r>
                      <a:endParaRPr lang="uk-UA" sz="1500" dirty="0"/>
                    </a:p>
                  </a:txBody>
                  <a:tcPr/>
                </a:tc>
                <a:tc>
                  <a:txBody>
                    <a:bodyPr/>
                    <a:lstStyle/>
                    <a:p>
                      <a:r>
                        <a:rPr lang="uk-UA" sz="1500" dirty="0" smtClean="0"/>
                        <a:t>Чорненька І.І.</a:t>
                      </a:r>
                    </a:p>
                    <a:p>
                      <a:r>
                        <a:rPr lang="uk-UA" sz="1500" dirty="0" err="1" smtClean="0"/>
                        <a:t>Сливоцька</a:t>
                      </a:r>
                      <a:r>
                        <a:rPr lang="uk-UA" sz="1500" dirty="0" smtClean="0"/>
                        <a:t> В.С.</a:t>
                      </a:r>
                      <a:endParaRPr lang="uk-UA" sz="15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500" dirty="0" smtClean="0"/>
                        <a:t>Загальноміський конкурс “ Тролейбус</a:t>
                      </a:r>
                      <a:r>
                        <a:rPr lang="uk-UA" sz="1500" baseline="0" dirty="0" smtClean="0"/>
                        <a:t> мого міста в </a:t>
                      </a:r>
                      <a:r>
                        <a:rPr lang="uk-UA" sz="1500" baseline="0" dirty="0" err="1" smtClean="0"/>
                        <a:t>майбутньому”</a:t>
                      </a:r>
                      <a:endParaRPr lang="uk-UA" sz="1500" dirty="0" smtClean="0"/>
                    </a:p>
                  </a:txBody>
                  <a:tcPr/>
                </a:tc>
                <a:tc>
                  <a:txBody>
                    <a:bodyPr/>
                    <a:lstStyle/>
                    <a:p>
                      <a:r>
                        <a:rPr lang="uk-UA" sz="1500" dirty="0" err="1" smtClean="0"/>
                        <a:t>Фарбвшевська</a:t>
                      </a:r>
                      <a:r>
                        <a:rPr lang="uk-UA" sz="1500" baseline="0" dirty="0" smtClean="0"/>
                        <a:t> </a:t>
                      </a:r>
                      <a:r>
                        <a:rPr lang="uk-UA" sz="1500" baseline="0" dirty="0" err="1" smtClean="0"/>
                        <a:t>Богдагна</a:t>
                      </a:r>
                      <a:endParaRPr lang="uk-UA" sz="1500" dirty="0"/>
                    </a:p>
                  </a:txBody>
                  <a:tcPr/>
                </a:tc>
                <a:tc>
                  <a:txBody>
                    <a:bodyPr/>
                    <a:lstStyle/>
                    <a:p>
                      <a:r>
                        <a:rPr lang="uk-UA" sz="1500" dirty="0" smtClean="0"/>
                        <a:t>5</a:t>
                      </a:r>
                      <a:endParaRPr lang="uk-UA" sz="1500" dirty="0"/>
                    </a:p>
                  </a:txBody>
                  <a:tcPr/>
                </a:tc>
                <a:tc>
                  <a:txBody>
                    <a:bodyPr/>
                    <a:lstStyle/>
                    <a:p>
                      <a:r>
                        <a:rPr lang="uk-UA" sz="1500" dirty="0" smtClean="0"/>
                        <a:t>ІІ</a:t>
                      </a:r>
                      <a:endParaRPr lang="uk-UA" sz="1500" dirty="0"/>
                    </a:p>
                  </a:txBody>
                  <a:tcPr/>
                </a:tc>
                <a:tc>
                  <a:txBody>
                    <a:bodyPr/>
                    <a:lstStyle/>
                    <a:p>
                      <a:r>
                        <a:rPr lang="uk-UA" sz="1500" dirty="0" err="1" smtClean="0"/>
                        <a:t>Бецала</a:t>
                      </a:r>
                      <a:r>
                        <a:rPr lang="uk-UA" sz="1500" dirty="0" smtClean="0"/>
                        <a:t> Р.В.</a:t>
                      </a:r>
                      <a:endParaRPr lang="uk-UA" sz="1500" dirty="0"/>
                    </a:p>
                  </a:txBody>
                  <a:tcPr/>
                </a:tc>
              </a:tr>
            </a:tbl>
          </a:graphicData>
        </a:graphic>
      </p:graphicFrame>
      <p:sp>
        <p:nvSpPr>
          <p:cNvPr id="5" name="TextBox 4"/>
          <p:cNvSpPr txBox="1"/>
          <p:nvPr/>
        </p:nvSpPr>
        <p:spPr>
          <a:xfrm>
            <a:off x="251520" y="5157192"/>
            <a:ext cx="8280920" cy="1200329"/>
          </a:xfrm>
          <a:prstGeom prst="rect">
            <a:avLst/>
          </a:prstGeom>
          <a:noFill/>
        </p:spPr>
        <p:txBody>
          <a:bodyPr wrap="square" rtlCol="0">
            <a:spAutoFit/>
          </a:bodyPr>
          <a:lstStyle/>
          <a:p>
            <a:r>
              <a:rPr lang="uk-UA" dirty="0" smtClean="0">
                <a:latin typeface="Times New Roman" pitchFamily="18" charset="0"/>
                <a:cs typeface="Times New Roman" pitchFamily="18" charset="0"/>
              </a:rPr>
              <a:t>	Учні 3-9 класів   </a:t>
            </a:r>
            <a:r>
              <a:rPr lang="uk-UA" dirty="0" err="1" smtClean="0">
                <a:latin typeface="Times New Roman" pitchFamily="18" charset="0"/>
                <a:cs typeface="Times New Roman" pitchFamily="18" charset="0"/>
              </a:rPr>
              <a:t>Хриплинської</a:t>
            </a:r>
            <a:r>
              <a:rPr lang="uk-UA" dirty="0" smtClean="0">
                <a:latin typeface="Times New Roman" pitchFamily="18" charset="0"/>
                <a:cs typeface="Times New Roman" pitchFamily="18" charset="0"/>
              </a:rPr>
              <a:t> гімназії були активними учасниками    Міжнародних конкурсів “ Колосок -2020”, “ </a:t>
            </a:r>
            <a:r>
              <a:rPr lang="en-US" dirty="0" smtClean="0">
                <a:latin typeface="Times New Roman" pitchFamily="18" charset="0"/>
                <a:cs typeface="Times New Roman" pitchFamily="18" charset="0"/>
              </a:rPr>
              <a:t>Puzzle-2020</a:t>
            </a:r>
            <a:r>
              <a:rPr lang="uk-UA" dirty="0" smtClean="0">
                <a:latin typeface="Times New Roman" pitchFamily="18" charset="0"/>
                <a:cs typeface="Times New Roman" pitchFamily="18" charset="0"/>
              </a:rPr>
              <a:t>”,загальноміського конкурсу  ( за підтримки народного депутата України О.Савчук)“ Читаємо             </a:t>
            </a:r>
            <a:r>
              <a:rPr lang="uk-UA" dirty="0" err="1" smtClean="0">
                <a:latin typeface="Times New Roman" pitchFamily="18" charset="0"/>
                <a:cs typeface="Times New Roman" pitchFamily="18" charset="0"/>
              </a:rPr>
              <a:t>разом”</a:t>
            </a: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2051720" y="1412776"/>
            <a:ext cx="4824660" cy="720725"/>
          </a:xfrm>
        </p:spPr>
        <p:txBody>
          <a:bodyPr/>
          <a:lstStyle/>
          <a:p>
            <a:r>
              <a:rPr lang="uk-UA" b="1" i="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Куницька</a:t>
            </a:r>
            <a:r>
              <a:rPr lang="uk-UA"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 Галина Володимирівна</a:t>
            </a:r>
            <a:br>
              <a:rPr lang="uk-UA"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br>
            <a:endParaRPr lang="uk-UA" dirty="0" smtClean="0"/>
          </a:p>
        </p:txBody>
      </p:sp>
      <p:pic>
        <p:nvPicPr>
          <p:cNvPr id="4" name="Picture 6" descr="C:\Users\user\Downloads\фото 2.jpg"/>
          <p:cNvPicPr>
            <a:picLocks noGrp="1" noChangeAspect="1" noChangeArrowheads="1"/>
          </p:cNvPicPr>
          <p:nvPr>
            <p:ph idx="1"/>
          </p:nvPr>
        </p:nvPicPr>
        <p:blipFill>
          <a:blip r:embed="rId2" cstate="print"/>
          <a:srcRect/>
          <a:stretch>
            <a:fillRect/>
          </a:stretch>
        </p:blipFill>
        <p:spPr bwMode="auto">
          <a:xfrm>
            <a:off x="6948264" y="0"/>
            <a:ext cx="2088232" cy="3212976"/>
          </a:xfrm>
          <a:prstGeom prst="rect">
            <a:avLst/>
          </a:prstGeom>
          <a:noFill/>
          <a:ln w="9525">
            <a:noFill/>
            <a:miter lim="800000"/>
            <a:headEnd/>
            <a:tailEnd/>
          </a:ln>
        </p:spPr>
      </p:pic>
      <p:sp>
        <p:nvSpPr>
          <p:cNvPr id="5" name="Прямоугольник 4"/>
          <p:cNvSpPr/>
          <p:nvPr/>
        </p:nvSpPr>
        <p:spPr>
          <a:xfrm>
            <a:off x="3635896" y="2132856"/>
            <a:ext cx="3384376" cy="1200329"/>
          </a:xfrm>
          <a:prstGeom prst="rect">
            <a:avLst/>
          </a:prstGeom>
        </p:spPr>
        <p:txBody>
          <a:bodyPr wrap="square">
            <a:spAutoFit/>
          </a:bodyPr>
          <a:lstStyle/>
          <a:p>
            <a:r>
              <a:rPr lang="uk-UA" sz="1800" b="1" i="1" dirty="0" smtClean="0">
                <a:solidFill>
                  <a:srgbClr val="0070C0"/>
                </a:solidFill>
                <a:latin typeface="Times New Roman" pitchFamily="18" charset="0"/>
                <a:cs typeface="Times New Roman" pitchFamily="18" charset="0"/>
              </a:rPr>
              <a:t>Вчитель української мови та літератури </a:t>
            </a:r>
            <a:br>
              <a:rPr lang="uk-UA" sz="1800" b="1" i="1" dirty="0" smtClean="0">
                <a:solidFill>
                  <a:srgbClr val="0070C0"/>
                </a:solidFill>
                <a:latin typeface="Times New Roman" pitchFamily="18" charset="0"/>
                <a:cs typeface="Times New Roman" pitchFamily="18" charset="0"/>
              </a:rPr>
            </a:br>
            <a:r>
              <a:rPr lang="uk-UA" sz="1800" b="1" i="1" dirty="0" smtClean="0">
                <a:solidFill>
                  <a:srgbClr val="0070C0"/>
                </a:solidFill>
                <a:latin typeface="Times New Roman" pitchFamily="18" charset="0"/>
                <a:cs typeface="Times New Roman" pitchFamily="18" charset="0"/>
              </a:rPr>
              <a:t>спеціаліст вищої категорії,                          </a:t>
            </a:r>
            <a:r>
              <a:rPr lang="uk-UA" sz="1800" b="1" i="1" dirty="0" err="1" smtClean="0">
                <a:solidFill>
                  <a:srgbClr val="0070C0"/>
                </a:solidFill>
                <a:latin typeface="Times New Roman" pitchFamily="18" charset="0"/>
                <a:cs typeface="Times New Roman" pitchFamily="18" charset="0"/>
              </a:rPr>
              <a:t>“старший</a:t>
            </a:r>
            <a:r>
              <a:rPr lang="uk-UA" sz="1800" b="1" i="1" dirty="0" smtClean="0">
                <a:solidFill>
                  <a:srgbClr val="0070C0"/>
                </a:solidFill>
                <a:latin typeface="Times New Roman" pitchFamily="18" charset="0"/>
                <a:cs typeface="Times New Roman" pitchFamily="18" charset="0"/>
              </a:rPr>
              <a:t> </a:t>
            </a:r>
            <a:r>
              <a:rPr lang="uk-UA" sz="1800" b="1" i="1" dirty="0" err="1" smtClean="0">
                <a:solidFill>
                  <a:srgbClr val="0070C0"/>
                </a:solidFill>
                <a:latin typeface="Times New Roman" pitchFamily="18" charset="0"/>
                <a:cs typeface="Times New Roman" pitchFamily="18" charset="0"/>
              </a:rPr>
              <a:t>учитель</a:t>
            </a:r>
            <a:r>
              <a:rPr lang="uk-UA" sz="1800" b="1" dirty="0" err="1" smtClean="0">
                <a:solidFill>
                  <a:srgbClr val="0070C0"/>
                </a:solidFill>
                <a:latin typeface="Times New Roman" pitchFamily="18" charset="0"/>
                <a:cs typeface="Times New Roman" pitchFamily="18" charset="0"/>
              </a:rPr>
              <a:t>”</a:t>
            </a:r>
            <a:endParaRPr lang="uk-UA" dirty="0"/>
          </a:p>
        </p:txBody>
      </p:sp>
      <p:sp>
        <p:nvSpPr>
          <p:cNvPr id="6" name="Прямоугольник 5"/>
          <p:cNvSpPr/>
          <p:nvPr/>
        </p:nvSpPr>
        <p:spPr>
          <a:xfrm>
            <a:off x="179512" y="3284984"/>
            <a:ext cx="8640960" cy="3046988"/>
          </a:xfrm>
          <a:prstGeom prst="rect">
            <a:avLst/>
          </a:prstGeom>
        </p:spPr>
        <p:txBody>
          <a:bodyPr wrap="square">
            <a:spAutoFit/>
          </a:bodyPr>
          <a:lstStyle/>
          <a:p>
            <a:pPr algn="just">
              <a:buFont typeface="Wingdings 2" pitchFamily="18" charset="2"/>
              <a:buNone/>
            </a:pPr>
            <a:r>
              <a:rPr lang="uk-UA" sz="1600" dirty="0" smtClean="0"/>
              <a:t>	 </a:t>
            </a:r>
            <a:r>
              <a:rPr lang="uk-UA" sz="1600" dirty="0" smtClean="0">
                <a:solidFill>
                  <a:schemeClr val="tx1"/>
                </a:solidFill>
                <a:latin typeface="Times New Roman" pitchFamily="18" charset="0"/>
                <a:cs typeface="Times New Roman" pitchFamily="18" charset="0"/>
              </a:rPr>
              <a:t>На посаду директора </a:t>
            </a:r>
            <a:r>
              <a:rPr lang="uk-UA" sz="1600" dirty="0" err="1" smtClean="0">
                <a:solidFill>
                  <a:schemeClr val="tx1"/>
                </a:solidFill>
                <a:latin typeface="Times New Roman" pitchFamily="18" charset="0"/>
                <a:cs typeface="Times New Roman" pitchFamily="18" charset="0"/>
              </a:rPr>
              <a:t>Хриплинської</a:t>
            </a:r>
            <a:r>
              <a:rPr lang="uk-UA" sz="1600" dirty="0" smtClean="0">
                <a:solidFill>
                  <a:schemeClr val="tx1"/>
                </a:solidFill>
                <a:latin typeface="Times New Roman" pitchFamily="18" charset="0"/>
                <a:cs typeface="Times New Roman" pitchFamily="18" charset="0"/>
              </a:rPr>
              <a:t> гімназії ( до 2020 р. - </a:t>
            </a:r>
            <a:r>
              <a:rPr lang="uk-UA" sz="1600" dirty="0" err="1" smtClean="0">
                <a:solidFill>
                  <a:schemeClr val="tx1"/>
                </a:solidFill>
                <a:latin typeface="Times New Roman" pitchFamily="18" charset="0"/>
                <a:cs typeface="Times New Roman" pitchFamily="18" charset="0"/>
              </a:rPr>
              <a:t>Хриплинської</a:t>
            </a:r>
            <a:r>
              <a:rPr lang="uk-UA" sz="1600" dirty="0" smtClean="0">
                <a:solidFill>
                  <a:schemeClr val="tx1"/>
                </a:solidFill>
                <a:latin typeface="Times New Roman" pitchFamily="18" charset="0"/>
                <a:cs typeface="Times New Roman" pitchFamily="18" charset="0"/>
              </a:rPr>
              <a:t> школи)  була призначена  з 01.09. 2004 р.</a:t>
            </a:r>
          </a:p>
          <a:p>
            <a:pPr algn="just">
              <a:buFont typeface="Wingdings 2" pitchFamily="18" charset="2"/>
              <a:buNone/>
            </a:pPr>
            <a:r>
              <a:rPr lang="uk-UA" sz="1600" dirty="0" smtClean="0">
                <a:solidFill>
                  <a:schemeClr val="tx1"/>
                </a:solidFill>
                <a:latin typeface="Times New Roman" pitchFamily="18" charset="0"/>
                <a:cs typeface="Times New Roman" pitchFamily="18" charset="0"/>
              </a:rPr>
              <a:t> 	 Як директор закладу загальної середньої освіти  у своїй діяльності протягом звітного періоду ( 2019-2020 </a:t>
            </a:r>
            <a:r>
              <a:rPr lang="uk-UA" sz="1600" dirty="0" err="1" smtClean="0">
                <a:solidFill>
                  <a:schemeClr val="tx1"/>
                </a:solidFill>
                <a:latin typeface="Times New Roman" pitchFamily="18" charset="0"/>
                <a:cs typeface="Times New Roman" pitchFamily="18" charset="0"/>
              </a:rPr>
              <a:t>н.р</a:t>
            </a:r>
            <a:r>
              <a:rPr lang="uk-UA" sz="1600" dirty="0" smtClean="0">
                <a:solidFill>
                  <a:schemeClr val="tx1"/>
                </a:solidFill>
                <a:latin typeface="Times New Roman" pitchFamily="18" charset="0"/>
                <a:cs typeface="Times New Roman" pitchFamily="18" charset="0"/>
              </a:rPr>
              <a:t>.) керувалася Статутом </a:t>
            </a:r>
            <a:r>
              <a:rPr lang="uk-UA" sz="1600" dirty="0" err="1" smtClean="0">
                <a:solidFill>
                  <a:schemeClr val="tx1"/>
                </a:solidFill>
                <a:latin typeface="Times New Roman" pitchFamily="18" charset="0"/>
                <a:cs typeface="Times New Roman" pitchFamily="18" charset="0"/>
              </a:rPr>
              <a:t>Хриплинської</a:t>
            </a:r>
            <a:r>
              <a:rPr lang="uk-UA" sz="1600" dirty="0" smtClean="0">
                <a:solidFill>
                  <a:schemeClr val="tx1"/>
                </a:solidFill>
                <a:latin typeface="Times New Roman" pitchFamily="18" charset="0"/>
                <a:cs typeface="Times New Roman" pitchFamily="18" charset="0"/>
              </a:rPr>
              <a:t> гімназії, Правилами внутрішнього трудового розпорядку, посадовими обов'язками директора освітнього закладу, Законами України </a:t>
            </a:r>
            <a:r>
              <a:rPr lang="uk-UA" sz="1600" dirty="0" err="1" smtClean="0">
                <a:solidFill>
                  <a:schemeClr val="tx1"/>
                </a:solidFill>
                <a:latin typeface="Times New Roman" pitchFamily="18" charset="0"/>
                <a:cs typeface="Times New Roman" pitchFamily="18" charset="0"/>
              </a:rPr>
              <a:t>“Про</a:t>
            </a:r>
            <a:r>
              <a:rPr lang="uk-UA" sz="1600" dirty="0" smtClean="0">
                <a:solidFill>
                  <a:schemeClr val="tx1"/>
                </a:solidFill>
                <a:latin typeface="Times New Roman" pitchFamily="18" charset="0"/>
                <a:cs typeface="Times New Roman" pitchFamily="18" charset="0"/>
              </a:rPr>
              <a:t> </a:t>
            </a:r>
            <a:r>
              <a:rPr lang="uk-UA" sz="1600" dirty="0" err="1" smtClean="0">
                <a:solidFill>
                  <a:schemeClr val="tx1"/>
                </a:solidFill>
                <a:latin typeface="Times New Roman" pitchFamily="18" charset="0"/>
                <a:cs typeface="Times New Roman" pitchFamily="18" charset="0"/>
              </a:rPr>
              <a:t>освіту”</a:t>
            </a:r>
            <a:r>
              <a:rPr lang="uk-UA" sz="1600" dirty="0" smtClean="0">
                <a:solidFill>
                  <a:schemeClr val="tx1"/>
                </a:solidFill>
                <a:latin typeface="Times New Roman" pitchFamily="18" charset="0"/>
                <a:cs typeface="Times New Roman" pitchFamily="18" charset="0"/>
              </a:rPr>
              <a:t>, “ Про повну загальну середню </a:t>
            </a:r>
            <a:r>
              <a:rPr lang="uk-UA" sz="1600" dirty="0" err="1" smtClean="0">
                <a:solidFill>
                  <a:schemeClr val="tx1"/>
                </a:solidFill>
                <a:latin typeface="Times New Roman" pitchFamily="18" charset="0"/>
                <a:cs typeface="Times New Roman" pitchFamily="18" charset="0"/>
              </a:rPr>
              <a:t>освіту”</a:t>
            </a:r>
            <a:r>
              <a:rPr lang="uk-UA" sz="1600" dirty="0" smtClean="0">
                <a:solidFill>
                  <a:schemeClr val="tx1"/>
                </a:solidFill>
                <a:latin typeface="Times New Roman" pitchFamily="18" charset="0"/>
                <a:cs typeface="Times New Roman" pitchFamily="18" charset="0"/>
              </a:rPr>
              <a:t>,  іншими нормативними актами, що регламентують роботу керівника закладу загальної середньої освіти, наказами та розпорядженнями Департаменту освіти та науки Івано-Франківської міської ради, а також  Положенням про порядок звітування директора школи  перед трудовим </a:t>
            </a:r>
          </a:p>
          <a:p>
            <a:pPr algn="just">
              <a:buFont typeface="Wingdings 2" pitchFamily="18" charset="2"/>
              <a:buNone/>
            </a:pPr>
            <a:r>
              <a:rPr lang="uk-UA" sz="1600" dirty="0" smtClean="0">
                <a:solidFill>
                  <a:schemeClr val="tx1"/>
                </a:solidFill>
                <a:latin typeface="Times New Roman" pitchFamily="18" charset="0"/>
                <a:cs typeface="Times New Roman" pitchFamily="18" charset="0"/>
              </a:rPr>
              <a:t>колективом, представниками громадського самоврядування школи щодо своєї </a:t>
            </a:r>
          </a:p>
          <a:p>
            <a:pPr algn="just">
              <a:buFont typeface="Wingdings 2" pitchFamily="18" charset="2"/>
              <a:buNone/>
            </a:pPr>
            <a:r>
              <a:rPr lang="uk-UA" sz="1600" dirty="0" smtClean="0">
                <a:solidFill>
                  <a:schemeClr val="tx1"/>
                </a:solidFill>
                <a:latin typeface="Times New Roman" pitchFamily="18" charset="0"/>
                <a:cs typeface="Times New Roman" pitchFamily="18" charset="0"/>
              </a:rPr>
              <a:t>діяльності на посаді протягом навчального року, яке було затверджено наказом №178 </a:t>
            </a:r>
          </a:p>
          <a:p>
            <a:pPr algn="just">
              <a:buFont typeface="Wingdings 2" pitchFamily="18" charset="2"/>
              <a:buNone/>
            </a:pPr>
            <a:r>
              <a:rPr lang="uk-UA" sz="1600" dirty="0" smtClean="0">
                <a:solidFill>
                  <a:schemeClr val="tx1"/>
                </a:solidFill>
                <a:latin typeface="Times New Roman" pitchFamily="18" charset="0"/>
                <a:cs typeface="Times New Roman" pitchFamily="18" charset="0"/>
              </a:rPr>
              <a:t>від 23.03.2005 року Міністерством освіти і науки України</a:t>
            </a:r>
            <a:r>
              <a:rPr lang="uk-UA" sz="1600" dirty="0" smtClean="0"/>
              <a:t>.</a:t>
            </a:r>
            <a:endParaRPr lang="uk-UA" sz="1600" dirty="0"/>
          </a:p>
        </p:txBody>
      </p:sp>
      <p:pic>
        <p:nvPicPr>
          <p:cNvPr id="7" name="Picture 18" descr="C:\Users\admin\Downloads\FB_IMG_1572289723478 (2).jpg"/>
          <p:cNvPicPr>
            <a:picLocks noChangeAspect="1" noChangeArrowheads="1"/>
          </p:cNvPicPr>
          <p:nvPr/>
        </p:nvPicPr>
        <p:blipFill>
          <a:blip r:embed="rId3" cstate="print"/>
          <a:srcRect/>
          <a:stretch>
            <a:fillRect/>
          </a:stretch>
        </p:blipFill>
        <p:spPr bwMode="auto">
          <a:xfrm>
            <a:off x="1" y="980728"/>
            <a:ext cx="2267744" cy="22809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ProPowerPoint\Шаблоны\В работе\1 Сентября\1sentPr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Заголовок 1"/>
          <p:cNvSpPr>
            <a:spLocks noGrp="1"/>
          </p:cNvSpPr>
          <p:nvPr>
            <p:ph type="title"/>
          </p:nvPr>
        </p:nvSpPr>
        <p:spPr>
          <a:xfrm>
            <a:off x="2051721" y="188913"/>
            <a:ext cx="6408712" cy="720725"/>
          </a:xfrm>
          <a:solidFill>
            <a:srgbClr val="FFFF00"/>
          </a:solidFill>
        </p:spPr>
        <p:txBody>
          <a:bodyPr/>
          <a:lstStyle/>
          <a:p>
            <a:r>
              <a:rPr lang="uk-UA" b="1" dirty="0" smtClean="0">
                <a:solidFill>
                  <a:srgbClr val="002060"/>
                </a:solidFill>
                <a:latin typeface="Monotype Corsiva" pitchFamily="66" charset="0"/>
              </a:rPr>
              <a:t>Виховна робота </a:t>
            </a:r>
          </a:p>
        </p:txBody>
      </p:sp>
      <p:sp>
        <p:nvSpPr>
          <p:cNvPr id="14340" name="Объект 2"/>
          <p:cNvSpPr>
            <a:spLocks noGrp="1"/>
          </p:cNvSpPr>
          <p:nvPr>
            <p:ph idx="1"/>
          </p:nvPr>
        </p:nvSpPr>
        <p:spPr>
          <a:xfrm>
            <a:off x="1043608" y="908720"/>
            <a:ext cx="8100392" cy="5543822"/>
          </a:xfrm>
        </p:spPr>
        <p:txBody>
          <a:bodyPr/>
          <a:lstStyle/>
          <a:p>
            <a:pPr>
              <a:buFont typeface="Wingdings 2" pitchFamily="18" charset="2"/>
              <a:buNone/>
            </a:pPr>
            <a:r>
              <a:rPr lang="uk-UA" sz="2400" dirty="0" smtClean="0">
                <a:latin typeface="+mj-lt"/>
              </a:rPr>
              <a:t> </a:t>
            </a:r>
            <a:r>
              <a:rPr lang="uk-UA" sz="2400"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Виховна робота у закладі здійснювалася за такими напрямками : патріотичне, морально-етичне, правове, екологічне, превентивне, художньо-естетичне, фізичне.</a:t>
            </a:r>
          </a:p>
          <a:p>
            <a:pPr>
              <a:buFont typeface="Wingdings 2" pitchFamily="18" charset="2"/>
              <a:buNone/>
            </a:pPr>
            <a:r>
              <a:rPr lang="uk-UA" sz="1700" dirty="0" smtClean="0">
                <a:latin typeface="Times New Roman" pitchFamily="18" charset="0"/>
                <a:cs typeface="Times New Roman" pitchFamily="18" charset="0"/>
              </a:rPr>
              <a:t>            Аналіз планів виховної роботи класних керівників свідчить про увагу педагогів до проблем прав дитини, їх змістом забезпечуються основні принципи виховання, а саме : національна спрямованість, цілісність, превентивність.</a:t>
            </a:r>
          </a:p>
          <a:p>
            <a:pPr>
              <a:buFont typeface="Wingdings 2" pitchFamily="18" charset="2"/>
              <a:buNone/>
            </a:pP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Проведення</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загальношкільних</a:t>
            </a:r>
            <a:r>
              <a:rPr lang="ru-RU" sz="1700" dirty="0" smtClean="0">
                <a:latin typeface="Times New Roman" pitchFamily="18" charset="0"/>
                <a:cs typeface="Times New Roman" pitchFamily="18" charset="0"/>
              </a:rPr>
              <a:t> та </a:t>
            </a:r>
            <a:r>
              <a:rPr lang="ru-RU" sz="1700" dirty="0" err="1" smtClean="0">
                <a:latin typeface="Times New Roman" pitchFamily="18" charset="0"/>
                <a:cs typeface="Times New Roman" pitchFamily="18" charset="0"/>
              </a:rPr>
              <a:t>класних</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заходів</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спрямоване</a:t>
            </a:r>
            <a:r>
              <a:rPr lang="ru-RU" sz="1700" dirty="0" smtClean="0">
                <a:latin typeface="Times New Roman" pitchFamily="18" charset="0"/>
                <a:cs typeface="Times New Roman" pitchFamily="18" charset="0"/>
              </a:rPr>
              <a:t> на </a:t>
            </a:r>
            <a:r>
              <a:rPr lang="ru-RU" sz="1700" dirty="0" err="1" smtClean="0">
                <a:latin typeface="Times New Roman" pitchFamily="18" charset="0"/>
                <a:cs typeface="Times New Roman" pitchFamily="18" charset="0"/>
              </a:rPr>
              <a:t>масове</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охоплення</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учнів</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позакласною</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діяльністю</a:t>
            </a:r>
            <a:r>
              <a:rPr lang="ru-RU" sz="1700" dirty="0" smtClean="0">
                <a:latin typeface="Times New Roman" pitchFamily="18" charset="0"/>
                <a:cs typeface="Times New Roman" pitchFamily="18" charset="0"/>
              </a:rPr>
              <a:t>, в </a:t>
            </a:r>
            <a:r>
              <a:rPr lang="ru-RU" sz="1700" dirty="0" err="1" smtClean="0">
                <a:latin typeface="Times New Roman" pitchFamily="18" charset="0"/>
                <a:cs typeface="Times New Roman" pitchFamily="18" charset="0"/>
              </a:rPr>
              <a:t>якій</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кожен</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вихованець</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може</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проявити</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власні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здібності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нахили</a:t>
            </a:r>
            <a:r>
              <a:rPr lang="ru-RU" sz="1700" dirty="0" smtClean="0">
                <a:latin typeface="Times New Roman" pitchFamily="18" charset="0"/>
                <a:cs typeface="Times New Roman" pitchFamily="18" charset="0"/>
              </a:rPr>
              <a:t> , </a:t>
            </a:r>
            <a:r>
              <a:rPr lang="ru-RU" sz="1700" dirty="0" err="1" smtClean="0">
                <a:latin typeface="Times New Roman" pitchFamily="18" charset="0"/>
                <a:cs typeface="Times New Roman" pitchFamily="18" charset="0"/>
              </a:rPr>
              <a:t>інтереси</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Залучення</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дітей</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девіантної</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поведінки</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здійснюється</a:t>
            </a:r>
            <a:r>
              <a:rPr lang="ru-RU" sz="1700" dirty="0" smtClean="0">
                <a:latin typeface="Times New Roman" pitchFamily="18" charset="0"/>
                <a:cs typeface="Times New Roman" pitchFamily="18" charset="0"/>
              </a:rPr>
              <a:t> в </a:t>
            </a:r>
            <a:r>
              <a:rPr lang="ru-RU" sz="1700" dirty="0" err="1" smtClean="0">
                <a:latin typeface="Times New Roman" pitchFamily="18" charset="0"/>
                <a:cs typeface="Times New Roman" pitchFamily="18" charset="0"/>
              </a:rPr>
              <a:t>спортивні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гуртки</a:t>
            </a:r>
            <a:r>
              <a:rPr lang="ru-RU" sz="1700" dirty="0" smtClean="0">
                <a:latin typeface="Times New Roman" pitchFamily="18" charset="0"/>
                <a:cs typeface="Times New Roman" pitchFamily="18" charset="0"/>
              </a:rPr>
              <a:t> та </a:t>
            </a:r>
            <a:r>
              <a:rPr lang="ru-RU" sz="1700" dirty="0" err="1" smtClean="0">
                <a:latin typeface="Times New Roman" pitchFamily="18" charset="0"/>
                <a:cs typeface="Times New Roman" pitchFamily="18" charset="0"/>
              </a:rPr>
              <a:t>гуртки</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художньо-естетичної</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творчості</a:t>
            </a:r>
            <a:r>
              <a:rPr lang="ru-RU" sz="1700" dirty="0" smtClean="0">
                <a:latin typeface="Times New Roman" pitchFamily="18" charset="0"/>
                <a:cs typeface="Times New Roman" pitchFamily="18" charset="0"/>
              </a:rPr>
              <a:t>.       </a:t>
            </a:r>
          </a:p>
          <a:p>
            <a:pPr>
              <a:buFont typeface="Wingdings 2" pitchFamily="18" charset="2"/>
              <a:buNone/>
            </a:pP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Здійснюється</a:t>
            </a:r>
            <a:r>
              <a:rPr lang="ru-RU" sz="1700" dirty="0" smtClean="0">
                <a:latin typeface="Times New Roman" pitchFamily="18" charset="0"/>
                <a:cs typeface="Times New Roman" pitchFamily="18" charset="0"/>
              </a:rPr>
              <a:t> контроль за </a:t>
            </a:r>
            <a:r>
              <a:rPr lang="ru-RU" sz="1700" dirty="0" err="1" smtClean="0">
                <a:latin typeface="Times New Roman" pitchFamily="18" charset="0"/>
                <a:cs typeface="Times New Roman" pitchFamily="18" charset="0"/>
              </a:rPr>
              <a:t>відвідуванням</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учнями</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школи</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облік</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ведеться</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класними</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керівниками</a:t>
            </a:r>
            <a:r>
              <a:rPr lang="ru-RU" sz="1700" dirty="0" smtClean="0">
                <a:latin typeface="Times New Roman" pitchFamily="18" charset="0"/>
                <a:cs typeface="Times New Roman" pitchFamily="18" charset="0"/>
              </a:rPr>
              <a:t> у </a:t>
            </a:r>
            <a:r>
              <a:rPr lang="ru-RU" sz="1700" dirty="0" err="1" smtClean="0">
                <a:latin typeface="Times New Roman" pitchFamily="18" charset="0"/>
                <a:cs typeface="Times New Roman" pitchFamily="18" charset="0"/>
              </a:rPr>
              <a:t>класних</a:t>
            </a:r>
            <a:r>
              <a:rPr lang="ru-RU" sz="1700" dirty="0" smtClean="0">
                <a:latin typeface="Times New Roman" pitchFamily="18" charset="0"/>
                <a:cs typeface="Times New Roman" pitchFamily="18" charset="0"/>
              </a:rPr>
              <a:t> журналах , заступник директора </a:t>
            </a:r>
            <a:r>
              <a:rPr lang="ru-RU" sz="1700" dirty="0" err="1" smtClean="0">
                <a:latin typeface="Times New Roman" pitchFamily="18" charset="0"/>
                <a:cs typeface="Times New Roman" pitchFamily="18" charset="0"/>
              </a:rPr>
              <a:t>веде</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спеціальний</a:t>
            </a:r>
            <a:r>
              <a:rPr lang="ru-RU" sz="1700" dirty="0" smtClean="0">
                <a:latin typeface="Times New Roman" pitchFamily="18" charset="0"/>
                <a:cs typeface="Times New Roman" pitchFamily="18" charset="0"/>
              </a:rPr>
              <a:t> журнал.)</a:t>
            </a:r>
            <a:endParaRPr lang="uk-UA" sz="1700" dirty="0" smtClean="0">
              <a:latin typeface="Times New Roman" pitchFamily="18" charset="0"/>
              <a:cs typeface="Times New Roman" pitchFamily="18" charset="0"/>
            </a:endParaRPr>
          </a:p>
          <a:p>
            <a:pPr>
              <a:buFont typeface="Wingdings 2" pitchFamily="18" charset="2"/>
              <a:buNone/>
            </a:pPr>
            <a:r>
              <a:rPr lang="uk-UA" sz="1700" dirty="0" smtClean="0">
                <a:latin typeface="Times New Roman" pitchFamily="18" charset="0"/>
                <a:cs typeface="Times New Roman" pitchFamily="18" charset="0"/>
              </a:rPr>
              <a:t>            Аналіз відвіданих  виховних заходів показав, що виховна робота проводиться на достатньо належному рівні, використовуються як традиційні, так і сучасні технології виховання учнів.</a:t>
            </a:r>
          </a:p>
          <a:p>
            <a:pPr>
              <a:buFont typeface="Wingdings 2" pitchFamily="18" charset="2"/>
              <a:buNone/>
            </a:pPr>
            <a:r>
              <a:rPr lang="uk-UA" sz="1700" dirty="0" smtClean="0">
                <a:latin typeface="Times New Roman" pitchFamily="18" charset="0"/>
                <a:cs typeface="Times New Roman" pitchFamily="18" charset="0"/>
              </a:rPr>
              <a:t>           Протягом року питання виховної роботи розглядались на  засіданнях педагогічної ради  батьківських зборах,засіданнях методичного об’єднання класних керівників, було видано ряд наказів по школі, що стосувались виховної роботи</a:t>
            </a:r>
            <a:endParaRPr lang="uk-UA" sz="17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7" y="116632"/>
            <a:ext cx="5760640" cy="720725"/>
          </a:xfrm>
          <a:solidFill>
            <a:srgbClr val="FFFF00"/>
          </a:solidFill>
        </p:spPr>
        <p:txBody>
          <a:bodyPr/>
          <a:lstStyle/>
          <a:p>
            <a:r>
              <a:rPr lang="uk-UA" b="1" dirty="0" smtClean="0">
                <a:solidFill>
                  <a:srgbClr val="002060"/>
                </a:solidFill>
                <a:latin typeface="Monotype Corsiva" pitchFamily="66" charset="0"/>
              </a:rPr>
              <a:t>Виховна  робота </a:t>
            </a:r>
            <a:endParaRPr lang="uk-UA" b="1" dirty="0">
              <a:solidFill>
                <a:srgbClr val="002060"/>
              </a:solidFill>
              <a:latin typeface="Monotype Corsiva" pitchFamily="66" charset="0"/>
            </a:endParaRPr>
          </a:p>
        </p:txBody>
      </p:sp>
      <p:pic>
        <p:nvPicPr>
          <p:cNvPr id="4" name="Содержимое 3" descr="Світлина від Хриплинська гімназія Івано-Франківської міської ради."/>
          <p:cNvPicPr>
            <a:picLocks noGrp="1"/>
          </p:cNvPicPr>
          <p:nvPr>
            <p:ph idx="1"/>
          </p:nvPr>
        </p:nvPicPr>
        <p:blipFill>
          <a:blip r:embed="rId2" cstate="print"/>
          <a:srcRect b="17300"/>
          <a:stretch>
            <a:fillRect/>
          </a:stretch>
        </p:blipFill>
        <p:spPr bwMode="auto">
          <a:xfrm>
            <a:off x="107504" y="260648"/>
            <a:ext cx="1952918" cy="2592288"/>
          </a:xfrm>
          <a:prstGeom prst="rect">
            <a:avLst/>
          </a:prstGeom>
          <a:noFill/>
          <a:ln w="9525">
            <a:noFill/>
            <a:miter lim="800000"/>
            <a:headEnd/>
            <a:tailEnd/>
          </a:ln>
        </p:spPr>
      </p:pic>
      <p:pic>
        <p:nvPicPr>
          <p:cNvPr id="5" name="Рисунок 4" descr="Світлина від Хриплинська гімназія Івано-Франківської міської ради."/>
          <p:cNvPicPr/>
          <p:nvPr/>
        </p:nvPicPr>
        <p:blipFill>
          <a:blip r:embed="rId3" cstate="print"/>
          <a:srcRect/>
          <a:stretch>
            <a:fillRect/>
          </a:stretch>
        </p:blipFill>
        <p:spPr bwMode="auto">
          <a:xfrm>
            <a:off x="7250430" y="1124744"/>
            <a:ext cx="1893570" cy="2524760"/>
          </a:xfrm>
          <a:prstGeom prst="rect">
            <a:avLst/>
          </a:prstGeom>
          <a:noFill/>
          <a:ln w="9525">
            <a:noFill/>
            <a:miter lim="800000"/>
            <a:headEnd/>
            <a:tailEnd/>
          </a:ln>
        </p:spPr>
      </p:pic>
      <p:pic>
        <p:nvPicPr>
          <p:cNvPr id="6" name="Рисунок 5" descr="Світлина від Хриплинська гімназія Івано-Франківської міської ради."/>
          <p:cNvPicPr/>
          <p:nvPr/>
        </p:nvPicPr>
        <p:blipFill>
          <a:blip r:embed="rId4" cstate="print"/>
          <a:srcRect b="39601"/>
          <a:stretch>
            <a:fillRect/>
          </a:stretch>
        </p:blipFill>
        <p:spPr bwMode="auto">
          <a:xfrm>
            <a:off x="107504" y="2924944"/>
            <a:ext cx="2210338" cy="1783080"/>
          </a:xfrm>
          <a:prstGeom prst="rect">
            <a:avLst/>
          </a:prstGeom>
          <a:noFill/>
          <a:ln w="9525">
            <a:noFill/>
            <a:miter lim="800000"/>
            <a:headEnd/>
            <a:tailEnd/>
          </a:ln>
        </p:spPr>
      </p:pic>
      <p:pic>
        <p:nvPicPr>
          <p:cNvPr id="7" name="Рисунок 6" descr="Світлина від Хриплинська гімназія Івано-Франківської міської ради."/>
          <p:cNvPicPr/>
          <p:nvPr/>
        </p:nvPicPr>
        <p:blipFill>
          <a:blip r:embed="rId5" cstate="print"/>
          <a:srcRect/>
          <a:stretch>
            <a:fillRect/>
          </a:stretch>
        </p:blipFill>
        <p:spPr bwMode="auto">
          <a:xfrm>
            <a:off x="4932040" y="1124744"/>
            <a:ext cx="2245360" cy="1684020"/>
          </a:xfrm>
          <a:prstGeom prst="rect">
            <a:avLst/>
          </a:prstGeom>
          <a:noFill/>
          <a:ln w="9525">
            <a:noFill/>
            <a:miter lim="800000"/>
            <a:headEnd/>
            <a:tailEnd/>
          </a:ln>
        </p:spPr>
      </p:pic>
      <p:pic>
        <p:nvPicPr>
          <p:cNvPr id="8" name="Рисунок 7" descr="Світлина від Хриплинська гімназія Івано-Франківської міської ради."/>
          <p:cNvPicPr/>
          <p:nvPr/>
        </p:nvPicPr>
        <p:blipFill>
          <a:blip r:embed="rId6" cstate="print"/>
          <a:srcRect/>
          <a:stretch>
            <a:fillRect/>
          </a:stretch>
        </p:blipFill>
        <p:spPr bwMode="auto">
          <a:xfrm>
            <a:off x="2195736" y="980728"/>
            <a:ext cx="2377440" cy="1783080"/>
          </a:xfrm>
          <a:prstGeom prst="rect">
            <a:avLst/>
          </a:prstGeom>
          <a:noFill/>
          <a:ln w="9525">
            <a:noFill/>
            <a:miter lim="800000"/>
            <a:headEnd/>
            <a:tailEnd/>
          </a:ln>
        </p:spPr>
      </p:pic>
      <p:pic>
        <p:nvPicPr>
          <p:cNvPr id="10" name="Рисунок 9" descr="Світлина від Хриплинська гімназія Івано-Франківської міської ради."/>
          <p:cNvPicPr/>
          <p:nvPr/>
        </p:nvPicPr>
        <p:blipFill>
          <a:blip r:embed="rId7" cstate="print"/>
          <a:srcRect/>
          <a:stretch>
            <a:fillRect/>
          </a:stretch>
        </p:blipFill>
        <p:spPr bwMode="auto">
          <a:xfrm>
            <a:off x="6700272" y="4077072"/>
            <a:ext cx="2443728" cy="2160240"/>
          </a:xfrm>
          <a:prstGeom prst="rect">
            <a:avLst/>
          </a:prstGeom>
          <a:noFill/>
          <a:ln w="9525">
            <a:noFill/>
            <a:miter lim="800000"/>
            <a:headEnd/>
            <a:tailEnd/>
          </a:ln>
        </p:spPr>
      </p:pic>
      <p:pic>
        <p:nvPicPr>
          <p:cNvPr id="11" name="Рисунок 10" descr="Світлина від Хриплинська гімназія Івано-Франківської міської ради."/>
          <p:cNvPicPr/>
          <p:nvPr/>
        </p:nvPicPr>
        <p:blipFill>
          <a:blip r:embed="rId8" cstate="print"/>
          <a:srcRect/>
          <a:stretch>
            <a:fillRect/>
          </a:stretch>
        </p:blipFill>
        <p:spPr bwMode="auto">
          <a:xfrm>
            <a:off x="4932040" y="2564904"/>
            <a:ext cx="2335530" cy="1751648"/>
          </a:xfrm>
          <a:prstGeom prst="rect">
            <a:avLst/>
          </a:prstGeom>
          <a:noFill/>
          <a:ln w="9525">
            <a:noFill/>
            <a:miter lim="800000"/>
            <a:headEnd/>
            <a:tailEnd/>
          </a:ln>
        </p:spPr>
      </p:pic>
      <p:pic>
        <p:nvPicPr>
          <p:cNvPr id="12" name="Рисунок 11" descr="Світлина від Хриплинська гімназія Івано-Франківської міської ради."/>
          <p:cNvPicPr/>
          <p:nvPr/>
        </p:nvPicPr>
        <p:blipFill>
          <a:blip r:embed="rId9" cstate="print"/>
          <a:srcRect/>
          <a:stretch>
            <a:fillRect/>
          </a:stretch>
        </p:blipFill>
        <p:spPr bwMode="auto">
          <a:xfrm>
            <a:off x="2339752" y="2924944"/>
            <a:ext cx="2769759" cy="1668780"/>
          </a:xfrm>
          <a:prstGeom prst="rect">
            <a:avLst/>
          </a:prstGeom>
          <a:noFill/>
          <a:ln w="9525">
            <a:noFill/>
            <a:miter lim="800000"/>
            <a:headEnd/>
            <a:tailEnd/>
          </a:ln>
        </p:spPr>
      </p:pic>
      <p:pic>
        <p:nvPicPr>
          <p:cNvPr id="13" name="Рисунок 12" descr="Світлина від Хриплинська гімназія Івано-Франківської міської ради."/>
          <p:cNvPicPr/>
          <p:nvPr/>
        </p:nvPicPr>
        <p:blipFill>
          <a:blip r:embed="rId10" cstate="print"/>
          <a:srcRect/>
          <a:stretch>
            <a:fillRect/>
          </a:stretch>
        </p:blipFill>
        <p:spPr bwMode="auto">
          <a:xfrm>
            <a:off x="4139952" y="4653136"/>
            <a:ext cx="2561590" cy="1921193"/>
          </a:xfrm>
          <a:prstGeom prst="rect">
            <a:avLst/>
          </a:prstGeom>
          <a:noFill/>
          <a:ln w="9525">
            <a:noFill/>
            <a:miter lim="800000"/>
            <a:headEnd/>
            <a:tailEnd/>
          </a:ln>
        </p:spPr>
      </p:pic>
      <p:pic>
        <p:nvPicPr>
          <p:cNvPr id="14" name="Рисунок 13" descr="Світлина від Хриплинська гімназія Івано-Франківської міської ради."/>
          <p:cNvPicPr/>
          <p:nvPr/>
        </p:nvPicPr>
        <p:blipFill>
          <a:blip r:embed="rId11" cstate="print"/>
          <a:srcRect/>
          <a:stretch>
            <a:fillRect/>
          </a:stretch>
        </p:blipFill>
        <p:spPr bwMode="auto">
          <a:xfrm>
            <a:off x="1907704" y="4653136"/>
            <a:ext cx="2245360" cy="1684020"/>
          </a:xfrm>
          <a:prstGeom prst="rect">
            <a:avLst/>
          </a:prstGeom>
          <a:noFill/>
          <a:ln w="9525">
            <a:noFill/>
            <a:miter lim="800000"/>
            <a:headEnd/>
            <a:tailEnd/>
          </a:ln>
        </p:spPr>
      </p:pic>
      <p:pic>
        <p:nvPicPr>
          <p:cNvPr id="15" name="Рисунок 14" descr="Світлина від Хриплинська гімназія Івано-Франківської міської ради."/>
          <p:cNvPicPr/>
          <p:nvPr/>
        </p:nvPicPr>
        <p:blipFill>
          <a:blip r:embed="rId12" cstate="print"/>
          <a:srcRect/>
          <a:stretch>
            <a:fillRect/>
          </a:stretch>
        </p:blipFill>
        <p:spPr bwMode="auto">
          <a:xfrm>
            <a:off x="1" y="5013176"/>
            <a:ext cx="1979712" cy="15935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ProPowerPoint\Шаблоны\В работе\1 Сентября\1sentPr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Заголовок 1"/>
          <p:cNvSpPr>
            <a:spLocks noGrp="1"/>
          </p:cNvSpPr>
          <p:nvPr>
            <p:ph type="title"/>
          </p:nvPr>
        </p:nvSpPr>
        <p:spPr>
          <a:xfrm>
            <a:off x="1619672" y="116632"/>
            <a:ext cx="7345363" cy="864096"/>
          </a:xfrm>
          <a:solidFill>
            <a:srgbClr val="FFFF00"/>
          </a:solidFill>
        </p:spPr>
        <p:txBody>
          <a:bodyPr/>
          <a:lstStyle/>
          <a:p>
            <a:r>
              <a:rPr lang="uk-UA" sz="3200" b="1" dirty="0" smtClean="0">
                <a:solidFill>
                  <a:srgbClr val="002060"/>
                </a:solidFill>
                <a:latin typeface="Monotype Corsiva" pitchFamily="66" charset="0"/>
              </a:rPr>
              <a:t>Превентивне виховання. Робота соціально-психологічної служби </a:t>
            </a:r>
            <a:r>
              <a:rPr lang="uk-UA" sz="3200" b="1" dirty="0" err="1" smtClean="0">
                <a:solidFill>
                  <a:srgbClr val="002060"/>
                </a:solidFill>
                <a:latin typeface="Monotype Corsiva" pitchFamily="66" charset="0"/>
              </a:rPr>
              <a:t>Хриплинської</a:t>
            </a:r>
            <a:r>
              <a:rPr lang="uk-UA" sz="3200" b="1" dirty="0" smtClean="0">
                <a:solidFill>
                  <a:srgbClr val="002060"/>
                </a:solidFill>
                <a:latin typeface="Monotype Corsiva" pitchFamily="66" charset="0"/>
              </a:rPr>
              <a:t> гімназії</a:t>
            </a:r>
            <a:r>
              <a:rPr lang="uk-UA" sz="3200" dirty="0" smtClean="0"/>
              <a:t>.</a:t>
            </a:r>
          </a:p>
        </p:txBody>
      </p:sp>
      <p:sp>
        <p:nvSpPr>
          <p:cNvPr id="14340" name="Объект 2"/>
          <p:cNvSpPr>
            <a:spLocks noGrp="1"/>
          </p:cNvSpPr>
          <p:nvPr>
            <p:ph idx="1"/>
          </p:nvPr>
        </p:nvSpPr>
        <p:spPr>
          <a:xfrm>
            <a:off x="1187624" y="908720"/>
            <a:ext cx="7704856" cy="5543822"/>
          </a:xfrm>
        </p:spPr>
        <p:txBody>
          <a:bodyPr/>
          <a:lstStyle/>
          <a:p>
            <a:pPr>
              <a:buNone/>
            </a:pPr>
            <a:r>
              <a:rPr lang="uk-UA" sz="2400" dirty="0" smtClean="0">
                <a:latin typeface="+mj-lt"/>
              </a:rPr>
              <a:t> 		</a:t>
            </a:r>
            <a:r>
              <a:rPr lang="uk-UA" sz="1600" dirty="0" smtClean="0">
                <a:latin typeface="Times New Roman" pitchFamily="18" charset="0"/>
                <a:cs typeface="Times New Roman" pitchFamily="18" charset="0"/>
              </a:rPr>
              <a:t>Реалізуючи  державні програми  та поставлені цілі в закладі активно впродовж 2019-2020 </a:t>
            </a:r>
            <a:r>
              <a:rPr lang="uk-UA" sz="1600" dirty="0" err="1" smtClean="0">
                <a:latin typeface="Times New Roman" pitchFamily="18" charset="0"/>
                <a:cs typeface="Times New Roman" pitchFamily="18" charset="0"/>
              </a:rPr>
              <a:t>н.р</a:t>
            </a:r>
            <a:r>
              <a:rPr lang="uk-UA" sz="1600" dirty="0" smtClean="0">
                <a:latin typeface="Times New Roman" pitchFamily="18" charset="0"/>
                <a:cs typeface="Times New Roman" pitchFamily="18" charset="0"/>
              </a:rPr>
              <a:t>  працювала соціально </a:t>
            </a:r>
            <a:r>
              <a:rPr lang="uk-UA" sz="1600" dirty="0" err="1" smtClean="0">
                <a:latin typeface="Times New Roman" pitchFamily="18" charset="0"/>
                <a:cs typeface="Times New Roman" pitchFamily="18" charset="0"/>
              </a:rPr>
              <a:t>–психологічна</a:t>
            </a:r>
            <a:r>
              <a:rPr lang="uk-UA" sz="1600" dirty="0" smtClean="0">
                <a:latin typeface="Times New Roman" pitchFamily="18" charset="0"/>
                <a:cs typeface="Times New Roman" pitchFamily="18" charset="0"/>
              </a:rPr>
              <a:t> служба. </a:t>
            </a:r>
          </a:p>
          <a:p>
            <a:pPr>
              <a:buNone/>
            </a:pPr>
            <a:r>
              <a:rPr lang="uk-UA" sz="1600" dirty="0" smtClean="0">
                <a:latin typeface="Times New Roman" pitchFamily="18" charset="0"/>
                <a:cs typeface="Times New Roman" pitchFamily="18" charset="0"/>
              </a:rPr>
              <a:t>		За 2019-2020 н. р. практичним психологом </a:t>
            </a:r>
            <a:r>
              <a:rPr lang="uk-UA" sz="1600" dirty="0" err="1" smtClean="0">
                <a:latin typeface="Times New Roman" pitchFamily="18" charset="0"/>
                <a:cs typeface="Times New Roman" pitchFamily="18" charset="0"/>
              </a:rPr>
              <a:t>Батерук</a:t>
            </a:r>
            <a:r>
              <a:rPr lang="uk-UA" sz="1600" dirty="0" smtClean="0">
                <a:latin typeface="Times New Roman" pitchFamily="18" charset="0"/>
                <a:cs typeface="Times New Roman" pitchFamily="18" charset="0"/>
              </a:rPr>
              <a:t> І. П. проводилась робота з педагогами, батьками та учнями. Була здійснена діагностична, просвітницька, консультаційна, </a:t>
            </a:r>
            <a:r>
              <a:rPr lang="uk-UA" sz="1600" dirty="0" err="1" smtClean="0">
                <a:latin typeface="Times New Roman" pitchFamily="18" charset="0"/>
                <a:cs typeface="Times New Roman" pitchFamily="18" charset="0"/>
              </a:rPr>
              <a:t>корекційно-розвиткова</a:t>
            </a:r>
            <a:r>
              <a:rPr lang="uk-UA" sz="1600" dirty="0" smtClean="0">
                <a:latin typeface="Times New Roman" pitchFamily="18" charset="0"/>
                <a:cs typeface="Times New Roman" pitchFamily="18" charset="0"/>
              </a:rPr>
              <a:t> робота.</a:t>
            </a:r>
          </a:p>
          <a:p>
            <a:pPr>
              <a:buFont typeface="Wingdings" pitchFamily="2" charset="2"/>
              <a:buChar char="ü"/>
            </a:pPr>
            <a:r>
              <a:rPr lang="uk-UA" sz="1600" dirty="0" smtClean="0">
                <a:latin typeface="Times New Roman" pitchFamily="18" charset="0"/>
                <a:cs typeface="Times New Roman" pitchFamily="18" charset="0"/>
              </a:rPr>
              <a:t>Забезпечення постійного   </a:t>
            </a:r>
            <a:r>
              <a:rPr lang="uk-UA" sz="1600" dirty="0" err="1" smtClean="0">
                <a:latin typeface="Times New Roman" pitchFamily="18" charset="0"/>
                <a:cs typeface="Times New Roman" pitchFamily="18" charset="0"/>
              </a:rPr>
              <a:t>психолгічного</a:t>
            </a:r>
            <a:r>
              <a:rPr lang="uk-UA" sz="1600" dirty="0" smtClean="0">
                <a:latin typeface="Times New Roman" pitchFamily="18" charset="0"/>
                <a:cs typeface="Times New Roman" pitchFamily="18" charset="0"/>
              </a:rPr>
              <a:t> супроводу всіх учасників освітнього процесу ;</a:t>
            </a:r>
          </a:p>
          <a:p>
            <a:pPr>
              <a:buFont typeface="Wingdings" pitchFamily="2" charset="2"/>
              <a:buChar char="ü"/>
            </a:pPr>
            <a:r>
              <a:rPr lang="uk-UA" sz="1600" dirty="0" smtClean="0">
                <a:latin typeface="Times New Roman" pitchFamily="18" charset="0"/>
                <a:cs typeface="Times New Roman" pitchFamily="18" charset="0"/>
              </a:rPr>
              <a:t>Створення сприятливих умов для адаптації учнів 1-го та 5-го класів, новоприбулих до освітнього процесу;</a:t>
            </a:r>
          </a:p>
          <a:p>
            <a:pPr>
              <a:buFont typeface="Wingdings" pitchFamily="2" charset="2"/>
              <a:buChar char="ü"/>
            </a:pPr>
            <a:r>
              <a:rPr lang="uk-UA" sz="1600" dirty="0" err="1" smtClean="0">
                <a:latin typeface="Times New Roman" pitchFamily="18" charset="0"/>
                <a:cs typeface="Times New Roman" pitchFamily="18" charset="0"/>
              </a:rPr>
              <a:t>Проведеня</a:t>
            </a:r>
            <a:r>
              <a:rPr lang="uk-UA" sz="1600" dirty="0" smtClean="0">
                <a:latin typeface="Times New Roman" pitchFamily="18" charset="0"/>
                <a:cs typeface="Times New Roman" pitchFamily="18" charset="0"/>
              </a:rPr>
              <a:t> профорієнтаційної роботи  із випускниками 9-го                                           класу;</a:t>
            </a:r>
          </a:p>
          <a:p>
            <a:pPr>
              <a:buFont typeface="Wingdings" pitchFamily="2" charset="2"/>
              <a:buChar char="ü"/>
            </a:pPr>
            <a:r>
              <a:rPr lang="uk-UA" sz="1600" dirty="0" smtClean="0">
                <a:latin typeface="Times New Roman" pitchFamily="18" charset="0"/>
                <a:cs typeface="Times New Roman" pitchFamily="18" charset="0"/>
              </a:rPr>
              <a:t>Створення психологічно-комфортних умов  для </a:t>
            </a:r>
            <a:r>
              <a:rPr lang="uk-UA" sz="1600" dirty="0" err="1" smtClean="0">
                <a:latin typeface="Times New Roman" pitchFamily="18" charset="0"/>
                <a:cs typeface="Times New Roman" pitchFamily="18" charset="0"/>
              </a:rPr>
              <a:t>самореалі-</a:t>
            </a:r>
            <a:r>
              <a:rPr lang="uk-UA" sz="1600" dirty="0" smtClean="0">
                <a:latin typeface="Times New Roman" pitchFamily="18" charset="0"/>
                <a:cs typeface="Times New Roman" pitchFamily="18" charset="0"/>
              </a:rPr>
              <a:t>                                                      </a:t>
            </a:r>
            <a:r>
              <a:rPr lang="uk-UA" sz="1600" dirty="0" err="1" smtClean="0">
                <a:latin typeface="Times New Roman" pitchFamily="18" charset="0"/>
                <a:cs typeface="Times New Roman" pitchFamily="18" charset="0"/>
              </a:rPr>
              <a:t>зації</a:t>
            </a:r>
            <a:r>
              <a:rPr lang="uk-UA" sz="1600" dirty="0" smtClean="0">
                <a:latin typeface="Times New Roman" pitchFamily="18" charset="0"/>
                <a:cs typeface="Times New Roman" pitchFamily="18" charset="0"/>
              </a:rPr>
              <a:t> та самовдосконалення кожного учасника освітнього                                                 процесу;</a:t>
            </a:r>
          </a:p>
          <a:p>
            <a:pPr>
              <a:buFont typeface="Wingdings" pitchFamily="2" charset="2"/>
              <a:buChar char="ü"/>
            </a:pPr>
            <a:r>
              <a:rPr lang="uk-UA" sz="1600" dirty="0" smtClean="0">
                <a:latin typeface="Times New Roman" pitchFamily="18" charset="0"/>
                <a:cs typeface="Times New Roman" pitchFamily="18" charset="0"/>
              </a:rPr>
              <a:t>Профілактика </a:t>
            </a:r>
            <a:r>
              <a:rPr lang="uk-UA" sz="1600" dirty="0" err="1" smtClean="0">
                <a:latin typeface="Times New Roman" pitchFamily="18" charset="0"/>
                <a:cs typeface="Times New Roman" pitchFamily="18" charset="0"/>
              </a:rPr>
              <a:t>булінгу</a:t>
            </a:r>
            <a:r>
              <a:rPr lang="uk-UA" sz="1600" dirty="0" smtClean="0">
                <a:latin typeface="Times New Roman" pitchFamily="18" charset="0"/>
                <a:cs typeface="Times New Roman" pitchFamily="18" charset="0"/>
              </a:rPr>
              <a:t>.</a:t>
            </a:r>
          </a:p>
          <a:p>
            <a:pPr>
              <a:buNone/>
            </a:pPr>
            <a:r>
              <a:rPr lang="uk-UA" sz="1600" dirty="0" smtClean="0">
                <a:latin typeface="Times New Roman" pitchFamily="18" charset="0"/>
                <a:cs typeface="Times New Roman" pitchFamily="18" charset="0"/>
              </a:rPr>
              <a:t>		</a:t>
            </a:r>
          </a:p>
          <a:p>
            <a:pPr>
              <a:buNone/>
            </a:pPr>
            <a:endParaRPr lang="uk-UA" sz="2000" dirty="0" smtClean="0"/>
          </a:p>
          <a:p>
            <a:pPr>
              <a:buFont typeface="Wingdings" pitchFamily="2" charset="2"/>
              <a:buChar char="ü"/>
            </a:pPr>
            <a:endParaRPr lang="uk-UA" sz="2000" dirty="0" smtClean="0"/>
          </a:p>
        </p:txBody>
      </p:sp>
      <p:pic>
        <p:nvPicPr>
          <p:cNvPr id="5" name="Picture 3"/>
          <p:cNvPicPr>
            <a:picLocks noChangeAspect="1" noChangeArrowheads="1"/>
          </p:cNvPicPr>
          <p:nvPr/>
        </p:nvPicPr>
        <p:blipFill>
          <a:blip r:embed="rId3" cstate="print"/>
          <a:srcRect/>
          <a:stretch>
            <a:fillRect/>
          </a:stretch>
        </p:blipFill>
        <p:spPr bwMode="auto">
          <a:xfrm>
            <a:off x="6732240" y="4149080"/>
            <a:ext cx="2411760" cy="2088232"/>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3779912" y="4869160"/>
            <a:ext cx="2808312" cy="1628800"/>
          </a:xfrm>
          <a:prstGeom prst="rect">
            <a:avLst/>
          </a:prstGeom>
          <a:noFill/>
          <a:ln w="9525">
            <a:noFill/>
            <a:miter lim="800000"/>
            <a:headEnd/>
            <a:tailEnd/>
          </a:ln>
        </p:spPr>
      </p:pic>
      <p:pic>
        <p:nvPicPr>
          <p:cNvPr id="7" name="Рисунок 6" descr="C:\Users\user\Downloads\20181106_140626 (1).jpg"/>
          <p:cNvPicPr/>
          <p:nvPr/>
        </p:nvPicPr>
        <p:blipFill>
          <a:blip r:embed="rId5" cstate="print"/>
          <a:srcRect/>
          <a:stretch>
            <a:fillRect/>
          </a:stretch>
        </p:blipFill>
        <p:spPr bwMode="auto">
          <a:xfrm>
            <a:off x="1403648" y="5157192"/>
            <a:ext cx="2304256" cy="1700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09731" cy="1296144"/>
          </a:xfrm>
          <a:solidFill>
            <a:srgbClr val="FFFF00"/>
          </a:solidFill>
        </p:spPr>
        <p:txBody>
          <a:bodyPr/>
          <a:lstStyle/>
          <a:p>
            <a:r>
              <a:rPr lang="uk-UA" b="1" dirty="0" smtClean="0">
                <a:solidFill>
                  <a:srgbClr val="002060"/>
                </a:solidFill>
                <a:latin typeface="Monotype Corsiva" pitchFamily="66" charset="0"/>
              </a:rPr>
              <a:t>Превентивне виховання. Соціальний захист учасників освітнього процесу</a:t>
            </a:r>
            <a:endParaRPr lang="uk-UA" b="1" dirty="0">
              <a:solidFill>
                <a:srgbClr val="002060"/>
              </a:solidFill>
              <a:latin typeface="Monotype Corsiva" pitchFamily="66" charset="0"/>
            </a:endParaRPr>
          </a:p>
        </p:txBody>
      </p:sp>
      <p:sp>
        <p:nvSpPr>
          <p:cNvPr id="3" name="Содержимое 2"/>
          <p:cNvSpPr>
            <a:spLocks noGrp="1"/>
          </p:cNvSpPr>
          <p:nvPr>
            <p:ph idx="1"/>
          </p:nvPr>
        </p:nvSpPr>
        <p:spPr>
          <a:xfrm>
            <a:off x="179512" y="1700808"/>
            <a:ext cx="8856984" cy="4320480"/>
          </a:xfrm>
        </p:spPr>
        <p:txBody>
          <a:bodyPr/>
          <a:lstStyle/>
          <a:p>
            <a:pPr>
              <a:buNone/>
            </a:pPr>
            <a:r>
              <a:rPr lang="uk-UA" sz="2000" dirty="0" smtClean="0"/>
              <a:t>		</a:t>
            </a:r>
            <a:r>
              <a:rPr lang="uk-UA" sz="1600" dirty="0" smtClean="0">
                <a:latin typeface="Times New Roman" pitchFamily="18" charset="0"/>
                <a:cs typeface="Times New Roman" pitchFamily="18" charset="0"/>
              </a:rPr>
              <a:t>Соціальна підтримка дітей пільгових категорій та “  групи </a:t>
            </a:r>
            <a:r>
              <a:rPr lang="uk-UA" sz="1600" dirty="0" err="1" smtClean="0">
                <a:latin typeface="Times New Roman" pitchFamily="18" charset="0"/>
                <a:cs typeface="Times New Roman" pitchFamily="18" charset="0"/>
              </a:rPr>
              <a:t>ризику”</a:t>
            </a:r>
            <a:r>
              <a:rPr lang="uk-UA" sz="1600" dirty="0" smtClean="0">
                <a:latin typeface="Times New Roman" pitchFamily="18" charset="0"/>
                <a:cs typeface="Times New Roman" pitchFamily="18" charset="0"/>
              </a:rPr>
              <a:t>  проводилася згідно із діючим законодавством. Ці діти постійно перебували  у центрі уваги адміністрації гімназії та соціального педагога Федюк Л.С,</a:t>
            </a:r>
          </a:p>
          <a:p>
            <a:pPr>
              <a:buNone/>
            </a:pPr>
            <a:r>
              <a:rPr lang="uk-UA" sz="1600" dirty="0" smtClean="0">
                <a:latin typeface="Times New Roman" pitchFamily="18" charset="0"/>
                <a:cs typeface="Times New Roman" pitchFamily="18" charset="0"/>
              </a:rPr>
              <a:t>		Діти пільгових категорій  отримували безкоштовно гаряче харчування.</a:t>
            </a:r>
          </a:p>
          <a:p>
            <a:pPr>
              <a:buNone/>
            </a:pPr>
            <a:r>
              <a:rPr lang="uk-UA" sz="1600" dirty="0" smtClean="0">
                <a:latin typeface="Times New Roman" pitchFamily="18" charset="0"/>
                <a:cs typeface="Times New Roman" pitchFamily="18" charset="0"/>
              </a:rPr>
              <a:t>		Впродовж навчального року відбувалась тісна співпраця практичного психолога                       </a:t>
            </a:r>
            <a:r>
              <a:rPr lang="uk-UA" sz="1600" dirty="0" err="1" smtClean="0">
                <a:latin typeface="Times New Roman" pitchFamily="18" charset="0"/>
                <a:cs typeface="Times New Roman" pitchFamily="18" charset="0"/>
              </a:rPr>
              <a:t>Батерук</a:t>
            </a:r>
            <a:r>
              <a:rPr lang="uk-UA" sz="1600" dirty="0" smtClean="0">
                <a:latin typeface="Times New Roman" pitchFamily="18" charset="0"/>
                <a:cs typeface="Times New Roman" pitchFamily="18" charset="0"/>
              </a:rPr>
              <a:t> І.П. з педагогами. Надавались рекомендації вчителям щодо кращої адаптації першокласників та п’ятикласників до школи, а також новоприбулих учнів.</a:t>
            </a:r>
          </a:p>
          <a:p>
            <a:pPr>
              <a:buNone/>
            </a:pPr>
            <a:r>
              <a:rPr lang="uk-UA" sz="1600" dirty="0" smtClean="0">
                <a:latin typeface="Times New Roman" pitchFamily="18" charset="0"/>
                <a:cs typeface="Times New Roman" pitchFamily="18" charset="0"/>
              </a:rPr>
              <a:t>		У листопаді  проведено тренінг «Пізнаймо один одного краще». А також круглий стіл щодо профілактики </a:t>
            </a:r>
            <a:r>
              <a:rPr lang="uk-UA" sz="1600" dirty="0" err="1" smtClean="0">
                <a:latin typeface="Times New Roman" pitchFamily="18" charset="0"/>
                <a:cs typeface="Times New Roman" pitchFamily="18" charset="0"/>
              </a:rPr>
              <a:t>булінгу</a:t>
            </a:r>
            <a:r>
              <a:rPr lang="uk-UA" sz="1600" dirty="0" smtClean="0">
                <a:latin typeface="Times New Roman" pitchFamily="18" charset="0"/>
                <a:cs typeface="Times New Roman" pitchFamily="18" charset="0"/>
              </a:rPr>
              <a:t> та насильства в рамках «16 днів проти насильства».</a:t>
            </a:r>
          </a:p>
          <a:p>
            <a:pPr>
              <a:buNone/>
            </a:pPr>
            <a:r>
              <a:rPr lang="uk-UA" sz="1600" dirty="0" smtClean="0">
                <a:latin typeface="Times New Roman" pitchFamily="18" charset="0"/>
                <a:cs typeface="Times New Roman" pitchFamily="18" charset="0"/>
              </a:rPr>
              <a:t> </a:t>
            </a:r>
            <a:endParaRPr lang="uk-UA" sz="1600" dirty="0">
              <a:latin typeface="Times New Roman" pitchFamily="18" charset="0"/>
              <a:cs typeface="Times New Roman" pitchFamily="18" charset="0"/>
            </a:endParaRPr>
          </a:p>
        </p:txBody>
      </p:sp>
      <p:pic>
        <p:nvPicPr>
          <p:cNvPr id="5" name="Рисунок 4" descr="E:\Батерук\20200123_123951.jpg"/>
          <p:cNvPicPr/>
          <p:nvPr/>
        </p:nvPicPr>
        <p:blipFill>
          <a:blip r:embed="rId2" cstate="print"/>
          <a:srcRect/>
          <a:stretch>
            <a:fillRect/>
          </a:stretch>
        </p:blipFill>
        <p:spPr bwMode="auto">
          <a:xfrm rot="10520652">
            <a:off x="542680" y="4467797"/>
            <a:ext cx="2609907" cy="1957431"/>
          </a:xfrm>
          <a:prstGeom prst="rect">
            <a:avLst/>
          </a:prstGeom>
          <a:noFill/>
          <a:ln w="9525">
            <a:noFill/>
            <a:miter lim="800000"/>
            <a:headEnd/>
            <a:tailEnd/>
          </a:ln>
        </p:spPr>
      </p:pic>
      <p:pic>
        <p:nvPicPr>
          <p:cNvPr id="6" name="Рисунок 5" descr="E:\Батерук\20191031_121316.jpg"/>
          <p:cNvPicPr/>
          <p:nvPr/>
        </p:nvPicPr>
        <p:blipFill>
          <a:blip r:embed="rId3" cstate="print"/>
          <a:srcRect/>
          <a:stretch>
            <a:fillRect/>
          </a:stretch>
        </p:blipFill>
        <p:spPr bwMode="auto">
          <a:xfrm>
            <a:off x="3707904" y="4365104"/>
            <a:ext cx="2523490" cy="1892618"/>
          </a:xfrm>
          <a:prstGeom prst="rect">
            <a:avLst/>
          </a:prstGeom>
          <a:noFill/>
          <a:ln w="9525">
            <a:noFill/>
            <a:miter lim="800000"/>
            <a:headEnd/>
            <a:tailEnd/>
          </a:ln>
        </p:spPr>
      </p:pic>
      <p:pic>
        <p:nvPicPr>
          <p:cNvPr id="7" name="Рисунок 6" descr="E:\Батерук\IMG-8c50142195b07ac5f7c8a62796670352-V.jpg"/>
          <p:cNvPicPr/>
          <p:nvPr/>
        </p:nvPicPr>
        <p:blipFill>
          <a:blip r:embed="rId4" cstate="print"/>
          <a:srcRect/>
          <a:stretch>
            <a:fillRect/>
          </a:stretch>
        </p:blipFill>
        <p:spPr bwMode="auto">
          <a:xfrm rot="466335">
            <a:off x="6652166" y="4261760"/>
            <a:ext cx="181136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ProPowerPoint\Шаблоны\В работе\1 Сентября\1sentPr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Заголовок 1"/>
          <p:cNvSpPr>
            <a:spLocks noGrp="1"/>
          </p:cNvSpPr>
          <p:nvPr>
            <p:ph type="title"/>
          </p:nvPr>
        </p:nvSpPr>
        <p:spPr>
          <a:xfrm>
            <a:off x="1259632" y="116632"/>
            <a:ext cx="7704981" cy="1152127"/>
          </a:xfrm>
          <a:solidFill>
            <a:srgbClr val="FFFF00"/>
          </a:solidFill>
        </p:spPr>
        <p:txBody>
          <a:bodyPr/>
          <a:lstStyle/>
          <a:p>
            <a:r>
              <a:rPr lang="uk-UA" b="1" dirty="0" smtClean="0">
                <a:solidFill>
                  <a:srgbClr val="002060"/>
                </a:solidFill>
                <a:latin typeface="Monotype Corsiva" pitchFamily="66" charset="0"/>
              </a:rPr>
              <a:t>Збереження і зміцнення здоров</a:t>
            </a:r>
            <a:r>
              <a:rPr lang="en-US" b="1" dirty="0" smtClean="0">
                <a:solidFill>
                  <a:srgbClr val="002060"/>
                </a:solidFill>
                <a:latin typeface="Monotype Corsiva" pitchFamily="66" charset="0"/>
              </a:rPr>
              <a:t>’</a:t>
            </a:r>
            <a:r>
              <a:rPr lang="uk-UA" b="1" dirty="0" smtClean="0">
                <a:solidFill>
                  <a:srgbClr val="002060"/>
                </a:solidFill>
                <a:latin typeface="Monotype Corsiva" pitchFamily="66" charset="0"/>
              </a:rPr>
              <a:t>я  учасників освітнього процесу </a:t>
            </a:r>
          </a:p>
        </p:txBody>
      </p:sp>
      <p:sp>
        <p:nvSpPr>
          <p:cNvPr id="14340" name="Объект 2"/>
          <p:cNvSpPr>
            <a:spLocks noGrp="1"/>
          </p:cNvSpPr>
          <p:nvPr>
            <p:ph idx="1"/>
          </p:nvPr>
        </p:nvSpPr>
        <p:spPr>
          <a:xfrm>
            <a:off x="1115616" y="1125538"/>
            <a:ext cx="7920880" cy="5543822"/>
          </a:xfrm>
        </p:spPr>
        <p:txBody>
          <a:bodyPr/>
          <a:lstStyle/>
          <a:p>
            <a:pPr>
              <a:buNone/>
            </a:pPr>
            <a:r>
              <a:rPr lang="uk-UA" sz="2400" dirty="0" smtClean="0">
                <a:latin typeface="+mj-lt"/>
              </a:rPr>
              <a:t> 		 </a:t>
            </a:r>
            <a:r>
              <a:rPr lang="uk-UA" sz="1600" dirty="0" smtClean="0">
                <a:latin typeface="Times New Roman" pitchFamily="18" charset="0"/>
                <a:cs typeface="Times New Roman" pitchFamily="18" charset="0"/>
              </a:rPr>
              <a:t>Медичне обслуговування здобувачів освіти та педагогів гімназії було організовано відповідно до діючої </a:t>
            </a:r>
            <a:r>
              <a:rPr lang="uk-UA" sz="1600" dirty="0" err="1" smtClean="0">
                <a:latin typeface="Times New Roman" pitchFamily="18" charset="0"/>
                <a:cs typeface="Times New Roman" pitchFamily="18" charset="0"/>
              </a:rPr>
              <a:t>нормативно-</a:t>
            </a:r>
            <a:r>
              <a:rPr lang="uk-UA" sz="1600" dirty="0" smtClean="0">
                <a:latin typeface="Times New Roman" pitchFamily="18" charset="0"/>
                <a:cs typeface="Times New Roman" pitchFamily="18" charset="0"/>
              </a:rPr>
              <a:t> правової бази. Для якісного  медичного обслуговування  у закладі обладнано медичний пункт, де працює шкільна медична сестра, яка проводила систематичне та планове медичне обслуговування учнів, забезпечує профілактику дитячих захворювань. Відповідно до результатів медичного огляду дітей, на підставі довідок лікувальної установи у гімназії у 2019-2020 </a:t>
            </a:r>
            <a:r>
              <a:rPr lang="uk-UA" sz="1600" dirty="0" err="1" smtClean="0">
                <a:latin typeface="Times New Roman" pitchFamily="18" charset="0"/>
                <a:cs typeface="Times New Roman" pitchFamily="18" charset="0"/>
              </a:rPr>
              <a:t>н.р</a:t>
            </a:r>
            <a:r>
              <a:rPr lang="uk-UA" sz="1600" dirty="0" smtClean="0">
                <a:latin typeface="Times New Roman" pitchFamily="18" charset="0"/>
                <a:cs typeface="Times New Roman" pitchFamily="18" charset="0"/>
              </a:rPr>
              <a:t>. було сформовано спеціальні медичні групи, а також уточнено списки підготовчої, основної  групи та групи звільнених від занять фізичною культурою на навчальний рік. </a:t>
            </a:r>
          </a:p>
          <a:p>
            <a:pPr>
              <a:buNone/>
            </a:pPr>
            <a:r>
              <a:rPr lang="uk-UA" sz="1600" dirty="0" smtClean="0">
                <a:latin typeface="Times New Roman" pitchFamily="18" charset="0"/>
                <a:cs typeface="Times New Roman" pitchFamily="18" charset="0"/>
              </a:rPr>
              <a:t>		З метою формування та розвитку навичок здорового способу життя, профілактики шкідливих звичок шкільною медсестрою </a:t>
            </a:r>
            <a:r>
              <a:rPr lang="uk-UA" sz="1600" dirty="0" err="1" smtClean="0">
                <a:latin typeface="Times New Roman" pitchFamily="18" charset="0"/>
                <a:cs typeface="Times New Roman" pitchFamily="18" charset="0"/>
              </a:rPr>
              <a:t>Озарко</a:t>
            </a:r>
            <a:r>
              <a:rPr lang="uk-UA" sz="1600" dirty="0" smtClean="0">
                <a:latin typeface="Times New Roman" pitchFamily="18" charset="0"/>
                <a:cs typeface="Times New Roman" pitchFamily="18" charset="0"/>
              </a:rPr>
              <a:t> М.М. було проведено виховні бесіди, заняття та </a:t>
            </a:r>
            <a:r>
              <a:rPr lang="uk-UA" sz="1600" dirty="0" err="1" smtClean="0">
                <a:latin typeface="Times New Roman" pitchFamily="18" charset="0"/>
                <a:cs typeface="Times New Roman" pitchFamily="18" charset="0"/>
              </a:rPr>
              <a:t>квести</a:t>
            </a:r>
            <a:r>
              <a:rPr lang="uk-UA" sz="1600" dirty="0" smtClean="0">
                <a:latin typeface="Times New Roman" pitchFamily="18" charset="0"/>
                <a:cs typeface="Times New Roman" pitchFamily="18" charset="0"/>
              </a:rPr>
              <a:t> із учнями гімназії. Під час дистанційного навчання  у </a:t>
            </a:r>
            <a:r>
              <a:rPr lang="uk-UA" sz="1600" dirty="0" err="1" smtClean="0">
                <a:latin typeface="Times New Roman" pitchFamily="18" charset="0"/>
                <a:cs typeface="Times New Roman" pitchFamily="18" charset="0"/>
              </a:rPr>
              <a:t>зв</a:t>
            </a:r>
            <a:r>
              <a:rPr lang="en-US" sz="1600" dirty="0" smtClean="0">
                <a:latin typeface="Times New Roman" pitchFamily="18" charset="0"/>
                <a:cs typeface="Times New Roman" pitchFamily="18" charset="0"/>
              </a:rPr>
              <a:t>’</a:t>
            </a:r>
            <a:r>
              <a:rPr lang="uk-UA" sz="1600" dirty="0" err="1" smtClean="0">
                <a:latin typeface="Times New Roman" pitchFamily="18" charset="0"/>
                <a:cs typeface="Times New Roman" pitchFamily="18" charset="0"/>
              </a:rPr>
              <a:t>язку</a:t>
            </a:r>
            <a:r>
              <a:rPr lang="uk-UA" sz="1600" dirty="0" smtClean="0">
                <a:latin typeface="Times New Roman" pitchFamily="18" charset="0"/>
                <a:cs typeface="Times New Roman" pitchFamily="18" charset="0"/>
              </a:rPr>
              <a:t> з  </a:t>
            </a:r>
            <a:r>
              <a:rPr lang="uk-UA" sz="1600" dirty="0" err="1" smtClean="0">
                <a:latin typeface="Times New Roman" pitchFamily="18" charset="0"/>
                <a:cs typeface="Times New Roman" pitchFamily="18" charset="0"/>
              </a:rPr>
              <a:t>коронавірусом</a:t>
            </a:r>
            <a:r>
              <a:rPr lang="uk-UA" sz="1600" dirty="0" smtClean="0">
                <a:latin typeface="Times New Roman" pitchFamily="18" charset="0"/>
                <a:cs typeface="Times New Roman" pitchFamily="18" charset="0"/>
              </a:rPr>
              <a:t>  були  надані рекомендації як уберегтися від вірусу, показано </a:t>
            </a:r>
            <a:r>
              <a:rPr lang="uk-UA" sz="1600" dirty="0" err="1" smtClean="0">
                <a:latin typeface="Times New Roman" pitchFamily="18" charset="0"/>
                <a:cs typeface="Times New Roman" pitchFamily="18" charset="0"/>
              </a:rPr>
              <a:t>корисині</a:t>
            </a:r>
            <a:r>
              <a:rPr lang="uk-UA" sz="1600" dirty="0" smtClean="0">
                <a:latin typeface="Times New Roman" pitchFamily="18" charset="0"/>
                <a:cs typeface="Times New Roman" pitchFamily="18" charset="0"/>
              </a:rPr>
              <a:t> відеоролики та розроблено </a:t>
            </a:r>
            <a:r>
              <a:rPr lang="uk-UA" sz="1600" dirty="0" err="1" smtClean="0">
                <a:latin typeface="Times New Roman" pitchFamily="18" charset="0"/>
                <a:cs typeface="Times New Roman" pitchFamily="18" charset="0"/>
              </a:rPr>
              <a:t>відеопам</a:t>
            </a:r>
            <a:r>
              <a:rPr lang="en-US" sz="1600" dirty="0" smtClean="0">
                <a:latin typeface="Times New Roman" pitchFamily="18" charset="0"/>
                <a:cs typeface="Times New Roman" pitchFamily="18" charset="0"/>
              </a:rPr>
              <a:t>’</a:t>
            </a:r>
            <a:r>
              <a:rPr lang="uk-UA" sz="1600" dirty="0" smtClean="0">
                <a:latin typeface="Times New Roman" pitchFamily="18" charset="0"/>
                <a:cs typeface="Times New Roman" pitchFamily="18" charset="0"/>
              </a:rPr>
              <a:t>ятку щодо безпеки під час літніх канікул. </a:t>
            </a:r>
          </a:p>
          <a:p>
            <a:pPr>
              <a:buNone/>
            </a:pPr>
            <a:endParaRPr lang="uk-UA" sz="2400" dirty="0" smtClean="0"/>
          </a:p>
        </p:txBody>
      </p:sp>
      <p:pic>
        <p:nvPicPr>
          <p:cNvPr id="5" name="Рисунок 4" descr="Світлина від Хриплинська гімназія Івано-Франківської міської ради."/>
          <p:cNvPicPr/>
          <p:nvPr/>
        </p:nvPicPr>
        <p:blipFill>
          <a:blip r:embed="rId3" cstate="print"/>
          <a:srcRect t="16552"/>
          <a:stretch>
            <a:fillRect/>
          </a:stretch>
        </p:blipFill>
        <p:spPr bwMode="auto">
          <a:xfrm>
            <a:off x="1547664" y="5013960"/>
            <a:ext cx="2088232" cy="1844040"/>
          </a:xfrm>
          <a:prstGeom prst="rect">
            <a:avLst/>
          </a:prstGeom>
          <a:noFill/>
          <a:ln w="9525">
            <a:noFill/>
            <a:miter lim="800000"/>
            <a:headEnd/>
            <a:tailEnd/>
          </a:ln>
        </p:spPr>
      </p:pic>
      <p:pic>
        <p:nvPicPr>
          <p:cNvPr id="6" name="Рисунок 5" descr="Світлина від Хриплинська гімназія Івано-Франківської міської ради."/>
          <p:cNvPicPr/>
          <p:nvPr/>
        </p:nvPicPr>
        <p:blipFill>
          <a:blip r:embed="rId4" cstate="print"/>
          <a:srcRect/>
          <a:stretch>
            <a:fillRect/>
          </a:stretch>
        </p:blipFill>
        <p:spPr bwMode="auto">
          <a:xfrm>
            <a:off x="3923928" y="4985792"/>
            <a:ext cx="2988310" cy="1872208"/>
          </a:xfrm>
          <a:prstGeom prst="rect">
            <a:avLst/>
          </a:prstGeom>
          <a:noFill/>
          <a:ln w="9525">
            <a:noFill/>
            <a:miter lim="800000"/>
            <a:headEnd/>
            <a:tailEnd/>
          </a:ln>
        </p:spPr>
      </p:pic>
      <p:pic>
        <p:nvPicPr>
          <p:cNvPr id="7" name="Рисунок 6" descr="Світлина від Хриплинська гімназія Івано-Франківської міської ради."/>
          <p:cNvPicPr/>
          <p:nvPr/>
        </p:nvPicPr>
        <p:blipFill>
          <a:blip r:embed="rId5" cstate="print"/>
          <a:srcRect/>
          <a:stretch>
            <a:fillRect/>
          </a:stretch>
        </p:blipFill>
        <p:spPr bwMode="auto">
          <a:xfrm>
            <a:off x="1" y="4653136"/>
            <a:ext cx="1403647" cy="2204864"/>
          </a:xfrm>
          <a:prstGeom prst="rect">
            <a:avLst/>
          </a:prstGeom>
          <a:noFill/>
          <a:ln w="9525">
            <a:noFill/>
            <a:miter lim="800000"/>
            <a:headEnd/>
            <a:tailEnd/>
          </a:ln>
        </p:spPr>
      </p:pic>
      <p:pic>
        <p:nvPicPr>
          <p:cNvPr id="8" name="Рисунок 7" descr="Світлина від Хриплинська гімназія Івано-Франківської міської ради."/>
          <p:cNvPicPr/>
          <p:nvPr/>
        </p:nvPicPr>
        <p:blipFill>
          <a:blip r:embed="rId6" cstate="print"/>
          <a:srcRect/>
          <a:stretch>
            <a:fillRect/>
          </a:stretch>
        </p:blipFill>
        <p:spPr bwMode="auto">
          <a:xfrm>
            <a:off x="7092280" y="4797152"/>
            <a:ext cx="1757933" cy="2060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76864" cy="1152128"/>
          </a:xfrm>
          <a:solidFill>
            <a:srgbClr val="FFFF00"/>
          </a:solidFill>
        </p:spPr>
        <p:txBody>
          <a:bodyPr/>
          <a:lstStyle/>
          <a:p>
            <a:r>
              <a:rPr lang="uk-UA" b="1" dirty="0" smtClean="0">
                <a:solidFill>
                  <a:srgbClr val="002060"/>
                </a:solidFill>
                <a:latin typeface="Monotype Corsiva" pitchFamily="66" charset="0"/>
                <a:cs typeface="Times New Roman" pitchFamily="18" charset="0"/>
              </a:rPr>
              <a:t>Збереження і зміцнення здоров</a:t>
            </a:r>
            <a:r>
              <a:rPr lang="en-US" b="1" dirty="0" smtClean="0">
                <a:solidFill>
                  <a:srgbClr val="002060"/>
                </a:solidFill>
                <a:latin typeface="Monotype Corsiva" pitchFamily="66" charset="0"/>
                <a:cs typeface="Times New Roman" pitchFamily="18" charset="0"/>
              </a:rPr>
              <a:t>’</a:t>
            </a:r>
            <a:r>
              <a:rPr lang="uk-UA" b="1" dirty="0" smtClean="0">
                <a:solidFill>
                  <a:srgbClr val="002060"/>
                </a:solidFill>
                <a:latin typeface="Monotype Corsiva" pitchFamily="66" charset="0"/>
                <a:cs typeface="Times New Roman" pitchFamily="18" charset="0"/>
              </a:rPr>
              <a:t>я  учасників освітнього процесу </a:t>
            </a:r>
            <a:endParaRPr lang="uk-UA" b="1" dirty="0">
              <a:solidFill>
                <a:srgbClr val="002060"/>
              </a:solidFill>
              <a:latin typeface="Monotype Corsiva" pitchFamily="66" charset="0"/>
              <a:cs typeface="Times New Roman" pitchFamily="18" charset="0"/>
            </a:endParaRPr>
          </a:p>
        </p:txBody>
      </p:sp>
      <p:sp>
        <p:nvSpPr>
          <p:cNvPr id="3" name="Содержимое 2"/>
          <p:cNvSpPr>
            <a:spLocks noGrp="1"/>
          </p:cNvSpPr>
          <p:nvPr>
            <p:ph idx="1"/>
          </p:nvPr>
        </p:nvSpPr>
        <p:spPr>
          <a:xfrm>
            <a:off x="395536" y="1340768"/>
            <a:ext cx="8229600" cy="4752528"/>
          </a:xfrm>
        </p:spPr>
        <p:txBody>
          <a:bodyPr/>
          <a:lstStyle/>
          <a:p>
            <a:pPr>
              <a:buNone/>
            </a:pPr>
            <a:r>
              <a:rPr lang="uk-UA" sz="18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Важливим аспектом збереження здоров</a:t>
            </a:r>
            <a:r>
              <a:rPr lang="en-US" sz="1600" dirty="0" smtClean="0">
                <a:latin typeface="Times New Roman" pitchFamily="18" charset="0"/>
                <a:cs typeface="Times New Roman" pitchFamily="18" charset="0"/>
              </a:rPr>
              <a:t>’</a:t>
            </a:r>
            <a:r>
              <a:rPr lang="uk-UA" sz="1600" dirty="0" smtClean="0">
                <a:latin typeface="Times New Roman" pitchFamily="18" charset="0"/>
                <a:cs typeface="Times New Roman" pitchFamily="18" charset="0"/>
              </a:rPr>
              <a:t>я є створення умов для раціонального харчування всіх ( а особливо дітей) учасників освітнього процесу протягом перебування в освітньому закладі.</a:t>
            </a:r>
            <a:endParaRPr lang="uk-UA" sz="1600"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323528" y="2235200"/>
          <a:ext cx="8568952" cy="3916680"/>
        </p:xfrm>
        <a:graphic>
          <a:graphicData uri="http://schemas.openxmlformats.org/drawingml/2006/table">
            <a:tbl>
              <a:tblPr firstRow="1" bandRow="1">
                <a:tableStyleId>{5C22544A-7EE6-4342-B048-85BDC9FD1C3A}</a:tableStyleId>
              </a:tblPr>
              <a:tblGrid>
                <a:gridCol w="573134"/>
                <a:gridCol w="5043490"/>
                <a:gridCol w="792088"/>
                <a:gridCol w="1080120"/>
                <a:gridCol w="1080120"/>
              </a:tblGrid>
              <a:tr h="370840">
                <a:tc>
                  <a:txBody>
                    <a:bodyPr/>
                    <a:lstStyle/>
                    <a:p>
                      <a:r>
                        <a:rPr lang="uk-UA" sz="1400" dirty="0" smtClean="0">
                          <a:latin typeface="Times New Roman" pitchFamily="18" charset="0"/>
                          <a:cs typeface="Times New Roman" pitchFamily="18" charset="0"/>
                        </a:rPr>
                        <a:t>№ з/п</a:t>
                      </a:r>
                      <a:endParaRPr lang="uk-UA" sz="1400" dirty="0">
                        <a:latin typeface="Times New Roman" pitchFamily="18" charset="0"/>
                        <a:cs typeface="Times New Roman" pitchFamily="18" charset="0"/>
                      </a:endParaRPr>
                    </a:p>
                  </a:txBody>
                  <a:tcPr/>
                </a:tc>
                <a:tc>
                  <a:txBody>
                    <a:bodyPr/>
                    <a:lstStyle/>
                    <a:p>
                      <a:r>
                        <a:rPr lang="uk-UA" sz="1400" dirty="0" smtClean="0">
                          <a:latin typeface="Times New Roman" pitchFamily="18" charset="0"/>
                          <a:cs typeface="Times New Roman" pitchFamily="18" charset="0"/>
                        </a:rPr>
                        <a:t>Соціальний</a:t>
                      </a:r>
                      <a:r>
                        <a:rPr lang="uk-UA" sz="1400" baseline="0" dirty="0" smtClean="0">
                          <a:latin typeface="Times New Roman" pitchFamily="18" charset="0"/>
                          <a:cs typeface="Times New Roman" pitchFamily="18" charset="0"/>
                        </a:rPr>
                        <a:t> статус дитини</a:t>
                      </a:r>
                      <a:endParaRPr lang="uk-UA" sz="1400" dirty="0">
                        <a:latin typeface="Times New Roman" pitchFamily="18" charset="0"/>
                        <a:cs typeface="Times New Roman" pitchFamily="18" charset="0"/>
                      </a:endParaRPr>
                    </a:p>
                  </a:txBody>
                  <a:tcPr/>
                </a:tc>
                <a:tc>
                  <a:txBody>
                    <a:bodyPr/>
                    <a:lstStyle/>
                    <a:p>
                      <a:r>
                        <a:rPr lang="uk-UA" sz="1400" dirty="0" smtClean="0">
                          <a:latin typeface="Times New Roman" pitchFamily="18" charset="0"/>
                          <a:cs typeface="Times New Roman" pitchFamily="18" charset="0"/>
                        </a:rPr>
                        <a:t>Всього</a:t>
                      </a:r>
                      <a:r>
                        <a:rPr lang="uk-UA" sz="1400" baseline="0" dirty="0" smtClean="0">
                          <a:latin typeface="Times New Roman" pitchFamily="18" charset="0"/>
                          <a:cs typeface="Times New Roman" pitchFamily="18" charset="0"/>
                        </a:rPr>
                        <a:t> учнів</a:t>
                      </a:r>
                      <a:endParaRPr lang="uk-UA"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dirty="0" smtClean="0">
                          <a:latin typeface="Times New Roman" pitchFamily="18" charset="0"/>
                          <a:cs typeface="Times New Roman" pitchFamily="18" charset="0"/>
                        </a:rPr>
                        <a:t>Учні</a:t>
                      </a:r>
                      <a:r>
                        <a:rPr lang="uk-UA" sz="1400" baseline="0"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 1-4 кл.</a:t>
                      </a:r>
                      <a:endParaRPr lang="uk-UA" sz="1400" dirty="0">
                        <a:latin typeface="Times New Roman" pitchFamily="18" charset="0"/>
                        <a:cs typeface="Times New Roman" pitchFamily="18" charset="0"/>
                      </a:endParaRPr>
                    </a:p>
                  </a:txBody>
                  <a:tcPr/>
                </a:tc>
                <a:tc>
                  <a:txBody>
                    <a:bodyPr/>
                    <a:lstStyle/>
                    <a:p>
                      <a:r>
                        <a:rPr lang="uk-UA" sz="1400" dirty="0" smtClean="0">
                          <a:latin typeface="Times New Roman" pitchFamily="18" charset="0"/>
                          <a:cs typeface="Times New Roman" pitchFamily="18" charset="0"/>
                        </a:rPr>
                        <a:t>Учні</a:t>
                      </a:r>
                      <a:r>
                        <a:rPr lang="uk-UA" sz="1400" baseline="0" dirty="0" smtClean="0">
                          <a:latin typeface="Times New Roman" pitchFamily="18" charset="0"/>
                          <a:cs typeface="Times New Roman" pitchFamily="18" charset="0"/>
                        </a:rPr>
                        <a:t> 5-9 кл.</a:t>
                      </a:r>
                      <a:endParaRPr lang="uk-UA" sz="1400" dirty="0">
                        <a:latin typeface="Times New Roman" pitchFamily="18" charset="0"/>
                        <a:cs typeface="Times New Roman" pitchFamily="18" charset="0"/>
                      </a:endParaRPr>
                    </a:p>
                  </a:txBody>
                  <a:tcPr/>
                </a:tc>
              </a:tr>
              <a:tr h="370840">
                <a:tc>
                  <a:txBody>
                    <a:bodyPr/>
                    <a:lstStyle/>
                    <a:p>
                      <a:r>
                        <a:rPr lang="uk-UA" sz="1400" dirty="0" smtClean="0">
                          <a:latin typeface="Times New Roman" pitchFamily="18" charset="0"/>
                          <a:cs typeface="Times New Roman" pitchFamily="18" charset="0"/>
                        </a:rPr>
                        <a:t>1</a:t>
                      </a:r>
                      <a:endParaRPr lang="uk-UA" sz="1400" dirty="0">
                        <a:latin typeface="Times New Roman" pitchFamily="18" charset="0"/>
                        <a:cs typeface="Times New Roman" pitchFamily="18" charset="0"/>
                      </a:endParaRPr>
                    </a:p>
                  </a:txBody>
                  <a:tcPr/>
                </a:tc>
                <a:tc>
                  <a:txBody>
                    <a:bodyPr/>
                    <a:lstStyle/>
                    <a:p>
                      <a:r>
                        <a:rPr lang="uk-UA" sz="1400" dirty="0" smtClean="0">
                          <a:latin typeface="Times New Roman" pitchFamily="18" charset="0"/>
                          <a:cs typeface="Times New Roman" pitchFamily="18" charset="0"/>
                        </a:rPr>
                        <a:t>Діти з багатодітних сімей ( сніданок вартістю</a:t>
                      </a:r>
                      <a:r>
                        <a:rPr lang="uk-UA" sz="1400" baseline="0" dirty="0" smtClean="0">
                          <a:latin typeface="Times New Roman" pitchFamily="18" charset="0"/>
                          <a:cs typeface="Times New Roman" pitchFamily="18" charset="0"/>
                        </a:rPr>
                        <a:t> 15 грн.) </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30</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14</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16</a:t>
                      </a:r>
                      <a:endParaRPr lang="uk-UA" sz="1400" dirty="0">
                        <a:latin typeface="Times New Roman" pitchFamily="18" charset="0"/>
                        <a:cs typeface="Times New Roman" pitchFamily="18" charset="0"/>
                      </a:endParaRPr>
                    </a:p>
                  </a:txBody>
                  <a:tcPr/>
                </a:tc>
              </a:tr>
              <a:tr h="370840">
                <a:tc>
                  <a:txBody>
                    <a:bodyPr/>
                    <a:lstStyle/>
                    <a:p>
                      <a:r>
                        <a:rPr lang="uk-UA" sz="1400" dirty="0" smtClean="0">
                          <a:latin typeface="Times New Roman" pitchFamily="18" charset="0"/>
                          <a:cs typeface="Times New Roman" pitchFamily="18" charset="0"/>
                        </a:rPr>
                        <a:t>2</a:t>
                      </a:r>
                      <a:endParaRPr lang="uk-UA"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dirty="0" smtClean="0">
                          <a:latin typeface="Times New Roman" pitchFamily="18" charset="0"/>
                          <a:cs typeface="Times New Roman" pitchFamily="18" charset="0"/>
                        </a:rPr>
                        <a:t>Діти із сімей,</a:t>
                      </a:r>
                      <a:r>
                        <a:rPr lang="uk-UA" sz="1400" baseline="0" dirty="0" smtClean="0">
                          <a:latin typeface="Times New Roman" pitchFamily="18" charset="0"/>
                          <a:cs typeface="Times New Roman" pitchFamily="18" charset="0"/>
                        </a:rPr>
                        <a:t> які  отримують допомогу відповідно до Закону України “ Про державну соціальну допомогу  малозабезпеченим сім</a:t>
                      </a:r>
                      <a:r>
                        <a:rPr lang="en-US" sz="1400" baseline="0" dirty="0" smtClean="0">
                          <a:latin typeface="Times New Roman" pitchFamily="18" charset="0"/>
                          <a:cs typeface="Times New Roman" pitchFamily="18" charset="0"/>
                        </a:rPr>
                        <a:t>’</a:t>
                      </a:r>
                      <a:r>
                        <a:rPr lang="uk-UA" sz="1400" baseline="0" dirty="0" err="1" smtClean="0">
                          <a:latin typeface="Times New Roman" pitchFamily="18" charset="0"/>
                          <a:cs typeface="Times New Roman" pitchFamily="18" charset="0"/>
                        </a:rPr>
                        <a:t>ям”</a:t>
                      </a:r>
                      <a:r>
                        <a:rPr lang="uk-UA" sz="1400" dirty="0" smtClean="0">
                          <a:latin typeface="Times New Roman" pitchFamily="18" charset="0"/>
                          <a:cs typeface="Times New Roman" pitchFamily="18" charset="0"/>
                        </a:rPr>
                        <a:t> ( сніданок вартістю</a:t>
                      </a:r>
                      <a:r>
                        <a:rPr lang="uk-UA" sz="1400" baseline="0" dirty="0" smtClean="0">
                          <a:latin typeface="Times New Roman" pitchFamily="18" charset="0"/>
                          <a:cs typeface="Times New Roman" pitchFamily="18" charset="0"/>
                        </a:rPr>
                        <a:t> 15 грн.) </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2</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1</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1</a:t>
                      </a:r>
                      <a:endParaRPr lang="uk-UA" sz="1400" dirty="0">
                        <a:latin typeface="Times New Roman" pitchFamily="18" charset="0"/>
                        <a:cs typeface="Times New Roman" pitchFamily="18" charset="0"/>
                      </a:endParaRPr>
                    </a:p>
                  </a:txBody>
                  <a:tcPr/>
                </a:tc>
              </a:tr>
              <a:tr h="370840">
                <a:tc>
                  <a:txBody>
                    <a:bodyPr/>
                    <a:lstStyle/>
                    <a:p>
                      <a:r>
                        <a:rPr lang="uk-UA" sz="1400" dirty="0" smtClean="0">
                          <a:latin typeface="Times New Roman" pitchFamily="18" charset="0"/>
                          <a:cs typeface="Times New Roman" pitchFamily="18" charset="0"/>
                        </a:rPr>
                        <a:t>3</a:t>
                      </a:r>
                      <a:endParaRPr lang="uk-UA" sz="1400" dirty="0">
                        <a:latin typeface="Times New Roman" pitchFamily="18" charset="0"/>
                        <a:cs typeface="Times New Roman" pitchFamily="18" charset="0"/>
                      </a:endParaRPr>
                    </a:p>
                  </a:txBody>
                  <a:tcPr/>
                </a:tc>
                <a:tc>
                  <a:txBody>
                    <a:bodyPr/>
                    <a:lstStyle/>
                    <a:p>
                      <a:r>
                        <a:rPr lang="uk-UA" sz="1400" dirty="0" smtClean="0">
                          <a:latin typeface="Times New Roman" pitchFamily="18" charset="0"/>
                          <a:cs typeface="Times New Roman" pitchFamily="18" charset="0"/>
                        </a:rPr>
                        <a:t>Діти,</a:t>
                      </a:r>
                      <a:r>
                        <a:rPr lang="uk-UA" sz="1400" baseline="0" dirty="0" smtClean="0">
                          <a:latin typeface="Times New Roman" pitchFamily="18" charset="0"/>
                          <a:cs typeface="Times New Roman" pitchFamily="18" charset="0"/>
                        </a:rPr>
                        <a:t> батьки яких є учасниками АТО                                                    ( сніданок вартістю 15 грн., обід-20 грн.)</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5</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3</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2</a:t>
                      </a:r>
                      <a:endParaRPr lang="uk-UA" sz="1400" dirty="0">
                        <a:latin typeface="Times New Roman" pitchFamily="18" charset="0"/>
                        <a:cs typeface="Times New Roman" pitchFamily="18" charset="0"/>
                      </a:endParaRPr>
                    </a:p>
                  </a:txBody>
                  <a:tcPr/>
                </a:tc>
              </a:tr>
              <a:tr h="370840">
                <a:tc>
                  <a:txBody>
                    <a:bodyPr/>
                    <a:lstStyle/>
                    <a:p>
                      <a:r>
                        <a:rPr lang="uk-UA" sz="1400" dirty="0" smtClean="0">
                          <a:latin typeface="Times New Roman" pitchFamily="18" charset="0"/>
                          <a:cs typeface="Times New Roman" pitchFamily="18" charset="0"/>
                        </a:rPr>
                        <a:t>4</a:t>
                      </a:r>
                      <a:endParaRPr lang="uk-UA" sz="1400" dirty="0">
                        <a:latin typeface="Times New Roman" pitchFamily="18" charset="0"/>
                        <a:cs typeface="Times New Roman" pitchFamily="18" charset="0"/>
                      </a:endParaRPr>
                    </a:p>
                  </a:txBody>
                  <a:tcPr/>
                </a:tc>
                <a:tc>
                  <a:txBody>
                    <a:bodyPr/>
                    <a:lstStyle/>
                    <a:p>
                      <a:r>
                        <a:rPr lang="uk-UA" sz="1400" dirty="0" smtClean="0">
                          <a:latin typeface="Times New Roman" pitchFamily="18" charset="0"/>
                          <a:cs typeface="Times New Roman" pitchFamily="18" charset="0"/>
                        </a:rPr>
                        <a:t>Діти під опікою </a:t>
                      </a:r>
                      <a:r>
                        <a:rPr lang="uk-UA" sz="1400" baseline="0" dirty="0" smtClean="0">
                          <a:latin typeface="Times New Roman" pitchFamily="18" charset="0"/>
                          <a:cs typeface="Times New Roman" pitchFamily="18" charset="0"/>
                        </a:rPr>
                        <a:t>( сніданок вартістю 15 грн., обід-20 грн.)</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2</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1</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1</a:t>
                      </a:r>
                      <a:endParaRPr lang="uk-UA" sz="1400" dirty="0">
                        <a:latin typeface="Times New Roman" pitchFamily="18" charset="0"/>
                        <a:cs typeface="Times New Roman" pitchFamily="18" charset="0"/>
                      </a:endParaRPr>
                    </a:p>
                  </a:txBody>
                  <a:tcPr/>
                </a:tc>
              </a:tr>
              <a:tr h="370840">
                <a:tc>
                  <a:txBody>
                    <a:bodyPr/>
                    <a:lstStyle/>
                    <a:p>
                      <a:r>
                        <a:rPr lang="uk-UA" sz="1400" dirty="0" smtClean="0">
                          <a:latin typeface="Times New Roman" pitchFamily="18" charset="0"/>
                          <a:cs typeface="Times New Roman" pitchFamily="18" charset="0"/>
                        </a:rPr>
                        <a:t>5</a:t>
                      </a:r>
                      <a:endParaRPr lang="uk-UA" sz="1400" dirty="0">
                        <a:latin typeface="Times New Roman" pitchFamily="18" charset="0"/>
                        <a:cs typeface="Times New Roman" pitchFamily="18" charset="0"/>
                      </a:endParaRPr>
                    </a:p>
                  </a:txBody>
                  <a:tcPr/>
                </a:tc>
                <a:tc>
                  <a:txBody>
                    <a:bodyPr/>
                    <a:lstStyle/>
                    <a:p>
                      <a:r>
                        <a:rPr lang="uk-UA" sz="1400" dirty="0" smtClean="0">
                          <a:latin typeface="Times New Roman" pitchFamily="18" charset="0"/>
                          <a:cs typeface="Times New Roman" pitchFamily="18" charset="0"/>
                        </a:rPr>
                        <a:t>Діти з інвалідністю </a:t>
                      </a:r>
                      <a:r>
                        <a:rPr lang="uk-UA" sz="1400" baseline="0" dirty="0" smtClean="0">
                          <a:latin typeface="Times New Roman" pitchFamily="18" charset="0"/>
                          <a:cs typeface="Times New Roman" pitchFamily="18" charset="0"/>
                        </a:rPr>
                        <a:t>( сніданок вартістю 15 грн., обід-20 грн.)</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4</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2</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2</a:t>
                      </a:r>
                      <a:endParaRPr lang="uk-UA" sz="1400" dirty="0">
                        <a:latin typeface="Times New Roman" pitchFamily="18" charset="0"/>
                        <a:cs typeface="Times New Roman" pitchFamily="18" charset="0"/>
                      </a:endParaRPr>
                    </a:p>
                  </a:txBody>
                  <a:tcPr/>
                </a:tc>
              </a:tr>
              <a:tr h="370840">
                <a:tc>
                  <a:txBody>
                    <a:bodyPr/>
                    <a:lstStyle/>
                    <a:p>
                      <a:r>
                        <a:rPr lang="uk-UA" sz="1400" dirty="0" smtClean="0">
                          <a:latin typeface="Times New Roman" pitchFamily="18" charset="0"/>
                          <a:cs typeface="Times New Roman" pitchFamily="18" charset="0"/>
                        </a:rPr>
                        <a:t>6</a:t>
                      </a:r>
                      <a:endParaRPr lang="uk-UA" sz="1400" dirty="0">
                        <a:latin typeface="Times New Roman" pitchFamily="18" charset="0"/>
                        <a:cs typeface="Times New Roman" pitchFamily="18" charset="0"/>
                      </a:endParaRPr>
                    </a:p>
                  </a:txBody>
                  <a:tcPr/>
                </a:tc>
                <a:tc>
                  <a:txBody>
                    <a:bodyPr/>
                    <a:lstStyle/>
                    <a:p>
                      <a:r>
                        <a:rPr lang="uk-UA" sz="1400" dirty="0" smtClean="0">
                          <a:latin typeface="Times New Roman" pitchFamily="18" charset="0"/>
                          <a:cs typeface="Times New Roman" pitchFamily="18" charset="0"/>
                        </a:rPr>
                        <a:t>Діти з особливими освітніми потребами </a:t>
                      </a:r>
                      <a:r>
                        <a:rPr lang="uk-UA" sz="1400" baseline="0" dirty="0" smtClean="0">
                          <a:latin typeface="Times New Roman" pitchFamily="18" charset="0"/>
                          <a:cs typeface="Times New Roman" pitchFamily="18" charset="0"/>
                        </a:rPr>
                        <a:t>( сніданок вартістю 15 грн., обід-20 грн.)</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2</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2</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a:t>
                      </a:r>
                      <a:endParaRPr lang="uk-UA" sz="1400" dirty="0">
                        <a:latin typeface="Times New Roman" pitchFamily="18" charset="0"/>
                        <a:cs typeface="Times New Roman" pitchFamily="18" charset="0"/>
                      </a:endParaRPr>
                    </a:p>
                  </a:txBody>
                  <a:tcPr/>
                </a:tc>
              </a:tr>
              <a:tr h="370840">
                <a:tc>
                  <a:txBody>
                    <a:bodyPr/>
                    <a:lstStyle/>
                    <a:p>
                      <a:r>
                        <a:rPr lang="uk-UA" sz="1400" dirty="0" smtClean="0">
                          <a:latin typeface="Times New Roman" pitchFamily="18" charset="0"/>
                          <a:cs typeface="Times New Roman" pitchFamily="18" charset="0"/>
                        </a:rPr>
                        <a:t>7</a:t>
                      </a:r>
                      <a:endParaRPr lang="uk-UA" sz="1400" dirty="0">
                        <a:latin typeface="Times New Roman" pitchFamily="18" charset="0"/>
                        <a:cs typeface="Times New Roman" pitchFamily="18" charset="0"/>
                      </a:endParaRPr>
                    </a:p>
                  </a:txBody>
                  <a:tcPr/>
                </a:tc>
                <a:tc>
                  <a:txBody>
                    <a:bodyPr/>
                    <a:lstStyle/>
                    <a:p>
                      <a:r>
                        <a:rPr lang="uk-UA" sz="1400" dirty="0" smtClean="0">
                          <a:latin typeface="Times New Roman" pitchFamily="18" charset="0"/>
                          <a:cs typeface="Times New Roman" pitchFamily="18" charset="0"/>
                        </a:rPr>
                        <a:t>Діти</a:t>
                      </a:r>
                      <a:r>
                        <a:rPr lang="uk-UA" sz="1400" baseline="0" dirty="0" smtClean="0">
                          <a:latin typeface="Times New Roman" pitchFamily="18" charset="0"/>
                          <a:cs typeface="Times New Roman" pitchFamily="18" charset="0"/>
                        </a:rPr>
                        <a:t> з сімей, звільнених від </a:t>
                      </a:r>
                      <a:r>
                        <a:rPr lang="uk-UA" sz="1400" baseline="0" dirty="0" err="1" smtClean="0">
                          <a:latin typeface="Times New Roman" pitchFamily="18" charset="0"/>
                          <a:cs typeface="Times New Roman" pitchFamily="18" charset="0"/>
                        </a:rPr>
                        <a:t>опати</a:t>
                      </a:r>
                      <a:r>
                        <a:rPr lang="uk-UA" sz="1400" baseline="0" dirty="0" smtClean="0">
                          <a:latin typeface="Times New Roman" pitchFamily="18" charset="0"/>
                          <a:cs typeface="Times New Roman" pitchFamily="18" charset="0"/>
                        </a:rPr>
                        <a:t> за харчування згідно наказу ДОН</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7</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7</a:t>
                      </a:r>
                      <a:endParaRPr lang="uk-UA" sz="1400" dirty="0">
                        <a:latin typeface="Times New Roman" pitchFamily="18" charset="0"/>
                        <a:cs typeface="Times New Roman" pitchFamily="18" charset="0"/>
                      </a:endParaRPr>
                    </a:p>
                  </a:txBody>
                  <a:tcPr/>
                </a:tc>
                <a:tc>
                  <a:txBody>
                    <a:bodyPr/>
                    <a:lstStyle/>
                    <a:p>
                      <a:pPr algn="ctr"/>
                      <a:r>
                        <a:rPr lang="uk-UA" sz="1400" dirty="0" smtClean="0">
                          <a:latin typeface="Times New Roman" pitchFamily="18" charset="0"/>
                          <a:cs typeface="Times New Roman" pitchFamily="18" charset="0"/>
                        </a:rPr>
                        <a:t>-</a:t>
                      </a:r>
                      <a:endParaRPr lang="uk-UA" sz="1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16632"/>
            <a:ext cx="5976664" cy="720725"/>
          </a:xfrm>
          <a:solidFill>
            <a:srgbClr val="FFFF00"/>
          </a:solidFill>
        </p:spPr>
        <p:txBody>
          <a:bodyPr/>
          <a:lstStyle/>
          <a:p>
            <a:r>
              <a:rPr lang="uk-UA" b="1" dirty="0" smtClean="0">
                <a:latin typeface="Monotype Corsiva" pitchFamily="66" charset="0"/>
              </a:rPr>
              <a:t>Співпраця з батьками </a:t>
            </a:r>
            <a:endParaRPr lang="uk-UA" b="1" dirty="0">
              <a:latin typeface="Monotype Corsiva" pitchFamily="66" charset="0"/>
            </a:endParaRPr>
          </a:p>
        </p:txBody>
      </p:sp>
      <p:sp>
        <p:nvSpPr>
          <p:cNvPr id="3" name="Содержимое 2"/>
          <p:cNvSpPr>
            <a:spLocks noGrp="1"/>
          </p:cNvSpPr>
          <p:nvPr>
            <p:ph idx="1"/>
          </p:nvPr>
        </p:nvSpPr>
        <p:spPr>
          <a:xfrm>
            <a:off x="0" y="908720"/>
            <a:ext cx="8733656" cy="4465637"/>
          </a:xfrm>
        </p:spPr>
        <p:txBody>
          <a:bodyPr/>
          <a:lstStyle/>
          <a:p>
            <a:pPr>
              <a:buNone/>
            </a:pP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Педагогічний</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колектив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Хриплинської</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гімназі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впродовж</a:t>
            </a:r>
            <a:r>
              <a:rPr lang="ru-RU" sz="1600" dirty="0" smtClean="0">
                <a:latin typeface="Times New Roman" pitchFamily="18" charset="0"/>
                <a:cs typeface="Times New Roman" pitchFamily="18" charset="0"/>
              </a:rPr>
              <a:t> 2019-2020 н.р. </a:t>
            </a:r>
            <a:r>
              <a:rPr lang="ru-RU" sz="1600" dirty="0" err="1" smtClean="0">
                <a:latin typeface="Times New Roman" pitchFamily="18" charset="0"/>
                <a:cs typeface="Times New Roman" pitchFamily="18" charset="0"/>
              </a:rPr>
              <a:t>тісно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спрівпрацював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батьківським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колективом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a:t>
            </a:r>
            <a:r>
              <a:rPr lang="ru-RU" sz="1600" dirty="0" smtClean="0">
                <a:latin typeface="Times New Roman" pitchFamily="18" charset="0"/>
                <a:cs typeface="Times New Roman" pitchFamily="18" charset="0"/>
              </a:rPr>
              <a:t> метою </a:t>
            </a:r>
            <a:r>
              <a:rPr lang="ru-RU" sz="1600" dirty="0" err="1" smtClean="0">
                <a:latin typeface="Times New Roman" pitchFamily="18" charset="0"/>
                <a:cs typeface="Times New Roman" pitchFamily="18" charset="0"/>
              </a:rPr>
              <a:t>створення</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найсприятливіших</a:t>
            </a:r>
            <a:r>
              <a:rPr lang="ru-RU" sz="1600" dirty="0" smtClean="0">
                <a:latin typeface="Times New Roman" pitchFamily="18" charset="0"/>
                <a:cs typeface="Times New Roman" pitchFamily="18" charset="0"/>
              </a:rPr>
              <a:t> умов для </a:t>
            </a:r>
            <a:r>
              <a:rPr lang="ru-RU" sz="1600" dirty="0" err="1" smtClean="0">
                <a:latin typeface="Times New Roman" pitchFamily="18" charset="0"/>
                <a:cs typeface="Times New Roman" pitchFamily="18" charset="0"/>
              </a:rPr>
              <a:t>самореалізації</a:t>
            </a:r>
            <a:r>
              <a:rPr lang="ru-RU" sz="1600" dirty="0" smtClean="0">
                <a:latin typeface="Times New Roman" pitchFamily="18" charset="0"/>
                <a:cs typeface="Times New Roman" pitchFamily="18" charset="0"/>
              </a:rPr>
              <a:t> та </a:t>
            </a:r>
            <a:r>
              <a:rPr lang="ru-RU" sz="1600" dirty="0" err="1" smtClean="0">
                <a:latin typeface="Times New Roman" pitchFamily="18" charset="0"/>
                <a:cs typeface="Times New Roman" pitchFamily="18" charset="0"/>
              </a:rPr>
              <a:t>розвитку</a:t>
            </a:r>
            <a:r>
              <a:rPr lang="ru-RU" sz="1600" dirty="0" smtClean="0">
                <a:latin typeface="Times New Roman" pitchFamily="18" charset="0"/>
                <a:cs typeface="Times New Roman" pitchFamily="18" charset="0"/>
              </a:rPr>
              <a:t> школяра. Батьки </a:t>
            </a:r>
            <a:r>
              <a:rPr lang="ru-RU" sz="1600" dirty="0" err="1" smtClean="0">
                <a:latin typeface="Times New Roman" pitchFamily="18" charset="0"/>
                <a:cs typeface="Times New Roman" pitchFamily="18" charset="0"/>
              </a:rPr>
              <a:t>є</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соціальними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замовниками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гімназії</a:t>
            </a:r>
            <a:r>
              <a:rPr lang="ru-RU" sz="1600" dirty="0" smtClean="0">
                <a:latin typeface="Times New Roman" pitchFamily="18" charset="0"/>
                <a:cs typeface="Times New Roman" pitchFamily="18" charset="0"/>
              </a:rPr>
              <a:t>, а тому  </a:t>
            </a:r>
            <a:r>
              <a:rPr lang="ru-RU" sz="1600" dirty="0" err="1" smtClean="0">
                <a:latin typeface="Times New Roman" pitchFamily="18" charset="0"/>
                <a:cs typeface="Times New Roman" pitchFamily="18" charset="0"/>
              </a:rPr>
              <a:t>беруть</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активну</a:t>
            </a:r>
            <a:r>
              <a:rPr lang="ru-RU" sz="1600" dirty="0" smtClean="0">
                <a:latin typeface="Times New Roman" pitchFamily="18" charset="0"/>
                <a:cs typeface="Times New Roman" pitchFamily="18" charset="0"/>
              </a:rPr>
              <a:t> участь в </a:t>
            </a:r>
            <a:r>
              <a:rPr lang="ru-RU" sz="1600" dirty="0" err="1" smtClean="0">
                <a:latin typeface="Times New Roman" pitchFamily="18" charset="0"/>
                <a:cs typeface="Times New Roman" pitchFamily="18" charset="0"/>
              </a:rPr>
              <a:t>освітньому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процесі</a:t>
            </a:r>
            <a:r>
              <a:rPr lang="ru-RU" sz="1600" dirty="0" smtClean="0">
                <a:latin typeface="Times New Roman" pitchFamily="18" charset="0"/>
                <a:cs typeface="Times New Roman" pitchFamily="18" charset="0"/>
              </a:rPr>
              <a:t>. Вони </a:t>
            </a:r>
            <a:r>
              <a:rPr lang="ru-RU" sz="1600" dirty="0" err="1" smtClean="0">
                <a:latin typeface="Times New Roman" pitchFamily="18" charset="0"/>
                <a:cs typeface="Times New Roman" pitchFamily="18" charset="0"/>
              </a:rPr>
              <a:t>були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учасниками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багатьох</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позакласних</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заходів</a:t>
            </a:r>
            <a:r>
              <a:rPr lang="en-US"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 різного спрямування. </a:t>
            </a:r>
          </a:p>
          <a:p>
            <a:pPr>
              <a:buNone/>
            </a:pPr>
            <a:r>
              <a:rPr lang="uk-UA" sz="1600" dirty="0" smtClean="0">
                <a:latin typeface="Times New Roman" pitchFamily="18" charset="0"/>
                <a:cs typeface="Times New Roman" pitchFamily="18" charset="0"/>
              </a:rPr>
              <a:t>		Впродовж звітного періоду  було проведено 2 </a:t>
            </a:r>
            <a:r>
              <a:rPr lang="uk-UA" sz="1600" dirty="0" err="1" smtClean="0">
                <a:latin typeface="Times New Roman" pitchFamily="18" charset="0"/>
                <a:cs typeface="Times New Roman" pitchFamily="18" charset="0"/>
              </a:rPr>
              <a:t>загальногімназійні</a:t>
            </a:r>
            <a:r>
              <a:rPr lang="uk-UA" sz="1600" dirty="0" smtClean="0">
                <a:latin typeface="Times New Roman" pitchFamily="18" charset="0"/>
                <a:cs typeface="Times New Roman" pitchFamily="18" charset="0"/>
              </a:rPr>
              <a:t> батьківські зустрічі, а також </a:t>
            </a:r>
            <a:r>
              <a:rPr lang="uk-UA" sz="1600" dirty="0" err="1" smtClean="0">
                <a:latin typeface="Times New Roman" pitchFamily="18" charset="0"/>
                <a:cs typeface="Times New Roman" pitchFamily="18" charset="0"/>
              </a:rPr>
              <a:t>щочверті</a:t>
            </a:r>
            <a:r>
              <a:rPr lang="uk-UA" sz="1600" dirty="0" smtClean="0">
                <a:latin typeface="Times New Roman" pitchFamily="18" charset="0"/>
                <a:cs typeface="Times New Roman" pitchFamily="18" charset="0"/>
              </a:rPr>
              <a:t> – батьківські збори, на яких піднімалися ті питання, які були найбільш актуальними: створення безпечного середовища, підвищення мотивації до навчання, відповідальність батьків за виховання дітей, тощо. </a:t>
            </a:r>
            <a:r>
              <a:rPr lang="ru-RU" sz="1600" dirty="0" smtClean="0">
                <a:latin typeface="Times New Roman" pitchFamily="18" charset="0"/>
                <a:cs typeface="Times New Roman" pitchFamily="18" charset="0"/>
              </a:rPr>
              <a:t>У </a:t>
            </a:r>
            <a:r>
              <a:rPr lang="ru-RU" sz="1600" dirty="0" err="1" smtClean="0">
                <a:latin typeface="Times New Roman" pitchFamily="18" charset="0"/>
                <a:cs typeface="Times New Roman" pitchFamily="18" charset="0"/>
              </a:rPr>
              <a:t>вересні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відбувся</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тренінг</a:t>
            </a:r>
            <a:r>
              <a:rPr lang="ru-RU" sz="1600" dirty="0" smtClean="0">
                <a:latin typeface="Times New Roman" pitchFamily="18" charset="0"/>
                <a:cs typeface="Times New Roman" pitchFamily="18" charset="0"/>
              </a:rPr>
              <a:t> «Перший раз у перший </a:t>
            </a:r>
            <a:r>
              <a:rPr lang="ru-RU" sz="1600" dirty="0" err="1" smtClean="0">
                <a:latin typeface="Times New Roman" pitchFamily="18" charset="0"/>
                <a:cs typeface="Times New Roman" pitchFamily="18" charset="0"/>
              </a:rPr>
              <a:t>клас</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a:t>
            </a:r>
            <a:r>
              <a:rPr lang="ru-RU" sz="1600" dirty="0" smtClean="0">
                <a:latin typeface="Times New Roman" pitchFamily="18" charset="0"/>
                <a:cs typeface="Times New Roman" pitchFamily="18" charset="0"/>
              </a:rPr>
              <a:t> батьками </a:t>
            </a:r>
            <a:r>
              <a:rPr lang="ru-RU" sz="1600" dirty="0" err="1" smtClean="0">
                <a:latin typeface="Times New Roman" pitchFamily="18" charset="0"/>
                <a:cs typeface="Times New Roman" pitchFamily="18" charset="0"/>
              </a:rPr>
              <a:t>першокласників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Практичним</a:t>
            </a:r>
            <a:r>
              <a:rPr lang="ru-RU" sz="1600" dirty="0" smtClean="0">
                <a:latin typeface="Times New Roman" pitchFamily="18" charset="0"/>
                <a:cs typeface="Times New Roman" pitchFamily="18" charset="0"/>
              </a:rPr>
              <a:t> психологом </a:t>
            </a:r>
            <a:r>
              <a:rPr lang="ru-RU" sz="1600" dirty="0" err="1" smtClean="0">
                <a:latin typeface="Times New Roman" pitchFamily="18" charset="0"/>
                <a:cs typeface="Times New Roman" pitchFamily="18" charset="0"/>
              </a:rPr>
              <a:t>Батерук</a:t>
            </a:r>
            <a:r>
              <a:rPr lang="ru-RU" sz="1600" dirty="0" smtClean="0">
                <a:latin typeface="Times New Roman" pitchFamily="18" charset="0"/>
                <a:cs typeface="Times New Roman" pitchFamily="18" charset="0"/>
              </a:rPr>
              <a:t> І.П. та </a:t>
            </a:r>
            <a:r>
              <a:rPr lang="ru-RU" sz="1600" dirty="0" err="1" smtClean="0">
                <a:latin typeface="Times New Roman" pitchFamily="18" charset="0"/>
                <a:cs typeface="Times New Roman" pitchFamily="18" charset="0"/>
              </a:rPr>
              <a:t>класними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керівниками</a:t>
            </a:r>
            <a:r>
              <a:rPr lang="ru-RU" sz="1600" dirty="0" smtClean="0">
                <a:latin typeface="Times New Roman" pitchFamily="18" charset="0"/>
                <a:cs typeface="Times New Roman" pitchFamily="18" charset="0"/>
              </a:rPr>
              <a:t>  проводились </a:t>
            </a:r>
            <a:r>
              <a:rPr lang="ru-RU" sz="1600" dirty="0" err="1" smtClean="0">
                <a:latin typeface="Times New Roman" pitchFamily="18" charset="0"/>
                <a:cs typeface="Times New Roman" pitchFamily="18" charset="0"/>
              </a:rPr>
              <a:t>бесіди</a:t>
            </a:r>
            <a:r>
              <a:rPr lang="ru-RU" sz="1600" dirty="0" smtClean="0">
                <a:latin typeface="Times New Roman" pitchFamily="18" charset="0"/>
                <a:cs typeface="Times New Roman" pitchFamily="18" charset="0"/>
              </a:rPr>
              <a:t> та </a:t>
            </a:r>
            <a:r>
              <a:rPr lang="ru-RU" sz="1600" dirty="0" err="1" smtClean="0">
                <a:latin typeface="Times New Roman" pitchFamily="18" charset="0"/>
                <a:cs typeface="Times New Roman" pitchFamily="18" charset="0"/>
              </a:rPr>
              <a:t>консультації</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a:t>
            </a:r>
            <a:r>
              <a:rPr lang="ru-RU" sz="1600" dirty="0" smtClean="0">
                <a:latin typeface="Times New Roman" pitchFamily="18" charset="0"/>
                <a:cs typeface="Times New Roman" pitchFamily="18" charset="0"/>
              </a:rPr>
              <a:t> батьками </a:t>
            </a:r>
            <a:r>
              <a:rPr lang="ru-RU" sz="1600" dirty="0" err="1" smtClean="0">
                <a:latin typeface="Times New Roman" pitchFamily="18" charset="0"/>
                <a:cs typeface="Times New Roman" pitchFamily="18" charset="0"/>
              </a:rPr>
              <a:t>першокласників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п’ятикласників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новоприбулих</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учнів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щодо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адаптації</a:t>
            </a:r>
            <a:r>
              <a:rPr lang="ru-RU" sz="1600" dirty="0" smtClean="0">
                <a:latin typeface="Times New Roman" pitchFamily="18" charset="0"/>
                <a:cs typeface="Times New Roman" pitchFamily="18" charset="0"/>
              </a:rPr>
              <a:t>, а </a:t>
            </a:r>
            <a:r>
              <a:rPr lang="ru-RU" sz="1600" dirty="0" err="1" smtClean="0">
                <a:latin typeface="Times New Roman" pitchFamily="18" charset="0"/>
                <a:cs typeface="Times New Roman" pitchFamily="18" charset="0"/>
              </a:rPr>
              <a:t>також</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консультації</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батьків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школярів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що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звертались</a:t>
            </a:r>
            <a:r>
              <a:rPr lang="ru-RU" sz="1600" dirty="0" smtClean="0">
                <a:latin typeface="Times New Roman" pitchFamily="18" charset="0"/>
                <a:cs typeface="Times New Roman" pitchFamily="18" charset="0"/>
              </a:rPr>
              <a:t> за потреби.</a:t>
            </a:r>
          </a:p>
          <a:p>
            <a:pPr>
              <a:buNone/>
            </a:pPr>
            <a:r>
              <a:rPr lang="ru-RU" sz="1600" dirty="0" smtClean="0">
                <a:latin typeface="Times New Roman" pitchFamily="18" charset="0"/>
                <a:cs typeface="Times New Roman" pitchFamily="18" charset="0"/>
              </a:rPr>
              <a:t>		За час карантину </a:t>
            </a:r>
            <a:r>
              <a:rPr lang="ru-RU" sz="1600" dirty="0" err="1" smtClean="0">
                <a:latin typeface="Times New Roman" pitchFamily="18" charset="0"/>
                <a:cs typeface="Times New Roman" pitchFamily="18" charset="0"/>
              </a:rPr>
              <a:t>здійснювалась</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різна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просвітницько-профілактична</a:t>
            </a:r>
            <a:r>
              <a:rPr lang="ru-RU" sz="1600" dirty="0" smtClean="0">
                <a:latin typeface="Times New Roman" pitchFamily="18" charset="0"/>
                <a:cs typeface="Times New Roman" pitchFamily="18" charset="0"/>
              </a:rPr>
              <a:t> робота, </a:t>
            </a:r>
            <a:r>
              <a:rPr lang="ru-RU" sz="1600" dirty="0" err="1" smtClean="0">
                <a:latin typeface="Times New Roman" pitchFamily="18" charset="0"/>
                <a:cs typeface="Times New Roman" pitchFamily="18" charset="0"/>
              </a:rPr>
              <a:t>зокрема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рекомендації</a:t>
            </a:r>
            <a:r>
              <a:rPr lang="ru-RU" sz="1600" dirty="0" smtClean="0">
                <a:latin typeface="Times New Roman" pitchFamily="18" charset="0"/>
                <a:cs typeface="Times New Roman" pitchFamily="18" charset="0"/>
              </a:rPr>
              <a:t> для </a:t>
            </a:r>
            <a:r>
              <a:rPr lang="ru-RU" sz="1600" dirty="0" err="1" smtClean="0">
                <a:latin typeface="Times New Roman" pitchFamily="18" charset="0"/>
                <a:cs typeface="Times New Roman" pitchFamily="18" charset="0"/>
              </a:rPr>
              <a:t>батьків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щодо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заохочення</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дітей</a:t>
            </a:r>
            <a:r>
              <a:rPr lang="ru-RU" sz="1600" dirty="0" smtClean="0">
                <a:latin typeface="Times New Roman" pitchFamily="18" charset="0"/>
                <a:cs typeface="Times New Roman" pitchFamily="18" charset="0"/>
              </a:rPr>
              <a:t> до </a:t>
            </a:r>
            <a:r>
              <a:rPr lang="ru-RU" sz="1600" dirty="0" err="1" smtClean="0">
                <a:latin typeface="Times New Roman" pitchFamily="18" charset="0"/>
                <a:cs typeface="Times New Roman" pitchFamily="18" charset="0"/>
              </a:rPr>
              <a:t>дистанційного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навчання</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Тато</a:t>
            </a:r>
            <a:r>
              <a:rPr lang="ru-RU" sz="1600" dirty="0" smtClean="0">
                <a:latin typeface="Times New Roman" pitchFamily="18" charset="0"/>
                <a:cs typeface="Times New Roman" pitchFamily="18" charset="0"/>
              </a:rPr>
              <a:t> плаче…мама плаче…</a:t>
            </a:r>
            <a:r>
              <a:rPr lang="ru-RU" sz="1600" dirty="0" err="1" smtClean="0">
                <a:latin typeface="Times New Roman" pitchFamily="18" charset="0"/>
                <a:cs typeface="Times New Roman" pitchFamily="18" charset="0"/>
              </a:rPr>
              <a:t>Дитина</a:t>
            </a:r>
            <a:r>
              <a:rPr lang="ru-RU" sz="1600" dirty="0" smtClean="0">
                <a:latin typeface="Times New Roman" pitchFamily="18" charset="0"/>
                <a:cs typeface="Times New Roman" pitchFamily="18" charset="0"/>
              </a:rPr>
              <a:t> на </a:t>
            </a:r>
            <a:r>
              <a:rPr lang="ru-RU" sz="1600" dirty="0" err="1" smtClean="0">
                <a:latin typeface="Times New Roman" pitchFamily="18" charset="0"/>
                <a:cs typeface="Times New Roman" pitchFamily="18" charset="0"/>
              </a:rPr>
              <a:t>карантині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вчитися</a:t>
            </a:r>
            <a:r>
              <a:rPr lang="ru-RU" sz="1600" dirty="0" smtClean="0">
                <a:latin typeface="Times New Roman" pitchFamily="18" charset="0"/>
                <a:cs typeface="Times New Roman" pitchFamily="18" charset="0"/>
              </a:rPr>
              <a:t> не </a:t>
            </a:r>
            <a:r>
              <a:rPr lang="ru-RU" sz="1600" dirty="0" err="1" smtClean="0">
                <a:latin typeface="Times New Roman" pitchFamily="18" charset="0"/>
                <a:cs typeface="Times New Roman" pitchFamily="18" charset="0"/>
              </a:rPr>
              <a:t>хоче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Що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робити</a:t>
            </a:r>
            <a:r>
              <a:rPr lang="ru-RU" sz="1600" dirty="0" smtClean="0">
                <a:latin typeface="Times New Roman" pitchFamily="18" charset="0"/>
                <a:cs typeface="Times New Roman" pitchFamily="18" charset="0"/>
              </a:rPr>
              <a:t>?).</a:t>
            </a:r>
            <a:endParaRPr lang="uk-UA" sz="1600" dirty="0">
              <a:latin typeface="Times New Roman" pitchFamily="18" charset="0"/>
              <a:cs typeface="Times New Roman" pitchFamily="18" charset="0"/>
            </a:endParaRPr>
          </a:p>
        </p:txBody>
      </p:sp>
      <p:pic>
        <p:nvPicPr>
          <p:cNvPr id="8" name="Рисунок 7" descr="E:\Батерук\20190920_174913.jpg"/>
          <p:cNvPicPr/>
          <p:nvPr/>
        </p:nvPicPr>
        <p:blipFill>
          <a:blip r:embed="rId2" cstate="print"/>
          <a:srcRect b="18554"/>
          <a:stretch>
            <a:fillRect/>
          </a:stretch>
        </p:blipFill>
        <p:spPr bwMode="auto">
          <a:xfrm rot="10447971">
            <a:off x="72103" y="5182367"/>
            <a:ext cx="2627784" cy="1545373"/>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3131840" y="5013176"/>
            <a:ext cx="2592288" cy="1584176"/>
          </a:xfrm>
          <a:prstGeom prst="rect">
            <a:avLst/>
          </a:prstGeom>
          <a:noFill/>
          <a:ln w="9525">
            <a:noFill/>
            <a:miter lim="800000"/>
            <a:headEnd/>
            <a:tailEnd/>
          </a:ln>
        </p:spPr>
      </p:pic>
      <p:pic>
        <p:nvPicPr>
          <p:cNvPr id="6" name="Рисунок 5" descr="Світлина від Хриплинська гімназія Івано-Франківської міської ради."/>
          <p:cNvPicPr/>
          <p:nvPr/>
        </p:nvPicPr>
        <p:blipFill>
          <a:blip r:embed="rId4" cstate="print"/>
          <a:srcRect/>
          <a:stretch>
            <a:fillRect/>
          </a:stretch>
        </p:blipFill>
        <p:spPr bwMode="auto">
          <a:xfrm rot="212507">
            <a:off x="6198565" y="5092832"/>
            <a:ext cx="2627686" cy="1578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ProPowerPoint\Шаблоны\В работе\1 Сентября\1sentPr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Заголовок 1"/>
          <p:cNvSpPr>
            <a:spLocks noGrp="1"/>
          </p:cNvSpPr>
          <p:nvPr>
            <p:ph type="title"/>
          </p:nvPr>
        </p:nvSpPr>
        <p:spPr>
          <a:xfrm>
            <a:off x="1619672" y="116632"/>
            <a:ext cx="7345363" cy="720725"/>
          </a:xfrm>
          <a:solidFill>
            <a:srgbClr val="FFFF00"/>
          </a:solidFill>
        </p:spPr>
        <p:txBody>
          <a:bodyPr/>
          <a:lstStyle/>
          <a:p>
            <a:r>
              <a:rPr lang="uk-UA" b="1" dirty="0" smtClean="0">
                <a:solidFill>
                  <a:srgbClr val="002060"/>
                </a:solidFill>
                <a:latin typeface="Monotype Corsiva" pitchFamily="66" charset="0"/>
              </a:rPr>
              <a:t>Робота шкільної бібліотеки</a:t>
            </a:r>
          </a:p>
        </p:txBody>
      </p:sp>
      <p:sp>
        <p:nvSpPr>
          <p:cNvPr id="14340" name="Объект 2"/>
          <p:cNvSpPr>
            <a:spLocks noGrp="1"/>
          </p:cNvSpPr>
          <p:nvPr>
            <p:ph idx="1"/>
          </p:nvPr>
        </p:nvSpPr>
        <p:spPr>
          <a:xfrm>
            <a:off x="1223120" y="764704"/>
            <a:ext cx="7920880" cy="5543822"/>
          </a:xfrm>
        </p:spPr>
        <p:txBody>
          <a:bodyPr/>
          <a:lstStyle/>
          <a:p>
            <a:pPr>
              <a:buNone/>
            </a:pPr>
            <a:r>
              <a:rPr lang="uk-UA" sz="1600" dirty="0" smtClean="0">
                <a:latin typeface="Times New Roman" pitchFamily="18" charset="0"/>
                <a:cs typeface="Times New Roman" pitchFamily="18" charset="0"/>
              </a:rPr>
              <a:t>	 	Результативність співпраці бібліотеки з педагогічним колективом залежить від того, на скільки майстерно шкільний бібліотекар разом з педагогами школи, прилучає дитину до книжки, вчить оволодівати мистецтвом літературного читання, активно популяризує книжку, закріплює читацькі навички, розвиває художній смак і самостійність суджень, розширює діапазон читацького досвіду та знань, формує національну свідомість, характер, моральні якості.</a:t>
            </a:r>
            <a:endParaRPr lang="ru-RU" sz="1600" dirty="0" smtClean="0">
              <a:latin typeface="Times New Roman" pitchFamily="18" charset="0"/>
              <a:cs typeface="Times New Roman" pitchFamily="18" charset="0"/>
            </a:endParaRPr>
          </a:p>
          <a:p>
            <a:pPr>
              <a:buNone/>
            </a:pPr>
            <a:r>
              <a:rPr lang="uk-UA" sz="1600" dirty="0" smtClean="0">
                <a:latin typeface="Times New Roman" pitchFamily="18" charset="0"/>
                <a:cs typeface="Times New Roman" pitchFamily="18" charset="0"/>
              </a:rPr>
              <a:t>		Впродовж  2019-2020 </a:t>
            </a:r>
            <a:r>
              <a:rPr lang="uk-UA" sz="1600" dirty="0" err="1" smtClean="0">
                <a:latin typeface="Times New Roman" pitchFamily="18" charset="0"/>
                <a:cs typeface="Times New Roman" pitchFamily="18" charset="0"/>
              </a:rPr>
              <a:t>н.р</a:t>
            </a:r>
            <a:r>
              <a:rPr lang="uk-UA" sz="1600" dirty="0" smtClean="0">
                <a:latin typeface="Times New Roman" pitchFamily="18" charset="0"/>
                <a:cs typeface="Times New Roman" pitchFamily="18" charset="0"/>
              </a:rPr>
              <a:t>. </a:t>
            </a:r>
            <a:r>
              <a:rPr lang="uk-UA" sz="1600" dirty="0" err="1" smtClean="0">
                <a:latin typeface="Times New Roman" pitchFamily="18" charset="0"/>
                <a:cs typeface="Times New Roman" pitchFamily="18" charset="0"/>
              </a:rPr>
              <a:t>шк.бібліотека</a:t>
            </a:r>
            <a:r>
              <a:rPr lang="uk-UA" sz="1600" dirty="0" smtClean="0">
                <a:latin typeface="Times New Roman" pitchFamily="18" charset="0"/>
                <a:cs typeface="Times New Roman" pitchFamily="18" charset="0"/>
              </a:rPr>
              <a:t>  обслуговувала 136 читачів, з них 21 – вчителі. Підручниками здобувачі освіти були забезпечені на 96%. Кількість відвідувань за рік-493. Книговидача склала-924.</a:t>
            </a:r>
          </a:p>
          <a:p>
            <a:pPr>
              <a:buNone/>
            </a:pPr>
            <a:r>
              <a:rPr lang="uk-UA" sz="1600" dirty="0" smtClean="0">
                <a:latin typeface="Times New Roman" pitchFamily="18" charset="0"/>
                <a:cs typeface="Times New Roman" pitchFamily="18" charset="0"/>
              </a:rPr>
              <a:t>		До бібліотечного фонду надійшло: художньої </a:t>
            </a:r>
            <a:r>
              <a:rPr lang="uk-UA" sz="1600" dirty="0" err="1" smtClean="0">
                <a:latin typeface="Times New Roman" pitchFamily="18" charset="0"/>
                <a:cs typeface="Times New Roman" pitchFamily="18" charset="0"/>
              </a:rPr>
              <a:t>літератури-</a:t>
            </a:r>
            <a:r>
              <a:rPr lang="uk-UA" sz="1600" dirty="0" smtClean="0">
                <a:latin typeface="Times New Roman" pitchFamily="18" charset="0"/>
                <a:cs typeface="Times New Roman" pitchFamily="18" charset="0"/>
              </a:rPr>
              <a:t> 125 примірників на суму  9941 грн., навчальної літератури - 302 примірник на суму 13123 грн. Під час Акції “ Подаруй бібліотеці </a:t>
            </a:r>
            <a:r>
              <a:rPr lang="uk-UA" sz="1600" dirty="0" err="1" smtClean="0">
                <a:latin typeface="Times New Roman" pitchFamily="18" charset="0"/>
                <a:cs typeface="Times New Roman" pitchFamily="18" charset="0"/>
              </a:rPr>
              <a:t>книгу”</a:t>
            </a:r>
            <a:r>
              <a:rPr lang="uk-UA" sz="1600" dirty="0" smtClean="0">
                <a:latin typeface="Times New Roman" pitchFamily="18" charset="0"/>
                <a:cs typeface="Times New Roman" pitchFamily="18" charset="0"/>
              </a:rPr>
              <a:t> було подаровано 31 книгу на суму 750 грн.</a:t>
            </a:r>
          </a:p>
          <a:p>
            <a:pPr>
              <a:buNone/>
            </a:pPr>
            <a:r>
              <a:rPr lang="uk-UA" sz="1600" dirty="0" smtClean="0">
                <a:latin typeface="Times New Roman" pitchFamily="18" charset="0"/>
                <a:cs typeface="Times New Roman" pitchFamily="18" charset="0"/>
              </a:rPr>
              <a:t>		Було проведено   9 бібліотечних уроків та бесід, 3 масові заходи з  мультимедійним супроводом, 3 заходи проведено дистанційно: до Дня міста, до Дня матері та родини, Тижня охорони праці та безпеки життєдіяльності; 11 книжкових  виставок, 3 шкільних конкурси.           </a:t>
            </a:r>
            <a:endParaRPr lang="ru-RU" sz="1600" dirty="0" smtClean="0">
              <a:latin typeface="Times New Roman" pitchFamily="18" charset="0"/>
              <a:cs typeface="Times New Roman" pitchFamily="18" charset="0"/>
            </a:endParaRPr>
          </a:p>
          <a:p>
            <a:pPr>
              <a:buNone/>
            </a:pPr>
            <a:r>
              <a:rPr lang="uk-UA" sz="1600"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a:buNone/>
            </a:pPr>
            <a:endParaRPr lang="uk-UA" sz="2400" dirty="0" smtClean="0"/>
          </a:p>
        </p:txBody>
      </p:sp>
      <p:pic>
        <p:nvPicPr>
          <p:cNvPr id="5" name="Рисунок 4" descr="Світлина від Хриплинська гімназія Івано-Франківської міської ради."/>
          <p:cNvPicPr/>
          <p:nvPr/>
        </p:nvPicPr>
        <p:blipFill>
          <a:blip r:embed="rId3" cstate="print"/>
          <a:srcRect/>
          <a:stretch>
            <a:fillRect/>
          </a:stretch>
        </p:blipFill>
        <p:spPr bwMode="auto">
          <a:xfrm rot="21339125">
            <a:off x="238119" y="5001843"/>
            <a:ext cx="2604208" cy="1656592"/>
          </a:xfrm>
          <a:prstGeom prst="rect">
            <a:avLst/>
          </a:prstGeom>
          <a:noFill/>
          <a:ln w="9525">
            <a:noFill/>
            <a:miter lim="800000"/>
            <a:headEnd/>
            <a:tailEnd/>
          </a:ln>
        </p:spPr>
      </p:pic>
      <p:pic>
        <p:nvPicPr>
          <p:cNvPr id="6" name="Рисунок 5" descr="Світлина від Хриплинська гімназія Івано-Франківської міської ради."/>
          <p:cNvPicPr/>
          <p:nvPr/>
        </p:nvPicPr>
        <p:blipFill>
          <a:blip r:embed="rId4" cstate="print"/>
          <a:srcRect/>
          <a:stretch>
            <a:fillRect/>
          </a:stretch>
        </p:blipFill>
        <p:spPr bwMode="auto">
          <a:xfrm>
            <a:off x="2843808" y="4869160"/>
            <a:ext cx="2376264" cy="1800200"/>
          </a:xfrm>
          <a:prstGeom prst="rect">
            <a:avLst/>
          </a:prstGeom>
          <a:noFill/>
          <a:ln w="9525">
            <a:noFill/>
            <a:miter lim="800000"/>
            <a:headEnd/>
            <a:tailEnd/>
          </a:ln>
        </p:spPr>
      </p:pic>
      <p:pic>
        <p:nvPicPr>
          <p:cNvPr id="7" name="Рисунок 6" descr="Світлина від Хриплинська гімназія Івано-Франківської міської ради."/>
          <p:cNvPicPr/>
          <p:nvPr/>
        </p:nvPicPr>
        <p:blipFill>
          <a:blip r:embed="rId5" cstate="print"/>
          <a:srcRect/>
          <a:stretch>
            <a:fillRect/>
          </a:stretch>
        </p:blipFill>
        <p:spPr bwMode="auto">
          <a:xfrm>
            <a:off x="7447601" y="4725144"/>
            <a:ext cx="1696399" cy="2132856"/>
          </a:xfrm>
          <a:prstGeom prst="rect">
            <a:avLst/>
          </a:prstGeom>
          <a:noFill/>
          <a:ln w="9525">
            <a:noFill/>
            <a:miter lim="800000"/>
            <a:headEnd/>
            <a:tailEnd/>
          </a:ln>
        </p:spPr>
      </p:pic>
      <p:pic>
        <p:nvPicPr>
          <p:cNvPr id="8" name="Рисунок 7" descr="Світлина від Хриплинська гімназія Івано-Франківської міської ради."/>
          <p:cNvPicPr/>
          <p:nvPr/>
        </p:nvPicPr>
        <p:blipFill>
          <a:blip r:embed="rId6" cstate="print"/>
          <a:srcRect/>
          <a:stretch>
            <a:fillRect/>
          </a:stretch>
        </p:blipFill>
        <p:spPr bwMode="auto">
          <a:xfrm>
            <a:off x="5076056" y="4725144"/>
            <a:ext cx="2357120" cy="1767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992888" cy="720725"/>
          </a:xfrm>
          <a:solidFill>
            <a:srgbClr val="FFFF00"/>
          </a:solidFill>
        </p:spPr>
        <p:txBody>
          <a:bodyPr/>
          <a:lstStyle/>
          <a:p>
            <a:r>
              <a:rPr lang="uk-UA" b="1" dirty="0" smtClean="0">
                <a:solidFill>
                  <a:srgbClr val="002060"/>
                </a:solidFill>
                <a:latin typeface="Monotype Corsiva" pitchFamily="66" charset="0"/>
              </a:rPr>
              <a:t>Фінансово-господарська діяльність</a:t>
            </a:r>
            <a:endParaRPr lang="uk-UA" b="1" dirty="0">
              <a:solidFill>
                <a:srgbClr val="002060"/>
              </a:solidFill>
              <a:latin typeface="Monotype Corsiva" pitchFamily="66" charset="0"/>
            </a:endParaRPr>
          </a:p>
        </p:txBody>
      </p:sp>
      <p:graphicFrame>
        <p:nvGraphicFramePr>
          <p:cNvPr id="4" name="Содержимое 3"/>
          <p:cNvGraphicFramePr>
            <a:graphicFrameLocks noGrp="1"/>
          </p:cNvGraphicFramePr>
          <p:nvPr>
            <p:ph idx="1"/>
          </p:nvPr>
        </p:nvGraphicFramePr>
        <p:xfrm>
          <a:off x="467544" y="1196752"/>
          <a:ext cx="8229600" cy="4906045"/>
        </p:xfrm>
        <a:graphic>
          <a:graphicData uri="http://schemas.openxmlformats.org/drawingml/2006/table">
            <a:tbl>
              <a:tblPr firstRow="1" bandRow="1">
                <a:tableStyleId>{5C22544A-7EE6-4342-B048-85BDC9FD1C3A}</a:tableStyleId>
              </a:tblPr>
              <a:tblGrid>
                <a:gridCol w="2743200"/>
                <a:gridCol w="2743200"/>
                <a:gridCol w="2743200"/>
              </a:tblGrid>
              <a:tr h="400158">
                <a:tc>
                  <a:txBody>
                    <a:bodyPr/>
                    <a:lstStyle/>
                    <a:p>
                      <a:endParaRPr lang="uk-UA" dirty="0"/>
                    </a:p>
                  </a:txBody>
                  <a:tcPr/>
                </a:tc>
                <a:tc>
                  <a:txBody>
                    <a:bodyPr/>
                    <a:lstStyle/>
                    <a:p>
                      <a:r>
                        <a:rPr lang="uk-UA" dirty="0" smtClean="0"/>
                        <a:t>Перелік робіт </a:t>
                      </a:r>
                      <a:endParaRPr lang="uk-UA" dirty="0"/>
                    </a:p>
                  </a:txBody>
                  <a:tcPr/>
                </a:tc>
                <a:tc>
                  <a:txBody>
                    <a:bodyPr/>
                    <a:lstStyle/>
                    <a:p>
                      <a:r>
                        <a:rPr lang="uk-UA" dirty="0" smtClean="0"/>
                        <a:t>Сума  </a:t>
                      </a:r>
                      <a:endParaRPr lang="uk-UA" dirty="0"/>
                    </a:p>
                  </a:txBody>
                  <a:tcPr/>
                </a:tc>
              </a:tr>
              <a:tr h="1677374">
                <a:tc>
                  <a:txBody>
                    <a:bodyPr/>
                    <a:lstStyle/>
                    <a:p>
                      <a:r>
                        <a:rPr lang="uk-UA" sz="1600" dirty="0" smtClean="0"/>
                        <a:t>Бюджетні кошти </a:t>
                      </a:r>
                      <a:endParaRPr lang="uk-UA" sz="1600" dirty="0"/>
                    </a:p>
                  </a:txBody>
                  <a:tcPr/>
                </a:tc>
                <a:tc>
                  <a:txBody>
                    <a:bodyPr/>
                    <a:lstStyle/>
                    <a:p>
                      <a:r>
                        <a:rPr lang="uk-UA" sz="1600" dirty="0" smtClean="0"/>
                        <a:t>Придбання меблів, </a:t>
                      </a:r>
                      <a:r>
                        <a:rPr lang="uk-UA" sz="1600" dirty="0" err="1" smtClean="0"/>
                        <a:t>комп</a:t>
                      </a:r>
                      <a:r>
                        <a:rPr lang="en-US" sz="1600" dirty="0" smtClean="0"/>
                        <a:t>’</a:t>
                      </a:r>
                      <a:r>
                        <a:rPr lang="uk-UA" sz="1600" dirty="0" err="1" smtClean="0"/>
                        <a:t>ютерного</a:t>
                      </a:r>
                      <a:r>
                        <a:rPr lang="uk-UA" sz="1600" baseline="0" dirty="0" smtClean="0"/>
                        <a:t> та мультимедійного обладнання, наочності для кабінетів фізики, хімії, біології, інформатики</a:t>
                      </a:r>
                      <a:endParaRPr lang="uk-UA" sz="1600" dirty="0"/>
                    </a:p>
                  </a:txBody>
                  <a:tcPr/>
                </a:tc>
                <a:tc>
                  <a:txBody>
                    <a:bodyPr/>
                    <a:lstStyle/>
                    <a:p>
                      <a:r>
                        <a:rPr lang="uk-UA" sz="1600" dirty="0" smtClean="0"/>
                        <a:t>4 000 000 грн.</a:t>
                      </a:r>
                      <a:endParaRPr lang="uk-UA" sz="1600" dirty="0"/>
                    </a:p>
                  </a:txBody>
                  <a:tcPr/>
                </a:tc>
              </a:tr>
              <a:tr h="1151139">
                <a:tc>
                  <a:txBody>
                    <a:bodyPr/>
                    <a:lstStyle/>
                    <a:p>
                      <a:r>
                        <a:rPr lang="uk-UA" sz="1600" dirty="0" smtClean="0"/>
                        <a:t>Кошти</a:t>
                      </a:r>
                      <a:r>
                        <a:rPr lang="uk-UA" sz="1600" baseline="0" dirty="0" smtClean="0"/>
                        <a:t> сільської ради </a:t>
                      </a:r>
                      <a:endParaRPr lang="uk-UA" sz="1600" dirty="0"/>
                    </a:p>
                  </a:txBody>
                  <a:tcPr/>
                </a:tc>
                <a:tc>
                  <a:txBody>
                    <a:bodyPr/>
                    <a:lstStyle/>
                    <a:p>
                      <a:r>
                        <a:rPr lang="uk-UA" sz="1600" dirty="0" smtClean="0"/>
                        <a:t>Поповнення</a:t>
                      </a:r>
                      <a:r>
                        <a:rPr lang="uk-UA" sz="1600" baseline="0" dirty="0" smtClean="0"/>
                        <a:t> навчально-дидактичного бази ( для уроків природознавства, географії, 1 класу)</a:t>
                      </a:r>
                      <a:endParaRPr lang="uk-UA" sz="1600" dirty="0"/>
                    </a:p>
                  </a:txBody>
                  <a:tcPr/>
                </a:tc>
                <a:tc>
                  <a:txBody>
                    <a:bodyPr/>
                    <a:lstStyle/>
                    <a:p>
                      <a:r>
                        <a:rPr lang="uk-UA" sz="1600" dirty="0" smtClean="0"/>
                        <a:t>130 000 грн.</a:t>
                      </a:r>
                      <a:endParaRPr lang="uk-UA" sz="1600" dirty="0"/>
                    </a:p>
                  </a:txBody>
                  <a:tcPr/>
                </a:tc>
              </a:tr>
              <a:tr h="1677374">
                <a:tc>
                  <a:txBody>
                    <a:bodyPr/>
                    <a:lstStyle/>
                    <a:p>
                      <a:r>
                        <a:rPr lang="uk-UA" sz="1600" dirty="0" smtClean="0"/>
                        <a:t>Депутатські кошти </a:t>
                      </a:r>
                      <a:endParaRPr lang="uk-UA" sz="1600" dirty="0"/>
                    </a:p>
                  </a:txBody>
                  <a:tcPr/>
                </a:tc>
                <a:tc>
                  <a:txBody>
                    <a:bodyPr/>
                    <a:lstStyle/>
                    <a:p>
                      <a:r>
                        <a:rPr lang="uk-UA" sz="1600" dirty="0" smtClean="0"/>
                        <a:t>Поновлення матеріально-технічної бази ( придбання  товарів господарського призначення, музичної апаратури,</a:t>
                      </a:r>
                      <a:r>
                        <a:rPr lang="uk-UA" sz="1600" baseline="0" dirty="0" smtClean="0"/>
                        <a:t> для уроків трудового навчання</a:t>
                      </a:r>
                      <a:r>
                        <a:rPr lang="uk-UA" sz="1600" dirty="0" smtClean="0"/>
                        <a:t>)</a:t>
                      </a:r>
                      <a:endParaRPr lang="uk-UA" sz="1600" dirty="0"/>
                    </a:p>
                  </a:txBody>
                  <a:tcPr/>
                </a:tc>
                <a:tc>
                  <a:txBody>
                    <a:bodyPr/>
                    <a:lstStyle/>
                    <a:p>
                      <a:r>
                        <a:rPr lang="uk-UA" sz="1600" dirty="0" smtClean="0"/>
                        <a:t>27 000 грн.</a:t>
                      </a:r>
                      <a:endParaRPr lang="uk-UA" sz="1600"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ProPowerPoint\Шаблоны\В работе\1 Сентября\1sentPr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Заголовок 1"/>
          <p:cNvSpPr>
            <a:spLocks noGrp="1"/>
          </p:cNvSpPr>
          <p:nvPr>
            <p:ph type="title"/>
          </p:nvPr>
        </p:nvSpPr>
        <p:spPr>
          <a:xfrm>
            <a:off x="1475656" y="116632"/>
            <a:ext cx="7345363" cy="720725"/>
          </a:xfrm>
          <a:solidFill>
            <a:srgbClr val="FFFF00"/>
          </a:solidFill>
        </p:spPr>
        <p:txBody>
          <a:bodyPr/>
          <a:lstStyle/>
          <a:p>
            <a:r>
              <a:rPr lang="uk-UA" b="1" dirty="0" smtClean="0">
                <a:solidFill>
                  <a:srgbClr val="002060"/>
                </a:solidFill>
                <a:latin typeface="Monotype Corsiva" pitchFamily="66" charset="0"/>
                <a:cs typeface="Times New Roman" pitchFamily="18" charset="0"/>
              </a:rPr>
              <a:t>Управління  освітнім закладом </a:t>
            </a:r>
          </a:p>
        </p:txBody>
      </p:sp>
      <p:sp>
        <p:nvSpPr>
          <p:cNvPr id="14340" name="Объект 2"/>
          <p:cNvSpPr>
            <a:spLocks noGrp="1"/>
          </p:cNvSpPr>
          <p:nvPr>
            <p:ph idx="1"/>
          </p:nvPr>
        </p:nvSpPr>
        <p:spPr>
          <a:xfrm>
            <a:off x="1115616" y="836712"/>
            <a:ext cx="7704856" cy="5543822"/>
          </a:xfrm>
        </p:spPr>
        <p:txBody>
          <a:bodyPr/>
          <a:lstStyle/>
          <a:p>
            <a:r>
              <a:rPr lang="uk-UA" sz="2400" dirty="0" smtClean="0"/>
              <a:t> 	</a:t>
            </a:r>
            <a:r>
              <a:rPr lang="uk-UA" sz="1700" dirty="0" smtClean="0">
                <a:latin typeface="Times New Roman" pitchFamily="18" charset="0"/>
                <a:cs typeface="Times New Roman" pitchFamily="18" charset="0"/>
              </a:rPr>
              <a:t>Упродовж 2019-2020  навчального року адміністрацією гімназії опрацьовувались, вивчались та аналізувались питання з управлінської, організаційної, освітньої діяльності, а саме: </a:t>
            </a:r>
          </a:p>
          <a:p>
            <a:pPr lvl="0"/>
            <a:r>
              <a:rPr lang="ru-RU" sz="1700" dirty="0" err="1" smtClean="0">
                <a:latin typeface="Times New Roman" pitchFamily="18" charset="0"/>
                <a:cs typeface="Times New Roman" pitchFamily="18" charset="0"/>
              </a:rPr>
              <a:t>управлінська</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діяльність</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адмістрації</a:t>
            </a:r>
            <a:r>
              <a:rPr lang="ru-RU" sz="1700" dirty="0" smtClean="0">
                <a:latin typeface="Times New Roman" pitchFamily="18" charset="0"/>
                <a:cs typeface="Times New Roman" pitchFamily="18" charset="0"/>
              </a:rPr>
              <a:t>  та </a:t>
            </a:r>
            <a:r>
              <a:rPr lang="ru-RU" sz="1700" dirty="0" err="1" smtClean="0">
                <a:latin typeface="Times New Roman" pitchFamily="18" charset="0"/>
                <a:cs typeface="Times New Roman" pitchFamily="18" charset="0"/>
              </a:rPr>
              <a:t>здійснення</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внутрішкільного</a:t>
            </a:r>
            <a:r>
              <a:rPr lang="ru-RU" sz="1700" dirty="0" smtClean="0">
                <a:latin typeface="Times New Roman" pitchFamily="18" charset="0"/>
                <a:cs typeface="Times New Roman" pitchFamily="18" charset="0"/>
              </a:rPr>
              <a:t> контролю;</a:t>
            </a:r>
            <a:endParaRPr lang="uk-UA" sz="1700" dirty="0" smtClean="0">
              <a:latin typeface="Times New Roman" pitchFamily="18" charset="0"/>
              <a:cs typeface="Times New Roman" pitchFamily="18" charset="0"/>
            </a:endParaRPr>
          </a:p>
          <a:p>
            <a:pPr lvl="0"/>
            <a:r>
              <a:rPr lang="ru-RU" sz="1700" dirty="0" err="1" smtClean="0">
                <a:latin typeface="Times New Roman" pitchFamily="18" charset="0"/>
                <a:cs typeface="Times New Roman" pitchFamily="18" charset="0"/>
              </a:rPr>
              <a:t>організація</a:t>
            </a:r>
            <a:r>
              <a:rPr lang="ru-RU" sz="1700"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освітнього</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процесу</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рівень</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знань</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умінь</a:t>
            </a:r>
            <a:r>
              <a:rPr lang="ru-RU" sz="1700" dirty="0" smtClean="0">
                <a:latin typeface="Times New Roman" pitchFamily="18" charset="0"/>
                <a:cs typeface="Times New Roman" pitchFamily="18" charset="0"/>
              </a:rPr>
              <a:t> та </a:t>
            </a:r>
            <a:r>
              <a:rPr lang="ru-RU" sz="1700" dirty="0" err="1" smtClean="0">
                <a:latin typeface="Times New Roman" pitchFamily="18" charset="0"/>
                <a:cs typeface="Times New Roman" pitchFamily="18" charset="0"/>
              </a:rPr>
              <a:t>навичок</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здобувачів</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освіти</a:t>
            </a:r>
            <a:r>
              <a:rPr lang="ru-RU" sz="1700" dirty="0" smtClean="0">
                <a:latin typeface="Times New Roman" pitchFamily="18" charset="0"/>
                <a:cs typeface="Times New Roman" pitchFamily="18" charset="0"/>
              </a:rPr>
              <a:t>, стан </a:t>
            </a:r>
            <a:r>
              <a:rPr lang="ru-RU" sz="1700" dirty="0" err="1" smtClean="0">
                <a:latin typeface="Times New Roman" pitchFamily="18" charset="0"/>
                <a:cs typeface="Times New Roman" pitchFamily="18" charset="0"/>
              </a:rPr>
              <a:t>викладання</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предметів</a:t>
            </a:r>
            <a:r>
              <a:rPr lang="ru-RU" sz="1700" dirty="0" smtClean="0">
                <a:latin typeface="Times New Roman" pitchFamily="18" charset="0"/>
                <a:cs typeface="Times New Roman" pitchFamily="18" charset="0"/>
              </a:rPr>
              <a:t>;</a:t>
            </a:r>
            <a:endParaRPr lang="uk-UA" sz="1700" dirty="0" smtClean="0">
              <a:latin typeface="Times New Roman" pitchFamily="18" charset="0"/>
              <a:cs typeface="Times New Roman" pitchFamily="18" charset="0"/>
            </a:endParaRPr>
          </a:p>
          <a:p>
            <a:pPr lvl="0"/>
            <a:r>
              <a:rPr lang="ru-RU" sz="1700" dirty="0" err="1" smtClean="0">
                <a:latin typeface="Times New Roman" pitchFamily="18" charset="0"/>
                <a:cs typeface="Times New Roman" pitchFamily="18" charset="0"/>
              </a:rPr>
              <a:t>організація</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системи</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методичної</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роботи</a:t>
            </a:r>
            <a:r>
              <a:rPr lang="ru-RU" sz="1700" dirty="0" smtClean="0">
                <a:latin typeface="Times New Roman" pitchFamily="18" charset="0"/>
                <a:cs typeface="Times New Roman" pitchFamily="18" charset="0"/>
              </a:rPr>
              <a:t>;</a:t>
            </a:r>
            <a:endParaRPr lang="uk-UA" sz="1700" dirty="0" smtClean="0">
              <a:latin typeface="Times New Roman" pitchFamily="18" charset="0"/>
              <a:cs typeface="Times New Roman" pitchFamily="18" charset="0"/>
            </a:endParaRPr>
          </a:p>
          <a:p>
            <a:pPr lvl="0"/>
            <a:r>
              <a:rPr lang="ru-RU" sz="1700" dirty="0" smtClean="0">
                <a:latin typeface="Times New Roman" pitchFamily="18" charset="0"/>
                <a:cs typeface="Times New Roman" pitchFamily="18" charset="0"/>
              </a:rPr>
              <a:t>стан </a:t>
            </a:r>
            <a:r>
              <a:rPr lang="ru-RU" sz="1700" dirty="0" err="1" smtClean="0">
                <a:latin typeface="Times New Roman" pitchFamily="18" charset="0"/>
                <a:cs typeface="Times New Roman" pitchFamily="18" charset="0"/>
              </a:rPr>
              <a:t>роботи</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гімназії</a:t>
            </a:r>
            <a:r>
              <a:rPr lang="ru-RU" sz="1700" dirty="0" smtClean="0">
                <a:latin typeface="Times New Roman" pitchFamily="18" charset="0"/>
                <a:cs typeface="Times New Roman" pitchFamily="18" charset="0"/>
              </a:rPr>
              <a:t> </a:t>
            </a:r>
            <a:r>
              <a:rPr lang="uk-UA" sz="1700" dirty="0" err="1" smtClean="0">
                <a:latin typeface="Times New Roman" pitchFamily="18" charset="0"/>
                <a:cs typeface="Times New Roman" pitchFamily="18" charset="0"/>
              </a:rPr>
              <a:t>щод</a:t>
            </a:r>
            <a:r>
              <a:rPr lang="ru-RU" sz="1700" dirty="0" smtClean="0">
                <a:latin typeface="Times New Roman" pitchFamily="18" charset="0"/>
                <a:cs typeface="Times New Roman" pitchFamily="18" charset="0"/>
              </a:rPr>
              <a:t>о </a:t>
            </a:r>
            <a:r>
              <a:rPr lang="ru-RU" sz="1700" dirty="0" err="1" smtClean="0">
                <a:latin typeface="Times New Roman" pitchFamily="18" charset="0"/>
                <a:cs typeface="Times New Roman" pitchFamily="18" charset="0"/>
              </a:rPr>
              <a:t>реалізації</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концепції</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національного</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виховання</a:t>
            </a:r>
            <a:r>
              <a:rPr lang="ru-RU" sz="1700" dirty="0" smtClean="0">
                <a:latin typeface="Times New Roman" pitchFamily="18" charset="0"/>
                <a:cs typeface="Times New Roman" pitchFamily="18" charset="0"/>
              </a:rPr>
              <a:t>;</a:t>
            </a:r>
            <a:endParaRPr lang="uk-UA" sz="1700" dirty="0" smtClean="0">
              <a:latin typeface="Times New Roman" pitchFamily="18" charset="0"/>
              <a:cs typeface="Times New Roman" pitchFamily="18" charset="0"/>
            </a:endParaRPr>
          </a:p>
          <a:p>
            <a:pPr lvl="0"/>
            <a:r>
              <a:rPr lang="ru-RU" sz="1700" dirty="0" err="1" smtClean="0">
                <a:latin typeface="Times New Roman" pitchFamily="18" charset="0"/>
                <a:cs typeface="Times New Roman" pitchFamily="18" charset="0"/>
              </a:rPr>
              <a:t>організація</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роботи</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з</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охорони</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праці</a:t>
            </a:r>
            <a:r>
              <a:rPr lang="ru-RU" sz="1700" dirty="0" smtClean="0">
                <a:latin typeface="Times New Roman" pitchFamily="18" charset="0"/>
                <a:cs typeface="Times New Roman" pitchFamily="18" charset="0"/>
              </a:rPr>
              <a:t> та </a:t>
            </a:r>
            <a:r>
              <a:rPr lang="ru-RU" sz="1700" dirty="0" err="1" smtClean="0">
                <a:latin typeface="Times New Roman" pitchFamily="18" charset="0"/>
                <a:cs typeface="Times New Roman" pitchFamily="18" charset="0"/>
              </a:rPr>
              <a:t>попередження</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дитячого</a:t>
            </a:r>
            <a:r>
              <a:rPr lang="ru-RU" sz="1700" dirty="0" smtClean="0">
                <a:latin typeface="Times New Roman" pitchFamily="18" charset="0"/>
                <a:cs typeface="Times New Roman" pitchFamily="18" charset="0"/>
              </a:rPr>
              <a:t> травматизму;</a:t>
            </a:r>
            <a:endParaRPr lang="uk-UA" sz="1700" dirty="0" smtClean="0">
              <a:latin typeface="Times New Roman" pitchFamily="18" charset="0"/>
              <a:cs typeface="Times New Roman" pitchFamily="18" charset="0"/>
            </a:endParaRPr>
          </a:p>
          <a:p>
            <a:pPr lvl="0"/>
            <a:r>
              <a:rPr lang="ru-RU" sz="1700" dirty="0" err="1" smtClean="0">
                <a:latin typeface="Times New Roman" pitchFamily="18" charset="0"/>
                <a:cs typeface="Times New Roman" pitchFamily="18" charset="0"/>
              </a:rPr>
              <a:t>охорона</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дитинства</a:t>
            </a:r>
            <a:r>
              <a:rPr lang="ru-RU" sz="1700" dirty="0" smtClean="0">
                <a:latin typeface="Times New Roman" pitchFamily="18" charset="0"/>
                <a:cs typeface="Times New Roman" pitchFamily="18" charset="0"/>
              </a:rPr>
              <a:t> та робота </a:t>
            </a:r>
            <a:r>
              <a:rPr lang="ru-RU" sz="1700" dirty="0" err="1" smtClean="0">
                <a:latin typeface="Times New Roman" pitchFamily="18" charset="0"/>
                <a:cs typeface="Times New Roman" pitchFamily="18" charset="0"/>
              </a:rPr>
              <a:t>з</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дітьми</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пільгового</a:t>
            </a:r>
            <a:r>
              <a:rPr lang="ru-RU" sz="1700" dirty="0" smtClean="0">
                <a:latin typeface="Times New Roman" pitchFamily="18" charset="0"/>
                <a:cs typeface="Times New Roman" pitchFamily="18" charset="0"/>
              </a:rPr>
              <a:t> контингенту;</a:t>
            </a:r>
            <a:endParaRPr lang="uk-UA" sz="1700" dirty="0" smtClean="0">
              <a:latin typeface="Times New Roman" pitchFamily="18" charset="0"/>
              <a:cs typeface="Times New Roman" pitchFamily="18" charset="0"/>
            </a:endParaRPr>
          </a:p>
          <a:p>
            <a:pPr lvl="0"/>
            <a:r>
              <a:rPr lang="ru-RU" sz="1700" dirty="0" err="1" smtClean="0">
                <a:latin typeface="Times New Roman" pitchFamily="18" charset="0"/>
                <a:cs typeface="Times New Roman" pitchFamily="18" charset="0"/>
              </a:rPr>
              <a:t>атестація</a:t>
            </a:r>
            <a:r>
              <a:rPr lang="ru-RU" sz="1700" dirty="0" smtClean="0">
                <a:latin typeface="Times New Roman" pitchFamily="18" charset="0"/>
                <a:cs typeface="Times New Roman" pitchFamily="18" charset="0"/>
              </a:rPr>
              <a:t> та </a:t>
            </a:r>
            <a:r>
              <a:rPr lang="ru-RU" sz="1700" dirty="0" err="1" smtClean="0">
                <a:latin typeface="Times New Roman" pitchFamily="18" charset="0"/>
                <a:cs typeface="Times New Roman" pitchFamily="18" charset="0"/>
              </a:rPr>
              <a:t>проходження</a:t>
            </a:r>
            <a:r>
              <a:rPr lang="uk-UA" sz="1700" dirty="0" smtClean="0">
                <a:latin typeface="Times New Roman" pitchFamily="18" charset="0"/>
                <a:cs typeface="Times New Roman" pitchFamily="18" charset="0"/>
              </a:rPr>
              <a:t> педагогічними працівниками курсів підвищення кваліфікації;</a:t>
            </a:r>
          </a:p>
          <a:p>
            <a:pPr>
              <a:buNone/>
            </a:pPr>
            <a:r>
              <a:rPr lang="uk-UA" sz="1700" dirty="0" smtClean="0">
                <a:latin typeface="Times New Roman" pitchFamily="18" charset="0"/>
                <a:cs typeface="Times New Roman" pitchFamily="18" charset="0"/>
              </a:rPr>
              <a:t>		У школі створені та працювали органи самоврядування: рада закладу,  батьківські комітети класів, </a:t>
            </a:r>
            <a:r>
              <a:rPr lang="uk-UA" sz="1700" dirty="0" err="1" smtClean="0">
                <a:latin typeface="Times New Roman" pitchFamily="18" charset="0"/>
                <a:cs typeface="Times New Roman" pitchFamily="18" charset="0"/>
              </a:rPr>
              <a:t>РУС</a:t>
            </a:r>
            <a:r>
              <a:rPr lang="uk-UA" sz="1700" dirty="0" smtClean="0">
                <a:latin typeface="Times New Roman" pitchFamily="18" charset="0"/>
                <a:cs typeface="Times New Roman" pitchFamily="18" charset="0"/>
              </a:rPr>
              <a:t>. За участю вищезазначених органів вирішувалися найбільш важливі питання діяльності закладу, розвиток </a:t>
            </a:r>
            <a:r>
              <a:rPr lang="uk-UA" sz="1700" dirty="0" err="1" smtClean="0">
                <a:latin typeface="Times New Roman" pitchFamily="18" charset="0"/>
                <a:cs typeface="Times New Roman" pitchFamily="18" charset="0"/>
              </a:rPr>
              <a:t>матеріально–технічної</a:t>
            </a:r>
            <a:r>
              <a:rPr lang="uk-UA" sz="1700" dirty="0" smtClean="0">
                <a:latin typeface="Times New Roman" pitchFamily="18" charset="0"/>
                <a:cs typeface="Times New Roman" pitchFamily="18" charset="0"/>
              </a:rPr>
              <a:t> бази, організація освітнього процесу. </a:t>
            </a:r>
          </a:p>
          <a:p>
            <a:endParaRPr lang="uk-UA" sz="1800" dirty="0" smtClean="0">
              <a:latin typeface="Times New Roman" pitchFamily="18" charset="0"/>
              <a:cs typeface="Times New Roman" pitchFamily="18" charset="0"/>
            </a:endParaRPr>
          </a:p>
          <a:p>
            <a:pPr>
              <a:buNone/>
            </a:pPr>
            <a:endParaRPr lang="uk-UA"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ProPowerPoint\Шаблоны\В работе\1 Сентября\1sentPr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Заголовок 1"/>
          <p:cNvSpPr>
            <a:spLocks noGrp="1"/>
          </p:cNvSpPr>
          <p:nvPr>
            <p:ph type="title"/>
          </p:nvPr>
        </p:nvSpPr>
        <p:spPr>
          <a:xfrm>
            <a:off x="1619672" y="116632"/>
            <a:ext cx="7345363" cy="1152128"/>
          </a:xfrm>
          <a:solidFill>
            <a:srgbClr val="FFFF00"/>
          </a:solidFill>
        </p:spPr>
        <p:txBody>
          <a:bodyPr/>
          <a:lstStyle/>
          <a:p>
            <a:r>
              <a:rPr lang="uk-UA" b="1" dirty="0" smtClean="0">
                <a:solidFill>
                  <a:srgbClr val="002060"/>
                </a:solidFill>
                <a:latin typeface="Monotype Corsiva" pitchFamily="66" charset="0"/>
              </a:rPr>
              <a:t>Загальна інформація про   освітній  заклад </a:t>
            </a:r>
          </a:p>
        </p:txBody>
      </p:sp>
      <p:sp>
        <p:nvSpPr>
          <p:cNvPr id="14340" name="Объект 2"/>
          <p:cNvSpPr>
            <a:spLocks noGrp="1"/>
          </p:cNvSpPr>
          <p:nvPr>
            <p:ph idx="1"/>
          </p:nvPr>
        </p:nvSpPr>
        <p:spPr>
          <a:xfrm>
            <a:off x="1115616" y="1314178"/>
            <a:ext cx="7848872" cy="5543822"/>
          </a:xfrm>
        </p:spPr>
        <p:txBody>
          <a:bodyPr/>
          <a:lstStyle/>
          <a:p>
            <a:pPr>
              <a:buNone/>
            </a:pPr>
            <a:r>
              <a:rPr lang="uk-UA" sz="2400" dirty="0" smtClean="0">
                <a:latin typeface="+mj-lt"/>
              </a:rPr>
              <a:t> 		</a:t>
            </a:r>
            <a:r>
              <a:rPr lang="uk-UA" sz="1800" dirty="0" err="1" smtClean="0">
                <a:latin typeface="Times New Roman" pitchFamily="18" charset="0"/>
                <a:cs typeface="Times New Roman" pitchFamily="18" charset="0"/>
              </a:rPr>
              <a:t>Хриплинська</a:t>
            </a:r>
            <a:r>
              <a:rPr lang="uk-UA" sz="1800" dirty="0" smtClean="0">
                <a:latin typeface="Times New Roman" pitchFamily="18" charset="0"/>
                <a:cs typeface="Times New Roman" pitchFamily="18" charset="0"/>
              </a:rPr>
              <a:t> гімназія є комунальним закладом Івано-Франківської міської ради ( засновник закладу). Власником приміщень гімназії є </a:t>
            </a:r>
            <a:r>
              <a:rPr lang="uk-UA" sz="1800" dirty="0" err="1" smtClean="0">
                <a:latin typeface="Times New Roman" pitchFamily="18" charset="0"/>
                <a:cs typeface="Times New Roman" pitchFamily="18" charset="0"/>
              </a:rPr>
              <a:t>Хриплинська</a:t>
            </a:r>
            <a:r>
              <a:rPr lang="uk-UA" sz="1800" dirty="0" smtClean="0">
                <a:latin typeface="Times New Roman" pitchFamily="18" charset="0"/>
                <a:cs typeface="Times New Roman" pitchFamily="18" charset="0"/>
              </a:rPr>
              <a:t> сільська рада. </a:t>
            </a:r>
          </a:p>
          <a:p>
            <a:pPr>
              <a:buNone/>
            </a:pPr>
            <a:r>
              <a:rPr lang="uk-UA" sz="1800" dirty="0" smtClean="0">
                <a:solidFill>
                  <a:schemeClr val="tx1"/>
                </a:solidFill>
                <a:latin typeface="Times New Roman" pitchFamily="18" charset="0"/>
                <a:cs typeface="Times New Roman" pitchFamily="18" charset="0"/>
              </a:rPr>
              <a:t>		Будівля прийнята в експлуатацію в 1937р. Нове приміщення освітнього закладу  було відкрито </a:t>
            </a:r>
            <a:r>
              <a:rPr lang="uk-UA" sz="1800" dirty="0" smtClean="0">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08 вересня 2020 р.</a:t>
            </a:r>
          </a:p>
          <a:p>
            <a:r>
              <a:rPr lang="uk-UA" sz="1800" dirty="0" smtClean="0">
                <a:solidFill>
                  <a:schemeClr val="tx1"/>
                </a:solidFill>
                <a:latin typeface="Times New Roman" pitchFamily="18" charset="0"/>
                <a:cs typeface="Times New Roman" pitchFamily="18" charset="0"/>
              </a:rPr>
              <a:t>Кількість корпусів – 2 корпуси</a:t>
            </a:r>
          </a:p>
          <a:p>
            <a:r>
              <a:rPr lang="uk-UA" sz="1800" dirty="0" smtClean="0">
                <a:latin typeface="Times New Roman" pitchFamily="18" charset="0"/>
                <a:cs typeface="Times New Roman" pitchFamily="18" charset="0"/>
              </a:rPr>
              <a:t>Кількість  класів – 9  </a:t>
            </a:r>
          </a:p>
          <a:p>
            <a:r>
              <a:rPr lang="uk-UA" sz="1800" dirty="0" smtClean="0">
                <a:solidFill>
                  <a:schemeClr val="tx1"/>
                </a:solidFill>
                <a:latin typeface="Times New Roman" pitchFamily="18" charset="0"/>
                <a:cs typeface="Times New Roman" pitchFamily="18" charset="0"/>
              </a:rPr>
              <a:t>Площа подвір’я -   15,000 га</a:t>
            </a:r>
          </a:p>
          <a:p>
            <a:r>
              <a:rPr lang="uk-UA" sz="1800" dirty="0" smtClean="0">
                <a:solidFill>
                  <a:schemeClr val="tx1"/>
                </a:solidFill>
                <a:latin typeface="Times New Roman" pitchFamily="18" charset="0"/>
                <a:cs typeface="Times New Roman" pitchFamily="18" charset="0"/>
              </a:rPr>
              <a:t>Педагогічних працівників – 21 чол.</a:t>
            </a:r>
          </a:p>
          <a:p>
            <a:r>
              <a:rPr lang="uk-UA" sz="1800" dirty="0" smtClean="0">
                <a:solidFill>
                  <a:schemeClr val="tx1"/>
                </a:solidFill>
                <a:latin typeface="Times New Roman" pitchFamily="18" charset="0"/>
                <a:cs typeface="Times New Roman" pitchFamily="18" charset="0"/>
              </a:rPr>
              <a:t>Обслуговуючого персоналу – 13 чол.</a:t>
            </a:r>
          </a:p>
          <a:p>
            <a:r>
              <a:rPr lang="uk-UA" sz="1800" dirty="0" smtClean="0">
                <a:latin typeface="Times New Roman" pitchFamily="18" charset="0"/>
                <a:cs typeface="Times New Roman" pitchFamily="18" charset="0"/>
              </a:rPr>
              <a:t>Опалення – централізоване</a:t>
            </a:r>
          </a:p>
          <a:p>
            <a:r>
              <a:rPr lang="uk-UA" sz="1800" dirty="0" smtClean="0">
                <a:latin typeface="Times New Roman" pitchFamily="18" charset="0"/>
                <a:cs typeface="Times New Roman" pitchFamily="18" charset="0"/>
              </a:rPr>
              <a:t>Водопостачання – централізоване, є гаряча вода, </a:t>
            </a:r>
          </a:p>
          <a:p>
            <a:pPr>
              <a:buNone/>
            </a:pPr>
            <a:r>
              <a:rPr lang="uk-UA" sz="1800" dirty="0" smtClean="0">
                <a:latin typeface="Times New Roman" pitchFamily="18" charset="0"/>
                <a:cs typeface="Times New Roman" pitchFamily="18" charset="0"/>
              </a:rPr>
              <a:t>       каналізація</a:t>
            </a:r>
          </a:p>
          <a:p>
            <a:r>
              <a:rPr lang="uk-UA" sz="1800" dirty="0" err="1" smtClean="0">
                <a:latin typeface="Times New Roman" pitchFamily="18" charset="0"/>
                <a:cs typeface="Times New Roman" pitchFamily="18" charset="0"/>
              </a:rPr>
              <a:t>Їдальня-</a:t>
            </a:r>
            <a:r>
              <a:rPr lang="uk-UA" sz="1800" dirty="0" smtClean="0">
                <a:latin typeface="Times New Roman" pitchFamily="18" charset="0"/>
                <a:cs typeface="Times New Roman" pitchFamily="18" charset="0"/>
              </a:rPr>
              <a:t> розрахована на 100 місць.</a:t>
            </a:r>
          </a:p>
          <a:p>
            <a:r>
              <a:rPr lang="uk-UA" sz="1800" dirty="0" smtClean="0">
                <a:latin typeface="Times New Roman" pitchFamily="18" charset="0"/>
                <a:cs typeface="Times New Roman" pitchFamily="18" charset="0"/>
              </a:rPr>
              <a:t> Усі приміщення нові,  світлі і просторі, мають естетичний вигляд, забезпечені сучасними шкільними меблями, мультимедійними комплексами,  відповідають санітарно-гігієнічним вимогам.</a:t>
            </a:r>
          </a:p>
        </p:txBody>
      </p:sp>
      <p:pic>
        <p:nvPicPr>
          <p:cNvPr id="8" name="Picture 3"/>
          <p:cNvPicPr>
            <a:picLocks noChangeAspect="1" noChangeArrowheads="1"/>
          </p:cNvPicPr>
          <p:nvPr/>
        </p:nvPicPr>
        <p:blipFill>
          <a:blip r:embed="rId3" cstate="print"/>
          <a:srcRect/>
          <a:stretch>
            <a:fillRect/>
          </a:stretch>
        </p:blipFill>
        <p:spPr bwMode="auto">
          <a:xfrm>
            <a:off x="6516216" y="4365104"/>
            <a:ext cx="2232248" cy="144016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5292080" y="2924944"/>
            <a:ext cx="2376264"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ProPowerPoint\Шаблоны\В работе\1 Сентября\1sentPr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Заголовок 1"/>
          <p:cNvSpPr>
            <a:spLocks noGrp="1"/>
          </p:cNvSpPr>
          <p:nvPr>
            <p:ph type="title"/>
          </p:nvPr>
        </p:nvSpPr>
        <p:spPr>
          <a:xfrm>
            <a:off x="1619250" y="116632"/>
            <a:ext cx="7345363" cy="1152127"/>
          </a:xfrm>
          <a:solidFill>
            <a:srgbClr val="FFFF00"/>
          </a:solidFill>
        </p:spPr>
        <p:txBody>
          <a:bodyPr/>
          <a:lstStyle/>
          <a:p>
            <a:r>
              <a:rPr lang="uk-UA" b="1" dirty="0" smtClean="0">
                <a:solidFill>
                  <a:srgbClr val="002060"/>
                </a:solidFill>
                <a:latin typeface="Monotype Corsiva" pitchFamily="66" charset="0"/>
              </a:rPr>
              <a:t>Управління закладом освіти.                 Завдання на 2020-2021 </a:t>
            </a:r>
            <a:r>
              <a:rPr lang="uk-UA" b="1" dirty="0" err="1" smtClean="0">
                <a:solidFill>
                  <a:srgbClr val="002060"/>
                </a:solidFill>
                <a:latin typeface="Monotype Corsiva" pitchFamily="66" charset="0"/>
              </a:rPr>
              <a:t>н.р</a:t>
            </a:r>
            <a:r>
              <a:rPr lang="uk-UA" b="1" dirty="0" smtClean="0">
                <a:solidFill>
                  <a:srgbClr val="002060"/>
                </a:solidFill>
                <a:latin typeface="Monotype Corsiva" pitchFamily="66" charset="0"/>
              </a:rPr>
              <a:t> </a:t>
            </a:r>
          </a:p>
        </p:txBody>
      </p:sp>
      <p:sp>
        <p:nvSpPr>
          <p:cNvPr id="14340" name="Объект 2"/>
          <p:cNvSpPr>
            <a:spLocks noGrp="1"/>
          </p:cNvSpPr>
          <p:nvPr>
            <p:ph idx="1"/>
          </p:nvPr>
        </p:nvSpPr>
        <p:spPr>
          <a:xfrm>
            <a:off x="1403648" y="1314178"/>
            <a:ext cx="7344816" cy="5543822"/>
          </a:xfrm>
        </p:spPr>
        <p:txBody>
          <a:bodyPr/>
          <a:lstStyle/>
          <a:p>
            <a:pPr>
              <a:buNone/>
            </a:pPr>
            <a:r>
              <a:rPr lang="uk-UA" sz="2400" dirty="0" smtClean="0">
                <a:latin typeface="+mj-lt"/>
              </a:rPr>
              <a:t>		</a:t>
            </a:r>
            <a:r>
              <a:rPr lang="uk-UA" sz="1800" dirty="0" smtClean="0">
                <a:latin typeface="Times New Roman" pitchFamily="18" charset="0"/>
                <a:cs typeface="Times New Roman" pitchFamily="18" charset="0"/>
              </a:rPr>
              <a:t> В 2020-2021 навчальному році педагогічний колектив </a:t>
            </a:r>
            <a:r>
              <a:rPr lang="uk-UA" sz="1800" dirty="0" err="1" smtClean="0">
                <a:latin typeface="Times New Roman" pitchFamily="18" charset="0"/>
                <a:cs typeface="Times New Roman" pitchFamily="18" charset="0"/>
              </a:rPr>
              <a:t>Хриплинської</a:t>
            </a:r>
            <a:r>
              <a:rPr lang="uk-UA" sz="1800" dirty="0" smtClean="0">
                <a:latin typeface="Times New Roman" pitchFamily="18" charset="0"/>
                <a:cs typeface="Times New Roman" pitchFamily="18" charset="0"/>
              </a:rPr>
              <a:t> гімназії  свою роботу спрямовуватиме на: </a:t>
            </a:r>
          </a:p>
          <a:p>
            <a:r>
              <a:rPr lang="uk-UA" sz="1800" dirty="0" smtClean="0">
                <a:latin typeface="Times New Roman" pitchFamily="18" charset="0"/>
                <a:cs typeface="Times New Roman" pitchFamily="18" charset="0"/>
              </a:rPr>
              <a:t> розвиток освітнього простору для НУШ з метою впровадження нового Державного стандарту початкової загальної освіти та базової загальної середньої освіти;</a:t>
            </a:r>
          </a:p>
          <a:p>
            <a:r>
              <a:rPr lang="uk-UA" sz="1800" dirty="0" smtClean="0">
                <a:latin typeface="Times New Roman" pitchFamily="18" charset="0"/>
                <a:cs typeface="Times New Roman" pitchFamily="18" charset="0"/>
              </a:rPr>
              <a:t>підвищення ефективності освітнього  процесу, насамперед уроку;</a:t>
            </a:r>
          </a:p>
          <a:p>
            <a:r>
              <a:rPr lang="uk-UA" sz="1800" dirty="0" smtClean="0">
                <a:latin typeface="Times New Roman" pitchFamily="18" charset="0"/>
                <a:cs typeface="Times New Roman" pitchFamily="18" charset="0"/>
              </a:rPr>
              <a:t>забезпечення високого рівня засвоєння  основ наук на основі впровадження окремих форм і методів навчання і виховання, використання досягнень передового педагогічного досвіду і педагогічної науки.</a:t>
            </a:r>
          </a:p>
          <a:p>
            <a:r>
              <a:rPr lang="uk-UA" sz="1800" dirty="0" smtClean="0">
                <a:latin typeface="Times New Roman" pitchFamily="18" charset="0"/>
                <a:cs typeface="Times New Roman" pitchFamily="18" charset="0"/>
              </a:rPr>
              <a:t>активізацію ролі учнівського самоврядування; </a:t>
            </a:r>
          </a:p>
          <a:p>
            <a:r>
              <a:rPr lang="uk-UA" sz="1800" dirty="0" smtClean="0">
                <a:latin typeface="Times New Roman" pitchFamily="18" charset="0"/>
                <a:cs typeface="Times New Roman" pitchFamily="18" charset="0"/>
              </a:rPr>
              <a:t>впровадження </a:t>
            </a:r>
            <a:r>
              <a:rPr lang="uk-UA" sz="1800" dirty="0" err="1" smtClean="0">
                <a:latin typeface="Times New Roman" pitchFamily="18" charset="0"/>
                <a:cs typeface="Times New Roman" pitchFamily="18" charset="0"/>
              </a:rPr>
              <a:t>компетентнісного</a:t>
            </a:r>
            <a:r>
              <a:rPr lang="uk-UA" sz="1800" dirty="0" smtClean="0">
                <a:latin typeface="Times New Roman" pitchFamily="18" charset="0"/>
                <a:cs typeface="Times New Roman" pitchFamily="18" charset="0"/>
              </a:rPr>
              <a:t> підходу в освітній діяльності;</a:t>
            </a:r>
          </a:p>
          <a:p>
            <a:r>
              <a:rPr lang="uk-UA" sz="1800" dirty="0" smtClean="0">
                <a:latin typeface="Times New Roman" pitchFamily="18" charset="0"/>
                <a:cs typeface="Times New Roman" pitchFamily="18" charset="0"/>
              </a:rPr>
              <a:t>ефективність виховної системи; </a:t>
            </a:r>
          </a:p>
          <a:p>
            <a:r>
              <a:rPr lang="uk-UA" sz="1800" dirty="0" smtClean="0">
                <a:latin typeface="Times New Roman" pitchFamily="18" charset="0"/>
                <a:cs typeface="Times New Roman" pitchFamily="18" charset="0"/>
              </a:rPr>
              <a:t>організацією системи інклюзивної освіти; </a:t>
            </a:r>
          </a:p>
          <a:p>
            <a:r>
              <a:rPr lang="uk-UA" sz="1800" dirty="0" smtClean="0">
                <a:latin typeface="Times New Roman" pitchFamily="18" charset="0"/>
                <a:cs typeface="Times New Roman" pitchFamily="18" charset="0"/>
              </a:rPr>
              <a:t>забезпечення інформатизації освітньої діяльності; </a:t>
            </a:r>
          </a:p>
          <a:p>
            <a:r>
              <a:rPr lang="uk-UA" sz="1800" dirty="0" smtClean="0">
                <a:latin typeface="Times New Roman" pitchFamily="18" charset="0"/>
                <a:cs typeface="Times New Roman" pitchFamily="18" charset="0"/>
              </a:rPr>
              <a:t>оптимізацію державно-громадського управління.</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rot="20931653">
            <a:off x="-161008" y="1961169"/>
            <a:ext cx="8229600" cy="3240955"/>
          </a:xfrm>
        </p:spPr>
        <p:txBody>
          <a:bodyPr/>
          <a:lstStyle/>
          <a:p>
            <a:pPr algn="ctr">
              <a:buNone/>
            </a:pPr>
            <a:r>
              <a:rPr lang="uk-UA" sz="8000" b="1" dirty="0" smtClean="0">
                <a:solidFill>
                  <a:srgbClr val="002060"/>
                </a:solidFill>
                <a:effectLst>
                  <a:outerShdw blurRad="38100" dist="38100" dir="2700000" algn="tl">
                    <a:srgbClr val="000000">
                      <a:alpha val="43137"/>
                    </a:srgbClr>
                  </a:outerShdw>
                </a:effectLst>
                <a:latin typeface="Monotype Corsiva" pitchFamily="66" charset="0"/>
              </a:rPr>
              <a:t>Дякуємо за увагу</a:t>
            </a:r>
            <a:r>
              <a:rPr lang="uk-UA" sz="6600" b="1" dirty="0" smtClean="0">
                <a:solidFill>
                  <a:srgbClr val="002060"/>
                </a:solidFill>
                <a:effectLst>
                  <a:outerShdw blurRad="38100" dist="38100" dir="2700000" algn="tl">
                    <a:srgbClr val="000000">
                      <a:alpha val="43137"/>
                    </a:srgbClr>
                  </a:outerShdw>
                </a:effectLst>
                <a:latin typeface="Monotype Corsiva" pitchFamily="66" charset="0"/>
              </a:rPr>
              <a:t>! </a:t>
            </a:r>
            <a:endParaRPr lang="uk-UA" sz="6600" b="1" dirty="0">
              <a:solidFill>
                <a:srgbClr val="002060"/>
              </a:solidFill>
              <a:effectLst>
                <a:outerShdw blurRad="38100" dist="38100" dir="2700000" algn="tl">
                  <a:srgbClr val="000000">
                    <a:alpha val="43137"/>
                  </a:srgbClr>
                </a:outerShdw>
              </a:effectLst>
              <a:latin typeface="Monotype Corsiva" pitchFamily="66" charset="0"/>
            </a:endParaRPr>
          </a:p>
        </p:txBody>
      </p:sp>
      <p:pic>
        <p:nvPicPr>
          <p:cNvPr id="4" name="Picture 17" descr="C:\Users\admin\Downloads\FB_IMG_1572289461992.jpg"/>
          <p:cNvPicPr>
            <a:picLocks noChangeAspect="1" noChangeArrowheads="1"/>
          </p:cNvPicPr>
          <p:nvPr/>
        </p:nvPicPr>
        <p:blipFill>
          <a:blip r:embed="rId2" cstate="print"/>
          <a:srcRect/>
          <a:stretch>
            <a:fillRect/>
          </a:stretch>
        </p:blipFill>
        <p:spPr bwMode="auto">
          <a:xfrm rot="21266545">
            <a:off x="79967" y="4274346"/>
            <a:ext cx="2673350" cy="1781175"/>
          </a:xfrm>
          <a:prstGeom prst="rect">
            <a:avLst/>
          </a:prstGeom>
          <a:noFill/>
          <a:ln w="9525">
            <a:noFill/>
            <a:miter lim="800000"/>
            <a:headEnd/>
            <a:tailEnd/>
          </a:ln>
        </p:spPr>
      </p:pic>
      <p:pic>
        <p:nvPicPr>
          <p:cNvPr id="5" name="Picture 18" descr="C:\Users\admin\Downloads\FB_IMG_1572289723478 (2).jpg"/>
          <p:cNvPicPr>
            <a:picLocks noChangeAspect="1" noChangeArrowheads="1"/>
          </p:cNvPicPr>
          <p:nvPr/>
        </p:nvPicPr>
        <p:blipFill>
          <a:blip r:embed="rId3" cstate="print"/>
          <a:srcRect/>
          <a:stretch>
            <a:fillRect/>
          </a:stretch>
        </p:blipFill>
        <p:spPr bwMode="auto">
          <a:xfrm>
            <a:off x="3059832" y="3501008"/>
            <a:ext cx="2887663" cy="1920875"/>
          </a:xfrm>
          <a:prstGeom prst="rect">
            <a:avLst/>
          </a:prstGeom>
          <a:noFill/>
          <a:ln w="9525">
            <a:noFill/>
            <a:miter lim="800000"/>
            <a:headEnd/>
            <a:tailEnd/>
          </a:ln>
        </p:spPr>
      </p:pic>
      <p:pic>
        <p:nvPicPr>
          <p:cNvPr id="7" name="Picture 12" descr="C:\Users\admin\Downloads\FB_IMG_1572289689109.jpg"/>
          <p:cNvPicPr>
            <a:picLocks noChangeAspect="1" noChangeArrowheads="1"/>
          </p:cNvPicPr>
          <p:nvPr/>
        </p:nvPicPr>
        <p:blipFill>
          <a:blip r:embed="rId4" cstate="print"/>
          <a:srcRect/>
          <a:stretch>
            <a:fillRect/>
          </a:stretch>
        </p:blipFill>
        <p:spPr bwMode="auto">
          <a:xfrm rot="517264">
            <a:off x="6239798" y="3266969"/>
            <a:ext cx="2781300" cy="1849437"/>
          </a:xfrm>
          <a:prstGeom prst="rect">
            <a:avLst/>
          </a:prstGeom>
          <a:noFill/>
          <a:ln w="9525">
            <a:noFill/>
            <a:miter lim="800000"/>
            <a:headEnd/>
            <a:tailEnd/>
          </a:ln>
        </p:spPr>
      </p:pic>
      <p:pic>
        <p:nvPicPr>
          <p:cNvPr id="8" name="Picture 2" descr="C:\Documents and Settings\Loner\Local Settings\Temporary Internet Files\Content.IE5\ZG6LC3D5\MC900428105[1].wmf"/>
          <p:cNvPicPr>
            <a:picLocks noChangeAspect="1" noChangeArrowheads="1"/>
          </p:cNvPicPr>
          <p:nvPr/>
        </p:nvPicPr>
        <p:blipFill>
          <a:blip r:embed="rId5" cstate="print"/>
          <a:srcRect/>
          <a:stretch>
            <a:fillRect/>
          </a:stretch>
        </p:blipFill>
        <p:spPr bwMode="auto">
          <a:xfrm>
            <a:off x="7380312" y="1124744"/>
            <a:ext cx="1936750" cy="1655762"/>
          </a:xfrm>
          <a:prstGeom prst="rect">
            <a:avLst/>
          </a:prstGeom>
          <a:noFill/>
          <a:ln w="9525">
            <a:noFill/>
            <a:miter lim="800000"/>
            <a:headEnd/>
            <a:tailEnd/>
          </a:ln>
        </p:spPr>
      </p:pic>
      <p:pic>
        <p:nvPicPr>
          <p:cNvPr id="9" name="Picture 8" descr="b9c7fab6e5f51"/>
          <p:cNvPicPr>
            <a:picLocks noChangeAspect="1" noChangeArrowheads="1"/>
          </p:cNvPicPr>
          <p:nvPr/>
        </p:nvPicPr>
        <p:blipFill>
          <a:blip r:embed="rId6" cstate="print"/>
          <a:srcRect/>
          <a:stretch>
            <a:fillRect/>
          </a:stretch>
        </p:blipFill>
        <p:spPr bwMode="auto">
          <a:xfrm>
            <a:off x="-108520" y="620688"/>
            <a:ext cx="2663825" cy="2008188"/>
          </a:xfrm>
          <a:prstGeom prst="rect">
            <a:avLst/>
          </a:prstGeom>
          <a:noFill/>
          <a:ln w="9525">
            <a:noFill/>
            <a:miter lim="800000"/>
            <a:headEnd/>
            <a:tailEnd/>
          </a:ln>
        </p:spPr>
      </p:pic>
      <p:pic>
        <p:nvPicPr>
          <p:cNvPr id="10" name="Picture 10" descr="1490020576"/>
          <p:cNvPicPr>
            <a:picLocks noChangeAspect="1" noChangeArrowheads="1" noCrop="1"/>
          </p:cNvPicPr>
          <p:nvPr/>
        </p:nvPicPr>
        <p:blipFill>
          <a:blip r:embed="rId7" cstate="print"/>
          <a:srcRect/>
          <a:stretch>
            <a:fillRect/>
          </a:stretch>
        </p:blipFill>
        <p:spPr bwMode="auto">
          <a:xfrm rot="18573364">
            <a:off x="1513465" y="1097734"/>
            <a:ext cx="10287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6912768" cy="720725"/>
          </a:xfrm>
          <a:solidFill>
            <a:srgbClr val="FFFF00"/>
          </a:solidFill>
        </p:spPr>
        <p:txBody>
          <a:bodyPr/>
          <a:lstStyle/>
          <a:p>
            <a:r>
              <a:rPr lang="uk-UA" b="1" dirty="0" smtClean="0">
                <a:solidFill>
                  <a:srgbClr val="002060"/>
                </a:solidFill>
                <a:latin typeface="Monotype Corsiva" pitchFamily="66" charset="0"/>
              </a:rPr>
              <a:t>Мета </a:t>
            </a:r>
            <a:r>
              <a:rPr lang="uk-UA" b="1" dirty="0" err="1" smtClean="0">
                <a:solidFill>
                  <a:srgbClr val="002060"/>
                </a:solidFill>
                <a:latin typeface="Monotype Corsiva" pitchFamily="66" charset="0"/>
              </a:rPr>
              <a:t>Хриплинської</a:t>
            </a:r>
            <a:r>
              <a:rPr lang="uk-UA" b="1" dirty="0" smtClean="0">
                <a:solidFill>
                  <a:srgbClr val="002060"/>
                </a:solidFill>
                <a:latin typeface="Monotype Corsiva" pitchFamily="66" charset="0"/>
              </a:rPr>
              <a:t> гімназії </a:t>
            </a:r>
            <a:endParaRPr lang="uk-UA" b="1" dirty="0">
              <a:solidFill>
                <a:srgbClr val="002060"/>
              </a:solidFill>
              <a:latin typeface="Monotype Corsiva" pitchFamily="66" charset="0"/>
            </a:endParaRPr>
          </a:p>
        </p:txBody>
      </p:sp>
      <p:sp>
        <p:nvSpPr>
          <p:cNvPr id="8" name="Содержимое 7"/>
          <p:cNvSpPr>
            <a:spLocks noGrp="1"/>
          </p:cNvSpPr>
          <p:nvPr>
            <p:ph idx="1"/>
          </p:nvPr>
        </p:nvSpPr>
        <p:spPr>
          <a:xfrm>
            <a:off x="467544" y="1124744"/>
            <a:ext cx="8229600" cy="4465637"/>
          </a:xfrm>
        </p:spPr>
        <p:txBody>
          <a:bodyPr/>
          <a:lstStyle/>
          <a:p>
            <a:pPr>
              <a:buNone/>
            </a:pPr>
            <a:r>
              <a:rPr lang="uk-UA" sz="2400" dirty="0" smtClean="0"/>
              <a:t>		</a:t>
            </a:r>
            <a:r>
              <a:rPr lang="uk-UA" sz="1800" dirty="0" smtClean="0">
                <a:latin typeface="Times New Roman" pitchFamily="18" charset="0"/>
                <a:cs typeface="Times New Roman" pitchFamily="18" charset="0"/>
              </a:rPr>
              <a:t>Забезпечення всебічного розвитку, виховання і соціалізація особистості, яка здатна до життя в суспільстві та цивілізованої взаємодії з природою, має прагнення до самовдосконалення і навчання впродовж  життя, готова до свідомого життєвого вибору та самореалізації,відповідальності, трудової діяльності та громадської активності;  громадянської позиції.</a:t>
            </a:r>
            <a:endParaRPr lang="uk-UA" sz="1800" dirty="0">
              <a:latin typeface="Times New Roman" pitchFamily="18" charset="0"/>
              <a:cs typeface="Times New Roman" pitchFamily="18" charset="0"/>
            </a:endParaRPr>
          </a:p>
        </p:txBody>
      </p:sp>
      <p:pic>
        <p:nvPicPr>
          <p:cNvPr id="4" name="Рисунок 3" descr="Світлина від Хриплинська гімназія Івано-Франківської міської ради."/>
          <p:cNvPicPr/>
          <p:nvPr/>
        </p:nvPicPr>
        <p:blipFill>
          <a:blip r:embed="rId2" cstate="print"/>
          <a:srcRect/>
          <a:stretch>
            <a:fillRect/>
          </a:stretch>
        </p:blipFill>
        <p:spPr bwMode="auto">
          <a:xfrm rot="20978436">
            <a:off x="143664" y="3687039"/>
            <a:ext cx="2232248" cy="1800200"/>
          </a:xfrm>
          <a:prstGeom prst="rect">
            <a:avLst/>
          </a:prstGeom>
          <a:noFill/>
          <a:ln w="9525">
            <a:noFill/>
            <a:miter lim="800000"/>
            <a:headEnd/>
            <a:tailEnd/>
          </a:ln>
        </p:spPr>
      </p:pic>
      <p:pic>
        <p:nvPicPr>
          <p:cNvPr id="5" name="Рисунок 4" descr="Світлина від Хриплинська гімназія Івано-Франківської міської ради."/>
          <p:cNvPicPr/>
          <p:nvPr/>
        </p:nvPicPr>
        <p:blipFill>
          <a:blip r:embed="rId3" cstate="print"/>
          <a:srcRect/>
          <a:stretch>
            <a:fillRect/>
          </a:stretch>
        </p:blipFill>
        <p:spPr bwMode="auto">
          <a:xfrm>
            <a:off x="2555776" y="3284984"/>
            <a:ext cx="2149346" cy="1872208"/>
          </a:xfrm>
          <a:prstGeom prst="rect">
            <a:avLst/>
          </a:prstGeom>
          <a:noFill/>
          <a:ln w="9525">
            <a:noFill/>
            <a:miter lim="800000"/>
            <a:headEnd/>
            <a:tailEnd/>
          </a:ln>
        </p:spPr>
      </p:pic>
      <p:pic>
        <p:nvPicPr>
          <p:cNvPr id="6" name="Рисунок 5" descr="Світлина від Хриплинська гімназія Івано-Франківської міської ради."/>
          <p:cNvPicPr/>
          <p:nvPr/>
        </p:nvPicPr>
        <p:blipFill>
          <a:blip r:embed="rId4" cstate="print"/>
          <a:srcRect/>
          <a:stretch>
            <a:fillRect/>
          </a:stretch>
        </p:blipFill>
        <p:spPr bwMode="auto">
          <a:xfrm>
            <a:off x="4860032" y="2924944"/>
            <a:ext cx="1750695" cy="2334260"/>
          </a:xfrm>
          <a:prstGeom prst="rect">
            <a:avLst/>
          </a:prstGeom>
          <a:noFill/>
          <a:ln w="9525">
            <a:noFill/>
            <a:miter lim="800000"/>
            <a:headEnd/>
            <a:tailEnd/>
          </a:ln>
        </p:spPr>
      </p:pic>
      <p:pic>
        <p:nvPicPr>
          <p:cNvPr id="7" name="Рисунок 6" descr="Світлина від Хриплинська гімназія Івано-Франківської міської ради."/>
          <p:cNvPicPr/>
          <p:nvPr/>
        </p:nvPicPr>
        <p:blipFill>
          <a:blip r:embed="rId5" cstate="print"/>
          <a:srcRect/>
          <a:stretch>
            <a:fillRect/>
          </a:stretch>
        </p:blipFill>
        <p:spPr bwMode="auto">
          <a:xfrm rot="253902">
            <a:off x="6875534" y="2790120"/>
            <a:ext cx="2275333"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ProPowerPoint\Шаблоны\В работе\1 Сентября\1sentPr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Заголовок 1"/>
          <p:cNvSpPr>
            <a:spLocks noGrp="1"/>
          </p:cNvSpPr>
          <p:nvPr>
            <p:ph type="title"/>
          </p:nvPr>
        </p:nvSpPr>
        <p:spPr>
          <a:xfrm>
            <a:off x="1547664" y="116632"/>
            <a:ext cx="7345363" cy="1053381"/>
          </a:xfrm>
          <a:solidFill>
            <a:srgbClr val="FFFF00"/>
          </a:solidFill>
        </p:spPr>
        <p:txBody>
          <a:bodyPr/>
          <a:lstStyle/>
          <a:p>
            <a:r>
              <a:rPr lang="uk-UA" sz="4600" b="1" dirty="0" smtClean="0">
                <a:solidFill>
                  <a:srgbClr val="002060"/>
                </a:solidFill>
                <a:latin typeface="Monotype Corsiva" pitchFamily="66" charset="0"/>
              </a:rPr>
              <a:t>Стан і розвиток  мережі </a:t>
            </a:r>
            <a:r>
              <a:rPr lang="uk-UA" sz="4600" b="1" dirty="0" err="1" smtClean="0">
                <a:solidFill>
                  <a:srgbClr val="002060"/>
                </a:solidFill>
                <a:latin typeface="Monotype Corsiva" pitchFamily="66" charset="0"/>
              </a:rPr>
              <a:t>Хриплинської</a:t>
            </a:r>
            <a:r>
              <a:rPr lang="uk-UA" sz="4600" b="1" dirty="0" smtClean="0">
                <a:solidFill>
                  <a:srgbClr val="002060"/>
                </a:solidFill>
                <a:latin typeface="Monotype Corsiva" pitchFamily="66" charset="0"/>
              </a:rPr>
              <a:t> гімназії </a:t>
            </a:r>
          </a:p>
        </p:txBody>
      </p:sp>
      <p:sp>
        <p:nvSpPr>
          <p:cNvPr id="14340" name="Объект 2"/>
          <p:cNvSpPr>
            <a:spLocks noGrp="1"/>
          </p:cNvSpPr>
          <p:nvPr>
            <p:ph idx="1"/>
          </p:nvPr>
        </p:nvSpPr>
        <p:spPr>
          <a:xfrm>
            <a:off x="1043608" y="1196752"/>
            <a:ext cx="3888432" cy="5543822"/>
          </a:xfrm>
        </p:spPr>
        <p:txBody>
          <a:bodyPr/>
          <a:lstStyle/>
          <a:p>
            <a:pPr>
              <a:buFont typeface="Wingdings 2" pitchFamily="18" charset="2"/>
              <a:buNone/>
            </a:pPr>
            <a:r>
              <a:rPr lang="uk-UA" sz="2400" dirty="0" smtClean="0">
                <a:latin typeface="+mj-lt"/>
              </a:rPr>
              <a:t> 		</a:t>
            </a:r>
            <a:r>
              <a:rPr lang="ru-RU" sz="1900" dirty="0" smtClean="0">
                <a:latin typeface="Times New Roman" pitchFamily="18" charset="0"/>
                <a:cs typeface="Times New Roman" pitchFamily="18" charset="0"/>
              </a:rPr>
              <a:t>У 2019- 2020 н.р. </a:t>
            </a:r>
            <a:r>
              <a:rPr lang="ru-RU" sz="1900" dirty="0" err="1" smtClean="0">
                <a:latin typeface="Times New Roman" pitchFamily="18" charset="0"/>
                <a:cs typeface="Times New Roman" pitchFamily="18" charset="0"/>
              </a:rPr>
              <a:t>Хриплинська</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гімназія</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працювала</a:t>
            </a:r>
            <a:r>
              <a:rPr lang="ru-RU" sz="1900" dirty="0" smtClean="0">
                <a:latin typeface="Times New Roman" pitchFamily="18" charset="0"/>
                <a:cs typeface="Times New Roman" pitchFamily="18" charset="0"/>
              </a:rPr>
              <a:t> за </a:t>
            </a:r>
            <a:r>
              <a:rPr lang="ru-RU" sz="1900" dirty="0" err="1" smtClean="0">
                <a:latin typeface="Times New Roman" pitchFamily="18" charset="0"/>
                <a:cs typeface="Times New Roman" pitchFamily="18" charset="0"/>
              </a:rPr>
              <a:t>п</a:t>
            </a:r>
            <a:r>
              <a:rPr lang="en-US" sz="1900" dirty="0" smtClean="0">
                <a:latin typeface="Times New Roman" pitchFamily="18" charset="0"/>
                <a:cs typeface="Times New Roman" pitchFamily="18" charset="0"/>
              </a:rPr>
              <a:t>’</a:t>
            </a:r>
            <a:r>
              <a:rPr lang="ru-RU" sz="1900" dirty="0" err="1" smtClean="0">
                <a:latin typeface="Times New Roman" pitchFamily="18" charset="0"/>
                <a:cs typeface="Times New Roman" pitchFamily="18" charset="0"/>
              </a:rPr>
              <a:t>ятиденним</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робочим</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тижнем</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Освітній</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процес</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відбувався</a:t>
            </a:r>
            <a:r>
              <a:rPr lang="ru-RU" sz="1900" dirty="0" smtClean="0">
                <a:latin typeface="Times New Roman" pitchFamily="18" charset="0"/>
                <a:cs typeface="Times New Roman" pitchFamily="18" charset="0"/>
              </a:rPr>
              <a:t> в одну </a:t>
            </a:r>
            <a:r>
              <a:rPr lang="ru-RU" sz="1900" dirty="0" err="1" smtClean="0">
                <a:latin typeface="Times New Roman" pitchFamily="18" charset="0"/>
                <a:cs typeface="Times New Roman" pitchFamily="18" charset="0"/>
              </a:rPr>
              <a:t>зміну</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Мова</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навчання</a:t>
            </a:r>
            <a:r>
              <a:rPr lang="ru-RU" sz="1900" dirty="0" smtClean="0">
                <a:latin typeface="Times New Roman" pitchFamily="18" charset="0"/>
                <a:cs typeface="Times New Roman" pitchFamily="18" charset="0"/>
              </a:rPr>
              <a:t> – </a:t>
            </a:r>
            <a:r>
              <a:rPr lang="ru-RU" sz="1900" dirty="0" err="1" smtClean="0">
                <a:latin typeface="Times New Roman" pitchFamily="18" charset="0"/>
                <a:cs typeface="Times New Roman" pitchFamily="18" charset="0"/>
              </a:rPr>
              <a:t>українська</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Платних</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послуг</a:t>
            </a:r>
            <a:r>
              <a:rPr lang="ru-RU" sz="1900" dirty="0" smtClean="0">
                <a:latin typeface="Times New Roman" pitchFamily="18" charset="0"/>
                <a:cs typeface="Times New Roman" pitchFamily="18" charset="0"/>
              </a:rPr>
              <a:t> у 2019-2020 н.р.  не </a:t>
            </a:r>
            <a:r>
              <a:rPr lang="ru-RU" sz="1900" dirty="0" err="1" smtClean="0">
                <a:latin typeface="Times New Roman" pitchFamily="18" charset="0"/>
                <a:cs typeface="Times New Roman" pitchFamily="18" charset="0"/>
              </a:rPr>
              <a:t>було</a:t>
            </a:r>
            <a:r>
              <a:rPr lang="ru-RU" sz="1900" dirty="0" smtClean="0">
                <a:latin typeface="Times New Roman" pitchFamily="18" charset="0"/>
                <a:cs typeface="Times New Roman" pitchFamily="18" charset="0"/>
              </a:rPr>
              <a:t>.</a:t>
            </a:r>
            <a:endParaRPr lang="uk-UA" sz="1900" dirty="0" smtClean="0">
              <a:latin typeface="Times New Roman" pitchFamily="18" charset="0"/>
              <a:cs typeface="Times New Roman" pitchFamily="18" charset="0"/>
            </a:endParaRPr>
          </a:p>
          <a:p>
            <a:pPr>
              <a:buNone/>
            </a:pPr>
            <a:r>
              <a:rPr lang="uk-UA" sz="1900" dirty="0" smtClean="0">
                <a:latin typeface="Times New Roman" pitchFamily="18" charset="0"/>
                <a:cs typeface="Times New Roman" pitchFamily="18" charset="0"/>
              </a:rPr>
              <a:t>     П</a:t>
            </a:r>
            <a:r>
              <a:rPr lang="ru-RU" sz="1900" dirty="0" err="1" smtClean="0">
                <a:latin typeface="Times New Roman" pitchFamily="18" charset="0"/>
                <a:cs typeface="Times New Roman" pitchFamily="18" charset="0"/>
              </a:rPr>
              <a:t>рацювала</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група</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подовженого</a:t>
            </a:r>
            <a:r>
              <a:rPr lang="ru-RU" sz="1900" dirty="0" smtClean="0">
                <a:latin typeface="Times New Roman" pitchFamily="18" charset="0"/>
                <a:cs typeface="Times New Roman" pitchFamily="18" charset="0"/>
              </a:rPr>
              <a:t> дня для </a:t>
            </a:r>
            <a:r>
              <a:rPr lang="ru-RU" sz="1900" dirty="0" err="1" smtClean="0">
                <a:latin typeface="Times New Roman" pitchFamily="18" charset="0"/>
                <a:cs typeface="Times New Roman" pitchFamily="18" charset="0"/>
              </a:rPr>
              <a:t>учнів</a:t>
            </a:r>
            <a:r>
              <a:rPr lang="ru-RU" sz="1900" dirty="0" smtClean="0">
                <a:latin typeface="Times New Roman" pitchFamily="18" charset="0"/>
                <a:cs typeface="Times New Roman" pitchFamily="18" charset="0"/>
              </a:rPr>
              <a:t> 1-2 </a:t>
            </a:r>
            <a:r>
              <a:rPr lang="ru-RU" sz="1900" dirty="0" err="1" smtClean="0">
                <a:latin typeface="Times New Roman" pitchFamily="18" charset="0"/>
                <a:cs typeface="Times New Roman" pitchFamily="18" charset="0"/>
              </a:rPr>
              <a:t>класів</a:t>
            </a:r>
            <a:r>
              <a:rPr lang="ru-RU" sz="1900" dirty="0" smtClean="0">
                <a:latin typeface="Times New Roman" pitchFamily="18" charset="0"/>
                <a:cs typeface="Times New Roman" pitchFamily="18" charset="0"/>
              </a:rPr>
              <a:t>.</a:t>
            </a:r>
          </a:p>
          <a:p>
            <a:pPr>
              <a:buNone/>
            </a:pPr>
            <a:r>
              <a:rPr lang="ru-RU" sz="1900" dirty="0" smtClean="0">
                <a:latin typeface="Times New Roman" pitchFamily="18" charset="0"/>
                <a:cs typeface="Times New Roman" pitchFamily="18" charset="0"/>
              </a:rPr>
              <a:t>   У 2019- 2020 </a:t>
            </a:r>
            <a:r>
              <a:rPr lang="ru-RU" sz="1900" dirty="0" err="1" smtClean="0">
                <a:latin typeface="Times New Roman" pitchFamily="18" charset="0"/>
                <a:cs typeface="Times New Roman" pitchFamily="18" charset="0"/>
              </a:rPr>
              <a:t>н.р</a:t>
            </a:r>
            <a:r>
              <a:rPr lang="ru-RU" sz="1900" dirty="0" smtClean="0">
                <a:latin typeface="Times New Roman" pitchFamily="18" charset="0"/>
                <a:cs typeface="Times New Roman" pitchFamily="18" charset="0"/>
              </a:rPr>
              <a:t> у </a:t>
            </a:r>
            <a:r>
              <a:rPr lang="ru-RU" sz="1900" dirty="0" err="1" smtClean="0">
                <a:latin typeface="Times New Roman" pitchFamily="18" charset="0"/>
                <a:cs typeface="Times New Roman" pitchFamily="18" charset="0"/>
              </a:rPr>
              <a:t>Хриплинській</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гімназії</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навчалося</a:t>
            </a:r>
            <a:r>
              <a:rPr lang="ru-RU" sz="1900" dirty="0" smtClean="0">
                <a:latin typeface="Times New Roman" pitchFamily="18" charset="0"/>
                <a:cs typeface="Times New Roman" pitchFamily="18" charset="0"/>
              </a:rPr>
              <a:t> 136 </a:t>
            </a:r>
            <a:r>
              <a:rPr lang="ru-RU" sz="1900" dirty="0" err="1" smtClean="0">
                <a:latin typeface="Times New Roman" pitchFamily="18" charset="0"/>
                <a:cs typeface="Times New Roman" pitchFamily="18" charset="0"/>
              </a:rPr>
              <a:t>здобувачів</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освіти</a:t>
            </a:r>
            <a:r>
              <a:rPr lang="ru-RU" sz="1900" dirty="0" smtClean="0">
                <a:latin typeface="Times New Roman" pitchFamily="18" charset="0"/>
                <a:cs typeface="Times New Roman" pitchFamily="18" charset="0"/>
              </a:rPr>
              <a:t>. </a:t>
            </a:r>
          </a:p>
          <a:p>
            <a:pPr>
              <a:buFont typeface="Wingdings" pitchFamily="2" charset="2"/>
              <a:buChar char="v"/>
            </a:pPr>
            <a:r>
              <a:rPr lang="ru-RU" sz="1900" dirty="0" smtClean="0">
                <a:latin typeface="Times New Roman" pitchFamily="18" charset="0"/>
                <a:cs typeface="Times New Roman" pitchFamily="18" charset="0"/>
              </a:rPr>
              <a:t>в 1-4 </a:t>
            </a:r>
            <a:r>
              <a:rPr lang="ru-RU" sz="1900" dirty="0" err="1" smtClean="0">
                <a:latin typeface="Times New Roman" pitchFamily="18" charset="0"/>
                <a:cs typeface="Times New Roman" pitchFamily="18" charset="0"/>
              </a:rPr>
              <a:t>класах</a:t>
            </a:r>
            <a:r>
              <a:rPr lang="ru-RU" sz="1900" dirty="0" smtClean="0">
                <a:latin typeface="Times New Roman" pitchFamily="18" charset="0"/>
                <a:cs typeface="Times New Roman" pitchFamily="18" charset="0"/>
              </a:rPr>
              <a:t> – 80 </a:t>
            </a:r>
            <a:r>
              <a:rPr lang="ru-RU" sz="1900" dirty="0" err="1" smtClean="0">
                <a:latin typeface="Times New Roman" pitchFamily="18" charset="0"/>
                <a:cs typeface="Times New Roman" pitchFamily="18" charset="0"/>
              </a:rPr>
              <a:t>учнів</a:t>
            </a:r>
            <a:endParaRPr lang="ru-RU" sz="1900" dirty="0" smtClean="0">
              <a:latin typeface="Times New Roman" pitchFamily="18" charset="0"/>
              <a:cs typeface="Times New Roman" pitchFamily="18" charset="0"/>
            </a:endParaRPr>
          </a:p>
          <a:p>
            <a:pPr>
              <a:buFont typeface="Wingdings" pitchFamily="2" charset="2"/>
              <a:buChar char="v"/>
            </a:pPr>
            <a:r>
              <a:rPr lang="ru-RU" sz="1900" dirty="0" smtClean="0">
                <a:latin typeface="Times New Roman" pitchFamily="18" charset="0"/>
                <a:cs typeface="Times New Roman" pitchFamily="18" charset="0"/>
              </a:rPr>
              <a:t>в 5-9 </a:t>
            </a:r>
            <a:r>
              <a:rPr lang="ru-RU" sz="1900" dirty="0" err="1" smtClean="0">
                <a:latin typeface="Times New Roman" pitchFamily="18" charset="0"/>
                <a:cs typeface="Times New Roman" pitchFamily="18" charset="0"/>
              </a:rPr>
              <a:t>класах</a:t>
            </a:r>
            <a:r>
              <a:rPr lang="ru-RU" sz="1900" dirty="0" smtClean="0">
                <a:latin typeface="Times New Roman" pitchFamily="18" charset="0"/>
                <a:cs typeface="Times New Roman" pitchFamily="18" charset="0"/>
              </a:rPr>
              <a:t>- 56 </a:t>
            </a:r>
            <a:r>
              <a:rPr lang="ru-RU" sz="1900" dirty="0" err="1" smtClean="0">
                <a:latin typeface="Times New Roman" pitchFamily="18" charset="0"/>
                <a:cs typeface="Times New Roman" pitchFamily="18" charset="0"/>
              </a:rPr>
              <a:t>учнів</a:t>
            </a:r>
            <a:endParaRPr lang="ru-RU" sz="1900" dirty="0" smtClean="0">
              <a:latin typeface="Times New Roman" pitchFamily="18" charset="0"/>
              <a:cs typeface="Times New Roman" pitchFamily="18" charset="0"/>
            </a:endParaRPr>
          </a:p>
          <a:p>
            <a:pPr>
              <a:buNone/>
            </a:pP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Проектна</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потужність</a:t>
            </a:r>
            <a:r>
              <a:rPr lang="ru-RU" sz="1900" dirty="0" smtClean="0">
                <a:latin typeface="Times New Roman" pitchFamily="18" charset="0"/>
                <a:cs typeface="Times New Roman" pitchFamily="18" charset="0"/>
              </a:rPr>
              <a:t> закладу –     </a:t>
            </a:r>
          </a:p>
          <a:p>
            <a:pPr>
              <a:buNone/>
            </a:pPr>
            <a:r>
              <a:rPr lang="ru-RU" sz="1900" dirty="0" smtClean="0">
                <a:latin typeface="Times New Roman" pitchFamily="18" charset="0"/>
                <a:cs typeface="Times New Roman" pitchFamily="18" charset="0"/>
              </a:rPr>
              <a:t>       300 </a:t>
            </a:r>
            <a:r>
              <a:rPr lang="ru-RU" sz="1900" dirty="0" err="1" smtClean="0">
                <a:latin typeface="Times New Roman" pitchFamily="18" charset="0"/>
                <a:cs typeface="Times New Roman" pitchFamily="18" charset="0"/>
              </a:rPr>
              <a:t>учнів</a:t>
            </a:r>
            <a:r>
              <a:rPr lang="ru-RU" sz="1900" dirty="0" smtClean="0">
                <a:latin typeface="Times New Roman" pitchFamily="18" charset="0"/>
                <a:cs typeface="Times New Roman" pitchFamily="18" charset="0"/>
              </a:rPr>
              <a:t>. </a:t>
            </a:r>
            <a:endParaRPr lang="uk-UA" sz="1900" dirty="0" smtClean="0">
              <a:latin typeface="Times New Roman" pitchFamily="18" charset="0"/>
              <a:cs typeface="Times New Roman" pitchFamily="18" charset="0"/>
            </a:endParaRPr>
          </a:p>
          <a:p>
            <a:pPr>
              <a:buNone/>
            </a:pPr>
            <a:r>
              <a:rPr lang="uk-UA" sz="1900" dirty="0" smtClean="0">
                <a:latin typeface="Times New Roman" pitchFamily="18" charset="0"/>
                <a:cs typeface="Times New Roman" pitchFamily="18" charset="0"/>
              </a:rPr>
              <a:t>	</a:t>
            </a:r>
            <a:endParaRPr lang="uk-UA" sz="1900" dirty="0" smtClean="0"/>
          </a:p>
          <a:p>
            <a:pPr>
              <a:buNone/>
            </a:pPr>
            <a:endParaRPr lang="uk-UA" sz="2200" dirty="0" smtClean="0">
              <a:latin typeface="+mj-lt"/>
            </a:endParaRPr>
          </a:p>
        </p:txBody>
      </p:sp>
      <p:graphicFrame>
        <p:nvGraphicFramePr>
          <p:cNvPr id="5" name="Диаграмма 4"/>
          <p:cNvGraphicFramePr/>
          <p:nvPr/>
        </p:nvGraphicFramePr>
        <p:xfrm>
          <a:off x="4932040" y="1628800"/>
          <a:ext cx="4104456" cy="47525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08912" cy="720725"/>
          </a:xfrm>
          <a:solidFill>
            <a:srgbClr val="FFFF00"/>
          </a:solidFill>
        </p:spPr>
        <p:txBody>
          <a:bodyPr/>
          <a:lstStyle/>
          <a:p>
            <a:r>
              <a:rPr lang="uk-UA" b="1" dirty="0" smtClean="0">
                <a:solidFill>
                  <a:srgbClr val="002060"/>
                </a:solidFill>
                <a:latin typeface="Monotype Corsiva" pitchFamily="66" charset="0"/>
              </a:rPr>
              <a:t>Стан  мережі  </a:t>
            </a:r>
            <a:r>
              <a:rPr lang="uk-UA" b="1" dirty="0" err="1" smtClean="0">
                <a:solidFill>
                  <a:srgbClr val="002060"/>
                </a:solidFill>
                <a:latin typeface="Monotype Corsiva" pitchFamily="66" charset="0"/>
              </a:rPr>
              <a:t>Хриплинської</a:t>
            </a:r>
            <a:r>
              <a:rPr lang="uk-UA" b="1" dirty="0" smtClean="0">
                <a:solidFill>
                  <a:srgbClr val="002060"/>
                </a:solidFill>
                <a:latin typeface="Monotype Corsiva" pitchFamily="66" charset="0"/>
              </a:rPr>
              <a:t> гімназії</a:t>
            </a:r>
            <a:endParaRPr lang="uk-UA" b="1" dirty="0">
              <a:solidFill>
                <a:srgbClr val="002060"/>
              </a:solidFill>
              <a:latin typeface="Monotype Corsiva" pitchFamily="66" charset="0"/>
            </a:endParaRPr>
          </a:p>
        </p:txBody>
      </p:sp>
      <p:sp>
        <p:nvSpPr>
          <p:cNvPr id="3" name="Содержимое 2"/>
          <p:cNvSpPr>
            <a:spLocks noGrp="1"/>
          </p:cNvSpPr>
          <p:nvPr>
            <p:ph idx="1"/>
          </p:nvPr>
        </p:nvSpPr>
        <p:spPr>
          <a:xfrm>
            <a:off x="323528" y="1124744"/>
            <a:ext cx="8435280" cy="4465637"/>
          </a:xfrm>
        </p:spPr>
        <p:txBody>
          <a:bodyPr/>
          <a:lstStyle/>
          <a:p>
            <a:pPr>
              <a:buNone/>
            </a:pPr>
            <a:r>
              <a:rPr lang="ru-RU" sz="22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Всі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здобувачі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освіти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Хриплинської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гімназії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внесені</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алфавітну</a:t>
            </a:r>
            <a:r>
              <a:rPr lang="ru-RU" sz="1800" dirty="0" smtClean="0">
                <a:latin typeface="Times New Roman" pitchFamily="18" charset="0"/>
                <a:cs typeface="Times New Roman" pitchFamily="18" charset="0"/>
              </a:rPr>
              <a:t> книгу, на кожного заведена </a:t>
            </a:r>
            <a:r>
              <a:rPr lang="ru-RU" sz="1800" dirty="0" err="1" smtClean="0">
                <a:latin typeface="Times New Roman" pitchFamily="18" charset="0"/>
                <a:cs typeface="Times New Roman" pitchFamily="18" charset="0"/>
              </a:rPr>
              <a:t>особова</a:t>
            </a:r>
            <a:r>
              <a:rPr lang="ru-RU" sz="1800" dirty="0" smtClean="0">
                <a:latin typeface="Times New Roman" pitchFamily="18" charset="0"/>
                <a:cs typeface="Times New Roman" pitchFamily="18" charset="0"/>
              </a:rPr>
              <a:t> справа. </a:t>
            </a:r>
            <a:r>
              <a:rPr lang="ru-RU" sz="1800" dirty="0" err="1" smtClean="0">
                <a:latin typeface="Times New Roman" pitchFamily="18" charset="0"/>
                <a:cs typeface="Times New Roman" pitchFamily="18" charset="0"/>
              </a:rPr>
              <a:t>Здійснювався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чіткий</a:t>
            </a:r>
            <a:r>
              <a:rPr lang="ru-RU" sz="1800" dirty="0" smtClean="0">
                <a:latin typeface="Times New Roman" pitchFamily="18" charset="0"/>
                <a:cs typeface="Times New Roman" pitchFamily="18" charset="0"/>
              </a:rPr>
              <a:t> контроль  за </a:t>
            </a:r>
            <a:r>
              <a:rPr lang="ru-RU" sz="1800" dirty="0" err="1" smtClean="0">
                <a:latin typeface="Times New Roman" pitchFamily="18" charset="0"/>
                <a:cs typeface="Times New Roman" pitchFamily="18" charset="0"/>
              </a:rPr>
              <a:t>прибуттям</a:t>
            </a:r>
            <a:r>
              <a:rPr lang="ru-RU" sz="1800" dirty="0" smtClean="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вибуттям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учнів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школи</a:t>
            </a:r>
            <a:r>
              <a:rPr lang="ru-RU" sz="1800" dirty="0" smtClean="0">
                <a:latin typeface="Times New Roman" pitchFamily="18" charset="0"/>
                <a:cs typeface="Times New Roman" pitchFamily="18" charset="0"/>
              </a:rPr>
              <a:t> ( </a:t>
            </a:r>
            <a:r>
              <a:rPr lang="ru-RU" sz="1800" dirty="0" err="1" smtClean="0">
                <a:latin typeface="Times New Roman" pitchFamily="18" charset="0"/>
                <a:cs typeface="Times New Roman" pitchFamily="18" charset="0"/>
              </a:rPr>
              <a:t>є</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відповідні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документи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довідки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накази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Впродовж</a:t>
            </a:r>
            <a:r>
              <a:rPr lang="ru-RU" sz="1800" dirty="0" smtClean="0">
                <a:latin typeface="Times New Roman" pitchFamily="18" charset="0"/>
                <a:cs typeface="Times New Roman" pitchFamily="18" charset="0"/>
              </a:rPr>
              <a:t> 2019-2020 н.р.  </a:t>
            </a:r>
            <a:r>
              <a:rPr lang="ru-RU" sz="1800" dirty="0" err="1" smtClean="0">
                <a:latin typeface="Times New Roman" pitchFamily="18" charset="0"/>
                <a:cs typeface="Times New Roman" pitchFamily="18" charset="0"/>
              </a:rPr>
              <a:t>зі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школи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вибуло</a:t>
            </a:r>
            <a:r>
              <a:rPr lang="ru-RU" sz="1800" dirty="0" smtClean="0">
                <a:latin typeface="Times New Roman" pitchFamily="18" charset="0"/>
                <a:cs typeface="Times New Roman" pitchFamily="18" charset="0"/>
              </a:rPr>
              <a:t> 4  </a:t>
            </a:r>
            <a:r>
              <a:rPr lang="ru-RU" sz="1800" dirty="0" err="1" smtClean="0">
                <a:latin typeface="Times New Roman" pitchFamily="18" charset="0"/>
                <a:cs typeface="Times New Roman" pitchFamily="18" charset="0"/>
              </a:rPr>
              <a:t>учнів</a:t>
            </a:r>
            <a:r>
              <a:rPr lang="ru-RU" sz="1800" dirty="0" smtClean="0">
                <a:latin typeface="Times New Roman" pitchFamily="18" charset="0"/>
                <a:cs typeface="Times New Roman" pitchFamily="18" charset="0"/>
              </a:rPr>
              <a:t> ( причина : </a:t>
            </a:r>
            <a:r>
              <a:rPr lang="ru-RU" sz="1800" dirty="0" err="1" smtClean="0">
                <a:latin typeface="Times New Roman" pitchFamily="18" charset="0"/>
                <a:cs typeface="Times New Roman" pitchFamily="18" charset="0"/>
              </a:rPr>
              <a:t>зміна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місця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проживання</a:t>
            </a:r>
            <a:r>
              <a:rPr lang="ru-RU" sz="1800" dirty="0" smtClean="0">
                <a:latin typeface="Times New Roman" pitchFamily="18" charset="0"/>
                <a:cs typeface="Times New Roman" pitchFamily="18" charset="0"/>
              </a:rPr>
              <a:t> </a:t>
            </a:r>
            <a:r>
              <a:rPr lang="ru-RU" sz="1800" smtClean="0">
                <a:latin typeface="Times New Roman" pitchFamily="18" charset="0"/>
                <a:cs typeface="Times New Roman" pitchFamily="18" charset="0"/>
              </a:rPr>
              <a:t>батьків) </a:t>
            </a:r>
            <a:endParaRPr lang="ru-RU" sz="1800" dirty="0" smtClean="0">
              <a:latin typeface="Times New Roman" pitchFamily="18" charset="0"/>
              <a:cs typeface="Times New Roman" pitchFamily="18" charset="0"/>
            </a:endParaRPr>
          </a:p>
          <a:p>
            <a:pPr>
              <a:buNone/>
            </a:pPr>
            <a:r>
              <a:rPr lang="ru-RU" sz="1800" dirty="0" smtClean="0">
                <a:latin typeface="Times New Roman" pitchFamily="18" charset="0"/>
                <a:cs typeface="Times New Roman" pitchFamily="18" charset="0"/>
              </a:rPr>
              <a:t>		У </a:t>
            </a:r>
            <a:r>
              <a:rPr lang="ru-RU" sz="1800" dirty="0" err="1" smtClean="0">
                <a:latin typeface="Times New Roman" pitchFamily="18" charset="0"/>
                <a:cs typeface="Times New Roman" pitchFamily="18" charset="0"/>
              </a:rPr>
              <a:t>гімназії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ведеться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чіткий</a:t>
            </a:r>
            <a:r>
              <a:rPr lang="ru-RU" sz="1800" dirty="0" smtClean="0">
                <a:latin typeface="Times New Roman" pitchFamily="18" charset="0"/>
                <a:cs typeface="Times New Roman" pitchFamily="18" charset="0"/>
              </a:rPr>
              <a:t> контроль за  </a:t>
            </a:r>
            <a:r>
              <a:rPr lang="ru-RU" sz="1800" dirty="0" err="1" smtClean="0">
                <a:latin typeface="Times New Roman" pitchFamily="18" charset="0"/>
                <a:cs typeface="Times New Roman" pitchFamily="18" charset="0"/>
              </a:rPr>
              <a:t>продовженням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навчання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випусків</a:t>
            </a:r>
            <a:r>
              <a:rPr lang="ru-RU" sz="1800" dirty="0" smtClean="0">
                <a:latin typeface="Times New Roman" pitchFamily="18" charset="0"/>
                <a:cs typeface="Times New Roman" pitchFamily="18" charset="0"/>
              </a:rPr>
              <a:t>     9 </a:t>
            </a:r>
            <a:r>
              <a:rPr lang="ru-RU" sz="1800" dirty="0" err="1" smtClean="0">
                <a:latin typeface="Times New Roman" pitchFamily="18" charset="0"/>
                <a:cs typeface="Times New Roman" pitchFamily="18" charset="0"/>
              </a:rPr>
              <a:t>класу</a:t>
            </a:r>
            <a:r>
              <a:rPr lang="ru-RU" sz="1800" dirty="0" smtClean="0">
                <a:latin typeface="Times New Roman" pitchFamily="18" charset="0"/>
                <a:cs typeface="Times New Roman" pitchFamily="18" charset="0"/>
              </a:rPr>
              <a:t> поточного  року.  </a:t>
            </a:r>
            <a:endParaRPr lang="uk-UA" sz="1800" dirty="0" smtClean="0">
              <a:latin typeface="Times New Roman" pitchFamily="18" charset="0"/>
              <a:cs typeface="Times New Roman" pitchFamily="18" charset="0"/>
            </a:endParaRPr>
          </a:p>
          <a:p>
            <a:pPr>
              <a:buNone/>
            </a:pPr>
            <a:r>
              <a:rPr lang="uk-UA" sz="1800" dirty="0" smtClean="0">
                <a:latin typeface="Times New Roman" pitchFamily="18" charset="0"/>
                <a:cs typeface="Times New Roman" pitchFamily="18" charset="0"/>
              </a:rPr>
              <a:t>		Всі  здобувачі освіти  </a:t>
            </a:r>
            <a:r>
              <a:rPr lang="uk-UA" sz="1800" dirty="0" err="1" smtClean="0">
                <a:latin typeface="Times New Roman" pitchFamily="18" charset="0"/>
                <a:cs typeface="Times New Roman" pitchFamily="18" charset="0"/>
              </a:rPr>
              <a:t>Хриплинського</a:t>
            </a:r>
            <a:r>
              <a:rPr lang="uk-UA" sz="1800" dirty="0" smtClean="0">
                <a:latin typeface="Times New Roman" pitchFamily="18" charset="0"/>
                <a:cs typeface="Times New Roman" pitchFamily="18" charset="0"/>
              </a:rPr>
              <a:t> освітнього округу   в 2019- 2020н.р. були охоплені навчання. Дітей, які не приступили до навчання не було.</a:t>
            </a:r>
          </a:p>
          <a:p>
            <a:endParaRPr lang="uk-UA" sz="1600" dirty="0"/>
          </a:p>
        </p:txBody>
      </p:sp>
      <p:pic>
        <p:nvPicPr>
          <p:cNvPr id="4" name="Рисунок 3" descr="Світлина від Хриплинська гімназія Івано-Франківської міської ради."/>
          <p:cNvPicPr/>
          <p:nvPr/>
        </p:nvPicPr>
        <p:blipFill>
          <a:blip r:embed="rId2" cstate="print"/>
          <a:srcRect/>
          <a:stretch>
            <a:fillRect/>
          </a:stretch>
        </p:blipFill>
        <p:spPr bwMode="auto">
          <a:xfrm>
            <a:off x="395536" y="4077072"/>
            <a:ext cx="2407920" cy="1805940"/>
          </a:xfrm>
          <a:prstGeom prst="rect">
            <a:avLst/>
          </a:prstGeom>
          <a:noFill/>
          <a:ln w="9525">
            <a:noFill/>
            <a:miter lim="800000"/>
            <a:headEnd/>
            <a:tailEnd/>
          </a:ln>
        </p:spPr>
      </p:pic>
      <p:pic>
        <p:nvPicPr>
          <p:cNvPr id="5" name="Рисунок 4" descr="Світлина від Хриплинська гімназія Івано-Франківської міської ради."/>
          <p:cNvPicPr/>
          <p:nvPr/>
        </p:nvPicPr>
        <p:blipFill>
          <a:blip r:embed="rId3" cstate="print"/>
          <a:srcRect/>
          <a:stretch>
            <a:fillRect/>
          </a:stretch>
        </p:blipFill>
        <p:spPr bwMode="auto">
          <a:xfrm>
            <a:off x="3275856" y="4077072"/>
            <a:ext cx="2592288" cy="2024058"/>
          </a:xfrm>
          <a:prstGeom prst="rect">
            <a:avLst/>
          </a:prstGeom>
          <a:noFill/>
          <a:ln w="9525">
            <a:noFill/>
            <a:miter lim="800000"/>
            <a:headEnd/>
            <a:tailEnd/>
          </a:ln>
        </p:spPr>
      </p:pic>
      <p:pic>
        <p:nvPicPr>
          <p:cNvPr id="6" name="Рисунок 5" descr="Світлина від Хриплинська гімназія Івано-Франківської міської ради."/>
          <p:cNvPicPr/>
          <p:nvPr/>
        </p:nvPicPr>
        <p:blipFill>
          <a:blip r:embed="rId4" cstate="print"/>
          <a:srcRect/>
          <a:stretch>
            <a:fillRect/>
          </a:stretch>
        </p:blipFill>
        <p:spPr bwMode="auto">
          <a:xfrm>
            <a:off x="6300192" y="4293096"/>
            <a:ext cx="2664296"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ProPowerPoint\Шаблоны\В работе\1 Сентября\1sentPr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Заголовок 1"/>
          <p:cNvSpPr>
            <a:spLocks noGrp="1"/>
          </p:cNvSpPr>
          <p:nvPr>
            <p:ph type="title"/>
          </p:nvPr>
        </p:nvSpPr>
        <p:spPr>
          <a:xfrm>
            <a:off x="683568" y="116632"/>
            <a:ext cx="7345363" cy="1053381"/>
          </a:xfrm>
          <a:solidFill>
            <a:srgbClr val="FFFF00"/>
          </a:solidFill>
        </p:spPr>
        <p:txBody>
          <a:bodyPr/>
          <a:lstStyle/>
          <a:p>
            <a:r>
              <a:rPr lang="uk-UA" b="1" dirty="0" smtClean="0">
                <a:solidFill>
                  <a:srgbClr val="002060"/>
                </a:solidFill>
                <a:latin typeface="Monotype Corsiva" pitchFamily="66" charset="0"/>
                <a:cs typeface="Times New Roman" pitchFamily="18" charset="0"/>
              </a:rPr>
              <a:t>Матеріально-технічна база гімназії:</a:t>
            </a:r>
          </a:p>
        </p:txBody>
      </p:sp>
      <p:sp>
        <p:nvSpPr>
          <p:cNvPr id="14340" name="Объект 2"/>
          <p:cNvSpPr>
            <a:spLocks noGrp="1"/>
          </p:cNvSpPr>
          <p:nvPr>
            <p:ph idx="1"/>
          </p:nvPr>
        </p:nvSpPr>
        <p:spPr>
          <a:xfrm>
            <a:off x="1115616" y="1125538"/>
            <a:ext cx="4248472" cy="5543822"/>
          </a:xfrm>
        </p:spPr>
        <p:txBody>
          <a:bodyPr/>
          <a:lstStyle/>
          <a:p>
            <a:pPr>
              <a:buFont typeface="Wingdings" pitchFamily="2" charset="2"/>
              <a:buChar char="Ø"/>
            </a:pPr>
            <a:r>
              <a:rPr lang="uk-UA" sz="2400" dirty="0" smtClean="0">
                <a:latin typeface="+mj-lt"/>
              </a:rPr>
              <a:t> </a:t>
            </a:r>
            <a:r>
              <a:rPr lang="uk-UA" sz="1800" dirty="0" smtClean="0">
                <a:latin typeface="Times New Roman" pitchFamily="18" charset="0"/>
                <a:cs typeface="Times New Roman" pitchFamily="18" charset="0"/>
              </a:rPr>
              <a:t>класних приміщень – 12 :</a:t>
            </a:r>
          </a:p>
          <a:p>
            <a:pPr lvl="1">
              <a:buFont typeface="Wingdings" pitchFamily="2" charset="2"/>
              <a:buChar char="ü"/>
            </a:pPr>
            <a:r>
              <a:rPr lang="uk-UA" sz="1800" dirty="0" smtClean="0">
                <a:latin typeface="Times New Roman" pitchFamily="18" charset="0"/>
                <a:cs typeface="Times New Roman" pitchFamily="18" charset="0"/>
              </a:rPr>
              <a:t>  8 кабінетів ( включаючи  кабінети біології,хімії, фізики, інформатики)  обладнанні мультимедійними інтерактивними комплексами</a:t>
            </a:r>
          </a:p>
          <a:p>
            <a:pPr lvl="1">
              <a:buFont typeface="Wingdings" pitchFamily="2" charset="2"/>
              <a:buChar char="ü"/>
            </a:pPr>
            <a:r>
              <a:rPr lang="uk-UA" sz="1800" dirty="0" smtClean="0">
                <a:latin typeface="Times New Roman" pitchFamily="18" charset="0"/>
                <a:cs typeface="Times New Roman" pitchFamily="18" charset="0"/>
              </a:rPr>
              <a:t>1 кабінет має інтерактивне обладнання НУШ ( кабінет 2 класу)</a:t>
            </a:r>
          </a:p>
          <a:p>
            <a:pPr lvl="1">
              <a:buFont typeface="Wingdings" pitchFamily="2" charset="2"/>
              <a:buChar char="ü"/>
            </a:pPr>
            <a:r>
              <a:rPr lang="uk-UA" sz="1800" dirty="0" smtClean="0">
                <a:latin typeface="Times New Roman" pitchFamily="18" charset="0"/>
                <a:cs typeface="Times New Roman" pitchFamily="18" charset="0"/>
              </a:rPr>
              <a:t>кабінет інформатики обладнаний 15 </a:t>
            </a:r>
            <a:r>
              <a:rPr lang="uk-UA" sz="1800" dirty="0" err="1" smtClean="0">
                <a:latin typeface="Times New Roman" pitchFamily="18" charset="0"/>
                <a:cs typeface="Times New Roman" pitchFamily="18" charset="0"/>
              </a:rPr>
              <a:t>комп</a:t>
            </a:r>
            <a:r>
              <a:rPr lang="en-US" sz="1800" dirty="0" smtClean="0">
                <a:latin typeface="Times New Roman" pitchFamily="18" charset="0"/>
                <a:cs typeface="Times New Roman" pitchFamily="18" charset="0"/>
              </a:rPr>
              <a:t>’</a:t>
            </a:r>
            <a:r>
              <a:rPr lang="uk-UA" sz="1800" dirty="0" err="1" smtClean="0">
                <a:latin typeface="Times New Roman" pitchFamily="18" charset="0"/>
                <a:cs typeface="Times New Roman" pitchFamily="18" charset="0"/>
              </a:rPr>
              <a:t>ютерами</a:t>
            </a:r>
            <a:endParaRPr lang="uk-UA" sz="1800" dirty="0" smtClean="0">
              <a:latin typeface="Times New Roman" pitchFamily="18" charset="0"/>
              <a:cs typeface="Times New Roman" pitchFamily="18" charset="0"/>
            </a:endParaRPr>
          </a:p>
          <a:p>
            <a:pPr>
              <a:buFont typeface="Wingdings" pitchFamily="2" charset="2"/>
              <a:buChar char="Ø"/>
            </a:pPr>
            <a:r>
              <a:rPr lang="uk-UA" sz="1800" dirty="0" smtClean="0">
                <a:latin typeface="Times New Roman" pitchFamily="18" charset="0"/>
                <a:cs typeface="Times New Roman" pitchFamily="18" charset="0"/>
              </a:rPr>
              <a:t>2 переносні проектори та екрани</a:t>
            </a:r>
          </a:p>
        </p:txBody>
      </p:sp>
      <p:pic>
        <p:nvPicPr>
          <p:cNvPr id="1026" name="Picture 2"/>
          <p:cNvPicPr>
            <a:picLocks noChangeAspect="1" noChangeArrowheads="1"/>
          </p:cNvPicPr>
          <p:nvPr/>
        </p:nvPicPr>
        <p:blipFill>
          <a:blip r:embed="rId3" cstate="print"/>
          <a:srcRect/>
          <a:stretch>
            <a:fillRect/>
          </a:stretch>
        </p:blipFill>
        <p:spPr bwMode="auto">
          <a:xfrm>
            <a:off x="6300192" y="548681"/>
            <a:ext cx="2592288" cy="151216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292080" y="2132856"/>
            <a:ext cx="2736304" cy="1656184"/>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579096" y="3645024"/>
            <a:ext cx="2564904" cy="1709936"/>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5076056" y="5085184"/>
            <a:ext cx="2664296" cy="1517915"/>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1691680" y="4941168"/>
            <a:ext cx="3096344" cy="16064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16632"/>
            <a:ext cx="7272808" cy="1152103"/>
          </a:xfrm>
          <a:solidFill>
            <a:srgbClr val="FFFF00"/>
          </a:solidFill>
        </p:spPr>
        <p:txBody>
          <a:bodyPr/>
          <a:lstStyle/>
          <a:p>
            <a:r>
              <a:rPr lang="uk-UA" b="1" dirty="0" smtClean="0">
                <a:solidFill>
                  <a:srgbClr val="002060"/>
                </a:solidFill>
                <a:latin typeface="Monotype Corsiva" pitchFamily="66" charset="0"/>
              </a:rPr>
              <a:t>Матеріально-технічна база гімназії:</a:t>
            </a:r>
            <a:endParaRPr lang="uk-UA" b="1" dirty="0">
              <a:solidFill>
                <a:srgbClr val="002060"/>
              </a:solidFill>
              <a:latin typeface="Monotype Corsiva" pitchFamily="66" charset="0"/>
            </a:endParaRPr>
          </a:p>
        </p:txBody>
      </p:sp>
      <p:sp>
        <p:nvSpPr>
          <p:cNvPr id="3" name="Содержимое 2"/>
          <p:cNvSpPr>
            <a:spLocks noGrp="1"/>
          </p:cNvSpPr>
          <p:nvPr>
            <p:ph idx="1"/>
          </p:nvPr>
        </p:nvSpPr>
        <p:spPr>
          <a:xfrm>
            <a:off x="395536" y="1412776"/>
            <a:ext cx="8229600" cy="4465637"/>
          </a:xfrm>
        </p:spPr>
        <p:txBody>
          <a:bodyPr/>
          <a:lstStyle/>
          <a:p>
            <a:pPr>
              <a:buFont typeface="Wingdings" pitchFamily="2" charset="2"/>
              <a:buChar char="Ø"/>
            </a:pPr>
            <a:r>
              <a:rPr lang="uk-UA" sz="1800" dirty="0" smtClean="0">
                <a:latin typeface="Times New Roman" pitchFamily="18" charset="0"/>
                <a:cs typeface="Times New Roman" pitchFamily="18" charset="0"/>
              </a:rPr>
              <a:t>Кабінет психолога/соціального педагога, учительська,  кабінет групи подовженого дня та кабінет директора та заступника, медичний кабінет  обладнанні </a:t>
            </a:r>
            <a:r>
              <a:rPr lang="uk-UA" sz="1800" dirty="0" err="1" smtClean="0">
                <a:latin typeface="Times New Roman" pitchFamily="18" charset="0"/>
                <a:cs typeface="Times New Roman" pitchFamily="18" charset="0"/>
              </a:rPr>
              <a:t>комп</a:t>
            </a:r>
            <a:r>
              <a:rPr lang="en-US" sz="1800" dirty="0" smtClean="0">
                <a:latin typeface="Times New Roman" pitchFamily="18" charset="0"/>
                <a:cs typeface="Times New Roman" pitchFamily="18" charset="0"/>
              </a:rPr>
              <a:t>’</a:t>
            </a:r>
            <a:r>
              <a:rPr lang="uk-UA" sz="1800" dirty="0" err="1" smtClean="0">
                <a:latin typeface="Times New Roman" pitchFamily="18" charset="0"/>
                <a:cs typeface="Times New Roman" pitchFamily="18" charset="0"/>
              </a:rPr>
              <a:t>ютерною</a:t>
            </a:r>
            <a:r>
              <a:rPr lang="uk-UA" sz="1800" dirty="0" smtClean="0">
                <a:latin typeface="Times New Roman" pitchFamily="18" charset="0"/>
                <a:cs typeface="Times New Roman" pitchFamily="18" charset="0"/>
              </a:rPr>
              <a:t> технікою та мають доступ до мережі Інтернет.</a:t>
            </a:r>
          </a:p>
          <a:p>
            <a:pPr>
              <a:buFont typeface="Wingdings" pitchFamily="2" charset="2"/>
              <a:buChar char="Ø"/>
            </a:pPr>
            <a:r>
              <a:rPr lang="uk-UA" sz="1800" dirty="0" smtClean="0">
                <a:latin typeface="Times New Roman" pitchFamily="18" charset="0"/>
                <a:cs typeface="Times New Roman" pitchFamily="18" charset="0"/>
              </a:rPr>
              <a:t>Заклад має безлімітний високошвидкісний </a:t>
            </a:r>
            <a:r>
              <a:rPr lang="uk-UA" sz="1800" dirty="0" err="1" smtClean="0">
                <a:latin typeface="Times New Roman" pitchFamily="18" charset="0"/>
                <a:cs typeface="Times New Roman" pitchFamily="18" charset="0"/>
              </a:rPr>
              <a:t>інтернет</a:t>
            </a:r>
            <a:r>
              <a:rPr lang="uk-UA" sz="1800" dirty="0" smtClean="0">
                <a:latin typeface="Times New Roman" pitchFamily="18" charset="0"/>
                <a:cs typeface="Times New Roman" pitchFamily="18" charset="0"/>
              </a:rPr>
              <a:t>, локальну мережу, точку доступу </a:t>
            </a:r>
            <a:r>
              <a:rPr lang="en-US" sz="1800" dirty="0" smtClean="0">
                <a:latin typeface="Times New Roman" pitchFamily="18" charset="0"/>
                <a:cs typeface="Times New Roman" pitchFamily="18" charset="0"/>
              </a:rPr>
              <a:t>WI-FI</a:t>
            </a:r>
            <a:endParaRPr lang="uk-UA" sz="1800" dirty="0" smtClean="0">
              <a:latin typeface="Times New Roman" pitchFamily="18" charset="0"/>
              <a:cs typeface="Times New Roman" pitchFamily="18" charset="0"/>
            </a:endParaRPr>
          </a:p>
          <a:p>
            <a:pPr lvl="1">
              <a:buFont typeface="Wingdings" pitchFamily="2" charset="2"/>
              <a:buChar char="ü"/>
            </a:pPr>
            <a:endParaRPr lang="uk-UA" sz="1800" dirty="0" smtClean="0"/>
          </a:p>
          <a:p>
            <a:endParaRPr lang="uk-UA" dirty="0"/>
          </a:p>
        </p:txBody>
      </p:sp>
      <p:pic>
        <p:nvPicPr>
          <p:cNvPr id="4098" name="Picture 2"/>
          <p:cNvPicPr>
            <a:picLocks noChangeAspect="1" noChangeArrowheads="1"/>
          </p:cNvPicPr>
          <p:nvPr/>
        </p:nvPicPr>
        <p:blipFill>
          <a:blip r:embed="rId3" cstate="print"/>
          <a:srcRect/>
          <a:stretch>
            <a:fillRect/>
          </a:stretch>
        </p:blipFill>
        <p:spPr bwMode="auto">
          <a:xfrm>
            <a:off x="323528" y="3284984"/>
            <a:ext cx="2564904" cy="1709936"/>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2483768" y="4437112"/>
            <a:ext cx="2808312" cy="1872208"/>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3995936" y="2924944"/>
            <a:ext cx="2527137" cy="1684758"/>
          </a:xfrm>
          <a:prstGeom prst="rect">
            <a:avLst/>
          </a:prstGeom>
          <a:noFill/>
          <a:ln w="9525">
            <a:noFill/>
            <a:miter lim="800000"/>
            <a:headEnd/>
            <a:tailEnd/>
          </a:ln>
        </p:spPr>
      </p:pic>
      <p:pic>
        <p:nvPicPr>
          <p:cNvPr id="9" name="Picture 3"/>
          <p:cNvPicPr>
            <a:picLocks noChangeAspect="1" noChangeArrowheads="1"/>
          </p:cNvPicPr>
          <p:nvPr/>
        </p:nvPicPr>
        <p:blipFill>
          <a:blip r:embed="rId6" cstate="print"/>
          <a:srcRect/>
          <a:stretch>
            <a:fillRect/>
          </a:stretch>
        </p:blipFill>
        <p:spPr bwMode="auto">
          <a:xfrm>
            <a:off x="6732240" y="3140968"/>
            <a:ext cx="2232248"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ProPowerPoint\Шаблоны\В работе\1 Сентября\1sentPrint.jpg"/>
          <p:cNvPicPr>
            <a:picLocks noChangeAspect="1" noChangeArrowheads="1"/>
          </p:cNvPicPr>
          <p:nvPr/>
        </p:nvPicPr>
        <p:blipFill>
          <a:blip r:embed="rId2" cstate="print"/>
          <a:srcRect/>
          <a:stretch>
            <a:fillRect/>
          </a:stretch>
        </p:blipFill>
        <p:spPr bwMode="auto">
          <a:xfrm>
            <a:off x="0" y="-99392"/>
            <a:ext cx="9144000" cy="6858000"/>
          </a:xfrm>
          <a:prstGeom prst="rect">
            <a:avLst/>
          </a:prstGeom>
          <a:noFill/>
          <a:ln w="9525">
            <a:noFill/>
            <a:miter lim="800000"/>
            <a:headEnd/>
            <a:tailEnd/>
          </a:ln>
        </p:spPr>
      </p:pic>
      <p:sp>
        <p:nvSpPr>
          <p:cNvPr id="14339" name="Заголовок 1"/>
          <p:cNvSpPr>
            <a:spLocks noGrp="1"/>
          </p:cNvSpPr>
          <p:nvPr>
            <p:ph type="title"/>
          </p:nvPr>
        </p:nvSpPr>
        <p:spPr>
          <a:xfrm>
            <a:off x="1547664" y="0"/>
            <a:ext cx="7488832" cy="1196752"/>
          </a:xfrm>
          <a:solidFill>
            <a:srgbClr val="FFFF00"/>
          </a:solidFill>
        </p:spPr>
        <p:txBody>
          <a:bodyPr/>
          <a:lstStyle/>
          <a:p>
            <a:r>
              <a:rPr lang="uk-UA" b="1" dirty="0" smtClean="0">
                <a:solidFill>
                  <a:srgbClr val="002060"/>
                </a:solidFill>
                <a:latin typeface="Monotype Corsiva" pitchFamily="66" charset="0"/>
              </a:rPr>
              <a:t>Кадрове забезпечення </a:t>
            </a:r>
            <a:r>
              <a:rPr lang="uk-UA" b="1" dirty="0" err="1" smtClean="0">
                <a:solidFill>
                  <a:srgbClr val="002060"/>
                </a:solidFill>
                <a:latin typeface="Monotype Corsiva" pitchFamily="66" charset="0"/>
              </a:rPr>
              <a:t>Хриплинської</a:t>
            </a:r>
            <a:r>
              <a:rPr lang="uk-UA" b="1" dirty="0" smtClean="0">
                <a:solidFill>
                  <a:srgbClr val="002060"/>
                </a:solidFill>
                <a:latin typeface="Monotype Corsiva" pitchFamily="66" charset="0"/>
              </a:rPr>
              <a:t>  гімназії</a:t>
            </a:r>
          </a:p>
        </p:txBody>
      </p:sp>
      <p:sp>
        <p:nvSpPr>
          <p:cNvPr id="14340" name="Объект 2"/>
          <p:cNvSpPr>
            <a:spLocks noGrp="1"/>
          </p:cNvSpPr>
          <p:nvPr>
            <p:ph idx="1"/>
          </p:nvPr>
        </p:nvSpPr>
        <p:spPr>
          <a:xfrm>
            <a:off x="1115616" y="1314178"/>
            <a:ext cx="7704856" cy="5543822"/>
          </a:xfrm>
        </p:spPr>
        <p:txBody>
          <a:bodyPr/>
          <a:lstStyle/>
          <a:p>
            <a:pPr>
              <a:buNone/>
            </a:pPr>
            <a:r>
              <a:rPr lang="uk-UA" sz="2400" dirty="0" smtClean="0">
                <a:latin typeface="+mj-lt"/>
              </a:rPr>
              <a:t> 		</a:t>
            </a:r>
            <a:r>
              <a:rPr lang="uk-UA" sz="2000" dirty="0" smtClean="0">
                <a:latin typeface="Times New Roman" pitchFamily="18" charset="0"/>
                <a:cs typeface="Times New Roman" pitchFamily="18" charset="0"/>
              </a:rPr>
              <a:t>У 2019-2020 </a:t>
            </a:r>
            <a:r>
              <a:rPr lang="uk-UA" sz="2000" dirty="0" err="1" smtClean="0">
                <a:latin typeface="Times New Roman" pitchFamily="18" charset="0"/>
                <a:cs typeface="Times New Roman" pitchFamily="18" charset="0"/>
              </a:rPr>
              <a:t>н.р</a:t>
            </a:r>
            <a:r>
              <a:rPr lang="uk-UA" sz="2000" dirty="0" smtClean="0">
                <a:latin typeface="Times New Roman" pitchFamily="18" charset="0"/>
                <a:cs typeface="Times New Roman" pitchFamily="18" charset="0"/>
              </a:rPr>
              <a:t>. у </a:t>
            </a:r>
            <a:r>
              <a:rPr lang="uk-UA" sz="2000" dirty="0" err="1" smtClean="0">
                <a:latin typeface="Times New Roman" pitchFamily="18" charset="0"/>
                <a:cs typeface="Times New Roman" pitchFamily="18" charset="0"/>
              </a:rPr>
              <a:t>Хриплинській</a:t>
            </a:r>
            <a:r>
              <a:rPr lang="uk-UA" sz="2000" dirty="0" smtClean="0">
                <a:latin typeface="Times New Roman" pitchFamily="18" charset="0"/>
                <a:cs typeface="Times New Roman" pitchFamily="18" charset="0"/>
              </a:rPr>
              <a:t> гімназії працював 21 педагог .</a:t>
            </a:r>
          </a:p>
        </p:txBody>
      </p:sp>
      <p:graphicFrame>
        <p:nvGraphicFramePr>
          <p:cNvPr id="5" name="Диаграмма 4"/>
          <p:cNvGraphicFramePr/>
          <p:nvPr/>
        </p:nvGraphicFramePr>
        <p:xfrm>
          <a:off x="1907704" y="2276872"/>
          <a:ext cx="6336704" cy="38884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chool">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1008</TotalTime>
  <Words>877</Words>
  <Application>Microsoft Office PowerPoint</Application>
  <PresentationFormat>Экран (4:3)</PresentationFormat>
  <Paragraphs>389</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School</vt:lpstr>
      <vt:lpstr>Звіт директора  Хриплинської гімназії    Куницької  Г.В. за 2019 - 2020 н.р. </vt:lpstr>
      <vt:lpstr>Куницька Галина Володимирівна </vt:lpstr>
      <vt:lpstr>Загальна інформація про   освітній  заклад </vt:lpstr>
      <vt:lpstr>Мета Хриплинської гімназії </vt:lpstr>
      <vt:lpstr>Стан і розвиток  мережі Хриплинської гімназії </vt:lpstr>
      <vt:lpstr>Стан  мережі  Хриплинської гімназії</vt:lpstr>
      <vt:lpstr>Матеріально-технічна база гімназії:</vt:lpstr>
      <vt:lpstr>Матеріально-технічна база гімназії:</vt:lpstr>
      <vt:lpstr>Кадрове забезпечення Хриплинської  гімназії</vt:lpstr>
      <vt:lpstr>Кадрове забезпечення                          Хриплинської гімназії</vt:lpstr>
      <vt:lpstr>Освітній   процес</vt:lpstr>
      <vt:lpstr>Результати навчальних досягнень здобувачів освіти Хриплинської гімназії   3-9 класів за підсумками 2019-2020 н.р.</vt:lpstr>
      <vt:lpstr>Результати навчальних досягнень здобувачів Хриплинської гімназії  3-9 класів за підсумками 2019-2020 н.р.</vt:lpstr>
      <vt:lpstr>Результати навчальних досягнень здобувачів Хриплинської гімназії  3-9 класів за підсумками 2017-2020 н.рр.</vt:lpstr>
      <vt:lpstr>Дистанційне навчання</vt:lpstr>
      <vt:lpstr>Результати   ДПА</vt:lpstr>
      <vt:lpstr>Робота з обдарованими учнями </vt:lpstr>
      <vt:lpstr>Робота з обдарованими учнями </vt:lpstr>
      <vt:lpstr>Робота з обдарованими учнями </vt:lpstr>
      <vt:lpstr>Виховна робота </vt:lpstr>
      <vt:lpstr>Виховна  робота </vt:lpstr>
      <vt:lpstr>Превентивне виховання. Робота соціально-психологічної служби Хриплинської гімназії.</vt:lpstr>
      <vt:lpstr>Превентивне виховання. Соціальний захист учасників освітнього процесу</vt:lpstr>
      <vt:lpstr>Збереження і зміцнення здоров’я  учасників освітнього процесу </vt:lpstr>
      <vt:lpstr>Збереження і зміцнення здоров’я  учасників освітнього процесу </vt:lpstr>
      <vt:lpstr>Співпраця з батьками </vt:lpstr>
      <vt:lpstr>Робота шкільної бібліотеки</vt:lpstr>
      <vt:lpstr>Фінансово-господарська діяльність</vt:lpstr>
      <vt:lpstr>Управління  освітнім закладом </vt:lpstr>
      <vt:lpstr>Управління закладом освіти.                 Завдання на 2020-2021 н.р </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Звіт директора  Хриплинської школи  Куницької  Г.В. за 2019/ 2020 н.р.</dc:title>
  <dc:subject>Школьный</dc:subject>
  <dc:creator>user</dc:creator>
  <dc:description>http://propowerpoint.ru - Шаблоны для презентаций, уроки и советы PowerPoint.</dc:description>
  <cp:lastModifiedBy>user</cp:lastModifiedBy>
  <cp:revision>98</cp:revision>
  <dcterms:created xsi:type="dcterms:W3CDTF">2020-06-20T15:15:27Z</dcterms:created>
  <dcterms:modified xsi:type="dcterms:W3CDTF">2020-08-09T12:54:19Z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1376225</vt:lpwstr>
  </property>
  <property fmtid="{D5CDD505-2E9C-101B-9397-08002B2CF9AE}" pid="3" name="NXPowerLiteSettings">
    <vt:lpwstr>C7000400038000</vt:lpwstr>
  </property>
  <property fmtid="{D5CDD505-2E9C-101B-9397-08002B2CF9AE}" pid="4" name="NXPowerLiteVersion">
    <vt:lpwstr>S9.0.1</vt:lpwstr>
  </property>
</Properties>
</file>