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317" r:id="rId3"/>
    <p:sldId id="1279" r:id="rId4"/>
    <p:sldId id="1305" r:id="rId5"/>
    <p:sldId id="1306" r:id="rId6"/>
    <p:sldId id="1300" r:id="rId7"/>
    <p:sldId id="1301" r:id="rId8"/>
    <p:sldId id="1302" r:id="rId9"/>
    <p:sldId id="1303" r:id="rId10"/>
    <p:sldId id="1307" r:id="rId11"/>
    <p:sldId id="1308" r:id="rId12"/>
    <p:sldId id="1309" r:id="rId13"/>
    <p:sldId id="1310" r:id="rId14"/>
    <p:sldId id="1311" r:id="rId15"/>
    <p:sldId id="1312" r:id="rId16"/>
    <p:sldId id="1314" r:id="rId17"/>
    <p:sldId id="1315" r:id="rId18"/>
    <p:sldId id="1316" r:id="rId19"/>
    <p:sldId id="1313" r:id="rId20"/>
    <p:sldId id="650" r:id="rId21"/>
    <p:sldId id="304"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EB711D"/>
    <a:srgbClr val="13B1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7" autoAdjust="0"/>
    <p:restoredTop sz="95078" autoAdjust="0"/>
  </p:normalViewPr>
  <p:slideViewPr>
    <p:cSldViewPr snapToGrid="0">
      <p:cViewPr varScale="1">
        <p:scale>
          <a:sx n="75" d="100"/>
          <a:sy n="75" d="100"/>
        </p:scale>
        <p:origin x="-30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xmlns="" id="{2755AB4D-AA86-458E-8276-2A0A28469AFA}"/>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4063" r="890" b="1"/>
          <a:stretch/>
        </p:blipFill>
        <p:spPr>
          <a:xfrm>
            <a:off x="-11097" y="0"/>
            <a:ext cx="4705017" cy="5052641"/>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cstate="print">
              <a:extLst>
                <a:ext uri="{28A0092B-C50C-407E-A947-70E740481C1C}">
                  <a14:useLocalDpi xmlns:a14="http://schemas.microsoft.com/office/drawing/2010/main" xmlns=""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cstate="print">
              <a:extLst>
                <a:ext uri="{28A0092B-C50C-407E-A947-70E740481C1C}">
                  <a14:useLocalDpi xmlns:a14="http://schemas.microsoft.com/office/drawing/2010/main" xmlns=""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uk-UA" sz="15000" b="1" i="1" dirty="0">
                <a:solidFill>
                  <a:srgbClr val="002060"/>
                </a:solidFill>
                <a:latin typeface="Arial" panose="020B0604020202020204" pitchFamily="34" charset="0"/>
              </a:rPr>
              <a:t>5</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xmlns="" val="164506117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29.04.2020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40969952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29.04.2020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7633298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5</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xmlns="" val="171739883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29.04.2020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17239118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29.04.2020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91403285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pPr/>
              <a:t>29.04.2020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427997907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pPr/>
              <a:t>29.04.2020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18645969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pPr/>
              <a:t>29.04.2020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04038293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29.04.2020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53831774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29.04.2020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038992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29.04.2020</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cratch.mit.edu/projects/editor/?tutorial=getStarte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навчальною програмою 2017 року</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a:t>
            </a:r>
            <a:r>
              <a:rPr lang="ru-RU" sz="3600" b="1" i="1" kern="0" dirty="0">
                <a:solidFill>
                  <a:srgbClr val="002060"/>
                </a:solidFill>
                <a:latin typeface="Verdana"/>
              </a:rPr>
              <a:t>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7" name="Рисунок 6">
            <a:extLst>
              <a:ext uri="{FF2B5EF4-FFF2-40B4-BE49-F238E27FC236}">
                <a16:creationId xmlns:a16="http://schemas.microsoft.com/office/drawing/2014/main" xmlns="" id="{85FAA413-7E72-46F0-93BC-EBF3B809890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06560" y="3689003"/>
            <a:ext cx="2209744" cy="2385570"/>
          </a:xfrm>
          <a:prstGeom prst="rect">
            <a:avLst/>
          </a:prstGeom>
        </p:spPr>
      </p:pic>
      <p:sp>
        <p:nvSpPr>
          <p:cNvPr id="9" name="Заголовок 1">
            <a:extLst>
              <a:ext uri="{FF2B5EF4-FFF2-40B4-BE49-F238E27FC236}">
                <a16:creationId xmlns:a16="http://schemas.microsoft.com/office/drawing/2014/main" xmlns="" id="{67191ABC-8D56-4C70-9943-96AC28CA6834}"/>
              </a:ext>
            </a:extLst>
          </p:cNvPr>
          <p:cNvSpPr>
            <a:spLocks noGrp="1"/>
          </p:cNvSpPr>
          <p:nvPr>
            <p:ph type="ctrTitle"/>
          </p:nvPr>
        </p:nvSpPr>
        <p:spPr>
          <a:xfrm>
            <a:off x="4847771" y="643526"/>
            <a:ext cx="7137066" cy="1801607"/>
          </a:xfrm>
        </p:spPr>
        <p:txBody>
          <a:bodyPr>
            <a:noAutofit/>
          </a:bodyPr>
          <a:lstStyle/>
          <a:p>
            <a:r>
              <a:rPr lang="uk-UA" sz="8000" dirty="0"/>
              <a:t>Цикли з умовою</a:t>
            </a:r>
          </a:p>
        </p:txBody>
      </p:sp>
      <p:pic>
        <p:nvPicPr>
          <p:cNvPr id="10" name="Picture 2" descr="refresh, reload, repeat, sync, synchronize, update icon">
            <a:extLst>
              <a:ext uri="{FF2B5EF4-FFF2-40B4-BE49-F238E27FC236}">
                <a16:creationId xmlns:a16="http://schemas.microsoft.com/office/drawing/2014/main" xmlns="" id="{C4172C5B-0776-444A-BFE3-F103627FC58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85782" y="3636173"/>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74352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C40939A5-0903-4731-BB99-78EB6663A1D2}"/>
              </a:ext>
            </a:extLst>
          </p:cNvPr>
          <p:cNvSpPr txBox="1"/>
          <p:nvPr/>
        </p:nvSpPr>
        <p:spPr>
          <a:xfrm>
            <a:off x="5574890" y="2034782"/>
            <a:ext cx="6547261" cy="446276"/>
          </a:xfrm>
          <a:prstGeom prst="rect">
            <a:avLst/>
          </a:prstGeom>
          <a:solidFill>
            <a:srgbClr val="FF0000"/>
          </a:solidFill>
          <a:ln w="57150">
            <a:solidFill>
              <a:srgbClr val="FF0000"/>
            </a:solid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2300" b="1" i="1" u="none" strike="noStrike" kern="0" cap="none" spc="0" normalizeH="0" baseline="0" dirty="0" err="1">
                <a:ln>
                  <a:noFill/>
                </a:ln>
                <a:solidFill>
                  <a:srgbClr val="FFFFFF"/>
                </a:solidFill>
                <a:effectLst/>
                <a:uLnTx/>
                <a:uFillTx/>
                <a:latin typeface="Verdana"/>
                <a:ea typeface="+mn-ea"/>
                <a:cs typeface="+mn-cs"/>
              </a:rPr>
              <a:t>натиснуто</a:t>
            </a:r>
            <a:r>
              <a:rPr kumimoji="0" lang="uk-UA" sz="2300" b="1" i="1" u="none" strike="noStrike" kern="0" cap="none" spc="0" normalizeH="0" baseline="0" dirty="0">
                <a:ln>
                  <a:noFill/>
                </a:ln>
                <a:solidFill>
                  <a:srgbClr val="FFFFFF"/>
                </a:solidFill>
                <a:effectLst/>
                <a:uLnTx/>
                <a:uFillTx/>
                <a:latin typeface="Verdana"/>
                <a:ea typeface="+mn-ea"/>
                <a:cs typeface="+mn-cs"/>
              </a:rPr>
              <a:t> ліву кнопку миші</a:t>
            </a:r>
          </a:p>
        </p:txBody>
      </p:sp>
      <p:pic>
        <p:nvPicPr>
          <p:cNvPr id="7" name="Рисунок 6">
            <a:extLst>
              <a:ext uri="{FF2B5EF4-FFF2-40B4-BE49-F238E27FC236}">
                <a16:creationId xmlns:a16="http://schemas.microsoft.com/office/drawing/2014/main" xmlns="" id="{89E9AA67-942A-4E0A-825F-B28FA7FE23EA}"/>
              </a:ext>
            </a:extLst>
          </p:cNvPr>
          <p:cNvPicPr>
            <a:picLocks noChangeAspect="1"/>
          </p:cNvPicPr>
          <p:nvPr/>
        </p:nvPicPr>
        <p:blipFill>
          <a:blip r:embed="rId3" cstate="print"/>
          <a:stretch>
            <a:fillRect/>
          </a:stretch>
        </p:blipFill>
        <p:spPr>
          <a:xfrm>
            <a:off x="59816" y="4564684"/>
            <a:ext cx="5340452" cy="772114"/>
          </a:xfrm>
          <a:prstGeom prst="rect">
            <a:avLst/>
          </a:prstGeom>
          <a:solidFill>
            <a:srgbClr val="FF0000"/>
          </a:solidFill>
          <a:ln w="57150">
            <a:solidFill>
              <a:srgbClr val="FF0000"/>
            </a:solidFill>
          </a:ln>
        </p:spPr>
      </p:pic>
      <p:pic>
        <p:nvPicPr>
          <p:cNvPr id="8" name="Рисунок 7">
            <a:extLst>
              <a:ext uri="{FF2B5EF4-FFF2-40B4-BE49-F238E27FC236}">
                <a16:creationId xmlns:a16="http://schemas.microsoft.com/office/drawing/2014/main" xmlns="" id="{3D794601-9A95-4021-87C0-5FDEE51DA248}"/>
              </a:ext>
            </a:extLst>
          </p:cNvPr>
          <p:cNvPicPr>
            <a:picLocks noChangeAspect="1"/>
          </p:cNvPicPr>
          <p:nvPr/>
        </p:nvPicPr>
        <p:blipFill>
          <a:blip r:embed="rId4" cstate="print"/>
          <a:stretch>
            <a:fillRect/>
          </a:stretch>
        </p:blipFill>
        <p:spPr>
          <a:xfrm>
            <a:off x="1005656" y="1928490"/>
            <a:ext cx="3448772" cy="720639"/>
          </a:xfrm>
          <a:prstGeom prst="rect">
            <a:avLst/>
          </a:prstGeom>
          <a:solidFill>
            <a:srgbClr val="FF0000"/>
          </a:solidFill>
          <a:ln w="57150">
            <a:solidFill>
              <a:srgbClr val="FF0000"/>
            </a:solidFill>
          </a:ln>
        </p:spPr>
      </p:pic>
      <p:sp>
        <p:nvSpPr>
          <p:cNvPr id="9" name="TextBox 8">
            <a:extLst>
              <a:ext uri="{FF2B5EF4-FFF2-40B4-BE49-F238E27FC236}">
                <a16:creationId xmlns:a16="http://schemas.microsoft.com/office/drawing/2014/main" xmlns="" id="{D8881C23-BB27-4476-A915-616CF289814F}"/>
              </a:ext>
            </a:extLst>
          </p:cNvPr>
          <p:cNvSpPr txBox="1"/>
          <p:nvPr/>
        </p:nvSpPr>
        <p:spPr>
          <a:xfrm>
            <a:off x="5574885" y="2696427"/>
            <a:ext cx="6547261" cy="446276"/>
          </a:xfrm>
          <a:prstGeom prst="rect">
            <a:avLst/>
          </a:prstGeom>
          <a:solidFill>
            <a:srgbClr val="FF0000"/>
          </a:solidFill>
          <a:ln w="57150">
            <a:solidFill>
              <a:srgbClr val="FF0000"/>
            </a:solid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торкається вказаного кольору</a:t>
            </a:r>
          </a:p>
        </p:txBody>
      </p:sp>
      <p:pic>
        <p:nvPicPr>
          <p:cNvPr id="10" name="Рисунок 9">
            <a:extLst>
              <a:ext uri="{FF2B5EF4-FFF2-40B4-BE49-F238E27FC236}">
                <a16:creationId xmlns:a16="http://schemas.microsoft.com/office/drawing/2014/main" xmlns="" id="{AA7ABFC1-DB8B-445B-BC24-A1348C9A212C}"/>
              </a:ext>
            </a:extLst>
          </p:cNvPr>
          <p:cNvPicPr>
            <a:picLocks noChangeAspect="1"/>
          </p:cNvPicPr>
          <p:nvPr/>
        </p:nvPicPr>
        <p:blipFill>
          <a:blip r:embed="rId5" cstate="print"/>
          <a:stretch>
            <a:fillRect/>
          </a:stretch>
        </p:blipFill>
        <p:spPr>
          <a:xfrm>
            <a:off x="285017" y="2699538"/>
            <a:ext cx="4890050" cy="733508"/>
          </a:xfrm>
          <a:prstGeom prst="rect">
            <a:avLst/>
          </a:prstGeom>
          <a:solidFill>
            <a:srgbClr val="FF0000"/>
          </a:solidFill>
          <a:ln w="57150">
            <a:solidFill>
              <a:srgbClr val="FF0000"/>
            </a:solidFill>
          </a:ln>
        </p:spPr>
      </p:pic>
      <p:sp>
        <p:nvSpPr>
          <p:cNvPr id="11" name="TextBox 10">
            <a:extLst>
              <a:ext uri="{FF2B5EF4-FFF2-40B4-BE49-F238E27FC236}">
                <a16:creationId xmlns:a16="http://schemas.microsoft.com/office/drawing/2014/main" xmlns="" id="{A82C437F-F3E2-4ECA-801D-4893564B649A}"/>
              </a:ext>
            </a:extLst>
          </p:cNvPr>
          <p:cNvSpPr txBox="1"/>
          <p:nvPr/>
        </p:nvSpPr>
        <p:spPr>
          <a:xfrm>
            <a:off x="5574884" y="3358072"/>
            <a:ext cx="6547261" cy="800219"/>
          </a:xfrm>
          <a:prstGeom prst="rect">
            <a:avLst/>
          </a:prstGeom>
          <a:solidFill>
            <a:srgbClr val="FF0000"/>
          </a:solidFill>
          <a:ln w="57150">
            <a:solidFill>
              <a:srgbClr val="FF0000"/>
            </a:solid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першого кольору торкається другого кольору</a:t>
            </a:r>
            <a:endParaRPr kumimoji="0" lang="uk-UA" sz="2300" b="1" i="1" u="none" strike="noStrike" kern="0" cap="none" spc="0" normalizeH="0" baseline="0" dirty="0">
              <a:ln>
                <a:noFill/>
              </a:ln>
              <a:solidFill>
                <a:srgbClr val="FFFFFF"/>
              </a:solidFill>
              <a:effectLst/>
              <a:uLnTx/>
              <a:uFillTx/>
              <a:latin typeface="Verdana"/>
              <a:ea typeface="+mn-ea"/>
              <a:cs typeface="+mn-cs"/>
            </a:endParaRPr>
          </a:p>
        </p:txBody>
      </p:sp>
      <p:sp>
        <p:nvSpPr>
          <p:cNvPr id="12" name="TextBox 11">
            <a:extLst>
              <a:ext uri="{FF2B5EF4-FFF2-40B4-BE49-F238E27FC236}">
                <a16:creationId xmlns:a16="http://schemas.microsoft.com/office/drawing/2014/main" xmlns="" id="{6C013236-CAF3-45CB-9BD3-BC5EF747520C}"/>
              </a:ext>
            </a:extLst>
          </p:cNvPr>
          <p:cNvSpPr txBox="1"/>
          <p:nvPr/>
        </p:nvSpPr>
        <p:spPr>
          <a:xfrm>
            <a:off x="5574883" y="4373660"/>
            <a:ext cx="6547261" cy="1154162"/>
          </a:xfrm>
          <a:prstGeom prst="rect">
            <a:avLst/>
          </a:prstGeom>
          <a:solidFill>
            <a:srgbClr val="FF0000"/>
          </a:solidFill>
          <a:ln w="57150">
            <a:solidFill>
              <a:srgbClr val="FF0000"/>
            </a:solid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на клавіатурі </a:t>
            </a:r>
            <a:r>
              <a:rPr lang="uk-UA" sz="2300" b="1" i="1" kern="0" dirty="0" err="1">
                <a:solidFill>
                  <a:srgbClr val="FFFFFF"/>
                </a:solidFill>
              </a:rPr>
              <a:t>натиснуто</a:t>
            </a:r>
            <a:r>
              <a:rPr lang="uk-UA" sz="2300" b="1" i="1" kern="0" dirty="0">
                <a:solidFill>
                  <a:srgbClr val="FFFFFF"/>
                </a:solidFill>
              </a:rPr>
              <a:t> вказану клавішу, назва якої обирається зі списку</a:t>
            </a:r>
          </a:p>
        </p:txBody>
      </p:sp>
      <p:sp>
        <p:nvSpPr>
          <p:cNvPr id="13" name="TextBox 12">
            <a:extLst>
              <a:ext uri="{FF2B5EF4-FFF2-40B4-BE49-F238E27FC236}">
                <a16:creationId xmlns:a16="http://schemas.microsoft.com/office/drawing/2014/main" xmlns="" id="{B26F99C5-0738-4AED-87C4-930C92D8460C}"/>
              </a:ext>
            </a:extLst>
          </p:cNvPr>
          <p:cNvSpPr txBox="1"/>
          <p:nvPr/>
        </p:nvSpPr>
        <p:spPr>
          <a:xfrm>
            <a:off x="72008" y="1199818"/>
            <a:ext cx="5316069" cy="584775"/>
          </a:xfrm>
          <a:prstGeom prst="rect">
            <a:avLst/>
          </a:prstGeom>
          <a:solidFill>
            <a:srgbClr val="FF0000"/>
          </a:solidFill>
          <a:ln w="57150">
            <a:solidFill>
              <a:srgbClr val="FF0000"/>
            </a:solid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Блоки групи Датчики</a:t>
            </a:r>
            <a:endParaRPr lang="uk-UA" sz="3200" b="1" i="1" kern="0" dirty="0">
              <a:solidFill>
                <a:srgbClr val="FFFF00"/>
              </a:solidFill>
            </a:endParaRPr>
          </a:p>
        </p:txBody>
      </p:sp>
      <p:sp>
        <p:nvSpPr>
          <p:cNvPr id="14" name="TextBox 13">
            <a:extLst>
              <a:ext uri="{FF2B5EF4-FFF2-40B4-BE49-F238E27FC236}">
                <a16:creationId xmlns:a16="http://schemas.microsoft.com/office/drawing/2014/main" xmlns="" id="{C4C6F061-337C-44E0-BDAC-13BB3448FCE7}"/>
              </a:ext>
            </a:extLst>
          </p:cNvPr>
          <p:cNvSpPr txBox="1"/>
          <p:nvPr/>
        </p:nvSpPr>
        <p:spPr>
          <a:xfrm>
            <a:off x="5574890" y="1199818"/>
            <a:ext cx="6547261" cy="584775"/>
          </a:xfrm>
          <a:prstGeom prst="rect">
            <a:avLst/>
          </a:prstGeom>
          <a:solidFill>
            <a:srgbClr val="FF0000"/>
          </a:solidFill>
          <a:ln w="57150">
            <a:solidFill>
              <a:srgbClr val="FF0000"/>
            </a:solid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Умова</a:t>
            </a:r>
          </a:p>
        </p:txBody>
      </p:sp>
      <p:sp>
        <p:nvSpPr>
          <p:cNvPr id="15" name="TextBox 14">
            <a:extLst>
              <a:ext uri="{FF2B5EF4-FFF2-40B4-BE49-F238E27FC236}">
                <a16:creationId xmlns:a16="http://schemas.microsoft.com/office/drawing/2014/main" xmlns="" id="{DF70A7DE-22EF-4583-BFB3-4F5FC2E37851}"/>
              </a:ext>
            </a:extLst>
          </p:cNvPr>
          <p:cNvSpPr txBox="1"/>
          <p:nvPr/>
        </p:nvSpPr>
        <p:spPr>
          <a:xfrm>
            <a:off x="5574883" y="5747602"/>
            <a:ext cx="6547261" cy="800219"/>
          </a:xfrm>
          <a:prstGeom prst="rect">
            <a:avLst/>
          </a:prstGeom>
          <a:solidFill>
            <a:srgbClr val="FF0000"/>
          </a:solidFill>
          <a:ln w="57150">
            <a:solidFill>
              <a:srgbClr val="FF0000"/>
            </a:solid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торкається вказаного об'єкта, назва якого обирається зі списку</a:t>
            </a:r>
          </a:p>
        </p:txBody>
      </p:sp>
      <p:pic>
        <p:nvPicPr>
          <p:cNvPr id="16" name="Рисунок 15">
            <a:extLst>
              <a:ext uri="{FF2B5EF4-FFF2-40B4-BE49-F238E27FC236}">
                <a16:creationId xmlns:a16="http://schemas.microsoft.com/office/drawing/2014/main" xmlns="" id="{2D8114A7-F3CC-4686-BF19-D58E8A6E1C61}"/>
              </a:ext>
            </a:extLst>
          </p:cNvPr>
          <p:cNvPicPr>
            <a:picLocks noChangeAspect="1"/>
          </p:cNvPicPr>
          <p:nvPr/>
        </p:nvPicPr>
        <p:blipFill>
          <a:blip r:embed="rId6" cstate="print"/>
          <a:stretch>
            <a:fillRect/>
          </a:stretch>
        </p:blipFill>
        <p:spPr>
          <a:xfrm>
            <a:off x="393377" y="3522942"/>
            <a:ext cx="4673330" cy="781133"/>
          </a:xfrm>
          <a:prstGeom prst="rect">
            <a:avLst/>
          </a:prstGeom>
          <a:solidFill>
            <a:srgbClr val="FF0000"/>
          </a:solidFill>
          <a:ln w="57150">
            <a:solidFill>
              <a:srgbClr val="FF0000"/>
            </a:solidFill>
          </a:ln>
        </p:spPr>
      </p:pic>
      <p:pic>
        <p:nvPicPr>
          <p:cNvPr id="17" name="Рисунок 16">
            <a:extLst>
              <a:ext uri="{FF2B5EF4-FFF2-40B4-BE49-F238E27FC236}">
                <a16:creationId xmlns:a16="http://schemas.microsoft.com/office/drawing/2014/main" xmlns="" id="{D410CB49-C4F3-4D9A-A55C-641648794419}"/>
              </a:ext>
            </a:extLst>
          </p:cNvPr>
          <p:cNvPicPr>
            <a:picLocks noChangeAspect="1"/>
          </p:cNvPicPr>
          <p:nvPr/>
        </p:nvPicPr>
        <p:blipFill>
          <a:blip r:embed="rId7" cstate="print"/>
          <a:stretch>
            <a:fillRect/>
          </a:stretch>
        </p:blipFill>
        <p:spPr>
          <a:xfrm>
            <a:off x="84199" y="5792490"/>
            <a:ext cx="5316069" cy="710442"/>
          </a:xfrm>
          <a:prstGeom prst="rect">
            <a:avLst/>
          </a:prstGeom>
          <a:solidFill>
            <a:srgbClr val="FF0000"/>
          </a:solidFill>
          <a:ln w="57150">
            <a:solidFill>
              <a:srgbClr val="FF0000"/>
            </a:solidFill>
          </a:ln>
        </p:spPr>
      </p:pic>
    </p:spTree>
    <p:extLst>
      <p:ext uri="{BB962C8B-B14F-4D97-AF65-F5344CB8AC3E}">
        <p14:creationId xmlns:p14="http://schemas.microsoft.com/office/powerpoint/2010/main" xmlns="" val="8791693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1000"/>
                                        <p:tgtEl>
                                          <p:spTgt spid="11"/>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1000"/>
                                        <p:tgtEl>
                                          <p:spTgt spid="12"/>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6F0CA58E-327D-4ABB-8C2A-546D26D39D39}"/>
              </a:ext>
            </a:extLst>
          </p:cNvPr>
          <p:cNvSpPr txBox="1"/>
          <p:nvPr/>
        </p:nvSpPr>
        <p:spPr>
          <a:xfrm>
            <a:off x="72010" y="2998576"/>
            <a:ext cx="5972330" cy="138499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Доторкається вказівник миші або</a:t>
            </a:r>
          </a:p>
          <a:p>
            <a:pPr lvl="0" indent="457200" algn="just" fontAlgn="base">
              <a:spcBef>
                <a:spcPct val="0"/>
              </a:spcBef>
              <a:spcAft>
                <a:spcPct val="0"/>
              </a:spcAft>
              <a:defRPr/>
            </a:pPr>
            <a:r>
              <a:rPr lang="uk-UA" sz="2800" b="1" i="1" kern="0" dirty="0">
                <a:solidFill>
                  <a:srgbClr val="FFFFFF"/>
                </a:solidFill>
              </a:rPr>
              <a:t>Доторкається межа.</a:t>
            </a:r>
          </a:p>
        </p:txBody>
      </p:sp>
      <p:sp>
        <p:nvSpPr>
          <p:cNvPr id="7" name="Прямокутник 6">
            <a:extLst>
              <a:ext uri="{FF2B5EF4-FFF2-40B4-BE49-F238E27FC236}">
                <a16:creationId xmlns:a16="http://schemas.microsoft.com/office/drawing/2014/main" xmlns="" id="{E878DBBE-4377-465D-B6F0-99B6046239C6}"/>
              </a:ext>
            </a:extLst>
          </p:cNvPr>
          <p:cNvSpPr/>
          <p:nvPr/>
        </p:nvSpPr>
        <p:spPr>
          <a:xfrm>
            <a:off x="72008" y="1196763"/>
            <a:ext cx="5972332" cy="17332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Наприклад, якщо в проекті використано один об'єкт, команда для запису умови </a:t>
            </a:r>
            <a:r>
              <a:rPr lang="uk-UA" sz="2400" b="1" i="1" kern="0" dirty="0">
                <a:solidFill>
                  <a:srgbClr val="FFFF00"/>
                </a:solidFill>
              </a:rPr>
              <a:t>Доторкається</a:t>
            </a:r>
            <a:r>
              <a:rPr lang="uk-UA" sz="2400" b="1" i="1" kern="0" dirty="0">
                <a:solidFill>
                  <a:srgbClr val="FFFFFF"/>
                </a:solidFill>
              </a:rPr>
              <a:t> може мати вигляд</a:t>
            </a:r>
            <a:endParaRPr lang="uk-UA" sz="2600" b="1" i="1" kern="0" dirty="0">
              <a:solidFill>
                <a:srgbClr val="FFFFFF"/>
              </a:solidFill>
            </a:endParaRPr>
          </a:p>
        </p:txBody>
      </p:sp>
      <p:sp>
        <p:nvSpPr>
          <p:cNvPr id="8" name="Прямокутник 7">
            <a:extLst>
              <a:ext uri="{FF2B5EF4-FFF2-40B4-BE49-F238E27FC236}">
                <a16:creationId xmlns:a16="http://schemas.microsoft.com/office/drawing/2014/main" xmlns="" id="{10F427AB-4787-408B-9FFF-60A14D8526F0}"/>
              </a:ext>
            </a:extLst>
          </p:cNvPr>
          <p:cNvSpPr/>
          <p:nvPr/>
        </p:nvSpPr>
        <p:spPr>
          <a:xfrm>
            <a:off x="6149820" y="1196763"/>
            <a:ext cx="5972332" cy="17332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Якщо ж у проекті є декілька об'єктів, тоді їх імена додаються у список Доторкається</a:t>
            </a:r>
            <a:endParaRPr lang="uk-UA" sz="2600" b="1" i="1" kern="0" dirty="0">
              <a:solidFill>
                <a:srgbClr val="FFFFFF"/>
              </a:solidFill>
            </a:endParaRPr>
          </a:p>
        </p:txBody>
      </p:sp>
      <p:pic>
        <p:nvPicPr>
          <p:cNvPr id="9" name="Рисунок 8">
            <a:extLst>
              <a:ext uri="{FF2B5EF4-FFF2-40B4-BE49-F238E27FC236}">
                <a16:creationId xmlns:a16="http://schemas.microsoft.com/office/drawing/2014/main" xmlns="" id="{0CE97B39-F8B6-4E95-B397-C827AFF5C9E5}"/>
              </a:ext>
            </a:extLst>
          </p:cNvPr>
          <p:cNvPicPr>
            <a:picLocks noChangeAspect="1"/>
          </p:cNvPicPr>
          <p:nvPr/>
        </p:nvPicPr>
        <p:blipFill>
          <a:blip r:embed="rId3" cstate="print"/>
          <a:stretch>
            <a:fillRect/>
          </a:stretch>
        </p:blipFill>
        <p:spPr>
          <a:xfrm>
            <a:off x="72008" y="4491461"/>
            <a:ext cx="5972332" cy="2002419"/>
          </a:xfrm>
          <a:prstGeom prst="rect">
            <a:avLst/>
          </a:prstGeom>
        </p:spPr>
      </p:pic>
      <p:pic>
        <p:nvPicPr>
          <p:cNvPr id="10" name="Рисунок 9">
            <a:extLst>
              <a:ext uri="{FF2B5EF4-FFF2-40B4-BE49-F238E27FC236}">
                <a16:creationId xmlns:a16="http://schemas.microsoft.com/office/drawing/2014/main" xmlns="" id="{4E934B92-C80C-4BE9-B78C-DD242F997D5D}"/>
              </a:ext>
            </a:extLst>
          </p:cNvPr>
          <p:cNvPicPr>
            <a:picLocks noChangeAspect="1"/>
          </p:cNvPicPr>
          <p:nvPr/>
        </p:nvPicPr>
        <p:blipFill>
          <a:blip r:embed="rId4" cstate="print"/>
          <a:stretch>
            <a:fillRect/>
          </a:stretch>
        </p:blipFill>
        <p:spPr>
          <a:xfrm>
            <a:off x="6149820" y="3037903"/>
            <a:ext cx="5972332" cy="2647889"/>
          </a:xfrm>
          <a:prstGeom prst="rect">
            <a:avLst/>
          </a:prstGeom>
        </p:spPr>
      </p:pic>
    </p:spTree>
    <p:extLst>
      <p:ext uri="{BB962C8B-B14F-4D97-AF65-F5344CB8AC3E}">
        <p14:creationId xmlns:p14="http://schemas.microsoft.com/office/powerpoint/2010/main" xmlns="" val="18509638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11BC5F57-5E8B-4DD4-B735-98072A924B3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зміни кольору в умовах клацають на квадраті з кольором, тоді вказівник миші набуває вигляду руки, якою можна «обрати» потрібний колір на сцені чи об'єкті.</a:t>
            </a:r>
          </a:p>
        </p:txBody>
      </p:sp>
      <p:pic>
        <p:nvPicPr>
          <p:cNvPr id="7" name="Рисунок 6">
            <a:extLst>
              <a:ext uri="{FF2B5EF4-FFF2-40B4-BE49-F238E27FC236}">
                <a16:creationId xmlns:a16="http://schemas.microsoft.com/office/drawing/2014/main" xmlns="" id="{EDEA1F54-9AFC-452E-ADE1-FC9BA80C4AE7}"/>
              </a:ext>
            </a:extLst>
          </p:cNvPr>
          <p:cNvPicPr>
            <a:picLocks noChangeAspect="1"/>
          </p:cNvPicPr>
          <p:nvPr/>
        </p:nvPicPr>
        <p:blipFill rotWithShape="1">
          <a:blip r:embed="rId3" cstate="print"/>
          <a:srcRect b="34869"/>
          <a:stretch/>
        </p:blipFill>
        <p:spPr>
          <a:xfrm>
            <a:off x="1849049" y="3094390"/>
            <a:ext cx="8496060" cy="3237656"/>
          </a:xfrm>
          <a:prstGeom prst="rect">
            <a:avLst/>
          </a:prstGeom>
          <a:ln>
            <a:noFill/>
          </a:ln>
          <a:effectLst>
            <a:outerShdw blurRad="292100" dist="139700" dir="2700000" algn="tl" rotWithShape="0">
              <a:srgbClr val="333333">
                <a:alpha val="65000"/>
              </a:srgbClr>
            </a:outerShdw>
          </a:effectLst>
        </p:spPr>
      </p:pic>
      <p:sp>
        <p:nvSpPr>
          <p:cNvPr id="8" name="Прямокутник 7">
            <a:extLst>
              <a:ext uri="{FF2B5EF4-FFF2-40B4-BE49-F238E27FC236}">
                <a16:creationId xmlns:a16="http://schemas.microsoft.com/office/drawing/2014/main" xmlns="" id="{79E7E336-A36F-4DBB-9261-96A5BB58C760}"/>
              </a:ext>
            </a:extLst>
          </p:cNvPr>
          <p:cNvSpPr/>
          <p:nvPr/>
        </p:nvSpPr>
        <p:spPr>
          <a:xfrm>
            <a:off x="8966200" y="4185920"/>
            <a:ext cx="510746" cy="538480"/>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Стрілка вліво 20">
            <a:extLst>
              <a:ext uri="{FF2B5EF4-FFF2-40B4-BE49-F238E27FC236}">
                <a16:creationId xmlns:a16="http://schemas.microsoft.com/office/drawing/2014/main" xmlns="" id="{60CEAACD-8F23-480A-B065-B592719EC1E4}"/>
              </a:ext>
            </a:extLst>
          </p:cNvPr>
          <p:cNvSpPr/>
          <p:nvPr/>
        </p:nvSpPr>
        <p:spPr>
          <a:xfrm rot="18900000">
            <a:off x="9172479" y="3537250"/>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xmlns="" val="147147934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250"/>
                                        <p:tgtEl>
                                          <p:spTgt spid="8"/>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B696E566-FB2E-4F78-B048-8890C9D54B33}"/>
              </a:ext>
            </a:extLst>
          </p:cNvPr>
          <p:cNvSpPr txBox="1"/>
          <p:nvPr/>
        </p:nvSpPr>
        <p:spPr>
          <a:xfrm>
            <a:off x="72008" y="1196763"/>
            <a:ext cx="12050142" cy="1384995"/>
          </a:xfrm>
          <a:prstGeom prst="rect">
            <a:avLst/>
          </a:prstGeom>
          <a:solidFill>
            <a:srgbClr val="FF0000"/>
          </a:solidFill>
          <a:ln w="38100">
            <a:solidFill>
              <a:srgbClr val="FF0000"/>
            </a:solid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Складені умови, які використовують сполучники </a:t>
            </a:r>
            <a:r>
              <a:rPr lang="uk-UA" sz="2800" b="1" i="1" kern="0" dirty="0">
                <a:solidFill>
                  <a:srgbClr val="FFFF00"/>
                </a:solidFill>
              </a:rPr>
              <a:t>І</a:t>
            </a:r>
            <a:r>
              <a:rPr lang="uk-UA" sz="2800" b="1" i="1" kern="0" dirty="0">
                <a:solidFill>
                  <a:srgbClr val="FFFFFF"/>
                </a:solidFill>
              </a:rPr>
              <a:t>, </a:t>
            </a:r>
            <a:r>
              <a:rPr lang="uk-UA" sz="2800" b="1" i="1" kern="0" dirty="0">
                <a:solidFill>
                  <a:srgbClr val="FFFF00"/>
                </a:solidFill>
              </a:rPr>
              <a:t>АБО</a:t>
            </a:r>
            <a:r>
              <a:rPr lang="uk-UA" sz="2800" b="1" i="1" kern="0" dirty="0">
                <a:solidFill>
                  <a:srgbClr val="FFFFFF"/>
                </a:solidFill>
              </a:rPr>
              <a:t>, </a:t>
            </a:r>
            <a:r>
              <a:rPr lang="uk-UA" sz="2800" b="1" i="1" kern="0" dirty="0">
                <a:solidFill>
                  <a:srgbClr val="FFFF00"/>
                </a:solidFill>
              </a:rPr>
              <a:t>НЕ</a:t>
            </a:r>
            <a:r>
              <a:rPr lang="uk-UA" sz="2800" b="1" i="1" kern="0" dirty="0">
                <a:solidFill>
                  <a:srgbClr val="FFFFFF"/>
                </a:solidFill>
              </a:rPr>
              <a:t>, у середовищі </a:t>
            </a:r>
            <a:r>
              <a:rPr lang="uk-UA" sz="2800" b="1" i="1" kern="0" dirty="0" err="1">
                <a:solidFill>
                  <a:srgbClr val="FFFF00"/>
                </a:solidFill>
              </a:rPr>
              <a:t>Скретч</a:t>
            </a:r>
            <a:r>
              <a:rPr lang="uk-UA" sz="2800" b="1" i="1" kern="0" dirty="0">
                <a:solidFill>
                  <a:srgbClr val="FFFF00"/>
                </a:solidFill>
              </a:rPr>
              <a:t> </a:t>
            </a:r>
            <a:r>
              <a:rPr lang="uk-UA" sz="2800" b="1" i="1" kern="0" dirty="0">
                <a:solidFill>
                  <a:srgbClr val="FFFFFF"/>
                </a:solidFill>
              </a:rPr>
              <a:t>можна описати за допомогою блоків:</a:t>
            </a:r>
          </a:p>
        </p:txBody>
      </p:sp>
      <p:sp>
        <p:nvSpPr>
          <p:cNvPr id="7" name="TextBox 6">
            <a:extLst>
              <a:ext uri="{FF2B5EF4-FFF2-40B4-BE49-F238E27FC236}">
                <a16:creationId xmlns:a16="http://schemas.microsoft.com/office/drawing/2014/main" xmlns="" id="{FC547080-CDC5-47A6-BD43-486B9DB6BBFE}"/>
              </a:ext>
            </a:extLst>
          </p:cNvPr>
          <p:cNvSpPr txBox="1"/>
          <p:nvPr/>
        </p:nvSpPr>
        <p:spPr>
          <a:xfrm>
            <a:off x="143356" y="3734282"/>
            <a:ext cx="12048644" cy="523220"/>
          </a:xfrm>
          <a:prstGeom prst="rect">
            <a:avLst/>
          </a:prstGeom>
          <a:solidFill>
            <a:srgbClr val="FF0000"/>
          </a:solidFill>
          <a:ln w="38100">
            <a:solidFill>
              <a:srgbClr val="FF0000"/>
            </a:solid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із групи </a:t>
            </a:r>
            <a:r>
              <a:rPr kumimoji="0" lang="uk-UA" sz="2800" b="1" i="1" u="none" strike="noStrike" kern="0" cap="none" spc="0" normalizeH="0" baseline="0" noProof="0" dirty="0">
                <a:ln>
                  <a:noFill/>
                </a:ln>
                <a:solidFill>
                  <a:srgbClr val="FFFF00"/>
                </a:solidFill>
                <a:effectLst/>
                <a:uLnTx/>
                <a:uFillTx/>
                <a:latin typeface="Verdana"/>
                <a:ea typeface="+mn-ea"/>
                <a:cs typeface="+mn-cs"/>
              </a:rPr>
              <a:t>Оператори</a:t>
            </a:r>
            <a:r>
              <a:rPr kumimoji="0" lang="uk-UA" sz="2800" b="1" i="1" u="none" strike="noStrike" kern="0" cap="none" spc="0" normalizeH="0" baseline="0" noProof="0" dirty="0">
                <a:ln>
                  <a:noFill/>
                </a:ln>
                <a:solidFill>
                  <a:srgbClr val="FFFFFF"/>
                </a:solidFill>
                <a:effectLst/>
                <a:uLnTx/>
                <a:uFillTx/>
                <a:latin typeface="Verdana"/>
                <a:ea typeface="+mn-ea"/>
                <a:cs typeface="+mn-cs"/>
              </a:rPr>
              <a:t>. </a:t>
            </a:r>
          </a:p>
        </p:txBody>
      </p:sp>
      <p:pic>
        <p:nvPicPr>
          <p:cNvPr id="8" name="Рисунок 7">
            <a:extLst>
              <a:ext uri="{FF2B5EF4-FFF2-40B4-BE49-F238E27FC236}">
                <a16:creationId xmlns:a16="http://schemas.microsoft.com/office/drawing/2014/main" xmlns="" id="{64ED7FBD-E52A-4DEA-9925-1882B87E8FF4}"/>
              </a:ext>
            </a:extLst>
          </p:cNvPr>
          <p:cNvPicPr>
            <a:picLocks noChangeAspect="1"/>
          </p:cNvPicPr>
          <p:nvPr/>
        </p:nvPicPr>
        <p:blipFill>
          <a:blip r:embed="rId3" cstate="print"/>
          <a:stretch>
            <a:fillRect/>
          </a:stretch>
        </p:blipFill>
        <p:spPr>
          <a:xfrm>
            <a:off x="1546188" y="2672086"/>
            <a:ext cx="2721144" cy="860927"/>
          </a:xfrm>
          <a:prstGeom prst="rect">
            <a:avLst/>
          </a:prstGeom>
          <a:solidFill>
            <a:srgbClr val="FF0000"/>
          </a:solidFill>
          <a:ln w="38100">
            <a:solidFill>
              <a:srgbClr val="FF0000"/>
            </a:solidFill>
          </a:ln>
        </p:spPr>
      </p:pic>
      <p:pic>
        <p:nvPicPr>
          <p:cNvPr id="9" name="Рисунок 8">
            <a:extLst>
              <a:ext uri="{FF2B5EF4-FFF2-40B4-BE49-F238E27FC236}">
                <a16:creationId xmlns:a16="http://schemas.microsoft.com/office/drawing/2014/main" xmlns="" id="{84467F4F-6D53-46B2-9CD6-70401633EB73}"/>
              </a:ext>
            </a:extLst>
          </p:cNvPr>
          <p:cNvPicPr>
            <a:picLocks noChangeAspect="1"/>
          </p:cNvPicPr>
          <p:nvPr/>
        </p:nvPicPr>
        <p:blipFill>
          <a:blip r:embed="rId4" cstate="print"/>
          <a:stretch>
            <a:fillRect/>
          </a:stretch>
        </p:blipFill>
        <p:spPr>
          <a:xfrm>
            <a:off x="4574142" y="2672086"/>
            <a:ext cx="3289971" cy="860927"/>
          </a:xfrm>
          <a:prstGeom prst="rect">
            <a:avLst/>
          </a:prstGeom>
          <a:solidFill>
            <a:srgbClr val="FF0000"/>
          </a:solidFill>
          <a:ln w="38100">
            <a:solidFill>
              <a:srgbClr val="FF0000"/>
            </a:solidFill>
          </a:ln>
        </p:spPr>
      </p:pic>
      <p:pic>
        <p:nvPicPr>
          <p:cNvPr id="10" name="Рисунок 9">
            <a:extLst>
              <a:ext uri="{FF2B5EF4-FFF2-40B4-BE49-F238E27FC236}">
                <a16:creationId xmlns:a16="http://schemas.microsoft.com/office/drawing/2014/main" xmlns="" id="{6BBCC145-0A38-4D3F-90A9-F68C267A3190}"/>
              </a:ext>
            </a:extLst>
          </p:cNvPr>
          <p:cNvPicPr>
            <a:picLocks noChangeAspect="1"/>
          </p:cNvPicPr>
          <p:nvPr/>
        </p:nvPicPr>
        <p:blipFill>
          <a:blip r:embed="rId5" cstate="print"/>
          <a:stretch>
            <a:fillRect/>
          </a:stretch>
        </p:blipFill>
        <p:spPr>
          <a:xfrm>
            <a:off x="8170923" y="2672086"/>
            <a:ext cx="2259934" cy="876301"/>
          </a:xfrm>
          <a:prstGeom prst="rect">
            <a:avLst/>
          </a:prstGeom>
          <a:solidFill>
            <a:srgbClr val="FF0000"/>
          </a:solidFill>
          <a:ln w="38100">
            <a:solidFill>
              <a:srgbClr val="FF0000"/>
            </a:solidFill>
          </a:ln>
        </p:spPr>
      </p:pic>
      <p:pic>
        <p:nvPicPr>
          <p:cNvPr id="11" name="Рисунок 10">
            <a:extLst>
              <a:ext uri="{FF2B5EF4-FFF2-40B4-BE49-F238E27FC236}">
                <a16:creationId xmlns:a16="http://schemas.microsoft.com/office/drawing/2014/main" xmlns="" id="{F759B235-D6D1-4179-8439-E602011E14C9}"/>
              </a:ext>
            </a:extLst>
          </p:cNvPr>
          <p:cNvPicPr>
            <a:picLocks noChangeAspect="1"/>
          </p:cNvPicPr>
          <p:nvPr/>
        </p:nvPicPr>
        <p:blipFill rotWithShape="1">
          <a:blip r:embed="rId6" cstate="print"/>
          <a:srcRect l="59597" t="15719"/>
          <a:stretch/>
        </p:blipFill>
        <p:spPr>
          <a:xfrm>
            <a:off x="3768846" y="4397240"/>
            <a:ext cx="4925962" cy="2460760"/>
          </a:xfrm>
          <a:prstGeom prst="rect">
            <a:avLst/>
          </a:prstGeom>
          <a:ln>
            <a:noFill/>
          </a:ln>
          <a:effectLst>
            <a:outerShdw blurRad="292100" dist="139700" dir="2700000" algn="tl" rotWithShape="0">
              <a:srgbClr val="333333">
                <a:alpha val="65000"/>
              </a:srgbClr>
            </a:outerShdw>
          </a:effectLst>
        </p:spPr>
      </p:pic>
      <p:sp>
        <p:nvSpPr>
          <p:cNvPr id="12" name="Прямокутник 11">
            <a:extLst>
              <a:ext uri="{FF2B5EF4-FFF2-40B4-BE49-F238E27FC236}">
                <a16:creationId xmlns:a16="http://schemas.microsoft.com/office/drawing/2014/main" xmlns="" id="{21BA83C4-8128-4E40-92D1-F30A9213EB03}"/>
              </a:ext>
            </a:extLst>
          </p:cNvPr>
          <p:cNvSpPr/>
          <p:nvPr/>
        </p:nvSpPr>
        <p:spPr>
          <a:xfrm>
            <a:off x="6880633" y="5858936"/>
            <a:ext cx="1656184" cy="37142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20">
            <a:extLst>
              <a:ext uri="{FF2B5EF4-FFF2-40B4-BE49-F238E27FC236}">
                <a16:creationId xmlns:a16="http://schemas.microsoft.com/office/drawing/2014/main" xmlns="" id="{A126270D-5E7D-48B3-A639-C062A8B82C89}"/>
              </a:ext>
            </a:extLst>
          </p:cNvPr>
          <p:cNvSpPr/>
          <p:nvPr/>
        </p:nvSpPr>
        <p:spPr>
          <a:xfrm rot="18900000">
            <a:off x="7769128" y="5185927"/>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xmlns="" val="10411176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Effect transition="in" filter="fade">
                                      <p:cBhvr>
                                        <p:cTn id="25" dur="1000"/>
                                        <p:tgtEl>
                                          <p:spTgt spid="10"/>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par>
                          <p:cTn id="36" fill="hold">
                            <p:stCondLst>
                              <p:cond delay="6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250"/>
                                        <p:tgtEl>
                                          <p:spTgt spid="12"/>
                                        </p:tgtEl>
                                      </p:cBhvr>
                                    </p:animEffect>
                                  </p:childTnLst>
                                </p:cTn>
                              </p:par>
                            </p:childTnLst>
                          </p:cTn>
                        </p:par>
                        <p:par>
                          <p:cTn id="40" fill="hold">
                            <p:stCondLst>
                              <p:cond delay="825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E09F46D3-8A26-4BE8-9575-055542911261}"/>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в алгоритмі в середовищі </a:t>
            </a:r>
            <a:r>
              <a:rPr lang="uk-UA" sz="2800" b="1" i="1" kern="0" dirty="0" err="1">
                <a:solidFill>
                  <a:srgbClr val="FFFFFF"/>
                </a:solidFill>
              </a:rPr>
              <a:t>Скретч</a:t>
            </a:r>
            <a:r>
              <a:rPr lang="uk-UA" sz="2800" b="1" i="1" kern="0" dirty="0">
                <a:solidFill>
                  <a:srgbClr val="FFFFFF"/>
                </a:solidFill>
              </a:rPr>
              <a:t>, виконавцями якого є </a:t>
            </a:r>
            <a:r>
              <a:rPr lang="uk-UA" sz="2800" b="1" i="1" kern="0" dirty="0" err="1">
                <a:solidFill>
                  <a:srgbClr val="FFFF00"/>
                </a:solidFill>
              </a:rPr>
              <a:t>Спрайт</a:t>
            </a:r>
            <a:r>
              <a:rPr lang="uk-UA" sz="2800" b="1" i="1" kern="0" dirty="0">
                <a:solidFill>
                  <a:srgbClr val="FFFF00"/>
                </a:solidFill>
              </a:rPr>
              <a:t> 1</a:t>
            </a:r>
            <a:r>
              <a:rPr lang="uk-UA" sz="2800" b="1" i="1" kern="0" dirty="0">
                <a:solidFill>
                  <a:srgbClr val="FFFFFF"/>
                </a:solidFill>
              </a:rPr>
              <a:t> та </a:t>
            </a:r>
            <a:r>
              <a:rPr lang="uk-UA" sz="2800" b="1" i="1" kern="0" dirty="0" err="1">
                <a:solidFill>
                  <a:srgbClr val="FFFF00"/>
                </a:solidFill>
              </a:rPr>
              <a:t>Спрайт</a:t>
            </a:r>
            <a:r>
              <a:rPr lang="uk-UA" sz="2800" b="1" i="1" kern="0" dirty="0">
                <a:solidFill>
                  <a:srgbClr val="FFFF00"/>
                </a:solidFill>
              </a:rPr>
              <a:t> 2</a:t>
            </a:r>
            <a:r>
              <a:rPr lang="uk-UA" sz="2800" b="1" i="1" kern="0" dirty="0">
                <a:solidFill>
                  <a:srgbClr val="FFFFFF"/>
                </a:solidFill>
              </a:rPr>
              <a:t>, умову</a:t>
            </a:r>
          </a:p>
        </p:txBody>
      </p:sp>
      <p:sp>
        <p:nvSpPr>
          <p:cNvPr id="7" name="TextBox 6">
            <a:extLst>
              <a:ext uri="{FF2B5EF4-FFF2-40B4-BE49-F238E27FC236}">
                <a16:creationId xmlns:a16="http://schemas.microsoft.com/office/drawing/2014/main" xmlns="" id="{B82A9CE5-6236-40E1-9FD8-2AA223A1C7DE}"/>
              </a:ext>
            </a:extLst>
          </p:cNvPr>
          <p:cNvSpPr txBox="1"/>
          <p:nvPr/>
        </p:nvSpPr>
        <p:spPr>
          <a:xfrm>
            <a:off x="72008" y="2257664"/>
            <a:ext cx="12050142" cy="120032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600" b="1" i="1" kern="0" dirty="0">
                <a:solidFill>
                  <a:srgbClr val="FFFFFF"/>
                </a:solidFill>
              </a:rPr>
              <a:t>якщо </a:t>
            </a:r>
            <a:r>
              <a:rPr lang="uk-UA" sz="3600" b="1" i="1" kern="0" dirty="0" err="1">
                <a:solidFill>
                  <a:srgbClr val="FFFFFF"/>
                </a:solidFill>
              </a:rPr>
              <a:t>Спрайт</a:t>
            </a:r>
            <a:r>
              <a:rPr lang="uk-UA" sz="3600" b="1" i="1" kern="0" dirty="0">
                <a:solidFill>
                  <a:srgbClr val="FFFFFF"/>
                </a:solidFill>
              </a:rPr>
              <a:t> 1 доторкається до </a:t>
            </a:r>
            <a:r>
              <a:rPr lang="uk-UA" sz="3600" b="1" i="1" kern="0" dirty="0" err="1">
                <a:solidFill>
                  <a:srgbClr val="FFFFFF"/>
                </a:solidFill>
              </a:rPr>
              <a:t>Спрайта</a:t>
            </a:r>
            <a:r>
              <a:rPr lang="uk-UA" sz="3600" b="1" i="1" kern="0" dirty="0">
                <a:solidFill>
                  <a:srgbClr val="FFFFFF"/>
                </a:solidFill>
              </a:rPr>
              <a:t> 2 або доторкається межі вікна</a:t>
            </a:r>
          </a:p>
        </p:txBody>
      </p:sp>
      <p:sp>
        <p:nvSpPr>
          <p:cNvPr id="8" name="TextBox 7">
            <a:extLst>
              <a:ext uri="{FF2B5EF4-FFF2-40B4-BE49-F238E27FC236}">
                <a16:creationId xmlns:a16="http://schemas.microsoft.com/office/drawing/2014/main" xmlns="" id="{337B33A8-F422-461A-BCE8-738F1755705F}"/>
              </a:ext>
            </a:extLst>
          </p:cNvPr>
          <p:cNvSpPr txBox="1"/>
          <p:nvPr/>
        </p:nvSpPr>
        <p:spPr>
          <a:xfrm>
            <a:off x="72008" y="3564787"/>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Можна подати у такому вигляді:</a:t>
            </a:r>
          </a:p>
        </p:txBody>
      </p:sp>
      <p:pic>
        <p:nvPicPr>
          <p:cNvPr id="9" name="Рисунок 8">
            <a:extLst>
              <a:ext uri="{FF2B5EF4-FFF2-40B4-BE49-F238E27FC236}">
                <a16:creationId xmlns:a16="http://schemas.microsoft.com/office/drawing/2014/main" xmlns="" id="{4BEE2514-0976-4DF9-A598-FB2BDF33A1D6}"/>
              </a:ext>
            </a:extLst>
          </p:cNvPr>
          <p:cNvPicPr>
            <a:picLocks noChangeAspect="1"/>
          </p:cNvPicPr>
          <p:nvPr/>
        </p:nvPicPr>
        <p:blipFill>
          <a:blip r:embed="rId3" cstate="print"/>
          <a:stretch>
            <a:fillRect/>
          </a:stretch>
        </p:blipFill>
        <p:spPr>
          <a:xfrm>
            <a:off x="72008" y="4194801"/>
            <a:ext cx="12050142" cy="1083875"/>
          </a:xfrm>
          <a:prstGeom prst="rect">
            <a:avLst/>
          </a:prstGeom>
        </p:spPr>
      </p:pic>
      <p:sp>
        <p:nvSpPr>
          <p:cNvPr id="10" name="TextBox 9">
            <a:extLst>
              <a:ext uri="{FF2B5EF4-FFF2-40B4-BE49-F238E27FC236}">
                <a16:creationId xmlns:a16="http://schemas.microsoft.com/office/drawing/2014/main" xmlns="" id="{04E00EA0-A7FF-4137-89DD-0CB787E09353}"/>
              </a:ext>
            </a:extLst>
          </p:cNvPr>
          <p:cNvSpPr txBox="1"/>
          <p:nvPr/>
        </p:nvSpPr>
        <p:spPr>
          <a:xfrm>
            <a:off x="72008" y="5385470"/>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Така умова є істинною, якщо </a:t>
            </a:r>
            <a:r>
              <a:rPr lang="uk-UA" sz="2800" b="1" i="1" kern="0" dirty="0" err="1">
                <a:solidFill>
                  <a:srgbClr val="FFFFFF"/>
                </a:solidFill>
              </a:rPr>
              <a:t>Спрайт</a:t>
            </a:r>
            <a:r>
              <a:rPr lang="uk-UA" sz="2800" b="1" i="1" kern="0" dirty="0">
                <a:solidFill>
                  <a:srgbClr val="FFFFFF"/>
                </a:solidFill>
              </a:rPr>
              <a:t> 1 доторкається до одного з визначених об'єктів: </a:t>
            </a:r>
            <a:r>
              <a:rPr lang="uk-UA" sz="2800" b="1" i="1" kern="0" dirty="0" err="1">
                <a:solidFill>
                  <a:srgbClr val="FFFF00"/>
                </a:solidFill>
              </a:rPr>
              <a:t>Спрайт</a:t>
            </a:r>
            <a:r>
              <a:rPr lang="uk-UA" sz="2800" b="1" i="1" kern="0" dirty="0">
                <a:solidFill>
                  <a:srgbClr val="FFFF00"/>
                </a:solidFill>
              </a:rPr>
              <a:t> 2</a:t>
            </a:r>
            <a:r>
              <a:rPr lang="uk-UA" sz="2800" b="1" i="1" kern="0" dirty="0">
                <a:solidFill>
                  <a:srgbClr val="FFFFFF"/>
                </a:solidFill>
              </a:rPr>
              <a:t> чи </a:t>
            </a:r>
            <a:r>
              <a:rPr lang="uk-UA" sz="2800" b="1" i="1" kern="0" dirty="0">
                <a:solidFill>
                  <a:srgbClr val="FFFF00"/>
                </a:solidFill>
              </a:rPr>
              <a:t>Межа</a:t>
            </a:r>
            <a:r>
              <a:rPr lang="uk-UA" sz="2800" b="1" i="1" kern="0" dirty="0">
                <a:solidFill>
                  <a:srgbClr val="FFFFFF"/>
                </a:solidFill>
              </a:rPr>
              <a:t>.</a:t>
            </a:r>
          </a:p>
        </p:txBody>
      </p:sp>
    </p:spTree>
    <p:extLst>
      <p:ext uri="{BB962C8B-B14F-4D97-AF65-F5344CB8AC3E}">
        <p14:creationId xmlns:p14="http://schemas.microsoft.com/office/powerpoint/2010/main" xmlns="" val="418972128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6A5AB970-9354-4090-B9AE-687215A60F15}"/>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середовищі </a:t>
            </a:r>
            <a:r>
              <a:rPr lang="uk-UA" sz="2800" b="1" i="1" kern="0" dirty="0" err="1">
                <a:solidFill>
                  <a:srgbClr val="FFFFFF"/>
                </a:solidFill>
              </a:rPr>
              <a:t>Скретч</a:t>
            </a:r>
            <a:r>
              <a:rPr lang="uk-UA" sz="2800" b="1" i="1" kern="0" dirty="0">
                <a:solidFill>
                  <a:srgbClr val="FFFFFF"/>
                </a:solidFill>
              </a:rPr>
              <a:t> значення параметрів деяких команд у процесі виконання програми можна задати випадковою величиною. Ти вже використовував команду переміщення, параметром якої була випадкова позиція на сцені:</a:t>
            </a:r>
          </a:p>
        </p:txBody>
      </p:sp>
      <p:pic>
        <p:nvPicPr>
          <p:cNvPr id="7" name="Рисунок 6">
            <a:extLst>
              <a:ext uri="{FF2B5EF4-FFF2-40B4-BE49-F238E27FC236}">
                <a16:creationId xmlns:a16="http://schemas.microsoft.com/office/drawing/2014/main" xmlns="" id="{F7971C98-A239-402B-9835-AF1FD9AB2B68}"/>
              </a:ext>
            </a:extLst>
          </p:cNvPr>
          <p:cNvPicPr>
            <a:picLocks noChangeAspect="1"/>
          </p:cNvPicPr>
          <p:nvPr/>
        </p:nvPicPr>
        <p:blipFill>
          <a:blip r:embed="rId3" cstate="print"/>
          <a:stretch>
            <a:fillRect/>
          </a:stretch>
        </p:blipFill>
        <p:spPr>
          <a:xfrm>
            <a:off x="1215746" y="3808084"/>
            <a:ext cx="9762665" cy="1553678"/>
          </a:xfrm>
          <a:prstGeom prst="rect">
            <a:avLst/>
          </a:prstGeom>
        </p:spPr>
      </p:pic>
    </p:spTree>
    <p:extLst>
      <p:ext uri="{BB962C8B-B14F-4D97-AF65-F5344CB8AC3E}">
        <p14:creationId xmlns:p14="http://schemas.microsoft.com/office/powerpoint/2010/main" xmlns="" val="209856601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F5648D55-4572-4F09-B441-E939F71A9D9A}"/>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середовищі </a:t>
            </a:r>
            <a:r>
              <a:rPr lang="uk-UA" sz="2800" b="1" i="1" kern="0" dirty="0" err="1">
                <a:solidFill>
                  <a:srgbClr val="FFFFFF"/>
                </a:solidFill>
              </a:rPr>
              <a:t>Скретч</a:t>
            </a:r>
            <a:r>
              <a:rPr lang="uk-UA" sz="2800" b="1" i="1" kern="0" dirty="0">
                <a:solidFill>
                  <a:srgbClr val="FFFFFF"/>
                </a:solidFill>
              </a:rPr>
              <a:t> випадкову величину можна отримати, вказавши її найменше та найбільше з можливих значень. Наприклад, команда:</a:t>
            </a:r>
          </a:p>
        </p:txBody>
      </p:sp>
      <p:sp>
        <p:nvSpPr>
          <p:cNvPr id="7" name="TextBox 6">
            <a:extLst>
              <a:ext uri="{FF2B5EF4-FFF2-40B4-BE49-F238E27FC236}">
                <a16:creationId xmlns:a16="http://schemas.microsoft.com/office/drawing/2014/main" xmlns="" id="{45FF1F90-C091-476D-B989-34D983597BF0}"/>
              </a:ext>
            </a:extLst>
          </p:cNvPr>
          <p:cNvSpPr txBox="1"/>
          <p:nvPr/>
        </p:nvSpPr>
        <p:spPr>
          <a:xfrm>
            <a:off x="72008" y="454250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Задає деяке число, значення якого більше за число 1 або дорівнює йому, і менше від числа 10 або дорівнює йому.</a:t>
            </a:r>
          </a:p>
        </p:txBody>
      </p:sp>
      <p:pic>
        <p:nvPicPr>
          <p:cNvPr id="8" name="Рисунок 7">
            <a:extLst>
              <a:ext uri="{FF2B5EF4-FFF2-40B4-BE49-F238E27FC236}">
                <a16:creationId xmlns:a16="http://schemas.microsoft.com/office/drawing/2014/main" xmlns="" id="{F44D07DD-3D9C-4001-B986-F041100353CA}"/>
              </a:ext>
            </a:extLst>
          </p:cNvPr>
          <p:cNvPicPr>
            <a:picLocks noChangeAspect="1"/>
          </p:cNvPicPr>
          <p:nvPr/>
        </p:nvPicPr>
        <p:blipFill>
          <a:blip r:embed="rId3" cstate="print"/>
          <a:stretch>
            <a:fillRect/>
          </a:stretch>
        </p:blipFill>
        <p:spPr>
          <a:xfrm>
            <a:off x="1253162" y="2798156"/>
            <a:ext cx="9687833" cy="1508285"/>
          </a:xfrm>
          <a:prstGeom prst="rect">
            <a:avLst/>
          </a:prstGeom>
        </p:spPr>
      </p:pic>
    </p:spTree>
    <p:extLst>
      <p:ext uri="{BB962C8B-B14F-4D97-AF65-F5344CB8AC3E}">
        <p14:creationId xmlns:p14="http://schemas.microsoft.com/office/powerpoint/2010/main" xmlns="" val="11213681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EF43D1ED-64EC-477F-968B-6DC1BEA1E9AC}"/>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якщо в команді,</a:t>
            </a:r>
          </a:p>
        </p:txBody>
      </p:sp>
      <p:pic>
        <p:nvPicPr>
          <p:cNvPr id="7" name="Рисунок 6">
            <a:extLst>
              <a:ext uri="{FF2B5EF4-FFF2-40B4-BE49-F238E27FC236}">
                <a16:creationId xmlns:a16="http://schemas.microsoft.com/office/drawing/2014/main" xmlns="" id="{023B54A5-C4FC-43EE-A02B-D0FE74AAF7C4}"/>
              </a:ext>
            </a:extLst>
          </p:cNvPr>
          <p:cNvPicPr>
            <a:picLocks noChangeAspect="1"/>
          </p:cNvPicPr>
          <p:nvPr/>
        </p:nvPicPr>
        <p:blipFill>
          <a:blip r:embed="rId3" cstate="print"/>
          <a:stretch>
            <a:fillRect/>
          </a:stretch>
        </p:blipFill>
        <p:spPr>
          <a:xfrm>
            <a:off x="3162204" y="1907678"/>
            <a:ext cx="5857911" cy="1197372"/>
          </a:xfrm>
          <a:prstGeom prst="rect">
            <a:avLst/>
          </a:prstGeom>
        </p:spPr>
      </p:pic>
      <p:sp>
        <p:nvSpPr>
          <p:cNvPr id="8" name="TextBox 7">
            <a:extLst>
              <a:ext uri="{FF2B5EF4-FFF2-40B4-BE49-F238E27FC236}">
                <a16:creationId xmlns:a16="http://schemas.microsoft.com/office/drawing/2014/main" xmlns="" id="{F9E947D0-4C05-4A6E-8360-3151A391FF02}"/>
              </a:ext>
            </a:extLst>
          </p:cNvPr>
          <p:cNvSpPr txBox="1"/>
          <p:nvPr/>
        </p:nvSpPr>
        <p:spPr>
          <a:xfrm>
            <a:off x="72008" y="312468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Параметр 10 змінити на випадкове число від 10 до 100, тоді гучність звучання звуку в проекті буде змінено на відповідне значення із вказаного інтервалу.</a:t>
            </a:r>
          </a:p>
        </p:txBody>
      </p:sp>
      <p:pic>
        <p:nvPicPr>
          <p:cNvPr id="9" name="Рисунок 8">
            <a:extLst>
              <a:ext uri="{FF2B5EF4-FFF2-40B4-BE49-F238E27FC236}">
                <a16:creationId xmlns:a16="http://schemas.microsoft.com/office/drawing/2014/main" xmlns="" id="{0DFCDEE2-BCE0-49B5-97B4-DDA596B03DCD}"/>
              </a:ext>
            </a:extLst>
          </p:cNvPr>
          <p:cNvPicPr>
            <a:picLocks noChangeAspect="1"/>
          </p:cNvPicPr>
          <p:nvPr/>
        </p:nvPicPr>
        <p:blipFill>
          <a:blip r:embed="rId4" cstate="print"/>
          <a:stretch>
            <a:fillRect/>
          </a:stretch>
        </p:blipFill>
        <p:spPr>
          <a:xfrm>
            <a:off x="481932" y="4742471"/>
            <a:ext cx="11218453" cy="1271056"/>
          </a:xfrm>
          <a:prstGeom prst="rect">
            <a:avLst/>
          </a:prstGeom>
        </p:spPr>
      </p:pic>
    </p:spTree>
    <p:extLst>
      <p:ext uri="{BB962C8B-B14F-4D97-AF65-F5344CB8AC3E}">
        <p14:creationId xmlns:p14="http://schemas.microsoft.com/office/powerpoint/2010/main" xmlns="" val="377843836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призупинити виконання програми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BB0A51D0-EE5F-44B2-8BB5-2DC7FC0C97E2}"/>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призупинення виконання програми можна використати порожній цикл з умовою:</a:t>
            </a:r>
          </a:p>
        </p:txBody>
      </p:sp>
      <p:sp>
        <p:nvSpPr>
          <p:cNvPr id="7" name="TextBox 6">
            <a:extLst>
              <a:ext uri="{FF2B5EF4-FFF2-40B4-BE49-F238E27FC236}">
                <a16:creationId xmlns:a16="http://schemas.microsoft.com/office/drawing/2014/main" xmlns="" id="{8EF85D5E-776A-46F9-9A3D-93502666BF9C}"/>
              </a:ext>
            </a:extLst>
          </p:cNvPr>
          <p:cNvSpPr txBox="1"/>
          <p:nvPr/>
        </p:nvSpPr>
        <p:spPr>
          <a:xfrm>
            <a:off x="72008" y="4195599"/>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Виконання програми не буде продовжено, доки умова є хибною. Як тільки умова набуде істинного значення, то виконуватимуться наступні блоки програми.</a:t>
            </a:r>
          </a:p>
        </p:txBody>
      </p:sp>
      <p:pic>
        <p:nvPicPr>
          <p:cNvPr id="8" name="Рисунок 7">
            <a:extLst>
              <a:ext uri="{FF2B5EF4-FFF2-40B4-BE49-F238E27FC236}">
                <a16:creationId xmlns:a16="http://schemas.microsoft.com/office/drawing/2014/main" xmlns="" id="{42A78ECE-879D-44E1-AAFA-DD67558EEE52}"/>
              </a:ext>
            </a:extLst>
          </p:cNvPr>
          <p:cNvPicPr>
            <a:picLocks noChangeAspect="1"/>
          </p:cNvPicPr>
          <p:nvPr/>
        </p:nvPicPr>
        <p:blipFill>
          <a:blip r:embed="rId3" cstate="print"/>
          <a:stretch>
            <a:fillRect/>
          </a:stretch>
        </p:blipFill>
        <p:spPr>
          <a:xfrm>
            <a:off x="2721772" y="2326045"/>
            <a:ext cx="6750614" cy="1694378"/>
          </a:xfrm>
          <a:prstGeom prst="rect">
            <a:avLst/>
          </a:prstGeom>
        </p:spPr>
      </p:pic>
    </p:spTree>
    <p:extLst>
      <p:ext uri="{BB962C8B-B14F-4D97-AF65-F5344CB8AC3E}">
        <p14:creationId xmlns:p14="http://schemas.microsoft.com/office/powerpoint/2010/main" xmlns="" val="116870941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призупинити виконання програми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C2813C0C-9CC2-4B24-921B-F63F5F789865}"/>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у проекті Математика, за допомогою якого користувач учиться розв'язувати приклади, що з'являються на екрані, можна призупинити дію програми, поки не буде введено    правильний    результат, наприклад число 9:</a:t>
            </a:r>
          </a:p>
        </p:txBody>
      </p:sp>
      <p:pic>
        <p:nvPicPr>
          <p:cNvPr id="7" name="Рисунок 6">
            <a:extLst>
              <a:ext uri="{FF2B5EF4-FFF2-40B4-BE49-F238E27FC236}">
                <a16:creationId xmlns:a16="http://schemas.microsoft.com/office/drawing/2014/main" xmlns="" id="{F942052D-01FD-48FB-A022-11FBEE0036D5}"/>
              </a:ext>
            </a:extLst>
          </p:cNvPr>
          <p:cNvPicPr>
            <a:picLocks noChangeAspect="1"/>
          </p:cNvPicPr>
          <p:nvPr/>
        </p:nvPicPr>
        <p:blipFill>
          <a:blip r:embed="rId3" cstate="print"/>
          <a:stretch>
            <a:fillRect/>
          </a:stretch>
        </p:blipFill>
        <p:spPr>
          <a:xfrm>
            <a:off x="428778" y="3768756"/>
            <a:ext cx="11330603" cy="1637370"/>
          </a:xfrm>
          <a:prstGeom prst="rect">
            <a:avLst/>
          </a:prstGeom>
        </p:spPr>
      </p:pic>
    </p:spTree>
    <p:extLst>
      <p:ext uri="{BB962C8B-B14F-4D97-AF65-F5344CB8AC3E}">
        <p14:creationId xmlns:p14="http://schemas.microsoft.com/office/powerpoint/2010/main" xmlns="" val="10146638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black">
          <a:xfrm>
            <a:off x="242392" y="230932"/>
            <a:ext cx="10561173" cy="53282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0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Завдання для виконання</a:t>
            </a:r>
            <a:endParaRPr kumimoji="0" lang="ru-RU" sz="40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
        <p:nvSpPr>
          <p:cNvPr id="4" name="TextBox 3"/>
          <p:cNvSpPr txBox="1"/>
          <p:nvPr/>
        </p:nvSpPr>
        <p:spPr>
          <a:xfrm>
            <a:off x="585292" y="1230413"/>
            <a:ext cx="10857408" cy="1815882"/>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lvl="0" indent="-457200" fontAlgn="base">
              <a:spcBef>
                <a:spcPct val="0"/>
              </a:spcBef>
              <a:spcAft>
                <a:spcPct val="0"/>
              </a:spcAft>
              <a:buAutoNum type="arabicPeriod"/>
              <a:defRPr/>
            </a:pPr>
            <a:r>
              <a:rPr lang="uk-UA" sz="2800" b="1" i="1" kern="0" dirty="0" smtClean="0">
                <a:solidFill>
                  <a:srgbClr val="0070C0"/>
                </a:solidFill>
              </a:rPr>
              <a:t>Все виділене </a:t>
            </a:r>
            <a:r>
              <a:rPr lang="uk-UA" sz="2800" b="1" i="1" kern="0" dirty="0" smtClean="0">
                <a:solidFill>
                  <a:srgbClr val="FF0000"/>
                </a:solidFill>
              </a:rPr>
              <a:t>червоним </a:t>
            </a:r>
            <a:r>
              <a:rPr lang="uk-UA" sz="2800" b="1" i="1" kern="0" dirty="0" smtClean="0">
                <a:solidFill>
                  <a:srgbClr val="0070C0"/>
                </a:solidFill>
              </a:rPr>
              <a:t>записати в зошит.</a:t>
            </a:r>
            <a:r>
              <a:rPr lang="ru-RU" b="1" i="1" kern="0" dirty="0" smtClean="0">
                <a:solidFill>
                  <a:srgbClr val="0070C0"/>
                </a:solidFill>
              </a:rPr>
              <a:t> </a:t>
            </a:r>
            <a:r>
              <a:rPr lang="ru-RU" b="1" i="1" kern="0" dirty="0" err="1" smtClean="0">
                <a:solidFill>
                  <a:srgbClr val="0070C0"/>
                </a:solidFill>
              </a:rPr>
              <a:t>Слайди</a:t>
            </a:r>
            <a:r>
              <a:rPr lang="ru-RU" b="1" i="1" kern="0" dirty="0" smtClean="0">
                <a:solidFill>
                  <a:srgbClr val="0070C0"/>
                </a:solidFill>
              </a:rPr>
              <a:t>: </a:t>
            </a:r>
            <a:r>
              <a:rPr lang="ru-RU" b="1" i="1" kern="0" dirty="0" smtClean="0">
                <a:solidFill>
                  <a:srgbClr val="0070C0"/>
                </a:solidFill>
              </a:rPr>
              <a:t>3, </a:t>
            </a:r>
            <a:r>
              <a:rPr lang="ru-RU" b="1" i="1" kern="0" dirty="0" smtClean="0">
                <a:solidFill>
                  <a:srgbClr val="0070C0"/>
                </a:solidFill>
              </a:rPr>
              <a:t>5</a:t>
            </a:r>
            <a:r>
              <a:rPr lang="ru-RU" b="1" i="1" kern="0" dirty="0" smtClean="0">
                <a:solidFill>
                  <a:srgbClr val="0070C0"/>
                </a:solidFill>
              </a:rPr>
              <a:t>, 6, 9, 10, 13</a:t>
            </a:r>
            <a:r>
              <a:rPr lang="ru-RU" sz="2800" b="1" i="1" kern="0" dirty="0" smtClean="0">
                <a:solidFill>
                  <a:srgbClr val="0070C0"/>
                </a:solidFill>
              </a:rPr>
              <a:t>.</a:t>
            </a:r>
            <a:endParaRPr lang="ru-RU" sz="2800" b="1" i="1" kern="0" dirty="0" smtClean="0">
              <a:solidFill>
                <a:srgbClr val="0070C0"/>
              </a:solidFill>
            </a:endParaRPr>
          </a:p>
          <a:p>
            <a:pPr marL="457200" lvl="0" indent="-457200" fontAlgn="base">
              <a:spcBef>
                <a:spcPct val="0"/>
              </a:spcBef>
              <a:spcAft>
                <a:spcPct val="0"/>
              </a:spcAft>
              <a:buAutoNum type="arabicPeriod"/>
              <a:defRPr/>
            </a:pPr>
            <a:r>
              <a:rPr lang="uk-UA" sz="2800" b="1" i="1" kern="0" dirty="0" smtClean="0">
                <a:solidFill>
                  <a:srgbClr val="0070C0"/>
                </a:solidFill>
              </a:rPr>
              <a:t>Виконати тестування. </a:t>
            </a:r>
            <a:r>
              <a:rPr lang="uk-UA" sz="2800" b="1" i="1" kern="0" dirty="0" err="1" smtClean="0">
                <a:solidFill>
                  <a:srgbClr val="0070C0"/>
                </a:solidFill>
              </a:rPr>
              <a:t>“Базові</a:t>
            </a:r>
            <a:r>
              <a:rPr lang="uk-UA" sz="2800" b="1" i="1" kern="0" dirty="0" smtClean="0">
                <a:solidFill>
                  <a:srgbClr val="0070C0"/>
                </a:solidFill>
              </a:rPr>
              <a:t> алгоритмічні </a:t>
            </a:r>
            <a:r>
              <a:rPr lang="uk-UA" sz="2800" b="1" i="1" kern="0" dirty="0" err="1" smtClean="0">
                <a:solidFill>
                  <a:srgbClr val="0070C0"/>
                </a:solidFill>
              </a:rPr>
              <a:t>структури”</a:t>
            </a:r>
            <a:endParaRPr lang="uk-UA" sz="2800" b="1" i="1" kern="0" dirty="0">
              <a:solidFill>
                <a:srgbClr val="FF0000"/>
              </a:solidFill>
            </a:endParaRPr>
          </a:p>
        </p:txBody>
      </p:sp>
      <p:sp>
        <p:nvSpPr>
          <p:cNvPr id="5" name="Rectangle 1"/>
          <p:cNvSpPr>
            <a:spLocks noChangeArrowheads="1"/>
          </p:cNvSpPr>
          <p:nvPr/>
        </p:nvSpPr>
        <p:spPr bwMode="auto">
          <a:xfrm>
            <a:off x="0" y="5049262"/>
            <a:ext cx="12192000" cy="156966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FF0000"/>
                </a:solidFill>
                <a:effectLst/>
                <a:latin typeface="Arial" pitchFamily="34" charset="0"/>
                <a:ea typeface="Calibri" pitchFamily="34" charset="0"/>
                <a:cs typeface="Calibri" pitchFamily="34" charset="0"/>
              </a:rPr>
              <a:t>Сфотографувати результати та надіслати їх  вчителю на </a:t>
            </a:r>
            <a:r>
              <a:rPr kumimoji="0" lang="uk-UA" sz="24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електронну пошту </a:t>
            </a:r>
            <a:r>
              <a:rPr kumimoji="0" lang="en-US" sz="24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hanna</a:t>
            </a:r>
            <a:r>
              <a:rPr kumimoji="0" lang="ru-RU" sz="24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a:t>
            </a:r>
            <a:r>
              <a:rPr kumimoji="0" lang="en-US" sz="24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cherepin</a:t>
            </a:r>
            <a:r>
              <a:rPr kumimoji="0" lang="ru-RU" sz="24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a:t>
            </a:r>
            <a:r>
              <a:rPr kumimoji="0" lang="en-US" sz="24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ukr</a:t>
            </a:r>
            <a:r>
              <a:rPr kumimoji="0" lang="ru-RU" sz="24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a:t>
            </a:r>
            <a:r>
              <a:rPr kumimoji="0" lang="en-US" sz="24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net</a:t>
            </a:r>
            <a:r>
              <a:rPr kumimoji="0" lang="uk-UA" sz="2400" b="1" i="0" u="none" strike="noStrike" cap="none" normalizeH="0" baseline="0" dirty="0" smtClean="0">
                <a:ln>
                  <a:noFill/>
                </a:ln>
                <a:solidFill>
                  <a:srgbClr val="FF0000"/>
                </a:solidFill>
                <a:effectLst/>
                <a:latin typeface="Arial" pitchFamily="34" charset="0"/>
                <a:ea typeface="Calibri" pitchFamily="34" charset="0"/>
                <a:cs typeface="Calibri" pitchFamily="34" charset="0"/>
              </a:rPr>
              <a:t>  або на шкільний сайт користуючись вказівкою </a:t>
            </a:r>
            <a:r>
              <a:rPr kumimoji="0" lang="uk-UA" sz="24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«Завантажити файл»</a:t>
            </a:r>
            <a:r>
              <a:rPr kumimoji="0" lang="uk-UA" sz="2400" b="1" i="0" u="none" strike="noStrike" cap="none" normalizeH="0" baseline="0" dirty="0" smtClean="0">
                <a:ln>
                  <a:noFill/>
                </a:ln>
                <a:solidFill>
                  <a:srgbClr val="FF0000"/>
                </a:solidFill>
                <a:effectLst/>
                <a:latin typeface="Arial" pitchFamily="34" charset="0"/>
                <a:ea typeface="Calibri" pitchFamily="34" charset="0"/>
                <a:cs typeface="Calibri" pitchFamily="34" charset="0"/>
              </a:rPr>
              <a:t> у розділі де знаходиться дане завдання.</a:t>
            </a:r>
            <a:endParaRPr kumimoji="0" lang="en-US" sz="2400" b="1" i="0" u="none" strike="noStrike" cap="none" normalizeH="0" baseline="0" dirty="0" smtClean="0">
              <a:ln>
                <a:noFill/>
              </a:ln>
              <a:solidFill>
                <a:srgbClr val="FF0000"/>
              </a:solidFill>
              <a:effectLst/>
              <a:latin typeface="Arial"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FF0000"/>
                </a:solidFill>
                <a:effectLst/>
                <a:latin typeface="Arial" pitchFamily="34" charset="0"/>
                <a:ea typeface="Calibri" pitchFamily="34" charset="0"/>
                <a:cs typeface="Calibri" pitchFamily="34" charset="0"/>
              </a:rPr>
              <a:t>0680415408 - </a:t>
            </a:r>
            <a:r>
              <a:rPr lang="en-US" sz="2400" b="1" dirty="0" err="1" smtClean="0">
                <a:solidFill>
                  <a:srgbClr val="FF0000"/>
                </a:solidFill>
                <a:latin typeface="Arial" pitchFamily="34" charset="0"/>
                <a:ea typeface="Calibri" pitchFamily="34" charset="0"/>
                <a:cs typeface="Calibri" pitchFamily="34" charset="0"/>
              </a:rPr>
              <a:t>Viber</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790014" y="3923929"/>
            <a:ext cx="10443269" cy="1015663"/>
          </a:xfrm>
          <a:prstGeom prst="rect">
            <a:avLst/>
          </a:prstGeom>
          <a:solidFill>
            <a:schemeClr val="accent4">
              <a:lumMod val="20000"/>
              <a:lumOff val="80000"/>
            </a:schemeClr>
          </a:solidFill>
        </p:spPr>
        <p:txBody>
          <a:bodyPr wrap="square">
            <a:spAutoFit/>
          </a:bodyPr>
          <a:lstStyle/>
          <a:p>
            <a:pPr algn="ctr"/>
            <a:r>
              <a:rPr lang="uk-UA" sz="2000" dirty="0" smtClean="0"/>
              <a:t>Завантажити програму для виконання практичної роботи можна за посиланням. </a:t>
            </a:r>
          </a:p>
          <a:p>
            <a:pPr algn="ctr"/>
            <a:r>
              <a:rPr lang="en-US" sz="2000" dirty="0" smtClean="0">
                <a:hlinkClick r:id="rId2"/>
              </a:rPr>
              <a:t>https://scratch.mit.edu/projects/editor/?tutorial=getStarted</a:t>
            </a:r>
            <a:endParaRPr lang="uk-UA"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Цикли з умовою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Розв'яжіть анаграму.</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10" name="TextBox 9"/>
          <p:cNvSpPr txBox="1"/>
          <p:nvPr/>
        </p:nvSpPr>
        <p:spPr>
          <a:xfrm>
            <a:off x="1628501"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М</a:t>
            </a:r>
          </a:p>
        </p:txBody>
      </p:sp>
      <p:sp>
        <p:nvSpPr>
          <p:cNvPr id="11" name="TextBox 10"/>
          <p:cNvSpPr txBox="1"/>
          <p:nvPr/>
        </p:nvSpPr>
        <p:spPr>
          <a:xfrm>
            <a:off x="34257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О</a:t>
            </a:r>
          </a:p>
        </p:txBody>
      </p:sp>
      <p:sp>
        <p:nvSpPr>
          <p:cNvPr id="13" name="TextBox 12"/>
          <p:cNvSpPr txBox="1"/>
          <p:nvPr/>
        </p:nvSpPr>
        <p:spPr>
          <a:xfrm>
            <a:off x="52259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У</a:t>
            </a:r>
          </a:p>
        </p:txBody>
      </p:sp>
      <p:sp>
        <p:nvSpPr>
          <p:cNvPr id="14" name="TextBox 13"/>
          <p:cNvSpPr txBox="1"/>
          <p:nvPr/>
        </p:nvSpPr>
        <p:spPr>
          <a:xfrm>
            <a:off x="70261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В</a:t>
            </a:r>
          </a:p>
        </p:txBody>
      </p:sp>
      <p:sp>
        <p:nvSpPr>
          <p:cNvPr id="15" name="TextBox 14"/>
          <p:cNvSpPr txBox="1"/>
          <p:nvPr/>
        </p:nvSpPr>
        <p:spPr>
          <a:xfrm>
            <a:off x="88263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А</a:t>
            </a:r>
          </a:p>
        </p:txBody>
      </p:sp>
      <p:pic>
        <p:nvPicPr>
          <p:cNvPr id="16" name="Picture 2" descr="http://www.zarobytyhroshi.com/images/243_1c7236e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4700501" y="5445224"/>
            <a:ext cx="6179706" cy="1328023"/>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7200" b="1" i="1" kern="0" dirty="0">
                <a:solidFill>
                  <a:srgbClr val="FFFFFF"/>
                </a:solidFill>
                <a:cs typeface="Times New Roman" panose="02020603050405020304" pitchFamily="18" charset="0"/>
              </a:rPr>
              <a:t>Умова</a:t>
            </a:r>
          </a:p>
        </p:txBody>
      </p:sp>
    </p:spTree>
    <p:extLst>
      <p:ext uri="{BB962C8B-B14F-4D97-AF65-F5344CB8AC3E}">
        <p14:creationId xmlns:p14="http://schemas.microsoft.com/office/powerpoint/2010/main" xmlns="" val="168953118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14" grpId="0" animBg="1"/>
      <p:bldP spid="1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9" name="Округлена прямокутна виноска 5">
            <a:extLst>
              <a:ext uri="{FF2B5EF4-FFF2-40B4-BE49-F238E27FC236}">
                <a16:creationId xmlns:a16="http://schemas.microsoft.com/office/drawing/2014/main" xmlns="" id="{4F21EEE9-4F75-4A7B-946F-647B429C5E42}"/>
              </a:ext>
            </a:extLst>
          </p:cNvPr>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a:t>
            </a:r>
            <a:r>
              <a:rPr lang="ru-RU" sz="3600" b="1" i="1" kern="0" dirty="0">
                <a:solidFill>
                  <a:srgbClr val="002060"/>
                </a:solidFill>
                <a:latin typeface="Verdana"/>
              </a:rPr>
              <a:t>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10" name="Рисунок 9">
            <a:extLst>
              <a:ext uri="{FF2B5EF4-FFF2-40B4-BE49-F238E27FC236}">
                <a16:creationId xmlns:a16="http://schemas.microsoft.com/office/drawing/2014/main" xmlns="" id="{C8E6D24A-6A92-4AE0-B113-B3D4084DE6E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06560" y="3689003"/>
            <a:ext cx="2209744" cy="2385570"/>
          </a:xfrm>
          <a:prstGeom prst="rect">
            <a:avLst/>
          </a:prstGeom>
        </p:spPr>
      </p:pic>
      <p:pic>
        <p:nvPicPr>
          <p:cNvPr id="8" name="Picture 2" descr="refresh, reload, repeat, sync, synchronize, update icon">
            <a:extLst>
              <a:ext uri="{FF2B5EF4-FFF2-40B4-BE49-F238E27FC236}">
                <a16:creationId xmlns:a16="http://schemas.microsoft.com/office/drawing/2014/main" xmlns="" id="{C0965BB0-F409-4996-BF84-859E25F7D69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85782" y="3636173"/>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44960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10" name="TextBox 9">
            <a:extLst>
              <a:ext uri="{FF2B5EF4-FFF2-40B4-BE49-F238E27FC236}">
                <a16:creationId xmlns:a16="http://schemas.microsoft.com/office/drawing/2014/main" xmlns="" id="{5B47EEF7-A607-45C9-99F3-49E222682991}"/>
              </a:ext>
            </a:extLst>
          </p:cNvPr>
          <p:cNvSpPr txBox="1"/>
          <p:nvPr/>
        </p:nvSpPr>
        <p:spPr>
          <a:xfrm>
            <a:off x="72008" y="1196763"/>
            <a:ext cx="1205014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Часто   в   алгоритмах   кількість   повторень   виконання команд, розміщених в тілі циклу, залежить від істинності висловлювання — </a:t>
            </a:r>
            <a:r>
              <a:rPr lang="uk-UA" sz="2800" b="1" i="1" kern="0" dirty="0">
                <a:solidFill>
                  <a:srgbClr val="FFFF00"/>
                </a:solidFill>
              </a:rPr>
              <a:t>умови</a:t>
            </a:r>
            <a:r>
              <a:rPr lang="uk-UA" sz="2800" b="1" i="1" kern="0" dirty="0">
                <a:solidFill>
                  <a:srgbClr val="FFFFFF"/>
                </a:solidFill>
              </a:rPr>
              <a:t>. </a:t>
            </a:r>
          </a:p>
        </p:txBody>
      </p:sp>
      <p:sp>
        <p:nvSpPr>
          <p:cNvPr id="11" name="TextBox 10">
            <a:extLst>
              <a:ext uri="{FF2B5EF4-FFF2-40B4-BE49-F238E27FC236}">
                <a16:creationId xmlns:a16="http://schemas.microsoft.com/office/drawing/2014/main" xmlns="" id="{5EB060D1-1F2E-4580-B862-7634049973AB}"/>
              </a:ext>
            </a:extLst>
          </p:cNvPr>
          <p:cNvSpPr txBox="1"/>
          <p:nvPr/>
        </p:nvSpPr>
        <p:spPr>
          <a:xfrm>
            <a:off x="72008" y="2730595"/>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коли ти висаджуєш розсаду на клумбі, то кілька разів виконуєш однакові дії:</a:t>
            </a:r>
          </a:p>
        </p:txBody>
      </p:sp>
      <p:sp>
        <p:nvSpPr>
          <p:cNvPr id="12" name="Прямокутник 11">
            <a:extLst>
              <a:ext uri="{FF2B5EF4-FFF2-40B4-BE49-F238E27FC236}">
                <a16:creationId xmlns:a16="http://schemas.microsoft.com/office/drawing/2014/main" xmlns="" id="{5A8E619C-EEDC-49EE-817B-4093DFDEA075}"/>
              </a:ext>
            </a:extLst>
          </p:cNvPr>
          <p:cNvSpPr/>
          <p:nvPr/>
        </p:nvSpPr>
        <p:spPr>
          <a:xfrm>
            <a:off x="72008" y="3778509"/>
            <a:ext cx="1894444"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викопати лунку</a:t>
            </a:r>
          </a:p>
        </p:txBody>
      </p:sp>
      <p:sp>
        <p:nvSpPr>
          <p:cNvPr id="13" name="Прямокутник 12">
            <a:extLst>
              <a:ext uri="{FF2B5EF4-FFF2-40B4-BE49-F238E27FC236}">
                <a16:creationId xmlns:a16="http://schemas.microsoft.com/office/drawing/2014/main" xmlns="" id="{80509F5C-14E2-4410-8720-69904711F78D}"/>
              </a:ext>
            </a:extLst>
          </p:cNvPr>
          <p:cNvSpPr/>
          <p:nvPr/>
        </p:nvSpPr>
        <p:spPr>
          <a:xfrm>
            <a:off x="2097077" y="3778509"/>
            <a:ext cx="3539382"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розмістити саджанець вертикально, корінням усередину лунки</a:t>
            </a:r>
          </a:p>
        </p:txBody>
      </p:sp>
      <p:sp>
        <p:nvSpPr>
          <p:cNvPr id="14" name="Прямокутник 13">
            <a:extLst>
              <a:ext uri="{FF2B5EF4-FFF2-40B4-BE49-F238E27FC236}">
                <a16:creationId xmlns:a16="http://schemas.microsoft.com/office/drawing/2014/main" xmlns="" id="{A2A7D411-900B-461A-A3E2-609CDCC20D5C}"/>
              </a:ext>
            </a:extLst>
          </p:cNvPr>
          <p:cNvSpPr/>
          <p:nvPr/>
        </p:nvSpPr>
        <p:spPr>
          <a:xfrm>
            <a:off x="5774110" y="3778509"/>
            <a:ext cx="1468298"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полити водою</a:t>
            </a:r>
          </a:p>
        </p:txBody>
      </p:sp>
      <p:sp>
        <p:nvSpPr>
          <p:cNvPr id="15" name="Прямокутник 14">
            <a:extLst>
              <a:ext uri="{FF2B5EF4-FFF2-40B4-BE49-F238E27FC236}">
                <a16:creationId xmlns:a16="http://schemas.microsoft.com/office/drawing/2014/main" xmlns="" id="{C9A835A7-4477-4A60-A136-D6A1DF744A4D}"/>
              </a:ext>
            </a:extLst>
          </p:cNvPr>
          <p:cNvSpPr/>
          <p:nvPr/>
        </p:nvSpPr>
        <p:spPr>
          <a:xfrm>
            <a:off x="7380059" y="3778509"/>
            <a:ext cx="1872096"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засипати коріння землею</a:t>
            </a:r>
          </a:p>
        </p:txBody>
      </p:sp>
      <p:sp>
        <p:nvSpPr>
          <p:cNvPr id="16" name="Прямокутник 15">
            <a:extLst>
              <a:ext uri="{FF2B5EF4-FFF2-40B4-BE49-F238E27FC236}">
                <a16:creationId xmlns:a16="http://schemas.microsoft.com/office/drawing/2014/main" xmlns="" id="{FB2939C3-53D9-457D-A931-906D6B68C4D6}"/>
              </a:ext>
            </a:extLst>
          </p:cNvPr>
          <p:cNvSpPr/>
          <p:nvPr/>
        </p:nvSpPr>
        <p:spPr>
          <a:xfrm>
            <a:off x="9389806" y="3778509"/>
            <a:ext cx="2732458"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переміститись на крок уперед</a:t>
            </a:r>
          </a:p>
        </p:txBody>
      </p:sp>
    </p:spTree>
    <p:extLst>
      <p:ext uri="{BB962C8B-B14F-4D97-AF65-F5344CB8AC3E}">
        <p14:creationId xmlns:p14="http://schemas.microsoft.com/office/powerpoint/2010/main" xmlns="" val="304818412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Effect transition="in" filter="fade">
                                      <p:cBhvr>
                                        <p:cTn id="23" dur="1000"/>
                                        <p:tgtEl>
                                          <p:spTgt spid="13"/>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Effect transition="in" filter="fade">
                                      <p:cBhvr>
                                        <p:cTn id="29" dur="1000"/>
                                        <p:tgtEl>
                                          <p:spTgt spid="14"/>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Effect transition="in" filter="fade">
                                      <p:cBhvr>
                                        <p:cTn id="35" dur="1000"/>
                                        <p:tgtEl>
                                          <p:spTgt spid="1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Effect transition="in" filter="fade">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BC551C82-44AA-4FAB-B735-29EC5E03C197}"/>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Ти будеш </a:t>
            </a:r>
            <a:r>
              <a:rPr lang="uk-UA" sz="2800" b="1" i="1" kern="0" dirty="0">
                <a:solidFill>
                  <a:srgbClr val="FFFF00"/>
                </a:solidFill>
              </a:rPr>
              <a:t>повторювати</a:t>
            </a:r>
            <a:r>
              <a:rPr lang="uk-UA" sz="2800" b="1" i="1" kern="0" dirty="0">
                <a:solidFill>
                  <a:srgbClr val="FFFFFF"/>
                </a:solidFill>
              </a:rPr>
              <a:t> ці дії, </a:t>
            </a:r>
            <a:r>
              <a:rPr lang="uk-UA" sz="2800" b="1" i="1" kern="0" dirty="0">
                <a:solidFill>
                  <a:srgbClr val="FFFF00"/>
                </a:solidFill>
              </a:rPr>
              <a:t>поки</a:t>
            </a:r>
            <a:r>
              <a:rPr lang="uk-UA" sz="2800" b="1" i="1" kern="0" dirty="0">
                <a:solidFill>
                  <a:srgbClr val="FFFFFF"/>
                </a:solidFill>
              </a:rPr>
              <a:t> не закінчиться розсада, тобто буде виконуватися умова:</a:t>
            </a:r>
          </a:p>
        </p:txBody>
      </p:sp>
      <p:sp>
        <p:nvSpPr>
          <p:cNvPr id="7" name="TextBox 6">
            <a:extLst>
              <a:ext uri="{FF2B5EF4-FFF2-40B4-BE49-F238E27FC236}">
                <a16:creationId xmlns:a16="http://schemas.microsoft.com/office/drawing/2014/main" xmlns="" id="{9BFD9355-559A-4F56-9AAB-F00944ADAB8B}"/>
              </a:ext>
            </a:extLst>
          </p:cNvPr>
          <p:cNvSpPr txBox="1"/>
          <p:nvPr/>
        </p:nvSpPr>
        <p:spPr>
          <a:xfrm>
            <a:off x="72008" y="2278064"/>
            <a:ext cx="12050142" cy="64633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600" b="1" i="1" kern="0" dirty="0">
                <a:solidFill>
                  <a:srgbClr val="FFFFFF"/>
                </a:solidFill>
              </a:rPr>
              <a:t>не закінчилась розсада </a:t>
            </a:r>
          </a:p>
        </p:txBody>
      </p:sp>
      <p:sp>
        <p:nvSpPr>
          <p:cNvPr id="8" name="TextBox 7">
            <a:extLst>
              <a:ext uri="{FF2B5EF4-FFF2-40B4-BE49-F238E27FC236}">
                <a16:creationId xmlns:a16="http://schemas.microsoft.com/office/drawing/2014/main" xmlns="" id="{1024EBA9-9185-4178-BF62-86F55A52803A}"/>
              </a:ext>
            </a:extLst>
          </p:cNvPr>
          <p:cNvSpPr txBox="1"/>
          <p:nvPr/>
        </p:nvSpPr>
        <p:spPr>
          <a:xfrm>
            <a:off x="72008" y="3051589"/>
            <a:ext cx="6918727"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Такий алгоритм називають </a:t>
            </a:r>
            <a:r>
              <a:rPr lang="uk-UA" sz="2800" b="1" i="1" kern="0" dirty="0">
                <a:solidFill>
                  <a:srgbClr val="FFFF00"/>
                </a:solidFill>
              </a:rPr>
              <a:t>циклічним алгоритмом з умовою</a:t>
            </a:r>
            <a:r>
              <a:rPr lang="uk-UA" sz="2800" b="1" i="1" kern="0" dirty="0">
                <a:solidFill>
                  <a:srgbClr val="FFFFFF"/>
                </a:solidFill>
              </a:rPr>
              <a:t>.</a:t>
            </a:r>
          </a:p>
        </p:txBody>
      </p:sp>
      <p:pic>
        <p:nvPicPr>
          <p:cNvPr id="9" name="Picture 6" descr="http://thumbs.dreamstime.com/z/algorithm-3d-man-23460065.jpg">
            <a:extLst>
              <a:ext uri="{FF2B5EF4-FFF2-40B4-BE49-F238E27FC236}">
                <a16:creationId xmlns:a16="http://schemas.microsoft.com/office/drawing/2014/main" xmlns="" id="{0F1897E5-3E99-443D-9F60-BBC5758EC45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187" r="3884" b="16454"/>
          <a:stretch/>
        </p:blipFill>
        <p:spPr bwMode="auto">
          <a:xfrm>
            <a:off x="7433187" y="3051589"/>
            <a:ext cx="4393995" cy="34452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263619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5B0EE5C4-9510-468E-BE30-9DC87B0D3292}"/>
              </a:ext>
            </a:extLst>
          </p:cNvPr>
          <p:cNvSpPr txBox="1"/>
          <p:nvPr/>
        </p:nvSpPr>
        <p:spPr>
          <a:xfrm>
            <a:off x="72008" y="1196763"/>
            <a:ext cx="12050142" cy="523220"/>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indent="457200" algn="just" fontAlgn="base">
              <a:spcBef>
                <a:spcPct val="0"/>
              </a:spcBef>
              <a:spcAft>
                <a:spcPct val="0"/>
              </a:spcAft>
              <a:defRPr/>
            </a:pPr>
            <a:r>
              <a:rPr lang="uk-UA" sz="2800" b="1" i="1" kern="0" dirty="0">
                <a:solidFill>
                  <a:srgbClr val="FFFF00"/>
                </a:solidFill>
              </a:rPr>
              <a:t>Циклічний алгоритм з умовою </a:t>
            </a:r>
            <a:r>
              <a:rPr lang="uk-UA" sz="2800" b="1" i="1" kern="0" dirty="0">
                <a:solidFill>
                  <a:srgbClr val="FFFFFF"/>
                </a:solidFill>
              </a:rPr>
              <a:t>можна подати графічно</a:t>
            </a:r>
          </a:p>
        </p:txBody>
      </p:sp>
      <p:sp>
        <p:nvSpPr>
          <p:cNvPr id="7" name="TextBox 6">
            <a:extLst>
              <a:ext uri="{FF2B5EF4-FFF2-40B4-BE49-F238E27FC236}">
                <a16:creationId xmlns:a16="http://schemas.microsoft.com/office/drawing/2014/main" xmlns="" id="{81A6FB0C-A19F-47E1-8601-A79BBD33A560}"/>
              </a:ext>
            </a:extLst>
          </p:cNvPr>
          <p:cNvSpPr txBox="1"/>
          <p:nvPr/>
        </p:nvSpPr>
        <p:spPr>
          <a:xfrm>
            <a:off x="72009" y="1806681"/>
            <a:ext cx="3782236" cy="3970318"/>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Команди в тілі циклу будуть виконуватися, доки умова є </a:t>
            </a:r>
            <a:r>
              <a:rPr lang="uk-UA" sz="2800" b="1" i="1" kern="0" dirty="0">
                <a:solidFill>
                  <a:srgbClr val="FFFF00"/>
                </a:solidFill>
              </a:rPr>
              <a:t>істинною</a:t>
            </a:r>
            <a:r>
              <a:rPr lang="uk-UA" sz="2800" b="1" i="1" kern="0" dirty="0">
                <a:solidFill>
                  <a:srgbClr val="FFFFFF"/>
                </a:solidFill>
              </a:rPr>
              <a:t>. Як тільки умова стане </a:t>
            </a:r>
            <a:r>
              <a:rPr lang="uk-UA" sz="2800" b="1" i="1" kern="0" dirty="0">
                <a:solidFill>
                  <a:srgbClr val="FFFF00"/>
                </a:solidFill>
              </a:rPr>
              <a:t>хибною</a:t>
            </a:r>
            <a:r>
              <a:rPr lang="uk-UA" sz="2800" b="1" i="1" kern="0" dirty="0">
                <a:solidFill>
                  <a:srgbClr val="FFFFFF"/>
                </a:solidFill>
              </a:rPr>
              <a:t>, повторення припиниться.</a:t>
            </a:r>
          </a:p>
        </p:txBody>
      </p:sp>
      <p:pic>
        <p:nvPicPr>
          <p:cNvPr id="3" name="Рисунок 2">
            <a:extLst>
              <a:ext uri="{FF2B5EF4-FFF2-40B4-BE49-F238E27FC236}">
                <a16:creationId xmlns:a16="http://schemas.microsoft.com/office/drawing/2014/main" xmlns="" id="{F23E783D-8BFD-4226-B83E-64962B611EC4}"/>
              </a:ext>
            </a:extLst>
          </p:cNvPr>
          <p:cNvPicPr>
            <a:picLocks noChangeAspect="1"/>
          </p:cNvPicPr>
          <p:nvPr/>
        </p:nvPicPr>
        <p:blipFill>
          <a:blip r:embed="rId3" cstate="print"/>
          <a:stretch>
            <a:fillRect/>
          </a:stretch>
        </p:blipFill>
        <p:spPr>
          <a:xfrm>
            <a:off x="4099063" y="1979623"/>
            <a:ext cx="8092937" cy="3970317"/>
          </a:xfrm>
          <a:prstGeom prst="rect">
            <a:avLst/>
          </a:prstGeom>
          <a:ln>
            <a:solidFill>
              <a:srgbClr val="FF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825570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AF20A2D3-807A-47D6-9645-CA12AFCC056F}"/>
              </a:ext>
            </a:extLst>
          </p:cNvPr>
          <p:cNvSpPr txBox="1"/>
          <p:nvPr/>
        </p:nvSpPr>
        <p:spPr>
          <a:xfrm>
            <a:off x="72008" y="1196763"/>
            <a:ext cx="1205014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створення подібних алгоритмів у середовищі </a:t>
            </a:r>
            <a:r>
              <a:rPr lang="uk-UA" sz="2800" b="1" i="1" kern="0" dirty="0" err="1">
                <a:solidFill>
                  <a:srgbClr val="FFFF00"/>
                </a:solidFill>
              </a:rPr>
              <a:t>Скретч</a:t>
            </a:r>
            <a:r>
              <a:rPr lang="uk-UA" sz="2800" b="1" i="1" kern="0" dirty="0">
                <a:solidFill>
                  <a:srgbClr val="FFFFFF"/>
                </a:solidFill>
              </a:rPr>
              <a:t> використовують команду </a:t>
            </a:r>
            <a:r>
              <a:rPr lang="uk-UA" sz="2800" b="1" i="1" kern="0" dirty="0">
                <a:solidFill>
                  <a:srgbClr val="FFFF00"/>
                </a:solidFill>
              </a:rPr>
              <a:t>Повторити поки не</a:t>
            </a:r>
            <a:r>
              <a:rPr lang="uk-UA" sz="2800" b="1" i="1" kern="0" dirty="0">
                <a:solidFill>
                  <a:srgbClr val="FFFFFF"/>
                </a:solidFill>
              </a:rPr>
              <a:t>. </a:t>
            </a:r>
          </a:p>
        </p:txBody>
      </p:sp>
      <p:pic>
        <p:nvPicPr>
          <p:cNvPr id="7" name="Рисунок 6">
            <a:extLst>
              <a:ext uri="{FF2B5EF4-FFF2-40B4-BE49-F238E27FC236}">
                <a16:creationId xmlns:a16="http://schemas.microsoft.com/office/drawing/2014/main" xmlns="" id="{5D007E6C-DBE6-403F-A69C-90FC54107049}"/>
              </a:ext>
            </a:extLst>
          </p:cNvPr>
          <p:cNvPicPr>
            <a:picLocks noChangeAspect="1"/>
          </p:cNvPicPr>
          <p:nvPr/>
        </p:nvPicPr>
        <p:blipFill>
          <a:blip r:embed="rId3" cstate="print"/>
          <a:stretch>
            <a:fillRect/>
          </a:stretch>
        </p:blipFill>
        <p:spPr>
          <a:xfrm>
            <a:off x="2587270" y="3006262"/>
            <a:ext cx="7019618" cy="2491531"/>
          </a:xfrm>
          <a:prstGeom prst="rect">
            <a:avLst/>
          </a:prstGeom>
        </p:spPr>
      </p:pic>
      <p:sp>
        <p:nvSpPr>
          <p:cNvPr id="8" name="TextBox 7">
            <a:extLst>
              <a:ext uri="{FF2B5EF4-FFF2-40B4-BE49-F238E27FC236}">
                <a16:creationId xmlns:a16="http://schemas.microsoft.com/office/drawing/2014/main" xmlns="" id="{94B7CD8D-D7E2-457C-AC6C-C1B9CD36AF35}"/>
              </a:ext>
            </a:extLst>
          </p:cNvPr>
          <p:cNvSpPr txBox="1"/>
          <p:nvPr/>
        </p:nvSpPr>
        <p:spPr>
          <a:xfrm>
            <a:off x="8885148" y="2286178"/>
            <a:ext cx="2678988" cy="584775"/>
          </a:xfrm>
          <a:prstGeom prst="wedgeRectCallout">
            <a:avLst>
              <a:gd name="adj1" fmla="val -59965"/>
              <a:gd name="adj2" fmla="val 155975"/>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Умова</a:t>
            </a:r>
          </a:p>
        </p:txBody>
      </p:sp>
      <p:sp>
        <p:nvSpPr>
          <p:cNvPr id="9" name="TextBox 8">
            <a:extLst>
              <a:ext uri="{FF2B5EF4-FFF2-40B4-BE49-F238E27FC236}">
                <a16:creationId xmlns:a16="http://schemas.microsoft.com/office/drawing/2014/main" xmlns="" id="{710B7AF1-AF42-4CE8-938C-93C652A5FA71}"/>
              </a:ext>
            </a:extLst>
          </p:cNvPr>
          <p:cNvSpPr txBox="1"/>
          <p:nvPr/>
        </p:nvSpPr>
        <p:spPr>
          <a:xfrm>
            <a:off x="5316038" y="5633102"/>
            <a:ext cx="4063936" cy="584775"/>
          </a:xfrm>
          <a:prstGeom prst="wedgeRectCallout">
            <a:avLst>
              <a:gd name="adj1" fmla="val -56820"/>
              <a:gd name="adj2" fmla="val -291271"/>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Тіло циклу</a:t>
            </a:r>
          </a:p>
        </p:txBody>
      </p:sp>
    </p:spTree>
    <p:extLst>
      <p:ext uri="{BB962C8B-B14F-4D97-AF65-F5344CB8AC3E}">
        <p14:creationId xmlns:p14="http://schemas.microsoft.com/office/powerpoint/2010/main" xmlns="" val="130937492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25E6DB4F-4898-41FA-BB3F-FAB837A76C55}"/>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Зверни увагу</a:t>
            </a:r>
            <a:r>
              <a:rPr lang="uk-UA" sz="2800" b="1" i="1" kern="0" dirty="0">
                <a:solidFill>
                  <a:srgbClr val="FFFFFF"/>
                </a:solidFill>
              </a:rPr>
              <a:t>, що в команді перед умовою для здійснення повторення є сполучник </a:t>
            </a:r>
            <a:r>
              <a:rPr lang="uk-UA" sz="2800" b="1" i="1" kern="0" dirty="0">
                <a:solidFill>
                  <a:srgbClr val="FFFF00"/>
                </a:solidFill>
              </a:rPr>
              <a:t>НЕ</a:t>
            </a:r>
            <a:r>
              <a:rPr lang="uk-UA" sz="2800" b="1" i="1" kern="0" dirty="0">
                <a:solidFill>
                  <a:srgbClr val="FFFFFF"/>
                </a:solidFill>
              </a:rPr>
              <a:t>. Це означає, що якщо сама умова хибна, то її заперечення не — є істинною умовою. </a:t>
            </a:r>
          </a:p>
        </p:txBody>
      </p:sp>
      <p:sp>
        <p:nvSpPr>
          <p:cNvPr id="7" name="TextBox 6">
            <a:extLst>
              <a:ext uri="{FF2B5EF4-FFF2-40B4-BE49-F238E27FC236}">
                <a16:creationId xmlns:a16="http://schemas.microsoft.com/office/drawing/2014/main" xmlns="" id="{54196FD4-6C5B-4033-A571-4AA4ED6D463F}"/>
              </a:ext>
            </a:extLst>
          </p:cNvPr>
          <p:cNvSpPr txBox="1"/>
          <p:nvPr/>
        </p:nvSpPr>
        <p:spPr>
          <a:xfrm>
            <a:off x="72008" y="3084557"/>
            <a:ext cx="8187089"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для умови «зараз день» у команді їй має відповідати умова — «не ніч». Тобто виконання команд у тілі циклу припиниться, коли умова, записана в комірці </a:t>
            </a:r>
            <a:r>
              <a:rPr lang="uk-UA" sz="2800" b="1" i="1" kern="0" dirty="0">
                <a:solidFill>
                  <a:srgbClr val="FFFF00"/>
                </a:solidFill>
              </a:rPr>
              <a:t>Умова</a:t>
            </a:r>
            <a:r>
              <a:rPr lang="uk-UA" sz="2800" b="1" i="1" kern="0" dirty="0">
                <a:solidFill>
                  <a:srgbClr val="FFFFFF"/>
                </a:solidFill>
              </a:rPr>
              <a:t>, стане істинною.</a:t>
            </a:r>
          </a:p>
        </p:txBody>
      </p:sp>
      <p:pic>
        <p:nvPicPr>
          <p:cNvPr id="8" name="Picture 2" descr="day, lapse, night, time icon">
            <a:extLst>
              <a:ext uri="{FF2B5EF4-FFF2-40B4-BE49-F238E27FC236}">
                <a16:creationId xmlns:a16="http://schemas.microsoft.com/office/drawing/2014/main" xmlns="" id="{4C09CACC-138A-4613-92D2-FBF4CA57606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55742" y="3084557"/>
            <a:ext cx="3666408" cy="3666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24648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0F7A12AA-DCDA-4E0F-B1C5-E1D5B7159F9F}"/>
              </a:ext>
            </a:extLst>
          </p:cNvPr>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якщо в деякому проекті об'єкт має рухатися по сцені, поки його не «зловлять» мишею, то при складанні програми можна використати такий фрагмент, враховуючи, що висловлювання  «зловлять мишею» для цього середовища та його мовою слід описати як «доторкається вказівник миші».</a:t>
            </a:r>
          </a:p>
        </p:txBody>
      </p:sp>
      <p:pic>
        <p:nvPicPr>
          <p:cNvPr id="7" name="Рисунок 6">
            <a:extLst>
              <a:ext uri="{FF2B5EF4-FFF2-40B4-BE49-F238E27FC236}">
                <a16:creationId xmlns:a16="http://schemas.microsoft.com/office/drawing/2014/main" xmlns="" id="{A52F31BC-BF1E-4CF0-954A-D2E93A281FFA}"/>
              </a:ext>
            </a:extLst>
          </p:cNvPr>
          <p:cNvPicPr>
            <a:picLocks noChangeAspect="1"/>
          </p:cNvPicPr>
          <p:nvPr/>
        </p:nvPicPr>
        <p:blipFill>
          <a:blip r:embed="rId3" cstate="print"/>
          <a:stretch>
            <a:fillRect/>
          </a:stretch>
        </p:blipFill>
        <p:spPr>
          <a:xfrm>
            <a:off x="905186" y="4028613"/>
            <a:ext cx="10383786" cy="2365361"/>
          </a:xfrm>
          <a:prstGeom prst="rect">
            <a:avLst/>
          </a:prstGeom>
        </p:spPr>
      </p:pic>
    </p:spTree>
    <p:extLst>
      <p:ext uri="{BB962C8B-B14F-4D97-AF65-F5344CB8AC3E}">
        <p14:creationId xmlns:p14="http://schemas.microsoft.com/office/powerpoint/2010/main" xmlns="" val="33947166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10" name="TextBox 9">
            <a:extLst>
              <a:ext uri="{FF2B5EF4-FFF2-40B4-BE49-F238E27FC236}">
                <a16:creationId xmlns:a16="http://schemas.microsoft.com/office/drawing/2014/main" xmlns="" id="{EF8E18C6-28F6-40B7-9586-F88045BB6A45}"/>
              </a:ext>
            </a:extLst>
          </p:cNvPr>
          <p:cNvSpPr txBox="1"/>
          <p:nvPr/>
        </p:nvSpPr>
        <p:spPr>
          <a:xfrm>
            <a:off x="72008" y="1196763"/>
            <a:ext cx="12050142" cy="2246769"/>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Умову в команді </a:t>
            </a:r>
            <a:r>
              <a:rPr lang="uk-UA" sz="2800" b="1" i="1" kern="0" dirty="0">
                <a:solidFill>
                  <a:srgbClr val="FFFF00"/>
                </a:solidFill>
              </a:rPr>
              <a:t>Повторити поки не </a:t>
            </a:r>
            <a:r>
              <a:rPr lang="uk-UA" sz="2800" b="1" i="1" kern="0" dirty="0">
                <a:solidFill>
                  <a:srgbClr val="FFFFFF"/>
                </a:solidFill>
              </a:rPr>
              <a:t>описують у комірці шестикутної форми. Тому всі блоки, зовнішній вигляд яких має шестикутну форму, у середовищі </a:t>
            </a:r>
            <a:r>
              <a:rPr lang="uk-UA" sz="2800" b="1" i="1" kern="0" dirty="0" err="1">
                <a:solidFill>
                  <a:srgbClr val="FFFFFF"/>
                </a:solidFill>
              </a:rPr>
              <a:t>Скретч</a:t>
            </a:r>
            <a:r>
              <a:rPr lang="uk-UA" sz="2800" b="1" i="1" kern="0" dirty="0">
                <a:solidFill>
                  <a:srgbClr val="FFFFFF"/>
                </a:solidFill>
              </a:rPr>
              <a:t> можна використати як умову. Вони об'єднані у групу </a:t>
            </a:r>
            <a:r>
              <a:rPr lang="uk-UA" sz="2800" b="1" i="1" kern="0" dirty="0">
                <a:solidFill>
                  <a:srgbClr val="FFFF00"/>
                </a:solidFill>
              </a:rPr>
              <a:t>Датчики</a:t>
            </a:r>
            <a:r>
              <a:rPr lang="uk-UA" sz="2800" b="1" i="1" kern="0" dirty="0">
                <a:solidFill>
                  <a:srgbClr val="FFFFFF"/>
                </a:solidFill>
              </a:rPr>
              <a:t>.</a:t>
            </a:r>
          </a:p>
        </p:txBody>
      </p:sp>
      <p:pic>
        <p:nvPicPr>
          <p:cNvPr id="11" name="Рисунок 10">
            <a:extLst>
              <a:ext uri="{FF2B5EF4-FFF2-40B4-BE49-F238E27FC236}">
                <a16:creationId xmlns:a16="http://schemas.microsoft.com/office/drawing/2014/main" xmlns="" id="{29BB46DC-D532-46A2-989C-6053C3A5477A}"/>
              </a:ext>
            </a:extLst>
          </p:cNvPr>
          <p:cNvPicPr>
            <a:picLocks noChangeAspect="1"/>
          </p:cNvPicPr>
          <p:nvPr/>
        </p:nvPicPr>
        <p:blipFill>
          <a:blip r:embed="rId3" cstate="print"/>
          <a:stretch>
            <a:fillRect/>
          </a:stretch>
        </p:blipFill>
        <p:spPr>
          <a:xfrm>
            <a:off x="72008" y="3540404"/>
            <a:ext cx="12050142" cy="2870063"/>
          </a:xfrm>
          <a:prstGeom prst="rect">
            <a:avLst/>
          </a:prstGeom>
          <a:ln>
            <a:noFill/>
          </a:ln>
          <a:effectLst>
            <a:outerShdw blurRad="292100" dist="139700" dir="2700000" algn="tl" rotWithShape="0">
              <a:srgbClr val="333333">
                <a:alpha val="65000"/>
              </a:srgbClr>
            </a:outerShdw>
          </a:effectLst>
        </p:spPr>
      </p:pic>
      <p:sp>
        <p:nvSpPr>
          <p:cNvPr id="12" name="Прямокутник 11">
            <a:extLst>
              <a:ext uri="{FF2B5EF4-FFF2-40B4-BE49-F238E27FC236}">
                <a16:creationId xmlns:a16="http://schemas.microsoft.com/office/drawing/2014/main" xmlns="" id="{1D80E991-14A1-4B77-97FC-F681F73690AA}"/>
              </a:ext>
            </a:extLst>
          </p:cNvPr>
          <p:cNvSpPr/>
          <p:nvPr/>
        </p:nvSpPr>
        <p:spPr>
          <a:xfrm>
            <a:off x="10368280" y="5336464"/>
            <a:ext cx="1625174" cy="36075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20">
            <a:extLst>
              <a:ext uri="{FF2B5EF4-FFF2-40B4-BE49-F238E27FC236}">
                <a16:creationId xmlns:a16="http://schemas.microsoft.com/office/drawing/2014/main" xmlns="" id="{D1CA4ED1-FF9E-4A67-B11D-0721C8CFDB80}"/>
              </a:ext>
            </a:extLst>
          </p:cNvPr>
          <p:cNvSpPr/>
          <p:nvPr/>
        </p:nvSpPr>
        <p:spPr>
          <a:xfrm rot="18900000">
            <a:off x="10845272" y="4677182"/>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xmlns="" val="67467708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250"/>
                                        <p:tgtEl>
                                          <p:spTgt spid="12"/>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140040</TotalTime>
  <Words>1013</Words>
  <Application>Microsoft Office PowerPoint</Application>
  <PresentationFormat>Произвольный</PresentationFormat>
  <Paragraphs>101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Цикли з умовою</vt:lpstr>
      <vt:lpstr>Слайд 2</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призупинити виконання програми в середовищі Скретч?</vt:lpstr>
      <vt:lpstr>Як призупинити виконання програми в середовищі Скретч?</vt:lpstr>
      <vt:lpstr>Цикли з умовою</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Anna</cp:lastModifiedBy>
  <cp:revision>832</cp:revision>
  <dcterms:created xsi:type="dcterms:W3CDTF">2016-06-06T19:48:43Z</dcterms:created>
  <dcterms:modified xsi:type="dcterms:W3CDTF">2020-04-29T15:12:33Z</dcterms:modified>
</cp:coreProperties>
</file>