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301" r:id="rId3"/>
    <p:sldId id="1007" r:id="rId4"/>
    <p:sldId id="1279" r:id="rId5"/>
    <p:sldId id="1280" r:id="rId6"/>
    <p:sldId id="1281" r:id="rId7"/>
    <p:sldId id="1282" r:id="rId8"/>
    <p:sldId id="1283" r:id="rId9"/>
    <p:sldId id="1284" r:id="rId10"/>
    <p:sldId id="1285" r:id="rId11"/>
    <p:sldId id="1286" r:id="rId12"/>
    <p:sldId id="1287" r:id="rId13"/>
    <p:sldId id="1288" r:id="rId14"/>
    <p:sldId id="1302" r:id="rId15"/>
    <p:sldId id="1289" r:id="rId16"/>
    <p:sldId id="1290" r:id="rId17"/>
    <p:sldId id="1291" r:id="rId18"/>
    <p:sldId id="1292" r:id="rId19"/>
    <p:sldId id="1293" r:id="rId20"/>
    <p:sldId id="1294" r:id="rId21"/>
    <p:sldId id="1296" r:id="rId22"/>
    <p:sldId id="1297" r:id="rId23"/>
    <p:sldId id="1298" r:id="rId24"/>
    <p:sldId id="1299" r:id="rId25"/>
    <p:sldId id="304" r:id="rId2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EB711D"/>
    <a:srgbClr val="13B1C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7" autoAdjust="0"/>
    <p:restoredTop sz="95078" autoAdjust="0"/>
  </p:normalViewPr>
  <p:slideViewPr>
    <p:cSldViewPr snapToGrid="0">
      <p:cViewPr varScale="1">
        <p:scale>
          <a:sx n="75" d="100"/>
          <a:sy n="75" d="100"/>
        </p:scale>
        <p:origin x="-30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F1693-88B3-48D2-839A-3ABD9F34B88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7894F7D-489A-491A-A4D9-7E2A96161BB1}">
      <dgm:prSet phldrT="[Текст]"/>
      <dgm:spPr>
        <a:solidFill>
          <a:srgbClr val="FFFF00"/>
        </a:solidFill>
      </dgm:spPr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як змінювати вигляд виконавців у проекті </a:t>
          </a:r>
          <a:r>
            <a:rPr lang="uk-UA" i="1" noProof="0" dirty="0" err="1"/>
            <a:t>Скретч</a:t>
          </a:r>
          <a:r>
            <a:rPr lang="uk-UA" i="1" noProof="0" dirty="0"/>
            <a:t>.</a:t>
          </a:r>
        </a:p>
      </dgm:t>
    </dgm:pt>
    <dgm:pt modelId="{0E3331D7-917F-4415-A66A-5116B9A030C1}" type="parTrans" cxnId="{0B464557-2226-40BC-9039-20ECBA5EE4B3}">
      <dgm:prSet/>
      <dgm:spPr/>
      <dgm:t>
        <a:bodyPr/>
        <a:lstStyle/>
        <a:p>
          <a:endParaRPr lang="uk-UA"/>
        </a:p>
      </dgm:t>
    </dgm:pt>
    <dgm:pt modelId="{85FE0179-AAAE-4640-BA50-F7E8D5A88857}" type="sibTrans" cxnId="{0B464557-2226-40BC-9039-20ECBA5EE4B3}">
      <dgm:prSet/>
      <dgm:spPr/>
      <dgm:t>
        <a:bodyPr/>
        <a:lstStyle/>
        <a:p>
          <a:endParaRPr lang="uk-UA"/>
        </a:p>
      </dgm:t>
    </dgm:pt>
    <dgm:pt modelId="{03BE68DC-2A40-40DE-8DA8-DFADED8E1DB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b="1" i="1" dirty="0"/>
            <a:t>Ти дізнаєшся</a:t>
          </a:r>
        </a:p>
      </dgm:t>
    </dgm:pt>
    <dgm:pt modelId="{AB4FEA9B-B264-464F-8D41-18A7A6A6A845}" type="parTrans" cxnId="{155760B5-9C14-408E-B21D-DF1A32DEFB7E}">
      <dgm:prSet/>
      <dgm:spPr/>
      <dgm:t>
        <a:bodyPr/>
        <a:lstStyle/>
        <a:p>
          <a:endParaRPr lang="uk-UA"/>
        </a:p>
      </dgm:t>
    </dgm:pt>
    <dgm:pt modelId="{5F40C798-F8B4-488E-8022-DE0E6F6377DE}" type="sibTrans" cxnId="{155760B5-9C14-408E-B21D-DF1A32DEFB7E}">
      <dgm:prSet/>
      <dgm:spPr/>
      <dgm:t>
        <a:bodyPr/>
        <a:lstStyle/>
        <a:p>
          <a:endParaRPr lang="uk-UA"/>
        </a:p>
      </dgm:t>
    </dgm:pt>
    <dgm:pt modelId="{4FD549B4-63BE-48ED-B6C4-B260DFA83C84}">
      <dgm:prSet phldrT="[Текст]"/>
      <dgm:spPr>
        <a:solidFill>
          <a:srgbClr val="7030A0"/>
        </a:solidFill>
      </dgm:spPr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як створити цикл із лічильником у середовищі </a:t>
          </a:r>
          <a:r>
            <a:rPr lang="uk-UA" i="1" noProof="0" dirty="0" err="1">
              <a:solidFill>
                <a:schemeClr val="bg1"/>
              </a:solidFill>
            </a:rPr>
            <a:t>Скретч</a:t>
          </a:r>
          <a:r>
            <a:rPr lang="uk-UA" i="1" noProof="0" dirty="0">
              <a:solidFill>
                <a:schemeClr val="bg1"/>
              </a:solidFill>
            </a:rPr>
            <a:t>;</a:t>
          </a:r>
        </a:p>
      </dgm:t>
    </dgm:pt>
    <dgm:pt modelId="{B016E491-BAB2-4450-88EC-83719AE108E5}" type="parTrans" cxnId="{22FA991D-5525-4940-8698-7804562BE1D6}">
      <dgm:prSet/>
      <dgm:spPr/>
      <dgm:t>
        <a:bodyPr/>
        <a:lstStyle/>
        <a:p>
          <a:endParaRPr lang="uk-UA"/>
        </a:p>
      </dgm:t>
    </dgm:pt>
    <dgm:pt modelId="{F47800CE-A14F-48D9-9555-AF97E3B26CD6}" type="sibTrans" cxnId="{22FA991D-5525-4940-8698-7804562BE1D6}">
      <dgm:prSet/>
      <dgm:spPr/>
      <dgm:t>
        <a:bodyPr/>
        <a:lstStyle/>
        <a:p>
          <a:endParaRPr lang="uk-UA"/>
        </a:p>
      </dgm:t>
    </dgm:pt>
    <dgm:pt modelId="{60CDE318-31FA-4F04-9607-291D96EE6197}">
      <dgm:prSet phldrT="[Текст]"/>
      <dgm:spPr>
        <a:solidFill>
          <a:srgbClr val="0070C0"/>
        </a:solidFill>
      </dgm:spPr>
      <dgm:t>
        <a:bodyPr/>
        <a:lstStyle/>
        <a:p>
          <a:r>
            <a:rPr lang="uk-UA" b="1" i="1" dirty="0"/>
            <a:t>Пригадай</a:t>
          </a:r>
        </a:p>
      </dgm:t>
    </dgm:pt>
    <dgm:pt modelId="{D740E33A-5E5D-4AC8-BAA7-1A64676A5275}" type="sibTrans" cxnId="{01568588-BF96-4A5E-A193-60DFE26CE4E5}">
      <dgm:prSet/>
      <dgm:spPr/>
      <dgm:t>
        <a:bodyPr/>
        <a:lstStyle/>
        <a:p>
          <a:endParaRPr lang="uk-UA"/>
        </a:p>
      </dgm:t>
    </dgm:pt>
    <dgm:pt modelId="{3DB9B9DF-C1CE-4D8D-B32C-C3B42C7D6483}" type="parTrans" cxnId="{01568588-BF96-4A5E-A193-60DFE26CE4E5}">
      <dgm:prSet/>
      <dgm:spPr/>
      <dgm:t>
        <a:bodyPr/>
        <a:lstStyle/>
        <a:p>
          <a:endParaRPr lang="uk-UA"/>
        </a:p>
      </dgm:t>
    </dgm:pt>
    <dgm:pt modelId="{A7147120-382F-41FE-AB27-3B4AC43ACE1C}">
      <dgm:prSet phldrT="[Текст]"/>
      <dgm:spPr>
        <a:solidFill>
          <a:srgbClr val="7030A0"/>
        </a:solidFill>
      </dgm:spPr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як описувати алгоритми створення малюнків.</a:t>
          </a:r>
        </a:p>
      </dgm:t>
    </dgm:pt>
    <dgm:pt modelId="{06637D58-BADF-4BB1-B294-9D7C253B0F5C}" type="parTrans" cxnId="{CAD7B1C6-3729-4DE2-B882-B124498788EB}">
      <dgm:prSet/>
      <dgm:spPr/>
    </dgm:pt>
    <dgm:pt modelId="{E888FC70-C237-4DFE-9227-9AD7AE734384}" type="sibTrans" cxnId="{CAD7B1C6-3729-4DE2-B882-B124498788EB}">
      <dgm:prSet/>
      <dgm:spPr/>
    </dgm:pt>
    <dgm:pt modelId="{AB93E71C-524C-4C12-95D1-307F94E1DED3}" type="pres">
      <dgm:prSet presAssocID="{037F1693-88B3-48D2-839A-3ABD9F34B8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DAEBB61-C5ED-4133-A2F7-DAB9B333103F}" type="pres">
      <dgm:prSet presAssocID="{60CDE318-31FA-4F04-9607-291D96EE6197}" presName="parentText" presStyleLbl="node1" presStyleIdx="0" presStyleCnt="2" custLinFactNeighborY="-184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25CB6B8-CA2B-431B-8414-06FEB88A9357}" type="pres">
      <dgm:prSet presAssocID="{60CDE318-31FA-4F04-9607-291D96EE619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9A6FD81-FCF4-4CE0-8871-588E983C05B5}" type="pres">
      <dgm:prSet presAssocID="{03BE68DC-2A40-40DE-8DA8-DFADED8E1DB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AB089FA-E62B-4CA2-81E6-4269C82BD344}" type="pres">
      <dgm:prSet presAssocID="{03BE68DC-2A40-40DE-8DA8-DFADED8E1DB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40390F5-D18F-415C-A38F-1B010A66899D}" type="presOf" srcId="{4FD549B4-63BE-48ED-B6C4-B260DFA83C84}" destId="{FAB089FA-E62B-4CA2-81E6-4269C82BD344}" srcOrd="0" destOrd="0" presId="urn:microsoft.com/office/officeart/2005/8/layout/vList2"/>
    <dgm:cxn modelId="{01568588-BF96-4A5E-A193-60DFE26CE4E5}" srcId="{037F1693-88B3-48D2-839A-3ABD9F34B888}" destId="{60CDE318-31FA-4F04-9607-291D96EE6197}" srcOrd="0" destOrd="0" parTransId="{3DB9B9DF-C1CE-4D8D-B32C-C3B42C7D6483}" sibTransId="{D740E33A-5E5D-4AC8-BAA7-1A64676A5275}"/>
    <dgm:cxn modelId="{155760B5-9C14-408E-B21D-DF1A32DEFB7E}" srcId="{037F1693-88B3-48D2-839A-3ABD9F34B888}" destId="{03BE68DC-2A40-40DE-8DA8-DFADED8E1DB4}" srcOrd="1" destOrd="0" parTransId="{AB4FEA9B-B264-464F-8D41-18A7A6A6A845}" sibTransId="{5F40C798-F8B4-488E-8022-DE0E6F6377DE}"/>
    <dgm:cxn modelId="{0B464557-2226-40BC-9039-20ECBA5EE4B3}" srcId="{60CDE318-31FA-4F04-9607-291D96EE6197}" destId="{27894F7D-489A-491A-A4D9-7E2A96161BB1}" srcOrd="0" destOrd="0" parTransId="{0E3331D7-917F-4415-A66A-5116B9A030C1}" sibTransId="{85FE0179-AAAE-4640-BA50-F7E8D5A88857}"/>
    <dgm:cxn modelId="{75EA0FEC-069D-4C56-824F-D2BEC24580E4}" type="presOf" srcId="{60CDE318-31FA-4F04-9607-291D96EE6197}" destId="{FDAEBB61-C5ED-4133-A2F7-DAB9B333103F}" srcOrd="0" destOrd="0" presId="urn:microsoft.com/office/officeart/2005/8/layout/vList2"/>
    <dgm:cxn modelId="{1F122F10-1003-4E22-A270-1E5BEAC23D52}" type="presOf" srcId="{27894F7D-489A-491A-A4D9-7E2A96161BB1}" destId="{025CB6B8-CA2B-431B-8414-06FEB88A9357}" srcOrd="0" destOrd="0" presId="urn:microsoft.com/office/officeart/2005/8/layout/vList2"/>
    <dgm:cxn modelId="{2EA77295-865E-424E-A34A-236A67AE42B8}" type="presOf" srcId="{A7147120-382F-41FE-AB27-3B4AC43ACE1C}" destId="{FAB089FA-E62B-4CA2-81E6-4269C82BD344}" srcOrd="0" destOrd="1" presId="urn:microsoft.com/office/officeart/2005/8/layout/vList2"/>
    <dgm:cxn modelId="{F143882D-7FD8-457E-BC06-286916A62A48}" type="presOf" srcId="{03BE68DC-2A40-40DE-8DA8-DFADED8E1DB4}" destId="{79A6FD81-FCF4-4CE0-8871-588E983C05B5}" srcOrd="0" destOrd="0" presId="urn:microsoft.com/office/officeart/2005/8/layout/vList2"/>
    <dgm:cxn modelId="{0163C78A-98D2-47BE-A6BE-8C2759E5CF32}" type="presOf" srcId="{037F1693-88B3-48D2-839A-3ABD9F34B888}" destId="{AB93E71C-524C-4C12-95D1-307F94E1DED3}" srcOrd="0" destOrd="0" presId="urn:microsoft.com/office/officeart/2005/8/layout/vList2"/>
    <dgm:cxn modelId="{22FA991D-5525-4940-8698-7804562BE1D6}" srcId="{03BE68DC-2A40-40DE-8DA8-DFADED8E1DB4}" destId="{4FD549B4-63BE-48ED-B6C4-B260DFA83C84}" srcOrd="0" destOrd="0" parTransId="{B016E491-BAB2-4450-88EC-83719AE108E5}" sibTransId="{F47800CE-A14F-48D9-9555-AF97E3B26CD6}"/>
    <dgm:cxn modelId="{CAD7B1C6-3729-4DE2-B882-B124498788EB}" srcId="{03BE68DC-2A40-40DE-8DA8-DFADED8E1DB4}" destId="{A7147120-382F-41FE-AB27-3B4AC43ACE1C}" srcOrd="1" destOrd="0" parTransId="{06637D58-BADF-4BB1-B294-9D7C253B0F5C}" sibTransId="{E888FC70-C237-4DFE-9227-9AD7AE734384}"/>
    <dgm:cxn modelId="{346B0C16-B6A6-4B18-A8F0-863C020A5BE5}" type="presParOf" srcId="{AB93E71C-524C-4C12-95D1-307F94E1DED3}" destId="{FDAEBB61-C5ED-4133-A2F7-DAB9B333103F}" srcOrd="0" destOrd="0" presId="urn:microsoft.com/office/officeart/2005/8/layout/vList2"/>
    <dgm:cxn modelId="{BE89B20A-7E12-4306-AE6F-9FDC70CFD75F}" type="presParOf" srcId="{AB93E71C-524C-4C12-95D1-307F94E1DED3}" destId="{025CB6B8-CA2B-431B-8414-06FEB88A9357}" srcOrd="1" destOrd="0" presId="urn:microsoft.com/office/officeart/2005/8/layout/vList2"/>
    <dgm:cxn modelId="{5131D80B-B8AD-4C5D-9A10-8D44A90E9B64}" type="presParOf" srcId="{AB93E71C-524C-4C12-95D1-307F94E1DED3}" destId="{79A6FD81-FCF4-4CE0-8871-588E983C05B5}" srcOrd="2" destOrd="0" presId="urn:microsoft.com/office/officeart/2005/8/layout/vList2"/>
    <dgm:cxn modelId="{251775F1-3025-403F-867F-8AA451509BB5}" type="presParOf" srcId="{AB93E71C-524C-4C12-95D1-307F94E1DED3}" destId="{FAB089FA-E62B-4CA2-81E6-4269C82BD344}" srcOrd="3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AEBB61-C5ED-4133-A2F7-DAB9B333103F}">
      <dsp:nvSpPr>
        <dsp:cNvPr id="0" name=""/>
        <dsp:cNvSpPr/>
      </dsp:nvSpPr>
      <dsp:spPr>
        <a:xfrm>
          <a:off x="0" y="84678"/>
          <a:ext cx="12050141" cy="110331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600" b="1" i="1" kern="1200" dirty="0"/>
            <a:t>Пригадай</a:t>
          </a:r>
        </a:p>
      </dsp:txBody>
      <dsp:txXfrm>
        <a:off x="0" y="84678"/>
        <a:ext cx="12050141" cy="1103310"/>
      </dsp:txXfrm>
    </dsp:sp>
    <dsp:sp modelId="{025CB6B8-CA2B-431B-8414-06FEB88A9357}">
      <dsp:nvSpPr>
        <dsp:cNvPr id="0" name=""/>
        <dsp:cNvSpPr/>
      </dsp:nvSpPr>
      <dsp:spPr>
        <a:xfrm>
          <a:off x="0" y="1208575"/>
          <a:ext cx="12050141" cy="1118835"/>
        </a:xfrm>
        <a:prstGeom prst="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58420" rIns="327152" bIns="584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••"/>
          </a:pPr>
          <a:r>
            <a:rPr lang="uk-UA" sz="3600" i="1" kern="1200" noProof="0" dirty="0"/>
            <a:t>як змінювати вигляд виконавців у проекті </a:t>
          </a:r>
          <a:r>
            <a:rPr lang="uk-UA" sz="3600" i="1" kern="1200" noProof="0" dirty="0" err="1"/>
            <a:t>Скретч</a:t>
          </a:r>
          <a:r>
            <a:rPr lang="uk-UA" sz="3600" i="1" kern="1200" noProof="0" dirty="0"/>
            <a:t>.</a:t>
          </a:r>
        </a:p>
      </dsp:txBody>
      <dsp:txXfrm>
        <a:off x="0" y="1208575"/>
        <a:ext cx="12050141" cy="1118835"/>
      </dsp:txXfrm>
    </dsp:sp>
    <dsp:sp modelId="{79A6FD81-FCF4-4CE0-8871-588E983C05B5}">
      <dsp:nvSpPr>
        <dsp:cNvPr id="0" name=""/>
        <dsp:cNvSpPr/>
      </dsp:nvSpPr>
      <dsp:spPr>
        <a:xfrm>
          <a:off x="0" y="2327410"/>
          <a:ext cx="12050141" cy="1103310"/>
        </a:xfrm>
        <a:prstGeom prst="round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600" b="1" i="1" kern="1200" dirty="0"/>
            <a:t>Ти дізнаєшся</a:t>
          </a:r>
        </a:p>
      </dsp:txBody>
      <dsp:txXfrm>
        <a:off x="0" y="2327410"/>
        <a:ext cx="12050141" cy="1103310"/>
      </dsp:txXfrm>
    </dsp:sp>
    <dsp:sp modelId="{FAB089FA-E62B-4CA2-81E6-4269C82BD344}">
      <dsp:nvSpPr>
        <dsp:cNvPr id="0" name=""/>
        <dsp:cNvSpPr/>
      </dsp:nvSpPr>
      <dsp:spPr>
        <a:xfrm>
          <a:off x="0" y="3430720"/>
          <a:ext cx="12050141" cy="1761570"/>
        </a:xfrm>
        <a:prstGeom prst="rect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58420" rIns="327152" bIns="584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••"/>
          </a:pPr>
          <a:r>
            <a:rPr lang="uk-UA" sz="3600" i="1" kern="1200" noProof="0" dirty="0">
              <a:solidFill>
                <a:schemeClr val="bg1"/>
              </a:solidFill>
            </a:rPr>
            <a:t>як створити цикл із лічильником у середовищі </a:t>
          </a:r>
          <a:r>
            <a:rPr lang="uk-UA" sz="3600" i="1" kern="1200" noProof="0" dirty="0" err="1">
              <a:solidFill>
                <a:schemeClr val="bg1"/>
              </a:solidFill>
            </a:rPr>
            <a:t>Скретч</a:t>
          </a:r>
          <a:r>
            <a:rPr lang="uk-UA" sz="3600" i="1" kern="1200" noProof="0" dirty="0">
              <a:solidFill>
                <a:schemeClr val="bg1"/>
              </a:solidFill>
            </a:rPr>
            <a:t>;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••"/>
          </a:pPr>
          <a:r>
            <a:rPr lang="uk-UA" sz="3600" i="1" kern="1200" noProof="0" dirty="0">
              <a:solidFill>
                <a:schemeClr val="bg1"/>
              </a:solidFill>
            </a:rPr>
            <a:t>як описувати алгоритми створення малюнків.</a:t>
          </a:r>
        </a:p>
      </dsp:txBody>
      <dsp:txXfrm>
        <a:off x="0" y="3430720"/>
        <a:ext cx="12050141" cy="1761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2755AB4D-AA86-458E-8276-2A0A28469A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063" r="890" b="1"/>
          <a:stretch/>
        </p:blipFill>
        <p:spPr>
          <a:xfrm>
            <a:off x="-11097" y="0"/>
            <a:ext cx="4705017" cy="5052641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6056136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5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23.04.2020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cratch.mit.edu/projects/editor/?tutorial=getStarted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</a:t>
            </a:r>
            <a:r>
              <a:rPr lang="ru-RU" sz="3600" b="1" i="1" kern="0" dirty="0">
                <a:solidFill>
                  <a:srgbClr val="002060"/>
                </a:solidFill>
                <a:latin typeface="Verdana"/>
              </a:rPr>
              <a:t>6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5FAA413-7E72-46F0-93BC-EBF3B80989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26CF1B19-4FA9-48D5-90B5-B6867217A7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43526"/>
            <a:ext cx="7137066" cy="1801607"/>
          </a:xfrm>
        </p:spPr>
        <p:txBody>
          <a:bodyPr>
            <a:noAutofit/>
          </a:bodyPr>
          <a:lstStyle/>
          <a:p>
            <a:r>
              <a:rPr lang="uk-UA" sz="6600" dirty="0"/>
              <a:t>Цикли з лічильником</a:t>
            </a:r>
          </a:p>
        </p:txBody>
      </p:sp>
      <p:pic>
        <p:nvPicPr>
          <p:cNvPr id="12" name="Picture 2" descr="algorithm, diagram, flowchart, usability, workflow icon">
            <a:extLst>
              <a:ext uri="{FF2B5EF4-FFF2-40B4-BE49-F238E27FC236}">
                <a16:creationId xmlns="" xmlns:a16="http://schemas.microsoft.com/office/drawing/2014/main" id="{F26D1ED1-D0AC-4A0C-B9F3-0DB9D4BC1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873" y="3556776"/>
            <a:ext cx="2588035" cy="25880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створити цикл із лічильником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093AD6D-AE81-403C-8192-670D2A2576F3}"/>
              </a:ext>
            </a:extLst>
          </p:cNvPr>
          <p:cNvSpPr txBox="1"/>
          <p:nvPr/>
        </p:nvSpPr>
        <p:spPr>
          <a:xfrm>
            <a:off x="72008" y="1196763"/>
            <a:ext cx="4470495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Фрагмент алгоритму зміни вигляду можна подати графічно.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1B3FB4B-4616-4C88-9BBF-E76ED5A8846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5956" y="3197936"/>
            <a:ext cx="1962598" cy="318748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DCDE64B-7807-4751-B8EB-F9D8ACD1D8D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6360" y="3100502"/>
            <a:ext cx="2032194" cy="328491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28BE708-8B41-467A-88A3-60C0DEE18F0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42374" y="3838217"/>
            <a:ext cx="1906921" cy="25472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6A93C70-A4DC-44B6-B225-7DBCE2A4726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8314" y="3309289"/>
            <a:ext cx="2240981" cy="307612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7725778-A4EA-42B2-90A0-27CF9312340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04844" y="1196763"/>
            <a:ext cx="6822101" cy="5462316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5778459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6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6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4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4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створити цикл із лічильником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C2DD563-E40F-4665-B52A-B292A231255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Програма в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, у якій реалізовано даний фрагмент алгоритму, матиме такий вигляд: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6CB9E19-3D05-41F2-8D06-173F1D214E4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3931" y="2317392"/>
            <a:ext cx="4008379" cy="41323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F842F26-DCBB-400A-8FAD-0DFEC089AAC1}"/>
              </a:ext>
            </a:extLst>
          </p:cNvPr>
          <p:cNvSpPr txBox="1"/>
          <p:nvPr/>
        </p:nvSpPr>
        <p:spPr>
          <a:xfrm>
            <a:off x="6813755" y="2927605"/>
            <a:ext cx="5308395" cy="1815882"/>
          </a:xfrm>
          <a:prstGeom prst="wedgeRectCallout">
            <a:avLst>
              <a:gd name="adj1" fmla="val -71584"/>
              <a:gd name="adj2" fmla="val 5004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Команда, якою у програмі здійснюють зміну вигляду виконавця.</a:t>
            </a:r>
          </a:p>
        </p:txBody>
      </p:sp>
    </p:spTree>
    <p:extLst>
      <p:ext uri="{BB962C8B-B14F-4D97-AF65-F5344CB8AC3E}">
        <p14:creationId xmlns="" xmlns:p14="http://schemas.microsoft.com/office/powerpoint/2010/main" val="29616630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створити цикл із лічильником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B05D9A6-FEAA-49FA-B242-9E0616B5527B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Достроково перервати виконання програми, яка містить </a:t>
            </a:r>
            <a:r>
              <a:rPr lang="uk-UA" sz="2800" b="1" i="1" kern="0" dirty="0">
                <a:solidFill>
                  <a:srgbClr val="FFFF00"/>
                </a:solidFill>
              </a:rPr>
              <a:t>цикл із лічильником</a:t>
            </a:r>
            <a:r>
              <a:rPr lang="uk-UA" sz="2800" b="1" i="1" kern="0" dirty="0">
                <a:solidFill>
                  <a:srgbClr val="FFFFFF"/>
                </a:solidFill>
              </a:rPr>
              <a:t>, можна так само, як і зупинити виконання програми, у якій використано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Завжди</a:t>
            </a:r>
            <a:r>
              <a:rPr lang="uk-UA" sz="2800" b="1" i="1" kern="0" dirty="0">
                <a:solidFill>
                  <a:srgbClr val="FFFFFF"/>
                </a:solidFill>
              </a:rPr>
              <a:t>. Для цього використовують інструмент </a:t>
            </a:r>
            <a:r>
              <a:rPr lang="uk-UA" sz="2800" b="1" i="1" kern="0" dirty="0">
                <a:solidFill>
                  <a:srgbClr val="FFFF00"/>
                </a:solidFill>
              </a:rPr>
              <a:t>Зупинити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3CE627C-F8B7-487D-B6B5-FC48C0DD9E4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2176" y="3541853"/>
            <a:ext cx="9389806" cy="2787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E53C6C04-6383-45D8-8995-E641066849E4}"/>
              </a:ext>
            </a:extLst>
          </p:cNvPr>
          <p:cNvSpPr/>
          <p:nvPr/>
        </p:nvSpPr>
        <p:spPr>
          <a:xfrm>
            <a:off x="7444739" y="4398984"/>
            <a:ext cx="434955" cy="48260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="" xmlns:a16="http://schemas.microsoft.com/office/drawing/2014/main" id="{E3229565-ADCA-46B9-AA45-BB1BD94C5382}"/>
              </a:ext>
            </a:extLst>
          </p:cNvPr>
          <p:cNvSpPr/>
          <p:nvPr/>
        </p:nvSpPr>
        <p:spPr>
          <a:xfrm rot="18900000">
            <a:off x="7595549" y="377721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49539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описувати алгоритми</a:t>
            </a:r>
            <a:br>
              <a:rPr lang="uk-UA" dirty="0"/>
            </a:br>
            <a:r>
              <a:rPr lang="uk-UA" dirty="0"/>
              <a:t>створення малюнків?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276679F-DD21-4E84-BF1C-CF37FE879937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команди, за допомогою яких можна створювати малюнки, об'єднані у групу </a:t>
            </a:r>
            <a:r>
              <a:rPr lang="uk-UA" sz="2800" b="1" i="1" kern="0" dirty="0">
                <a:solidFill>
                  <a:srgbClr val="FFFF00"/>
                </a:solidFill>
              </a:rPr>
              <a:t>Олівець</a:t>
            </a:r>
            <a:r>
              <a:rPr lang="uk-UA" sz="2800" b="1" i="1" kern="0" dirty="0">
                <a:solidFill>
                  <a:srgbClr val="FFFFFF"/>
                </a:solidFill>
              </a:rPr>
              <a:t>, Для того щоб почати малювати на сцені, як на полотні для малювання,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2E796550-8F9F-4500-9EA0-40759C9AE2C5}"/>
              </a:ext>
            </a:extLst>
          </p:cNvPr>
          <p:cNvSpPr/>
          <p:nvPr/>
        </p:nvSpPr>
        <p:spPr>
          <a:xfrm>
            <a:off x="72007" y="3162089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програмі задають команду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F489BAA6-1187-484B-B11C-BD0CFB236978}"/>
              </a:ext>
            </a:extLst>
          </p:cNvPr>
          <p:cNvSpPr/>
          <p:nvPr/>
        </p:nvSpPr>
        <p:spPr>
          <a:xfrm>
            <a:off x="6149819" y="3162089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Протилежною командою є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3128282-F528-4CF6-AC14-E63CCFE2525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7" y="4640464"/>
            <a:ext cx="5972332" cy="15420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FF1E1BE-C28D-4BC7-A05F-B8695956864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1156" y="4640465"/>
            <a:ext cx="5629657" cy="15420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55641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59026" y="195643"/>
            <a:ext cx="10601739" cy="53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Як</a:t>
            </a:r>
            <a:r>
              <a:rPr kumimoji="0" lang="uk-UA" sz="32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додати групу ОЛІВЕЦЬ в </a:t>
            </a:r>
            <a:r>
              <a:rPr kumimoji="0" lang="uk-UA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онлайн-версії</a:t>
            </a:r>
            <a:r>
              <a:rPr lang="uk-UA" sz="3200" b="1" dirty="0" smtClean="0">
                <a:solidFill>
                  <a:srgbClr val="FFFFFF"/>
                </a:solidFill>
                <a:latin typeface="Verdana"/>
                <a:ea typeface="+mj-ea"/>
                <a:cs typeface="+mj-cs"/>
              </a:rPr>
              <a:t>?</a:t>
            </a:r>
            <a:r>
              <a:rPr kumimoji="0" lang="uk-UA" sz="32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583" t="52604" r="71482" b="-543"/>
          <a:stretch>
            <a:fillRect/>
          </a:stretch>
        </p:blipFill>
        <p:spPr bwMode="auto">
          <a:xfrm>
            <a:off x="291548" y="1206500"/>
            <a:ext cx="3114261" cy="350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3200" y="4127500"/>
            <a:ext cx="698500" cy="558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689" t="9700" r="39496" b="35862"/>
          <a:stretch>
            <a:fillRect/>
          </a:stretch>
        </p:blipFill>
        <p:spPr bwMode="auto">
          <a:xfrm>
            <a:off x="4002156" y="1239079"/>
            <a:ext cx="7262192" cy="398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127461" y="1854752"/>
            <a:ext cx="2983948" cy="33268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Выноска-облако 11"/>
          <p:cNvSpPr/>
          <p:nvPr/>
        </p:nvSpPr>
        <p:spPr>
          <a:xfrm>
            <a:off x="0" y="5181601"/>
            <a:ext cx="1391478" cy="795129"/>
          </a:xfrm>
          <a:prstGeom prst="cloudCallout">
            <a:avLst>
              <a:gd name="adj1" fmla="val -14166"/>
              <a:gd name="adj2" fmla="val -12138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>
                <a:solidFill>
                  <a:srgbClr val="FF0000"/>
                </a:solidFill>
              </a:rPr>
              <a:t>1</a:t>
            </a:r>
            <a:endParaRPr lang="uk-UA" sz="4800" dirty="0">
              <a:solidFill>
                <a:srgbClr val="FF0000"/>
              </a:solidFill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7626626" y="5625549"/>
            <a:ext cx="1391478" cy="795129"/>
          </a:xfrm>
          <a:prstGeom prst="cloudCallout">
            <a:avLst>
              <a:gd name="adj1" fmla="val -14166"/>
              <a:gd name="adj2" fmla="val -12138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>
                <a:solidFill>
                  <a:srgbClr val="FF0000"/>
                </a:solidFill>
              </a:rPr>
              <a:t>2</a:t>
            </a:r>
            <a:endParaRPr lang="uk-UA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описувати алгоритми</a:t>
            </a:r>
            <a:br>
              <a:rPr lang="uk-UA" dirty="0"/>
            </a:br>
            <a:r>
              <a:rPr lang="uk-UA" dirty="0"/>
              <a:t>створення малюнків?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153EB4B-D6D2-4974-8144-5BA0066FEE37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Параметри інструментів для малювання задають команди, подані в таблиці.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B4B5F0BD-89EC-43C5-A756-C4FE1B601949}"/>
              </a:ext>
            </a:extLst>
          </p:cNvPr>
          <p:cNvSpPr/>
          <p:nvPr/>
        </p:nvSpPr>
        <p:spPr>
          <a:xfrm>
            <a:off x="72008" y="2258401"/>
            <a:ext cx="3038475" cy="71094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Команда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B8EF690A-3389-43C5-8A8E-0434D8F56411}"/>
              </a:ext>
            </a:extLst>
          </p:cNvPr>
          <p:cNvSpPr/>
          <p:nvPr/>
        </p:nvSpPr>
        <p:spPr>
          <a:xfrm>
            <a:off x="3224981" y="2258401"/>
            <a:ext cx="8897171" cy="71094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Пояснення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AB19D28-86ED-49F8-B45D-8D1D298668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444" y="3218945"/>
            <a:ext cx="2133600" cy="6000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A65E4F7-54E5-4E7A-99AE-064DB14CBFC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671" y="4072295"/>
            <a:ext cx="3038475" cy="628650"/>
          </a:xfrm>
          <a:prstGeom prst="rect">
            <a:avLst/>
          </a:prstGeom>
        </p:spPr>
      </p:pic>
      <p:sp>
        <p:nvSpPr>
          <p:cNvPr id="12" name="Прямокутник 11">
            <a:extLst>
              <a:ext uri="{FF2B5EF4-FFF2-40B4-BE49-F238E27FC236}">
                <a16:creationId xmlns="" xmlns:a16="http://schemas.microsoft.com/office/drawing/2014/main" id="{F934F774-8DFC-4827-B420-83B83146CA50}"/>
              </a:ext>
            </a:extLst>
          </p:cNvPr>
          <p:cNvSpPr/>
          <p:nvPr/>
        </p:nvSpPr>
        <p:spPr>
          <a:xfrm>
            <a:off x="3224981" y="3075452"/>
            <a:ext cx="8897171" cy="80337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</a:rPr>
              <a:t>Колір олівця, який можна отримати, торкнувшись кольору об'єкта в середовищі </a:t>
            </a:r>
            <a:r>
              <a:rPr lang="uk-UA" b="1" i="1" kern="0" dirty="0" err="1">
                <a:solidFill>
                  <a:srgbClr val="FFFFFF"/>
                </a:solidFill>
              </a:rPr>
              <a:t>Скретч</a:t>
            </a:r>
            <a:endParaRPr lang="uk-UA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90778BDE-D9CB-4EBD-8E3E-FB69D6199A5F}"/>
              </a:ext>
            </a:extLst>
          </p:cNvPr>
          <p:cNvSpPr/>
          <p:nvPr/>
        </p:nvSpPr>
        <p:spPr>
          <a:xfrm>
            <a:off x="3224981" y="3984934"/>
            <a:ext cx="8897171" cy="80337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</a:rPr>
              <a:t>Номер кольору олівця від 0 до 200. Наприклад, 0 — червоний, 70 — зелений, 130 — синій, 170 — яскраво фіолетовий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="" xmlns:a16="http://schemas.microsoft.com/office/drawing/2014/main" id="{4040FC42-DE26-44ED-8157-BD72C99EE2D5}"/>
              </a:ext>
            </a:extLst>
          </p:cNvPr>
          <p:cNvSpPr/>
          <p:nvPr/>
        </p:nvSpPr>
        <p:spPr>
          <a:xfrm>
            <a:off x="3224979" y="4894416"/>
            <a:ext cx="8897171" cy="80337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>
                <a:solidFill>
                  <a:srgbClr val="FFFFFF"/>
                </a:solidFill>
              </a:rPr>
              <a:t>Товщина олівця для малювання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="" xmlns:a16="http://schemas.microsoft.com/office/drawing/2014/main" id="{A6F04AB8-9F1E-44F3-A290-005DC5B2ACA9}"/>
              </a:ext>
            </a:extLst>
          </p:cNvPr>
          <p:cNvSpPr/>
          <p:nvPr/>
        </p:nvSpPr>
        <p:spPr>
          <a:xfrm>
            <a:off x="3224978" y="5803898"/>
            <a:ext cx="8897171" cy="80337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</a:rPr>
              <a:t>Насиченість кольору, яка задається  від 0 до 100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F060EF2F-A6B7-4292-8231-12EC2EA0E9C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08" y="4986539"/>
            <a:ext cx="3133725" cy="6191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00D84BD0-AE76-48B0-BC79-80D1D7CDE16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5958" y="5910309"/>
            <a:ext cx="3009900" cy="590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80798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описувати алгоритми</a:t>
            </a:r>
            <a:br>
              <a:rPr lang="uk-UA" dirty="0"/>
            </a:br>
            <a:r>
              <a:rPr lang="uk-UA" dirty="0"/>
              <a:t>створення малюнків?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E287957-34CF-444C-873C-7B6C5D7F7C11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Зазвичай команди, з групи </a:t>
            </a:r>
            <a:r>
              <a:rPr lang="uk-UA" sz="2800" b="1" i="1" kern="0" dirty="0">
                <a:solidFill>
                  <a:srgbClr val="FFFF00"/>
                </a:solidFill>
              </a:rPr>
              <a:t>Олівець</a:t>
            </a:r>
            <a:r>
              <a:rPr lang="uk-UA" sz="2800" b="1" i="1" kern="0" dirty="0">
                <a:solidFill>
                  <a:srgbClr val="FFFFFF"/>
                </a:solidFill>
              </a:rPr>
              <a:t>, у програмі використовують для опису лінійних алгоритмів чи для встановлення початкових значень у циклічних.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34D5F04-C415-4C2A-AC2E-1D10266F04C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3687" y="2699812"/>
            <a:ext cx="7605141" cy="126417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C131A44-085E-420F-B1CF-50C158FDA51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63687" y="3963991"/>
            <a:ext cx="7565014" cy="130431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08C8B44-1611-41E2-8067-B719BDF7465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63687" y="5294774"/>
            <a:ext cx="7223883" cy="12842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582B18B-1B50-4B1F-B061-92C40D5263F1}"/>
              </a:ext>
            </a:extLst>
          </p:cNvPr>
          <p:cNvSpPr txBox="1"/>
          <p:nvPr/>
        </p:nvSpPr>
        <p:spPr>
          <a:xfrm>
            <a:off x="72008" y="2699812"/>
            <a:ext cx="4096869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</a:t>
            </a:r>
            <a:r>
              <a:rPr lang="uk-UA" sz="2800" b="1" i="1" kern="0" dirty="0">
                <a:solidFill>
                  <a:srgbClr val="FFFF00"/>
                </a:solidFill>
              </a:rPr>
              <a:t>тілі циклу </a:t>
            </a:r>
            <a:r>
              <a:rPr lang="uk-UA" sz="2800" b="1" i="1" kern="0" dirty="0">
                <a:solidFill>
                  <a:srgbClr val="FFFFFF"/>
                </a:solidFill>
              </a:rPr>
              <a:t>використовують команди, у яких параметри можна змінювати.</a:t>
            </a:r>
          </a:p>
        </p:txBody>
      </p:sp>
    </p:spTree>
    <p:extLst>
      <p:ext uri="{BB962C8B-B14F-4D97-AF65-F5344CB8AC3E}">
        <p14:creationId xmlns="" xmlns:p14="http://schemas.microsoft.com/office/powerpoint/2010/main" val="7185460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описувати алгоритми</a:t>
            </a:r>
            <a:br>
              <a:rPr lang="uk-UA" dirty="0"/>
            </a:br>
            <a:r>
              <a:rPr lang="uk-UA" dirty="0"/>
              <a:t>створення малюнків?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A55D2D7-5A34-404C-876E-B37402670DA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після запуску програми,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2471CBF-4A7C-4D7C-B82E-A3874F8DEDA6}"/>
              </a:ext>
            </a:extLst>
          </p:cNvPr>
          <p:cNvSpPr txBox="1"/>
          <p:nvPr/>
        </p:nvSpPr>
        <p:spPr>
          <a:xfrm>
            <a:off x="6086168" y="1892084"/>
            <a:ext cx="603598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Відбудеться дублювання виконавця-кульки. У результаті на сцені буде розміщено 5 кульок різного кольору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3E9C503-1E59-4E8C-9536-BADD9C3E7DB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6168" y="4639173"/>
            <a:ext cx="6035982" cy="86228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21E28D5-7560-4C5D-A334-E21DDC0F233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8" y="1892084"/>
            <a:ext cx="5758521" cy="45707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07295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 з лічильником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3535222-5BB6-4073-8DB0-33AD76F9B306}"/>
              </a:ext>
            </a:extLst>
          </p:cNvPr>
          <p:cNvSpPr txBox="1"/>
          <p:nvPr/>
        </p:nvSpPr>
        <p:spPr>
          <a:xfrm>
            <a:off x="72008" y="1196763"/>
            <a:ext cx="7816629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Виконавши наведений алгоритм, що містить цикл. </a:t>
            </a:r>
            <a:r>
              <a:rPr lang="uk-UA" sz="2800" b="1" i="1" kern="0" dirty="0">
                <a:solidFill>
                  <a:srgbClr val="FFFF00"/>
                </a:solidFill>
              </a:rPr>
              <a:t>Рудий кіт</a:t>
            </a:r>
            <a:r>
              <a:rPr lang="uk-UA" sz="2800" b="1" i="1" kern="0" dirty="0">
                <a:solidFill>
                  <a:srgbClr val="FFFFFF"/>
                </a:solidFill>
              </a:rPr>
              <a:t> намалює орнамент.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61E2D89-4D65-4511-8CF8-FBCACDE4CBA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7092" y="1196762"/>
            <a:ext cx="3730791" cy="55706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FF7D252-0A1B-4D5F-BAA3-30DD3B9442B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1767" y="2745766"/>
            <a:ext cx="5688632" cy="38143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26636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 з лічильником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23B3360-2C0F-4B2A-81DA-56A73AD6D3F0}"/>
              </a:ext>
            </a:extLst>
          </p:cNvPr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Тіло циклу запропонованого алгоритму містить команди малювання квадрата і повороту виконавця на кут 60</a:t>
            </a:r>
            <a:r>
              <a:rPr lang="uk-UA" sz="2800" b="1" i="1" kern="0" baseline="30000" dirty="0">
                <a:solidFill>
                  <a:srgbClr val="FFFFFF"/>
                </a:solidFill>
              </a:rPr>
              <a:t>0</a:t>
            </a:r>
            <a:r>
              <a:rPr lang="uk-UA" sz="2800" b="1" i="1" kern="0" dirty="0">
                <a:solidFill>
                  <a:srgbClr val="FFFFFF"/>
                </a:solidFill>
              </a:rPr>
              <a:t>. Повторюватиметься це тіло циклу 6 разів. Тому отриманий орнамент складається із шести квадратів, кожний наступний з яких повернуто відносно попереднього на кут 60</a:t>
            </a:r>
            <a:r>
              <a:rPr lang="uk-UA" sz="2800" b="1" i="1" kern="0" baseline="30000" dirty="0">
                <a:solidFill>
                  <a:srgbClr val="FFFFFF"/>
                </a:solidFill>
              </a:rPr>
              <a:t>0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3F4C4FC-6276-47CE-9BBF-9A339C030E6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692" y="5040552"/>
            <a:ext cx="4650262" cy="14796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7756FFD-068C-4509-871B-C45520A3CF99}"/>
              </a:ext>
            </a:extLst>
          </p:cNvPr>
          <p:cNvSpPr txBox="1"/>
          <p:nvPr/>
        </p:nvSpPr>
        <p:spPr>
          <a:xfrm>
            <a:off x="72008" y="3983117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Звертаємо вашу увагу</a:t>
            </a:r>
            <a:r>
              <a:rPr lang="uk-UA" sz="2800" b="1" i="1" kern="0" dirty="0">
                <a:solidFill>
                  <a:srgbClr val="FFFFFF"/>
                </a:solidFill>
              </a:rPr>
              <a:t>, що в тілі циклу алгоритму малювання орнаменту дві команди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1C34EE9-CE92-4A03-83E5-37428813FD1F}"/>
              </a:ext>
            </a:extLst>
          </p:cNvPr>
          <p:cNvSpPr txBox="1"/>
          <p:nvPr/>
        </p:nvSpPr>
        <p:spPr>
          <a:xfrm>
            <a:off x="5346914" y="5226151"/>
            <a:ext cx="6775235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повторюються </a:t>
            </a:r>
            <a:r>
              <a:rPr lang="uk-UA" sz="2800" b="1" i="1" kern="0" dirty="0">
                <a:solidFill>
                  <a:srgbClr val="FFFF00"/>
                </a:solidFill>
              </a:rPr>
              <a:t>4 рази </a:t>
            </a:r>
            <a:r>
              <a:rPr lang="uk-UA" sz="2800" b="1" i="1" kern="0" dirty="0">
                <a:solidFill>
                  <a:srgbClr val="FFFFFF"/>
                </a:solidFill>
              </a:rPr>
              <a:t>поспіль.</a:t>
            </a:r>
          </a:p>
        </p:txBody>
      </p:sp>
    </p:spTree>
    <p:extLst>
      <p:ext uri="{BB962C8B-B14F-4D97-AF65-F5344CB8AC3E}">
        <p14:creationId xmlns="" xmlns:p14="http://schemas.microsoft.com/office/powerpoint/2010/main" val="1154489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black">
          <a:xfrm>
            <a:off x="242392" y="230932"/>
            <a:ext cx="10561173" cy="53282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Завдання для виконання</a:t>
            </a:r>
            <a:endParaRPr kumimoji="0" lang="ru-RU" sz="40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292" y="1230413"/>
            <a:ext cx="10857408" cy="2523768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uk-UA" sz="2800" b="1" i="1" kern="0" dirty="0" smtClean="0">
                <a:solidFill>
                  <a:srgbClr val="0070C0"/>
                </a:solidFill>
              </a:rPr>
              <a:t>Все виділене </a:t>
            </a:r>
            <a:r>
              <a:rPr lang="uk-UA" sz="2800" b="1" i="1" kern="0" dirty="0" smtClean="0">
                <a:solidFill>
                  <a:srgbClr val="FF0000"/>
                </a:solidFill>
              </a:rPr>
              <a:t>червоним </a:t>
            </a:r>
            <a:r>
              <a:rPr lang="uk-UA" sz="2800" b="1" i="1" kern="0" dirty="0" smtClean="0">
                <a:solidFill>
                  <a:srgbClr val="0070C0"/>
                </a:solidFill>
              </a:rPr>
              <a:t>записати в зошит.</a:t>
            </a:r>
            <a:r>
              <a:rPr lang="ru-RU" b="1" i="1" kern="0" dirty="0" smtClean="0">
                <a:solidFill>
                  <a:srgbClr val="0070C0"/>
                </a:solidFill>
              </a:rPr>
              <a:t> </a:t>
            </a:r>
            <a:r>
              <a:rPr lang="ru-RU" b="1" i="1" kern="0" dirty="0" err="1" smtClean="0">
                <a:solidFill>
                  <a:srgbClr val="0070C0"/>
                </a:solidFill>
              </a:rPr>
              <a:t>Слайди</a:t>
            </a:r>
            <a:r>
              <a:rPr lang="ru-RU" b="1" i="1" kern="0" dirty="0" smtClean="0">
                <a:solidFill>
                  <a:srgbClr val="0070C0"/>
                </a:solidFill>
              </a:rPr>
              <a:t>: </a:t>
            </a:r>
            <a:r>
              <a:rPr lang="ru-RU" b="1" i="1" kern="0" dirty="0" smtClean="0">
                <a:solidFill>
                  <a:srgbClr val="0070C0"/>
                </a:solidFill>
              </a:rPr>
              <a:t>7, 8, 10.</a:t>
            </a:r>
            <a:endParaRPr lang="ru-RU" b="1" i="1" kern="0" dirty="0" smtClean="0">
              <a:solidFill>
                <a:srgbClr val="0070C0"/>
              </a:solidFill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uk-UA" sz="2800" b="1" i="1" kern="0" dirty="0" smtClean="0">
                <a:solidFill>
                  <a:srgbClr val="0070C0"/>
                </a:solidFill>
              </a:rPr>
              <a:t>Опрацювати</a:t>
            </a:r>
            <a:r>
              <a:rPr lang="ru-RU" sz="2800" b="1" i="1" kern="0" dirty="0" smtClean="0">
                <a:solidFill>
                  <a:srgbClr val="0070C0"/>
                </a:solidFill>
              </a:rPr>
              <a:t> параграф </a:t>
            </a:r>
            <a:r>
              <a:rPr lang="ru-RU" sz="2800" b="1" i="1" kern="0" dirty="0" smtClean="0">
                <a:solidFill>
                  <a:srgbClr val="0070C0"/>
                </a:solidFill>
              </a:rPr>
              <a:t>25ст</a:t>
            </a:r>
            <a:r>
              <a:rPr lang="ru-RU" sz="2800" b="1" i="1" kern="0" dirty="0" smtClean="0">
                <a:solidFill>
                  <a:srgbClr val="0070C0"/>
                </a:solidFill>
              </a:rPr>
              <a:t>. </a:t>
            </a:r>
            <a:r>
              <a:rPr lang="ru-RU" sz="2800" b="1" i="1" kern="0" dirty="0" smtClean="0">
                <a:solidFill>
                  <a:srgbClr val="0070C0"/>
                </a:solidFill>
              </a:rPr>
              <a:t>217</a:t>
            </a:r>
            <a:r>
              <a:rPr lang="ru-RU" sz="2800" b="1" i="1" kern="0" dirty="0" smtClean="0">
                <a:solidFill>
                  <a:srgbClr val="0070C0"/>
                </a:solidFill>
              </a:rPr>
              <a:t>-222.</a:t>
            </a:r>
            <a:endParaRPr lang="ru-RU" sz="2800" b="1" i="1" kern="0" dirty="0" smtClean="0">
              <a:solidFill>
                <a:srgbClr val="0070C0"/>
              </a:solidFill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ru-RU" sz="2800" b="1" i="1" kern="0" dirty="0" err="1" smtClean="0">
                <a:solidFill>
                  <a:srgbClr val="0070C0"/>
                </a:solidFill>
              </a:rPr>
              <a:t>Виконати</a:t>
            </a:r>
            <a:r>
              <a:rPr lang="ru-RU" sz="2800" b="1" i="1" kern="0" dirty="0" smtClean="0">
                <a:solidFill>
                  <a:srgbClr val="0070C0"/>
                </a:solidFill>
              </a:rPr>
              <a:t> </a:t>
            </a:r>
            <a:r>
              <a:rPr lang="ru-RU" sz="2800" b="1" i="1" kern="0" dirty="0" err="1" smtClean="0">
                <a:solidFill>
                  <a:srgbClr val="0070C0"/>
                </a:solidFill>
              </a:rPr>
              <a:t>проекти</a:t>
            </a:r>
            <a:r>
              <a:rPr lang="ru-RU" sz="2800" b="1" i="1" kern="0" dirty="0" smtClean="0">
                <a:solidFill>
                  <a:srgbClr val="0070C0"/>
                </a:solidFill>
              </a:rPr>
              <a:t>, </a:t>
            </a:r>
            <a:r>
              <a:rPr lang="ru-RU" sz="2800" b="1" i="1" kern="0" dirty="0" err="1" smtClean="0">
                <a:solidFill>
                  <a:srgbClr val="0070C0"/>
                </a:solidFill>
              </a:rPr>
              <a:t>що</a:t>
            </a:r>
            <a:r>
              <a:rPr lang="ru-RU" sz="2800" b="1" i="1" kern="0" dirty="0" smtClean="0">
                <a:solidFill>
                  <a:srgbClr val="0070C0"/>
                </a:solidFill>
              </a:rPr>
              <a:t> </a:t>
            </a:r>
            <a:r>
              <a:rPr lang="ru-RU" sz="2800" b="1" i="1" kern="0" dirty="0" err="1" smtClean="0">
                <a:solidFill>
                  <a:srgbClr val="0070C0"/>
                </a:solidFill>
              </a:rPr>
              <a:t>зображені</a:t>
            </a:r>
            <a:r>
              <a:rPr lang="ru-RU" sz="2800" b="1" i="1" kern="0" dirty="0" smtClean="0">
                <a:solidFill>
                  <a:srgbClr val="0070C0"/>
                </a:solidFill>
              </a:rPr>
              <a:t> на слайдах 11, 17, 18, 21, 23, 24 </a:t>
            </a:r>
            <a:r>
              <a:rPr lang="ru-RU" sz="2800" b="1" i="1" kern="0" dirty="0" err="1" smtClean="0">
                <a:solidFill>
                  <a:srgbClr val="0070C0"/>
                </a:solidFill>
              </a:rPr>
              <a:t>даної</a:t>
            </a:r>
            <a:r>
              <a:rPr lang="ru-RU" sz="2800" b="1" i="1" kern="0" dirty="0" smtClean="0">
                <a:solidFill>
                  <a:srgbClr val="0070C0"/>
                </a:solidFill>
              </a:rPr>
              <a:t> </a:t>
            </a:r>
            <a:r>
              <a:rPr lang="ru-RU" sz="2800" b="1" i="1" kern="0" dirty="0" err="1" smtClean="0">
                <a:solidFill>
                  <a:srgbClr val="0070C0"/>
                </a:solidFill>
              </a:rPr>
              <a:t>презентації</a:t>
            </a:r>
            <a:r>
              <a:rPr lang="ru-RU" sz="2800" b="1" i="1" kern="0" dirty="0" smtClean="0">
                <a:solidFill>
                  <a:srgbClr val="0070C0"/>
                </a:solidFill>
              </a:rPr>
              <a:t>.</a:t>
            </a:r>
            <a:endParaRPr lang="uk-UA" sz="2800" b="1" i="1" kern="0" dirty="0" smtClean="0">
              <a:solidFill>
                <a:srgbClr val="0070C0"/>
              </a:solidFill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uk-UA" sz="2800" b="1" i="1" kern="0" dirty="0" smtClean="0">
                <a:solidFill>
                  <a:srgbClr val="0070C0"/>
                </a:solidFill>
              </a:rPr>
              <a:t>Домашнє завдання: </a:t>
            </a:r>
            <a:r>
              <a:rPr lang="uk-UA" sz="2800" b="1" i="1" kern="0" dirty="0" smtClean="0">
                <a:solidFill>
                  <a:srgbClr val="0070C0"/>
                </a:solidFill>
              </a:rPr>
              <a:t>Вправа 4 ст. 222</a:t>
            </a:r>
            <a:endParaRPr lang="uk-UA" sz="2800" b="1" i="1" kern="0" dirty="0">
              <a:solidFill>
                <a:srgbClr val="FF000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5049262"/>
            <a:ext cx="12192000" cy="156966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Сфотографувати результати та надіслати їх  вчителю на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електронну пошту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hanna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cherepin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@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ukr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net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або на шкільний сайт користуючись вказівкою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«Завантажити файл»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у розділі де знаходиться дане завдання.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0680415408 -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Viber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0014" y="3923929"/>
            <a:ext cx="10443269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Завантажити програму для виконання практичної роботи можна за посиланням. </a:t>
            </a:r>
          </a:p>
          <a:p>
            <a:pPr algn="ctr"/>
            <a:r>
              <a:rPr lang="en-US" sz="2000" dirty="0" smtClean="0">
                <a:hlinkClick r:id="rId2"/>
              </a:rPr>
              <a:t>https://scratch.mit.edu/projects/editor/?tutorial=getStarted</a:t>
            </a:r>
            <a:endParaRPr lang="uk-UA" sz="20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 з лічильником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971ADB1-E562-4FBB-8232-DDBFA01FD2DB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Тому цей алгоритм можна записати коротше, використовуючи в тілі, циклу ще одну команду циклу.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BD1777A-A529-47E6-AD5F-FC421E7C83A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1181" y="2285458"/>
            <a:ext cx="4620970" cy="43742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4E18209-85C6-4505-965B-1A3286C83F98}"/>
              </a:ext>
            </a:extLst>
          </p:cNvPr>
          <p:cNvSpPr txBox="1"/>
          <p:nvPr/>
        </p:nvSpPr>
        <p:spPr>
          <a:xfrm>
            <a:off x="77631" y="2278064"/>
            <a:ext cx="7299562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Цикл </a:t>
            </a:r>
            <a:r>
              <a:rPr lang="uk-UA" sz="2800" b="1" i="1" kern="0" dirty="0">
                <a:solidFill>
                  <a:srgbClr val="FFFF00"/>
                </a:solidFill>
              </a:rPr>
              <a:t>Повторити 6</a:t>
            </a:r>
            <a:r>
              <a:rPr lang="uk-UA" sz="2800" b="1" i="1" kern="0" dirty="0">
                <a:solidFill>
                  <a:srgbClr val="FFFFFF"/>
                </a:solidFill>
              </a:rPr>
              <a:t> називається </a:t>
            </a:r>
            <a:r>
              <a:rPr lang="uk-UA" sz="2800" b="1" i="1" kern="0" dirty="0">
                <a:solidFill>
                  <a:srgbClr val="FFFF00"/>
                </a:solidFill>
              </a:rPr>
              <a:t>зовнішнім</a:t>
            </a:r>
            <a:r>
              <a:rPr lang="uk-UA" sz="2800" b="1" i="1" kern="0" dirty="0">
                <a:solidFill>
                  <a:srgbClr val="FFFFFF"/>
                </a:solidFill>
              </a:rPr>
              <a:t>, а цикл </a:t>
            </a:r>
            <a:r>
              <a:rPr lang="uk-UA" sz="2800" b="1" i="1" kern="0" dirty="0">
                <a:solidFill>
                  <a:srgbClr val="FFFF00"/>
                </a:solidFill>
              </a:rPr>
              <a:t>Повторити 4</a:t>
            </a:r>
            <a:r>
              <a:rPr lang="uk-UA" sz="2800" b="1" i="1" kern="0" dirty="0">
                <a:solidFill>
                  <a:srgbClr val="FFFFFF"/>
                </a:solidFill>
              </a:rPr>
              <a:t> — </a:t>
            </a:r>
            <a:r>
              <a:rPr lang="uk-UA" sz="2800" b="1" i="1" kern="0" dirty="0">
                <a:solidFill>
                  <a:srgbClr val="FFFF00"/>
                </a:solidFill>
              </a:rPr>
              <a:t>внутрішній</a:t>
            </a:r>
            <a:r>
              <a:rPr lang="uk-UA" sz="2800" b="1" i="1" kern="0" dirty="0">
                <a:solidFill>
                  <a:srgbClr val="FFFFFF"/>
                </a:solidFill>
              </a:rPr>
              <a:t>, або </a:t>
            </a:r>
            <a:r>
              <a:rPr lang="uk-UA" sz="2800" b="1" i="1" kern="0" dirty="0">
                <a:solidFill>
                  <a:srgbClr val="FFFF00"/>
                </a:solidFill>
              </a:rPr>
              <a:t>вкладеним</a:t>
            </a:r>
            <a:r>
              <a:rPr lang="uk-UA" sz="2800" b="1" i="1" kern="0" dirty="0">
                <a:solidFill>
                  <a:srgbClr val="FFFFFF"/>
                </a:solidFill>
              </a:rPr>
              <a:t>. Кожне наступне виконання зовнішнього циклу буде відбуватися лише після того, як завершиться чергове виконання внутрішнього.</a:t>
            </a:r>
          </a:p>
        </p:txBody>
      </p:sp>
    </p:spTree>
    <p:extLst>
      <p:ext uri="{BB962C8B-B14F-4D97-AF65-F5344CB8AC3E}">
        <p14:creationId xmlns="" xmlns:p14="http://schemas.microsoft.com/office/powerpoint/2010/main" val="31019869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 з лічильником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984BBC2-4283-4800-AF60-A83347BE5D68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змінити кількість повторень тіла циклу, наприклад на 20, то й кут у команді зовнішнього циклу потрібно змінити на 18</a:t>
            </a:r>
            <a:r>
              <a:rPr lang="uk-UA" sz="2800" b="1" i="1" kern="0" baseline="30000" dirty="0">
                <a:solidFill>
                  <a:srgbClr val="FFFFFF"/>
                </a:solidFill>
              </a:rPr>
              <a:t>0</a:t>
            </a:r>
            <a:r>
              <a:rPr lang="uk-UA" sz="2800" b="1" i="1" kern="0" dirty="0">
                <a:solidFill>
                  <a:srgbClr val="FFFFFF"/>
                </a:solidFill>
              </a:rPr>
              <a:t>. У цьому разі </a:t>
            </a:r>
            <a:r>
              <a:rPr lang="uk-UA" sz="2800" b="1" i="1" kern="0" dirty="0">
                <a:solidFill>
                  <a:srgbClr val="FFFF00"/>
                </a:solidFill>
              </a:rPr>
              <a:t>Рудий кіт </a:t>
            </a:r>
            <a:r>
              <a:rPr lang="uk-UA" sz="2800" b="1" i="1" kern="0" dirty="0">
                <a:solidFill>
                  <a:srgbClr val="FFFFFF"/>
                </a:solidFill>
              </a:rPr>
              <a:t>намалює інший орнамент.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B4DE62A-63B5-46E1-9BEC-A9BA584D78E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135" y="3177449"/>
            <a:ext cx="5328592" cy="349367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73D8F87-2215-4B89-871B-293DF71989B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5789" y="3069926"/>
            <a:ext cx="3688529" cy="35090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800608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 з лічильником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B79ED5-B89E-431D-8F6A-A53580BD74DE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Команду циклу з лічильником можна використати для циклічного змінений кольору малювання. У </a:t>
            </a:r>
            <a:r>
              <a:rPr lang="en-US" sz="2800" b="1" i="1" kern="0" dirty="0">
                <a:solidFill>
                  <a:srgbClr val="FFFF00"/>
                </a:solidFill>
              </a:rPr>
              <a:t>Scratch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кожному кольору олівця відповідає певне число, код цього кольору. В алгоритмі, перед командою циклу розміщено команду,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A08AD66-5FC3-425B-95BD-12675643F27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3326" y="3580700"/>
            <a:ext cx="7547506" cy="12713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EC07E94-AFBF-40F1-9501-EADE802AF846}"/>
              </a:ext>
            </a:extLst>
          </p:cNvPr>
          <p:cNvSpPr txBox="1"/>
          <p:nvPr/>
        </p:nvSpPr>
        <p:spPr>
          <a:xfrm>
            <a:off x="72008" y="4989239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яка задає початковий колір олівця. Під час виконання команди тіла наведеного циклу кожного разу код кольору олівця збільшується на 30.</a:t>
            </a:r>
          </a:p>
        </p:txBody>
      </p:sp>
    </p:spTree>
    <p:extLst>
      <p:ext uri="{BB962C8B-B14F-4D97-AF65-F5344CB8AC3E}">
        <p14:creationId xmlns="" xmlns:p14="http://schemas.microsoft.com/office/powerpoint/2010/main" val="15269082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 з лічильником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CC3B048-027E-44F5-9D27-6AF8FEA3698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5527" y="1268760"/>
            <a:ext cx="4284955" cy="51999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30CFC60-E09D-4BAB-90F7-BFFFE0B3FB7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268760"/>
            <a:ext cx="5225777" cy="51999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26213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 з лічильником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61BA0DA-3803-482E-8E35-B718E1599E3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Наведемо ще приклад алгоритму  із циклом, виконавши який, </a:t>
            </a:r>
            <a:r>
              <a:rPr lang="uk-UA" sz="2800" b="1" i="1" kern="0" dirty="0">
                <a:solidFill>
                  <a:srgbClr val="FFFF00"/>
                </a:solidFill>
              </a:rPr>
              <a:t>Рудий кіт </a:t>
            </a:r>
            <a:r>
              <a:rPr lang="uk-UA" sz="2800" b="1" i="1" kern="0" dirty="0">
                <a:solidFill>
                  <a:srgbClr val="FFFFFF"/>
                </a:solidFill>
              </a:rPr>
              <a:t>намалює коло.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D0A3D87-06B8-4F3C-B1DB-FA90F525AED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441" y="2250005"/>
            <a:ext cx="5642367" cy="41778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A637148-B0DA-4B53-90D6-77BA6E438D2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1740" y="2250005"/>
            <a:ext cx="3831026" cy="44432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31301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9" name="Округлена прямокутна виноска 5">
            <a:extLst>
              <a:ext uri="{FF2B5EF4-FFF2-40B4-BE49-F238E27FC236}">
                <a16:creationId xmlns="" xmlns:a16="http://schemas.microsoft.com/office/drawing/2014/main" id="{4F21EEE9-4F75-4A7B-946F-647B429C5E42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</a:t>
            </a:r>
            <a:r>
              <a:rPr lang="ru-RU" sz="3600" b="1" i="1" kern="0" dirty="0">
                <a:solidFill>
                  <a:srgbClr val="002060"/>
                </a:solidFill>
                <a:latin typeface="Verdana"/>
              </a:rPr>
              <a:t>6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8E6D24A-6A92-4AE0-B113-B3D4084DE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7" name="Picture 2" descr="algorithm, diagram, flowchart, usability, workflow icon">
            <a:extLst>
              <a:ext uri="{FF2B5EF4-FFF2-40B4-BE49-F238E27FC236}">
                <a16:creationId xmlns="" xmlns:a16="http://schemas.microsoft.com/office/drawing/2014/main" id="{AC1632C8-CEA9-42E6-8948-B40EFFA7C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873" y="3556776"/>
            <a:ext cx="2588035" cy="25880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 з лічильником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23" name="Схема 22">
            <a:extLst>
              <a:ext uri="{FF2B5EF4-FFF2-40B4-BE49-F238E27FC236}">
                <a16:creationId xmlns="" xmlns:a16="http://schemas.microsoft.com/office/drawing/2014/main" id="{70C2758A-4764-45D0-8265-9389B798943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341808650"/>
              </p:ext>
            </p:extLst>
          </p:nvPr>
        </p:nvGraphicFramePr>
        <p:xfrm>
          <a:off x="72008" y="1242392"/>
          <a:ext cx="12050142" cy="529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794382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3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3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3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створити цикл із лічильником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A2E14B2-793F-4859-B761-6B3D2D6E9992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циклічних алгоритмах деякі команди можуть виконуватися визначену кількість разів.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56CE06A-401E-483F-993D-6481D8166582}"/>
              </a:ext>
            </a:extLst>
          </p:cNvPr>
          <p:cNvSpPr txBox="1"/>
          <p:nvPr/>
        </p:nvSpPr>
        <p:spPr>
          <a:xfrm>
            <a:off x="72008" y="2278064"/>
            <a:ext cx="5779207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щоб на стадіоні пробігти дистанцію </a:t>
            </a:r>
            <a:r>
              <a:rPr lang="uk-UA" sz="2800" b="1" i="1" kern="0" dirty="0">
                <a:solidFill>
                  <a:srgbClr val="FFFF00"/>
                </a:solidFill>
              </a:rPr>
              <a:t>2000</a:t>
            </a:r>
            <a:r>
              <a:rPr lang="uk-UA" dirty="0">
                <a:solidFill>
                  <a:srgbClr val="FFFF00"/>
                </a:solidFill>
              </a:rPr>
              <a:t> </a:t>
            </a:r>
            <a:r>
              <a:rPr lang="uk-UA" sz="2800" b="1" i="1" kern="0" dirty="0">
                <a:solidFill>
                  <a:srgbClr val="FFFF00"/>
                </a:solidFill>
              </a:rPr>
              <a:t>м</a:t>
            </a:r>
            <a:r>
              <a:rPr lang="uk-UA" sz="2800" b="1" i="1" kern="0" dirty="0">
                <a:solidFill>
                  <a:srgbClr val="FFFFFF"/>
                </a:solidFill>
              </a:rPr>
              <a:t>, спортсмени біжать </a:t>
            </a:r>
            <a:r>
              <a:rPr lang="uk-UA" sz="2800" b="1" i="1" kern="0" dirty="0">
                <a:solidFill>
                  <a:srgbClr val="FFFF00"/>
                </a:solidFill>
              </a:rPr>
              <a:t>п'ять кіл</a:t>
            </a:r>
            <a:r>
              <a:rPr lang="uk-UA" sz="2800" b="1" i="1" kern="0" dirty="0">
                <a:solidFill>
                  <a:srgbClr val="FFFFFF"/>
                </a:solidFill>
              </a:rPr>
              <a:t> забігу, де кожне коло становить </a:t>
            </a:r>
            <a:r>
              <a:rPr lang="uk-UA" sz="2800" b="1" i="1" kern="0" dirty="0">
                <a:solidFill>
                  <a:srgbClr val="FFFF00"/>
                </a:solidFill>
              </a:rPr>
              <a:t>400 м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grpSp>
        <p:nvGrpSpPr>
          <p:cNvPr id="30" name="Групувати 29">
            <a:extLst>
              <a:ext uri="{FF2B5EF4-FFF2-40B4-BE49-F238E27FC236}">
                <a16:creationId xmlns="" xmlns:a16="http://schemas.microsoft.com/office/drawing/2014/main" id="{939803FF-420A-4CC8-82A8-66E190C79E32}"/>
              </a:ext>
            </a:extLst>
          </p:cNvPr>
          <p:cNvGrpSpPr/>
          <p:nvPr/>
        </p:nvGrpSpPr>
        <p:grpSpPr>
          <a:xfrm>
            <a:off x="6774426" y="2168126"/>
            <a:ext cx="4454013" cy="4471269"/>
            <a:chOff x="6774426" y="2168126"/>
            <a:chExt cx="4454013" cy="4471269"/>
          </a:xfrm>
        </p:grpSpPr>
        <p:pic>
          <p:nvPicPr>
            <p:cNvPr id="31" name="Picture 4" descr="Результат пошуку зображень за запитом &quot;Stadium for running icon&quot;">
              <a:extLst>
                <a:ext uri="{FF2B5EF4-FFF2-40B4-BE49-F238E27FC236}">
                  <a16:creationId xmlns="" xmlns:a16="http://schemas.microsoft.com/office/drawing/2014/main" id="{C5B34FD1-2D1F-46B2-A6E0-89A4B845C3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4426" y="2168126"/>
              <a:ext cx="4454013" cy="445401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Пов’язане зображення">
              <a:extLst>
                <a:ext uri="{FF2B5EF4-FFF2-40B4-BE49-F238E27FC236}">
                  <a16:creationId xmlns="" xmlns:a16="http://schemas.microsoft.com/office/drawing/2014/main" id="{6AFB1CA8-4E56-41D3-978F-171467CC0F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7883" y="3670052"/>
              <a:ext cx="2969343" cy="296934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0481841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створити цикл із лічильником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3C1205C-CFD5-480E-BC61-3F993F32984C}"/>
              </a:ext>
            </a:extLst>
          </p:cNvPr>
          <p:cNvSpPr txBox="1"/>
          <p:nvPr/>
        </p:nvSpPr>
        <p:spPr>
          <a:xfrm>
            <a:off x="72008" y="1196763"/>
            <a:ext cx="1059599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 в грі Лабіринт на сайті: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321796B-560D-401A-B75D-2CB8FC84170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8568" y="1196763"/>
            <a:ext cx="1333582" cy="13396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33136E7-4787-469B-A257-68A75E728F51}"/>
              </a:ext>
            </a:extLst>
          </p:cNvPr>
          <p:cNvSpPr txBox="1"/>
          <p:nvPr/>
        </p:nvSpPr>
        <p:spPr>
          <a:xfrm>
            <a:off x="72008" y="1828548"/>
            <a:ext cx="10595992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https://studio.code.Org/hoc/7</a:t>
            </a:r>
          </a:p>
        </p:txBody>
      </p:sp>
      <p:pic>
        <p:nvPicPr>
          <p:cNvPr id="10" name="Picture 6" descr="Результат пошуку зображень за запитом &quot;angry birds свинья&quot;">
            <a:extLst>
              <a:ext uri="{FF2B5EF4-FFF2-40B4-BE49-F238E27FC236}">
                <a16:creationId xmlns="" xmlns:a16="http://schemas.microsoft.com/office/drawing/2014/main" id="{B213B9CF-366C-405F-8569-97B14A6BF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030" y="3971290"/>
            <a:ext cx="2707908" cy="2660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Результат пошуку зображень за запитом &quot;angry birds&quot;">
            <a:extLst>
              <a:ext uri="{FF2B5EF4-FFF2-40B4-BE49-F238E27FC236}">
                <a16:creationId xmlns="" xmlns:a16="http://schemas.microsoft.com/office/drawing/2014/main" id="{DF4BEEAE-0F30-45D2-9E70-854DC04AB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005" y="3993814"/>
            <a:ext cx="2988334" cy="28248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кутник 11">
            <a:extLst>
              <a:ext uri="{FF2B5EF4-FFF2-40B4-BE49-F238E27FC236}">
                <a16:creationId xmlns="" xmlns:a16="http://schemas.microsoft.com/office/drawing/2014/main" id="{D6564319-D943-4612-AAA2-B740F8E331DB}"/>
              </a:ext>
            </a:extLst>
          </p:cNvPr>
          <p:cNvSpPr/>
          <p:nvPr/>
        </p:nvSpPr>
        <p:spPr>
          <a:xfrm>
            <a:off x="72006" y="2678629"/>
            <a:ext cx="5972332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привести  виконавця </a:t>
            </a:r>
            <a:r>
              <a:rPr lang="uk-UA" sz="2800" b="1" i="1" kern="0" dirty="0">
                <a:solidFill>
                  <a:srgbClr val="FFFF00"/>
                </a:solidFill>
              </a:rPr>
              <a:t>Пташку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3A7D20AA-7F75-4F8D-B623-A5F177D0371B}"/>
              </a:ext>
            </a:extLst>
          </p:cNvPr>
          <p:cNvSpPr/>
          <p:nvPr/>
        </p:nvSpPr>
        <p:spPr>
          <a:xfrm>
            <a:off x="6149818" y="2678629"/>
            <a:ext cx="5972332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 </a:t>
            </a:r>
            <a:r>
              <a:rPr lang="uk-UA" sz="2800" b="1" i="1" kern="0" dirty="0">
                <a:solidFill>
                  <a:srgbClr val="FFFF00"/>
                </a:solidFill>
              </a:rPr>
              <a:t>Зеленої свинки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14392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створити цикл із лічильником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9165494-EFC3-46B9-93C2-76DBDB411CC1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Потрібно повернути пташку праворуч і 5 разів повторити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Рухатись вперед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4F47A12-A1BD-4216-B68B-A069BA6958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6976" y="2278064"/>
            <a:ext cx="4096869" cy="4117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C7BB208-71DA-4A07-A089-1BD4AD65D2C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3378" y="2278063"/>
            <a:ext cx="6800617" cy="41175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32699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створити цикл із лічильником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23DC0B2-0D57-48F6-8CB1-4D74BC2835C0}"/>
              </a:ext>
            </a:extLst>
          </p:cNvPr>
          <p:cNvSpPr txBox="1"/>
          <p:nvPr/>
        </p:nvSpPr>
        <p:spPr>
          <a:xfrm>
            <a:off x="141858" y="1196763"/>
            <a:ext cx="1205014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контролювати виконання потрібної кількості 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команд </a:t>
            </a:r>
            <a:r>
              <a:rPr lang="uk-UA" sz="2800" b="1" i="1" kern="0" dirty="0">
                <a:solidFill>
                  <a:srgbClr val="FFFFFF"/>
                </a:solidFill>
              </a:rPr>
              <a:t>при повторенні, використовують </a:t>
            </a:r>
            <a:r>
              <a:rPr lang="uk-UA" sz="2800" b="1" i="1" kern="0" dirty="0">
                <a:solidFill>
                  <a:srgbClr val="FFFF00"/>
                </a:solidFill>
              </a:rPr>
              <a:t>лічильник циклу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B8D5C90-A72A-4468-A22D-F28908F79379}"/>
              </a:ext>
            </a:extLst>
          </p:cNvPr>
          <p:cNvSpPr txBox="1"/>
          <p:nvPr/>
        </p:nvSpPr>
        <p:spPr>
          <a:xfrm>
            <a:off x="72008" y="2661769"/>
            <a:ext cx="6033824" cy="310854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Він змінюється від початкового значення 1, яке встановлюється за замовчуванням, до вказаного числа. Такі алгоритми мають назву </a:t>
            </a:r>
            <a:r>
              <a:rPr lang="uk-UA" sz="2800" b="1" i="1" kern="0" dirty="0">
                <a:solidFill>
                  <a:srgbClr val="FFFF00"/>
                </a:solidFill>
              </a:rPr>
              <a:t>циклів з лічильником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89CC389-E28F-4404-BB8C-FDF2DD95948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3986" y="2661769"/>
            <a:ext cx="5908163" cy="34464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46822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створити цикл із лічильником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D72D03F-5960-4B13-B5A9-4E1614C9B813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створення циклів з лічильником у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. використовують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Повторити</a:t>
            </a:r>
            <a:r>
              <a:rPr lang="uk-UA" sz="2800" b="1" i="1" kern="0" dirty="0">
                <a:solidFill>
                  <a:srgbClr val="FFFFFF"/>
                </a:solidFill>
              </a:rPr>
              <a:t>, у якій параметром є найбільше з можливих значень лічильника циклу, що змінюються від 1 з кроком 1.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FC64888-74AA-464C-AAA1-FBFE9917B4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8382"/>
          <a:stretch/>
        </p:blipFill>
        <p:spPr>
          <a:xfrm>
            <a:off x="72007" y="3046796"/>
            <a:ext cx="6974275" cy="3657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07977ED3-A572-421D-A096-8A7EF32089BC}"/>
              </a:ext>
            </a:extLst>
          </p:cNvPr>
          <p:cNvSpPr/>
          <p:nvPr/>
        </p:nvSpPr>
        <p:spPr>
          <a:xfrm>
            <a:off x="5668286" y="4367489"/>
            <a:ext cx="1143001" cy="29718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="" xmlns:a16="http://schemas.microsoft.com/office/drawing/2014/main" id="{EEC4DABD-C488-4924-B026-80B9513B55E9}"/>
              </a:ext>
            </a:extLst>
          </p:cNvPr>
          <p:cNvSpPr/>
          <p:nvPr/>
        </p:nvSpPr>
        <p:spPr>
          <a:xfrm rot="18900000">
            <a:off x="6235223" y="362143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A77F7C6B-EF0B-4C51-8DA7-292FA50FDD1A}"/>
              </a:ext>
            </a:extLst>
          </p:cNvPr>
          <p:cNvSpPr/>
          <p:nvPr/>
        </p:nvSpPr>
        <p:spPr>
          <a:xfrm>
            <a:off x="4436383" y="5936252"/>
            <a:ext cx="1231903" cy="69755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="" xmlns:a16="http://schemas.microsoft.com/office/drawing/2014/main" id="{A5218AEB-08B4-458C-AF22-6CB86ADADCBE}"/>
              </a:ext>
            </a:extLst>
          </p:cNvPr>
          <p:cNvSpPr/>
          <p:nvPr/>
        </p:nvSpPr>
        <p:spPr>
          <a:xfrm rot="18900000">
            <a:off x="5398021" y="527748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CC59C88-9133-4160-9BC4-5FC6AFCA993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9307" y="3832264"/>
            <a:ext cx="4073313" cy="22163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169D790-6491-400E-90B2-53FDDBD1C103}"/>
              </a:ext>
            </a:extLst>
          </p:cNvPr>
          <p:cNvSpPr txBox="1"/>
          <p:nvPr/>
        </p:nvSpPr>
        <p:spPr>
          <a:xfrm>
            <a:off x="8507162" y="6056846"/>
            <a:ext cx="3495458" cy="646986"/>
          </a:xfrm>
          <a:prstGeom prst="wedgeRoundRectCallout">
            <a:avLst>
              <a:gd name="adj1" fmla="val -31028"/>
              <a:gd name="adj2" fmla="val -221823"/>
              <a:gd name="adj3" fmla="val 16667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Тіло циклу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B433F6D-D238-4798-AD96-02B3A92172C8}"/>
              </a:ext>
            </a:extLst>
          </p:cNvPr>
          <p:cNvSpPr txBox="1"/>
          <p:nvPr/>
        </p:nvSpPr>
        <p:spPr>
          <a:xfrm>
            <a:off x="7519119" y="3102544"/>
            <a:ext cx="4603031" cy="646986"/>
          </a:xfrm>
          <a:prstGeom prst="wedgeRoundRectCallout">
            <a:avLst>
              <a:gd name="adj1" fmla="val 25854"/>
              <a:gd name="adj2" fmla="val 97315"/>
              <a:gd name="adj3" fmla="val 16667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Лічильник циклу</a:t>
            </a:r>
          </a:p>
        </p:txBody>
      </p:sp>
    </p:spTree>
    <p:extLst>
      <p:ext uri="{BB962C8B-B14F-4D97-AF65-F5344CB8AC3E}">
        <p14:creationId xmlns="" xmlns:p14="http://schemas.microsoft.com/office/powerpoint/2010/main" val="27531181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створити цикл із лічильником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82684D1-BD3B-48C8-876A-ADE511E98B97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розглянемо алгоритм, за яким виконавець </a:t>
            </a:r>
            <a:r>
              <a:rPr lang="uk-UA" sz="2800" b="1" i="1" kern="0" dirty="0">
                <a:solidFill>
                  <a:srgbClr val="FFFF00"/>
                </a:solidFill>
              </a:rPr>
              <a:t>Танцівниця</a:t>
            </a:r>
            <a:r>
              <a:rPr lang="uk-UA" sz="2800" b="1" i="1" kern="0" dirty="0">
                <a:solidFill>
                  <a:srgbClr val="FFFFFF"/>
                </a:solidFill>
              </a:rPr>
              <a:t> під музику змінюватиме зовнішній вигляд 4 рази з інтервалом 0,8 с.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="" xmlns:a16="http://schemas.microsoft.com/office/drawing/2014/main" id="{C6E0E616-77E0-4587-BE6E-D4C2C3F72F24}"/>
              </a:ext>
            </a:extLst>
          </p:cNvPr>
          <p:cNvGrpSpPr/>
          <p:nvPr/>
        </p:nvGrpSpPr>
        <p:grpSpPr>
          <a:xfrm>
            <a:off x="72007" y="2666995"/>
            <a:ext cx="2887061" cy="3774575"/>
            <a:chOff x="72007" y="2666995"/>
            <a:chExt cx="2887061" cy="3774575"/>
          </a:xfrm>
        </p:grpSpPr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16843E00-1368-45A6-9A08-8E7D4D4A3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4238" y="2666995"/>
              <a:ext cx="1962598" cy="3187482"/>
            </a:xfrm>
            <a:prstGeom prst="rect">
              <a:avLst/>
            </a:prstGeom>
          </p:spPr>
        </p:pic>
        <p:sp>
          <p:nvSpPr>
            <p:cNvPr id="10" name="Прямокутник 9">
              <a:extLst>
                <a:ext uri="{FF2B5EF4-FFF2-40B4-BE49-F238E27FC236}">
                  <a16:creationId xmlns="" xmlns:a16="http://schemas.microsoft.com/office/drawing/2014/main" id="{FD1DD9B3-96F8-4D1E-96F1-A4686B4F8E13}"/>
                </a:ext>
              </a:extLst>
            </p:cNvPr>
            <p:cNvSpPr/>
            <p:nvPr/>
          </p:nvSpPr>
          <p:spPr>
            <a:xfrm>
              <a:off x="72007" y="5913026"/>
              <a:ext cx="2887061" cy="52854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200" b="1" i="1" kern="0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1" name="Групувати 10">
            <a:extLst>
              <a:ext uri="{FF2B5EF4-FFF2-40B4-BE49-F238E27FC236}">
                <a16:creationId xmlns="" xmlns:a16="http://schemas.microsoft.com/office/drawing/2014/main" id="{8858179A-42C0-40C2-92B2-A07776FB6CC9}"/>
              </a:ext>
            </a:extLst>
          </p:cNvPr>
          <p:cNvGrpSpPr/>
          <p:nvPr/>
        </p:nvGrpSpPr>
        <p:grpSpPr>
          <a:xfrm>
            <a:off x="3125137" y="2628110"/>
            <a:ext cx="2887061" cy="3813460"/>
            <a:chOff x="3125137" y="2628110"/>
            <a:chExt cx="2887061" cy="3813460"/>
          </a:xfrm>
        </p:grpSpPr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D6AF5CC5-CE16-4378-B81A-1295E3CBA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52570" y="2628110"/>
              <a:ext cx="2032194" cy="3284916"/>
            </a:xfrm>
            <a:prstGeom prst="rect">
              <a:avLst/>
            </a:prstGeom>
          </p:spPr>
        </p:pic>
        <p:sp>
          <p:nvSpPr>
            <p:cNvPr id="13" name="Прямокутник 12">
              <a:extLst>
                <a:ext uri="{FF2B5EF4-FFF2-40B4-BE49-F238E27FC236}">
                  <a16:creationId xmlns="" xmlns:a16="http://schemas.microsoft.com/office/drawing/2014/main" id="{8775DCDF-A395-419D-92E2-B0FC52C36948}"/>
                </a:ext>
              </a:extLst>
            </p:cNvPr>
            <p:cNvSpPr/>
            <p:nvPr/>
          </p:nvSpPr>
          <p:spPr>
            <a:xfrm>
              <a:off x="3125137" y="5913026"/>
              <a:ext cx="2887061" cy="52854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3200" b="1" i="1" kern="0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4" name="Групувати 13">
            <a:extLst>
              <a:ext uri="{FF2B5EF4-FFF2-40B4-BE49-F238E27FC236}">
                <a16:creationId xmlns="" xmlns:a16="http://schemas.microsoft.com/office/drawing/2014/main" id="{3CC6A403-6E50-443B-9F36-3183D20FA1B5}"/>
              </a:ext>
            </a:extLst>
          </p:cNvPr>
          <p:cNvGrpSpPr/>
          <p:nvPr/>
        </p:nvGrpSpPr>
        <p:grpSpPr>
          <a:xfrm>
            <a:off x="6178266" y="3336772"/>
            <a:ext cx="2887061" cy="3104798"/>
            <a:chOff x="6178266" y="3336772"/>
            <a:chExt cx="2887061" cy="3104798"/>
          </a:xfrm>
        </p:grpSpPr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870EB1F0-9121-4C0D-8389-6A719B744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68335" y="3336772"/>
              <a:ext cx="1906921" cy="2547201"/>
            </a:xfrm>
            <a:prstGeom prst="rect">
              <a:avLst/>
            </a:prstGeom>
          </p:spPr>
        </p:pic>
        <p:sp>
          <p:nvSpPr>
            <p:cNvPr id="16" name="Прямокутник 15">
              <a:extLst>
                <a:ext uri="{FF2B5EF4-FFF2-40B4-BE49-F238E27FC236}">
                  <a16:creationId xmlns="" xmlns:a16="http://schemas.microsoft.com/office/drawing/2014/main" id="{5ED3038B-14E1-412E-BB43-4E0B75C75FAC}"/>
                </a:ext>
              </a:extLst>
            </p:cNvPr>
            <p:cNvSpPr/>
            <p:nvPr/>
          </p:nvSpPr>
          <p:spPr>
            <a:xfrm>
              <a:off x="6178266" y="5913026"/>
              <a:ext cx="2887061" cy="52854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3200" b="1" i="1" kern="0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17" name="Групувати 16">
            <a:extLst>
              <a:ext uri="{FF2B5EF4-FFF2-40B4-BE49-F238E27FC236}">
                <a16:creationId xmlns="" xmlns:a16="http://schemas.microsoft.com/office/drawing/2014/main" id="{5370D3A0-6A3C-47CF-BD2B-22B0319955F5}"/>
              </a:ext>
            </a:extLst>
          </p:cNvPr>
          <p:cNvGrpSpPr/>
          <p:nvPr/>
        </p:nvGrpSpPr>
        <p:grpSpPr>
          <a:xfrm>
            <a:off x="9229549" y="2791549"/>
            <a:ext cx="2887061" cy="3651939"/>
            <a:chOff x="9229549" y="2791549"/>
            <a:chExt cx="2887061" cy="3651939"/>
          </a:xfrm>
        </p:grpSpPr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34563F46-16F8-44F3-8769-D35F73444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52588" y="2791549"/>
              <a:ext cx="2240981" cy="3076129"/>
            </a:xfrm>
            <a:prstGeom prst="rect">
              <a:avLst/>
            </a:prstGeom>
          </p:spPr>
        </p:pic>
        <p:sp>
          <p:nvSpPr>
            <p:cNvPr id="19" name="Прямокутник 18">
              <a:extLst>
                <a:ext uri="{FF2B5EF4-FFF2-40B4-BE49-F238E27FC236}">
                  <a16:creationId xmlns="" xmlns:a16="http://schemas.microsoft.com/office/drawing/2014/main" id="{5F82EF74-79C0-4FEA-BBBB-60E2CE7E9CE9}"/>
                </a:ext>
              </a:extLst>
            </p:cNvPr>
            <p:cNvSpPr/>
            <p:nvPr/>
          </p:nvSpPr>
          <p:spPr>
            <a:xfrm>
              <a:off x="9229549" y="5914944"/>
              <a:ext cx="2887061" cy="52854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3200" b="1" i="1" kern="0" dirty="0">
                  <a:solidFill>
                    <a:srgbClr val="FFFFFF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4049889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139947</TotalTime>
  <Words>979</Words>
  <Application>Microsoft Office PowerPoint</Application>
  <PresentationFormat>Произвольный</PresentationFormat>
  <Paragraphs>110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Цикли з лічильником</vt:lpstr>
      <vt:lpstr>Слайд 2</vt:lpstr>
      <vt:lpstr>Цикли з лічильником</vt:lpstr>
      <vt:lpstr>Як створити цикл із лічильником у середовищі Скретч?</vt:lpstr>
      <vt:lpstr>Як створити цикл із лічильником у середовищі Скретч?</vt:lpstr>
      <vt:lpstr>Як створити цикл із лічильником у середовищі Скретч?</vt:lpstr>
      <vt:lpstr>Як створити цикл із лічильником у середовищі Скретч?</vt:lpstr>
      <vt:lpstr>Як створити цикл із лічильником у середовищі Скретч?</vt:lpstr>
      <vt:lpstr>Як створити цикл із лічильником у середовищі Скретч?</vt:lpstr>
      <vt:lpstr>Як створити цикл із лічильником у середовищі Скретч?</vt:lpstr>
      <vt:lpstr>Як створити цикл із лічильником у середовищі Скретч?</vt:lpstr>
      <vt:lpstr>Як створити цикл із лічильником у середовищі Скретч?</vt:lpstr>
      <vt:lpstr>Як описувати алгоритми створення малюнків?</vt:lpstr>
      <vt:lpstr>Слайд 14</vt:lpstr>
      <vt:lpstr>Як описувати алгоритми створення малюнків?</vt:lpstr>
      <vt:lpstr>Як описувати алгоритми створення малюнків?</vt:lpstr>
      <vt:lpstr>Як описувати алгоритми створення малюнків?</vt:lpstr>
      <vt:lpstr>Цикли з лічильником</vt:lpstr>
      <vt:lpstr>Цикли з лічильником</vt:lpstr>
      <vt:lpstr>Цикли з лічильником</vt:lpstr>
      <vt:lpstr>Цикли з лічильником</vt:lpstr>
      <vt:lpstr>Цикли з лічильником</vt:lpstr>
      <vt:lpstr>Цикли з лічильником</vt:lpstr>
      <vt:lpstr>Цикли з лічильником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Anna</cp:lastModifiedBy>
  <cp:revision>827</cp:revision>
  <dcterms:created xsi:type="dcterms:W3CDTF">2016-06-06T19:48:43Z</dcterms:created>
  <dcterms:modified xsi:type="dcterms:W3CDTF">2020-04-23T11:36:03Z</dcterms:modified>
</cp:coreProperties>
</file>