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803" r:id="rId3"/>
    <p:sldId id="1771" r:id="rId4"/>
    <p:sldId id="1772" r:id="rId5"/>
    <p:sldId id="1773" r:id="rId6"/>
    <p:sldId id="1775" r:id="rId7"/>
    <p:sldId id="1780" r:id="rId8"/>
    <p:sldId id="1781" r:id="rId9"/>
    <p:sldId id="1782" r:id="rId10"/>
    <p:sldId id="1776" r:id="rId11"/>
    <p:sldId id="1777" r:id="rId12"/>
    <p:sldId id="1783" r:id="rId13"/>
    <p:sldId id="1788" r:id="rId14"/>
    <p:sldId id="1789" r:id="rId15"/>
    <p:sldId id="1790" r:id="rId16"/>
    <p:sldId id="1784" r:id="rId17"/>
    <p:sldId id="1785" r:id="rId18"/>
    <p:sldId id="1791" r:id="rId19"/>
    <p:sldId id="1792" r:id="rId20"/>
    <p:sldId id="1793" r:id="rId21"/>
    <p:sldId id="1786" r:id="rId22"/>
    <p:sldId id="1794" r:id="rId23"/>
    <p:sldId id="1796" r:id="rId24"/>
    <p:sldId id="1795" r:id="rId25"/>
    <p:sldId id="1787" r:id="rId26"/>
    <p:sldId id="1797" r:id="rId27"/>
    <p:sldId id="1798" r:id="rId28"/>
    <p:sldId id="1801" r:id="rId29"/>
    <p:sldId id="1802" r:id="rId30"/>
    <p:sldId id="261" r:id="rId31"/>
    <p:sldId id="304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13B1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-2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dirty="0"/>
            <a:t>написи,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dirty="0"/>
            <a:t>прапорці,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перемикачі,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dirty="0"/>
            <a:t>графічні примітиви.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409248" y="-676269"/>
          <a:ext cx="5252945" cy="5252945"/>
        </a:xfrm>
        <a:prstGeom prst="blockArc">
          <a:avLst>
            <a:gd name="adj1" fmla="val 18900000"/>
            <a:gd name="adj2" fmla="val 2700000"/>
            <a:gd name="adj3" fmla="val 41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41968" y="299863"/>
          <a:ext cx="5979540" cy="600038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8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i="1" kern="1200" dirty="0"/>
            <a:t>написи,</a:t>
          </a:r>
        </a:p>
      </dsp:txBody>
      <dsp:txXfrm>
        <a:off x="441968" y="299863"/>
        <a:ext cx="5979540" cy="600038"/>
      </dsp:txXfrm>
    </dsp:sp>
    <dsp:sp modelId="{27878C57-BBF6-4C22-88FA-1C3D4933722D}">
      <dsp:nvSpPr>
        <dsp:cNvPr id="0" name=""/>
        <dsp:cNvSpPr/>
      </dsp:nvSpPr>
      <dsp:spPr>
        <a:xfrm>
          <a:off x="66944" y="224858"/>
          <a:ext cx="750048" cy="75004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85984" y="1200076"/>
          <a:ext cx="5635524" cy="600038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8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i="1" kern="1200" dirty="0"/>
            <a:t>прапорці,</a:t>
          </a:r>
        </a:p>
      </dsp:txBody>
      <dsp:txXfrm>
        <a:off x="785984" y="1200076"/>
        <a:ext cx="5635524" cy="600038"/>
      </dsp:txXfrm>
    </dsp:sp>
    <dsp:sp modelId="{E63EBB38-5984-4F74-98F1-254621592311}">
      <dsp:nvSpPr>
        <dsp:cNvPr id="0" name=""/>
        <dsp:cNvSpPr/>
      </dsp:nvSpPr>
      <dsp:spPr>
        <a:xfrm>
          <a:off x="410960" y="1125072"/>
          <a:ext cx="750048" cy="75004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785984" y="2100290"/>
          <a:ext cx="5635524" cy="600038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8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i="1" kern="1200" dirty="0">
              <a:solidFill>
                <a:schemeClr val="bg1"/>
              </a:solidFill>
            </a:rPr>
            <a:t>перемикачі,</a:t>
          </a:r>
        </a:p>
      </dsp:txBody>
      <dsp:txXfrm>
        <a:off x="785984" y="2100290"/>
        <a:ext cx="5635524" cy="600038"/>
      </dsp:txXfrm>
    </dsp:sp>
    <dsp:sp modelId="{D13D7DA6-9D1E-4150-A6AE-C6ABC36166D5}">
      <dsp:nvSpPr>
        <dsp:cNvPr id="0" name=""/>
        <dsp:cNvSpPr/>
      </dsp:nvSpPr>
      <dsp:spPr>
        <a:xfrm>
          <a:off x="410960" y="2025285"/>
          <a:ext cx="750048" cy="75004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441968" y="3000504"/>
          <a:ext cx="5979540" cy="600038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8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i="1" kern="1200" dirty="0"/>
            <a:t>графічні примітиви.</a:t>
          </a:r>
        </a:p>
      </dsp:txBody>
      <dsp:txXfrm>
        <a:off x="441968" y="3000504"/>
        <a:ext cx="5979540" cy="600038"/>
      </dsp:txXfrm>
    </dsp:sp>
    <dsp:sp modelId="{AA2029A9-878F-42BF-A694-5944B1AD983E}">
      <dsp:nvSpPr>
        <dsp:cNvPr id="0" name=""/>
        <dsp:cNvSpPr/>
      </dsp:nvSpPr>
      <dsp:spPr>
        <a:xfrm>
          <a:off x="66944" y="2925499"/>
          <a:ext cx="750048" cy="75004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Створення форм за допомогою простих засобів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dialog, field, fields, form, popup, window icon">
            <a:extLst>
              <a:ext uri="{FF2B5EF4-FFF2-40B4-BE49-F238E27FC236}">
                <a16:creationId xmlns:a16="http://schemas.microsoft.com/office/drawing/2014/main" xmlns="" id="{DC459873-C1DC-4085-A4C3-0D7BF630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Усі перелічені засоби, крім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Конструктора форм</a:t>
            </a:r>
            <a:r>
              <a:rPr lang="uk-UA" sz="2800" b="1" i="1" kern="0" dirty="0">
                <a:solidFill>
                  <a:schemeClr val="bg1"/>
                </a:solidFill>
              </a:rPr>
              <a:t>, є простими. Простими можна назвати засоби автоматичного створення форм, за допомогою яких можна створити форму фактично натисканням однієї кнопки.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42F867-B7D4-457B-926D-32B81E693F6C}"/>
              </a:ext>
            </a:extLst>
          </p:cNvPr>
          <p:cNvSpPr txBox="1"/>
          <p:nvPr/>
        </p:nvSpPr>
        <p:spPr>
          <a:xfrm>
            <a:off x="70929" y="3537922"/>
            <a:ext cx="1096493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Найпотужнішим інструментарієм створення форм є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 форм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841E9E-96A1-49B3-9CE1-29BA2FD5328A}"/>
              </a:ext>
            </a:extLst>
          </p:cNvPr>
          <p:cNvSpPr txBox="1"/>
          <p:nvPr/>
        </p:nvSpPr>
        <p:spPr>
          <a:xfrm>
            <a:off x="72090" y="458641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Далі розглядається порядок створення форм за допомогою засобів: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FEEF8DD-0C66-460E-BDCF-4AC6E9C0B59B}"/>
              </a:ext>
            </a:extLst>
          </p:cNvPr>
          <p:cNvSpPr/>
          <p:nvPr/>
        </p:nvSpPr>
        <p:spPr>
          <a:xfrm>
            <a:off x="70929" y="5634916"/>
            <a:ext cx="2887061" cy="10605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chemeClr val="bg1"/>
                </a:solidFill>
              </a:rPr>
              <a:t>Форма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BF883FA-80D9-40F0-AADD-5EB6DA4F53F7}"/>
              </a:ext>
            </a:extLst>
          </p:cNvPr>
          <p:cNvSpPr/>
          <p:nvPr/>
        </p:nvSpPr>
        <p:spPr>
          <a:xfrm>
            <a:off x="3124059" y="5634916"/>
            <a:ext cx="2887061" cy="10605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Розділена форма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A22B0A9B-F733-464F-805A-6E438311DDBD}"/>
              </a:ext>
            </a:extLst>
          </p:cNvPr>
          <p:cNvSpPr/>
          <p:nvPr/>
        </p:nvSpPr>
        <p:spPr>
          <a:xfrm>
            <a:off x="6177188" y="5634916"/>
            <a:ext cx="2887061" cy="10605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Кілька елементів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AB99813D-D097-449D-BA23-D683338290A7}"/>
              </a:ext>
            </a:extLst>
          </p:cNvPr>
          <p:cNvSpPr/>
          <p:nvPr/>
        </p:nvSpPr>
        <p:spPr>
          <a:xfrm>
            <a:off x="9228471" y="5636834"/>
            <a:ext cx="2887061" cy="10605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Майстер форм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C6207D4-7272-4E44-9448-3AB6FE30F3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410" y="3537922"/>
            <a:ext cx="977961" cy="9541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8962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4" y="4019550"/>
            <a:ext cx="118395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Засіб </a:t>
            </a: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chemeClr val="bg1"/>
                </a:solidFill>
              </a:rPr>
              <a:t>. За допомогою цього засобу створюється форма з усіма полями таблиці або запиту. У формі в кожен момент часу відображається лише один запис. Для створення форми цим засобом необхідно в області переходів виділити (або відкрити) таблицю або запит і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8B3F5EB0-F6DD-4AD1-A834-25C1743DABD7}"/>
              </a:ext>
            </a:extLst>
          </p:cNvPr>
          <p:cNvSpPr/>
          <p:nvPr/>
        </p:nvSpPr>
        <p:spPr>
          <a:xfrm>
            <a:off x="4889681" y="4795673"/>
            <a:ext cx="549094" cy="7878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D9F7D379-603E-48FF-B857-E50BC56542AB}"/>
              </a:ext>
            </a:extLst>
          </p:cNvPr>
          <p:cNvSpPr/>
          <p:nvPr/>
        </p:nvSpPr>
        <p:spPr>
          <a:xfrm rot="18900000">
            <a:off x="5196758" y="422910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366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1.</a:t>
            </a:r>
            <a:r>
              <a:rPr lang="uk-UA" sz="2800" b="1" i="1" kern="0" dirty="0">
                <a:solidFill>
                  <a:schemeClr val="bg1"/>
                </a:solidFill>
              </a:rPr>
              <a:t> Створити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Форма_1</a:t>
            </a:r>
            <a:r>
              <a:rPr lang="uk-UA" sz="2800" b="1" i="1" kern="0" dirty="0">
                <a:solidFill>
                  <a:schemeClr val="bg1"/>
                </a:solidFill>
              </a:rPr>
              <a:t> для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ДОДАТКОВА</a:t>
            </a:r>
            <a:r>
              <a:rPr lang="uk-UA" sz="2800" b="1" i="1" kern="0" dirty="0">
                <a:solidFill>
                  <a:schemeClr val="bg1"/>
                </a:solidFill>
              </a:rPr>
              <a:t>. Згадаємо, що ця таблиця є складовою БД 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Бібліотека</a:t>
            </a:r>
            <a:r>
              <a:rPr lang="en-US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не має зв'язків з іншими таблицями бази даних.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F75F99-A16E-4344-92FB-1FB2191EE770}"/>
              </a:ext>
            </a:extLst>
          </p:cNvPr>
          <p:cNvSpPr txBox="1"/>
          <p:nvPr/>
        </p:nvSpPr>
        <p:spPr>
          <a:xfrm>
            <a:off x="70929" y="3120473"/>
            <a:ext cx="9567057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Відкриваємо базу даних 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Бібліотека</a:t>
            </a:r>
            <a:r>
              <a:rPr lang="en-US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в області переходів виділяємо (або відкриваємо)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ДОДАТКОВА</a:t>
            </a:r>
            <a:r>
              <a:rPr lang="uk-UA" sz="2800" b="1" i="1" kern="0" dirty="0">
                <a:solidFill>
                  <a:schemeClr val="bg1"/>
                </a:solidFill>
              </a:rPr>
              <a:t>.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chemeClr val="bg1"/>
                </a:solidFill>
              </a:rPr>
              <a:t>. У результаті відриється вікно форми.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58E190-6A59-4159-BFBF-AC3C87E9C6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2971" y="3120474"/>
            <a:ext cx="2348100" cy="2677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02641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Зберігаємо форму, для чого на панелі швидкого доступу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</a:t>
            </a:r>
            <a:r>
              <a:rPr lang="uk-UA" sz="2800" b="1" i="1" kern="0" dirty="0">
                <a:solidFill>
                  <a:schemeClr val="bg1"/>
                </a:solidFill>
              </a:rPr>
              <a:t>. У вікні, що відкриється, вводимо ім'я </a:t>
            </a:r>
            <a:r>
              <a:rPr lang="uk-UA" sz="2800" b="1" i="1" kern="0" dirty="0">
                <a:solidFill>
                  <a:srgbClr val="FFFF00"/>
                </a:solidFill>
              </a:rPr>
              <a:t>Форма_1</a:t>
            </a:r>
            <a:r>
              <a:rPr lang="uk-UA" sz="2800" b="1" i="1" kern="0" dirty="0">
                <a:solidFill>
                  <a:schemeClr val="bg1"/>
                </a:solidFill>
              </a:rPr>
              <a:t> і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D279D6C-0546-4A61-AD37-F0A4625165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0184" y="3741543"/>
            <a:ext cx="5291632" cy="261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54289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Форма повинна мати вміст, зображений на рисунку.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F2BFE0-FDF7-43E7-93F2-E856A067B6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387" t="36258"/>
          <a:stretch/>
        </p:blipFill>
        <p:spPr>
          <a:xfrm>
            <a:off x="2069388" y="2408905"/>
            <a:ext cx="8053223" cy="3278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D2FF77C-7DA0-4B1C-A20B-916FA05CB22F}"/>
              </a:ext>
            </a:extLst>
          </p:cNvPr>
          <p:cNvSpPr/>
          <p:nvPr/>
        </p:nvSpPr>
        <p:spPr>
          <a:xfrm>
            <a:off x="2484121" y="5181950"/>
            <a:ext cx="1668780" cy="2638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A9E243-888B-4C07-9414-17F0FC2736A4}"/>
              </a:ext>
            </a:extLst>
          </p:cNvPr>
          <p:cNvSpPr txBox="1"/>
          <p:nvPr/>
        </p:nvSpPr>
        <p:spPr>
          <a:xfrm>
            <a:off x="70929" y="5814983"/>
            <a:ext cx="12050142" cy="830997"/>
          </a:xfrm>
          <a:prstGeom prst="wedgeRectCallout">
            <a:avLst>
              <a:gd name="adj1" fmla="val -25221"/>
              <a:gd name="adj2" fmla="val -98438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Елементи навігації</a:t>
            </a:r>
            <a:r>
              <a:rPr lang="uk-UA" sz="2400" b="1" i="1" kern="0" dirty="0">
                <a:solidFill>
                  <a:srgbClr val="FFFFFF"/>
                </a:solidFill>
              </a:rPr>
              <a:t>, за допомогою яких можна перейти до будь-якого запису таблиці й виконати необхідне редагування записів.</a:t>
            </a:r>
          </a:p>
        </p:txBody>
      </p:sp>
    </p:spTree>
    <p:extLst>
      <p:ext uri="{BB962C8B-B14F-4D97-AF65-F5344CB8AC3E}">
        <p14:creationId xmlns="" xmlns:p14="http://schemas.microsoft.com/office/powerpoint/2010/main" val="2836376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Закриваємо форму. Після цього її можна викликати в будь-який час, для чого слід установити курсор на імені форми й двічі клацнути кнопкою миші.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50199B-1B6A-4280-9E50-421A0C836E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5849"/>
          <a:stretch/>
        </p:blipFill>
        <p:spPr>
          <a:xfrm>
            <a:off x="1038225" y="3278374"/>
            <a:ext cx="10115550" cy="329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8431983-8E4C-418D-BB80-0EABDF71FE7A}"/>
              </a:ext>
            </a:extLst>
          </p:cNvPr>
          <p:cNvSpPr/>
          <p:nvPr/>
        </p:nvSpPr>
        <p:spPr>
          <a:xfrm>
            <a:off x="1075703" y="5994051"/>
            <a:ext cx="1412227" cy="3134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9C1ADF4E-F6D3-4F22-ADB1-CDE4C9F14D70}"/>
              </a:ext>
            </a:extLst>
          </p:cNvPr>
          <p:cNvSpPr/>
          <p:nvPr/>
        </p:nvSpPr>
        <p:spPr>
          <a:xfrm rot="18900000">
            <a:off x="1610758" y="532158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309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3882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Порядок створення форми з іменем </a:t>
            </a:r>
            <a:r>
              <a:rPr lang="uk-UA" sz="2700" b="1" i="1" kern="0" dirty="0">
                <a:solidFill>
                  <a:srgbClr val="FFFF00"/>
                </a:solidFill>
              </a:rPr>
              <a:t>Форма_2</a:t>
            </a:r>
            <a:r>
              <a:rPr lang="uk-UA" sz="2700" b="1" i="1" kern="0" dirty="0">
                <a:solidFill>
                  <a:schemeClr val="bg1"/>
                </a:solidFill>
              </a:rPr>
              <a:t> для таблиці </a:t>
            </a:r>
            <a:r>
              <a:rPr lang="uk-UA" sz="27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700" b="1" i="1" kern="0" dirty="0">
                <a:solidFill>
                  <a:schemeClr val="bg1"/>
                </a:solidFill>
              </a:rPr>
              <a:t> принципово нічим не відрізняється від розглянутого раніше. Результат наведено на рисунку.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AB6F551-9163-465B-87A8-33CD6FCEAA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6779"/>
          <a:stretch/>
        </p:blipFill>
        <p:spPr>
          <a:xfrm>
            <a:off x="1240220" y="2654274"/>
            <a:ext cx="9711559" cy="397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05665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 форми виведено запис магазина № 6 таблиці МАГАЗИНИ, під нею — усі записи таблиці КАДРИ, які пов'язані з виведеним записом таблиці МАГАЗИНИ.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DC45A8-5DE8-4F8F-98AA-9DF7A67A52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70"/>
          <a:stretch/>
        </p:blipFill>
        <p:spPr>
          <a:xfrm>
            <a:off x="4773261" y="2693931"/>
            <a:ext cx="7346731" cy="4001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BC381F-4997-4174-998A-FED54B10DFD5}"/>
              </a:ext>
            </a:extLst>
          </p:cNvPr>
          <p:cNvSpPr txBox="1"/>
          <p:nvPr/>
        </p:nvSpPr>
        <p:spPr>
          <a:xfrm>
            <a:off x="72007" y="2693931"/>
            <a:ext cx="453152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Це зумовлене тим, що між зазначеними таблицями встановлено зв'язок.</a:t>
            </a:r>
          </a:p>
        </p:txBody>
      </p:sp>
    </p:spTree>
    <p:extLst>
      <p:ext uri="{BB962C8B-B14F-4D97-AF65-F5344CB8AC3E}">
        <p14:creationId xmlns="" xmlns:p14="http://schemas.microsoft.com/office/powerpoint/2010/main" val="4199272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Засіб </a:t>
            </a:r>
            <a:r>
              <a:rPr lang="uk-UA" sz="2800" b="1" i="1" kern="0" dirty="0">
                <a:solidFill>
                  <a:srgbClr val="FFFF00"/>
                </a:solidFill>
              </a:rPr>
              <a:t>Розділена форма</a:t>
            </a:r>
            <a:r>
              <a:rPr lang="uk-UA" sz="2800" b="1" i="1" kern="0" dirty="0">
                <a:solidFill>
                  <a:schemeClr val="bg1"/>
                </a:solidFill>
              </a:rPr>
              <a:t>. Цей засіб міститься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Додаткові форми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CCBD65D-2EE0-4768-B472-36B7AD3D35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1628" y="2297668"/>
            <a:ext cx="4878365" cy="397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1C024-FE3D-4509-B4C2-B2F216012933}"/>
              </a:ext>
            </a:extLst>
          </p:cNvPr>
          <p:cNvSpPr txBox="1"/>
          <p:nvPr/>
        </p:nvSpPr>
        <p:spPr>
          <a:xfrm>
            <a:off x="72007" y="2297668"/>
            <a:ext cx="6980433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Форма за допомогою цього засобу також створюється на основі таблиці або запиту, виділеного (або відкритого) в області переходів. За цим засобом дані одночасно подаються у вигляді кількох записів таблиці та полів одного запису, який можна редагувати.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34431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2.</a:t>
            </a:r>
            <a:r>
              <a:rPr lang="uk-UA" sz="2800" b="1" i="1" kern="0" dirty="0">
                <a:solidFill>
                  <a:schemeClr val="bg1"/>
                </a:solidFill>
              </a:rPr>
              <a:t> Створити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Форма_3</a:t>
            </a:r>
            <a:r>
              <a:rPr lang="uk-UA" sz="2800" b="1" i="1" kern="0" dirty="0">
                <a:solidFill>
                  <a:schemeClr val="bg1"/>
                </a:solidFill>
              </a:rPr>
              <a:t> для запиту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Запит_2</a:t>
            </a:r>
            <a:r>
              <a:rPr lang="uk-UA" sz="2800" b="1" i="1" kern="0" dirty="0">
                <a:solidFill>
                  <a:schemeClr val="bg1"/>
                </a:solidFill>
              </a:rPr>
              <a:t>. Згадаємо, що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Запиту_2</a:t>
            </a:r>
            <a:r>
              <a:rPr lang="uk-UA" sz="2800" b="1" i="1" kern="0" dirty="0">
                <a:solidFill>
                  <a:schemeClr val="bg1"/>
                </a:solidFill>
              </a:rPr>
              <a:t> з таблиць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й </a:t>
            </a:r>
            <a:r>
              <a:rPr lang="uk-UA" sz="2800" b="1" i="1" kern="0" dirty="0">
                <a:solidFill>
                  <a:srgbClr val="FFFF00"/>
                </a:solidFill>
              </a:rPr>
              <a:t>КАДРИ</a:t>
            </a:r>
            <a:r>
              <a:rPr lang="uk-UA" sz="2800" b="1" i="1" kern="0" dirty="0">
                <a:solidFill>
                  <a:schemeClr val="bg1"/>
                </a:solidFill>
              </a:rPr>
              <a:t> відбиралися дані про диспетчерів із полями Номер магазина, Телефон, Прізвище, Посада й Освіта.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6A24AB-0197-4C6F-BE08-20CAC3351056}"/>
              </a:ext>
            </a:extLst>
          </p:cNvPr>
          <p:cNvSpPr txBox="1"/>
          <p:nvPr/>
        </p:nvSpPr>
        <p:spPr>
          <a:xfrm>
            <a:off x="70929" y="357241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Виділяємо в області переходів </a:t>
            </a:r>
            <a:r>
              <a:rPr lang="uk-UA" sz="2800" b="1" i="1" kern="0" dirty="0">
                <a:solidFill>
                  <a:srgbClr val="FFFF00"/>
                </a:solidFill>
              </a:rPr>
              <a:t>Запит_2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1A5CEF-8CAC-4842-B634-669E129B3CAA}"/>
              </a:ext>
            </a:extLst>
          </p:cNvPr>
          <p:cNvSpPr txBox="1"/>
          <p:nvPr/>
        </p:nvSpPr>
        <p:spPr>
          <a:xfrm>
            <a:off x="70929" y="4224524"/>
            <a:ext cx="8127140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 відкриваємо 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Додаткові форми</a:t>
            </a:r>
            <a:r>
              <a:rPr lang="uk-UA" sz="2800" b="1" i="1" kern="0" dirty="0">
                <a:solidFill>
                  <a:schemeClr val="bg1"/>
                </a:solidFill>
              </a:rPr>
              <a:t>, у якому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Розділена форма</a:t>
            </a:r>
            <a:r>
              <a:rPr lang="uk-UA" sz="2800" b="1" i="1" kern="0" dirty="0">
                <a:solidFill>
                  <a:schemeClr val="bg1"/>
                </a:solidFill>
              </a:rPr>
              <a:t>.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B0B629-4BF7-4FB4-920E-5B63F96FF0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5982" y="4224524"/>
            <a:ext cx="3795089" cy="2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9ED61A1A-8812-49A2-8FCE-CD8E7A6368F0}"/>
              </a:ext>
            </a:extLst>
          </p:cNvPr>
          <p:cNvSpPr/>
          <p:nvPr/>
        </p:nvSpPr>
        <p:spPr>
          <a:xfrm>
            <a:off x="9967161" y="5620948"/>
            <a:ext cx="2106729" cy="4312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85678146-104B-4A13-BBC2-782D839D517D}"/>
              </a:ext>
            </a:extLst>
          </p:cNvPr>
          <p:cNvSpPr/>
          <p:nvPr/>
        </p:nvSpPr>
        <p:spPr>
          <a:xfrm rot="18900000">
            <a:off x="10743502" y="49802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053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88" y="264112"/>
            <a:ext cx="8468612" cy="53282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uk-UA" sz="4000" dirty="0" smtClean="0"/>
              <a:t>Завдання для виконання</a:t>
            </a:r>
            <a:endParaRPr lang="ru-RU" sz="4000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" y="1662017"/>
            <a:ext cx="11518900" cy="310854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chemeClr val="tx2"/>
                </a:solidFill>
              </a:rPr>
              <a:t>Все виділене червоним записати в зошит.</a:t>
            </a:r>
            <a:r>
              <a:rPr lang="ru-RU" sz="2800" b="1" i="1" kern="0" dirty="0" smtClean="0">
                <a:solidFill>
                  <a:schemeClr val="tx2"/>
                </a:solidFill>
              </a:rPr>
              <a:t> </a:t>
            </a:r>
            <a:r>
              <a:rPr lang="ru-RU" sz="2800" b="1" i="1" kern="0" dirty="0" err="1" smtClean="0">
                <a:solidFill>
                  <a:schemeClr val="tx2"/>
                </a:solidFill>
              </a:rPr>
              <a:t>Слайди</a:t>
            </a:r>
            <a:r>
              <a:rPr lang="ru-RU" sz="2800" b="1" i="1" kern="0" dirty="0" smtClean="0">
                <a:solidFill>
                  <a:schemeClr val="tx2"/>
                </a:solidFill>
              </a:rPr>
              <a:t>: 3, 6, 7, 8.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 smtClean="0">
                <a:solidFill>
                  <a:schemeClr val="tx2"/>
                </a:solidFill>
              </a:rPr>
              <a:t>Заповнити таблицю Облік книг. 10 записів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 smtClean="0">
                <a:solidFill>
                  <a:schemeClr val="tx2"/>
                </a:solidFill>
              </a:rPr>
              <a:t>Створити форму для таблиці Книжки. Використовуючи Майстер форм.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 smtClean="0">
                <a:solidFill>
                  <a:schemeClr val="tx2"/>
                </a:solidFill>
              </a:rPr>
              <a:t>Створити форму для таблиці Відвідувачі (Читачі).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uk-UA" sz="2800" b="1" i="1" kern="0" dirty="0" smtClean="0">
              <a:solidFill>
                <a:schemeClr val="tx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54100" y="4601508"/>
            <a:ext cx="10363200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Сфотографувати результати та надіслати їх  вчителю на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електронну пошту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hanna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cherepin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ukr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net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або на шкільний сайт користуючись вказівкою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«Завантажити файл»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у розділі де знаходиться дане завдання.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0680415408 -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Viber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4447440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4447440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Зберігаємо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Форма_3</a:t>
            </a:r>
            <a:r>
              <a:rPr lang="uk-UA" sz="2800" b="1" i="1" kern="0" dirty="0">
                <a:solidFill>
                  <a:schemeClr val="bg1"/>
                </a:solidFill>
              </a:rPr>
              <a:t>. Вміст цієї форми зображено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F7C2D58-59FE-4014-81FC-D1E0117F47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5080" r="38768"/>
          <a:stretch/>
        </p:blipFill>
        <p:spPr>
          <a:xfrm>
            <a:off x="4623131" y="1196763"/>
            <a:ext cx="7454821" cy="531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35237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нижній частині розташовані всі записи, створені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Запит_2</a:t>
            </a:r>
            <a:r>
              <a:rPr lang="uk-UA" sz="2800" b="1" i="1" kern="0" dirty="0">
                <a:solidFill>
                  <a:schemeClr val="bg1"/>
                </a:solidFill>
              </a:rPr>
              <a:t>, а у верхній — запис, який є виділеним у нижній частині та який у цей момент можна редагувати. Стандартними способами можна виділити будь-який інший запис.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854703-691F-4F71-BD2E-DF48576504B4}"/>
              </a:ext>
            </a:extLst>
          </p:cNvPr>
          <p:cNvSpPr txBox="1"/>
          <p:nvPr/>
        </p:nvSpPr>
        <p:spPr>
          <a:xfrm>
            <a:off x="70929" y="3582612"/>
            <a:ext cx="855806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Засіб </a:t>
            </a:r>
            <a:r>
              <a:rPr lang="uk-UA" sz="2800" b="1" i="1" kern="0" dirty="0">
                <a:solidFill>
                  <a:srgbClr val="FFFF00"/>
                </a:solidFill>
              </a:rPr>
              <a:t>Кілька елементів</a:t>
            </a:r>
            <a:r>
              <a:rPr lang="uk-UA" sz="2800" b="1" i="1" kern="0" dirty="0">
                <a:solidFill>
                  <a:schemeClr val="bg1"/>
                </a:solidFill>
              </a:rPr>
              <a:t>. За допомогою цього засобу створюється форма з кількома записами. Зовнішньо форма схожа на таблицю. За замовчуванням вона виводиться в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, але її можна перевести в режим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 й додати деякі елементи керування.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0C1ABCD-923C-4594-B9CF-04FD66DB30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5278" y="3582612"/>
            <a:ext cx="3395794" cy="262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40122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3.</a:t>
            </a:r>
            <a:r>
              <a:rPr lang="uk-UA" sz="2800" b="1" i="1" kern="0" dirty="0">
                <a:solidFill>
                  <a:schemeClr val="bg1"/>
                </a:solidFill>
              </a:rPr>
              <a:t> Створити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Форма_4</a:t>
            </a:r>
            <a:r>
              <a:rPr lang="uk-UA" sz="2800" b="1" i="1" kern="0" dirty="0">
                <a:solidFill>
                  <a:schemeClr val="bg1"/>
                </a:solidFill>
              </a:rPr>
              <a:t> на основі </a:t>
            </a:r>
            <a:r>
              <a:rPr lang="uk-UA" sz="2800" b="1" i="1" kern="0" dirty="0">
                <a:solidFill>
                  <a:srgbClr val="FFFF00"/>
                </a:solidFill>
              </a:rPr>
              <a:t>Запиг_1</a:t>
            </a:r>
            <a:r>
              <a:rPr lang="uk-UA" sz="2800" b="1" i="1" kern="0" dirty="0">
                <a:solidFill>
                  <a:schemeClr val="bg1"/>
                </a:solidFill>
              </a:rPr>
              <a:t>. Згадаємо, що за допомогою цього запиту з таблиці КАДРИ вибираються дані про працівників зі стажем понад 16 років із полями Справа, Прізвище, Рік народження, Стаж, Номер магазина.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835C73-355E-47C3-BEEE-DA633F1D7DC9}"/>
              </a:ext>
            </a:extLst>
          </p:cNvPr>
          <p:cNvSpPr txBox="1"/>
          <p:nvPr/>
        </p:nvSpPr>
        <p:spPr>
          <a:xfrm>
            <a:off x="70929" y="357241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Виділяємо в області переходів </a:t>
            </a:r>
            <a:r>
              <a:rPr lang="uk-UA" sz="2800" b="1" i="1" kern="0" dirty="0">
                <a:solidFill>
                  <a:srgbClr val="FFFF00"/>
                </a:solidFill>
              </a:rPr>
              <a:t>Запит_1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DC560E-E513-4C11-A69F-F88DB588D199}"/>
              </a:ext>
            </a:extLst>
          </p:cNvPr>
          <p:cNvSpPr txBox="1"/>
          <p:nvPr/>
        </p:nvSpPr>
        <p:spPr>
          <a:xfrm>
            <a:off x="70929" y="4224524"/>
            <a:ext cx="8127140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chemeClr val="bg1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 відкриваємо 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Додаткові форми </a:t>
            </a:r>
            <a:r>
              <a:rPr lang="uk-UA" sz="2800" b="1" i="1" kern="0" dirty="0">
                <a:solidFill>
                  <a:schemeClr val="bg1"/>
                </a:solidFill>
              </a:rPr>
              <a:t>й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Кілька елементів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E46E431-012F-42AA-9D17-3956EFF011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5982" y="4224524"/>
            <a:ext cx="3795089" cy="2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46348F3C-6B0B-42B3-918C-83D8F1AA7E1A}"/>
              </a:ext>
            </a:extLst>
          </p:cNvPr>
          <p:cNvSpPr/>
          <p:nvPr/>
        </p:nvSpPr>
        <p:spPr>
          <a:xfrm>
            <a:off x="9967161" y="4877998"/>
            <a:ext cx="2106729" cy="4312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xmlns="" id="{5BA09AC0-7BD1-4BD8-BF0D-3759CE25EB98}"/>
              </a:ext>
            </a:extLst>
          </p:cNvPr>
          <p:cNvSpPr/>
          <p:nvPr/>
        </p:nvSpPr>
        <p:spPr>
          <a:xfrm rot="18900000">
            <a:off x="10743502" y="423728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583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Закриваємо форму. Після цього її можна викликати в будь-який час, для чого слід установити курсор на імені форми й двічі клацнути кнопкою миші.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919A232-B628-4944-8915-1AEC0992FA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9735"/>
          <a:stretch/>
        </p:blipFill>
        <p:spPr>
          <a:xfrm>
            <a:off x="1257774" y="3278374"/>
            <a:ext cx="9676452" cy="332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81540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Засіб </a:t>
            </a:r>
            <a:r>
              <a:rPr lang="uk-UA" sz="2800" b="1" i="1" kern="0" dirty="0">
                <a:solidFill>
                  <a:srgbClr val="FFFF00"/>
                </a:solidFill>
              </a:rPr>
              <a:t>Майстер форм</a:t>
            </a:r>
            <a:r>
              <a:rPr lang="uk-UA" sz="2800" b="1" i="1" kern="0" dirty="0">
                <a:solidFill>
                  <a:schemeClr val="bg1"/>
                </a:solidFill>
              </a:rPr>
              <a:t>. Він дає змогу вибирати з таблиць необхідні поля. Користувач у процесі створення форми відповідає на запитання від майстра, визначає властивості форми, порядок компонування форми (у стовпець, таблична й інші).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A62EE1-0085-473C-865D-7522E4D095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9944" t="13736" r="31004" b="65635"/>
          <a:stretch/>
        </p:blipFill>
        <p:spPr>
          <a:xfrm>
            <a:off x="1170688" y="3529125"/>
            <a:ext cx="9848194" cy="299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57C1167-A524-4FC7-996F-3757CF5AC85A}"/>
              </a:ext>
            </a:extLst>
          </p:cNvPr>
          <p:cNvSpPr/>
          <p:nvPr/>
        </p:nvSpPr>
        <p:spPr>
          <a:xfrm>
            <a:off x="6538948" y="3668408"/>
            <a:ext cx="3582513" cy="7669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774176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4.</a:t>
            </a:r>
            <a:r>
              <a:rPr lang="uk-UA" sz="2800" b="1" i="1" kern="0" dirty="0">
                <a:solidFill>
                  <a:schemeClr val="bg1"/>
                </a:solidFill>
              </a:rPr>
              <a:t> За допомогою Майстра форм створити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Форма_5</a:t>
            </a:r>
            <a:r>
              <a:rPr lang="uk-UA" sz="2800" b="1" i="1" kern="0" dirty="0">
                <a:solidFill>
                  <a:schemeClr val="bg1"/>
                </a:solidFill>
              </a:rPr>
              <a:t> для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. У форму включити поля Номер магазина, Адреса, Директор, Телефон.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75E5D9-865F-4D67-BF3B-1430AC89FEC8}"/>
              </a:ext>
            </a:extLst>
          </p:cNvPr>
          <p:cNvSpPr txBox="1"/>
          <p:nvPr/>
        </p:nvSpPr>
        <p:spPr>
          <a:xfrm>
            <a:off x="70929" y="3130985"/>
            <a:ext cx="12050142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області переходів виділяємо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, активізуємо вкладку Створення й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Майстер форм</a:t>
            </a:r>
            <a:r>
              <a:rPr lang="uk-UA" sz="2800" b="1" i="1" kern="0" dirty="0">
                <a:solidFill>
                  <a:schemeClr val="bg1"/>
                </a:solidFill>
              </a:rPr>
              <a:t>. Відкриється перше вікно майстра. У рядку Таблиці та запити вибираємо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, на основі якої буде створено форму. З області </a:t>
            </a:r>
            <a:r>
              <a:rPr lang="uk-UA" sz="2800" b="1" i="1" kern="0" dirty="0">
                <a:solidFill>
                  <a:srgbClr val="FFFF00"/>
                </a:solidFill>
              </a:rPr>
              <a:t>Доступні поля </a:t>
            </a:r>
            <a:r>
              <a:rPr lang="uk-UA" sz="2800" b="1" i="1" kern="0" dirty="0" err="1">
                <a:solidFill>
                  <a:schemeClr val="bg1"/>
                </a:solidFill>
              </a:rPr>
              <a:t>переносимо</a:t>
            </a:r>
            <a:r>
              <a:rPr lang="uk-UA" sz="2800" b="1" i="1" kern="0" dirty="0">
                <a:solidFill>
                  <a:schemeClr val="bg1"/>
                </a:solidFill>
              </a:rPr>
              <a:t> в область </a:t>
            </a:r>
            <a:r>
              <a:rPr lang="uk-UA" sz="2800" b="1" i="1" kern="0" dirty="0">
                <a:solidFill>
                  <a:srgbClr val="FFFF00"/>
                </a:solidFill>
              </a:rPr>
              <a:t>Вибрані поля</a:t>
            </a:r>
            <a:r>
              <a:rPr lang="uk-UA" sz="2800" b="1" i="1" kern="0" dirty="0">
                <a:solidFill>
                  <a:schemeClr val="bg1"/>
                </a:solidFill>
              </a:rPr>
              <a:t> такі поля: Номер магазина, Адреса, Директор, Телефон (подвійним клацанням цих імен). </a:t>
            </a:r>
          </a:p>
        </p:txBody>
      </p:sp>
    </p:spTree>
    <p:extLst>
      <p:ext uri="{BB962C8B-B14F-4D97-AF65-F5344CB8AC3E}">
        <p14:creationId xmlns="" xmlns:p14="http://schemas.microsoft.com/office/powerpoint/2010/main" val="2099018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4185761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цього вікно майстра буде мати вигляд, зображений на рисунку.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Далі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DB9A-9F8A-4948-B756-9D7E01617F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176" y="1801824"/>
            <a:ext cx="7747895" cy="470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66744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4353926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Відкриється вікно, у якому вибираємо макет форми, наприклад, </a:t>
            </a:r>
            <a:r>
              <a:rPr lang="uk-UA" sz="2800" b="1" i="1" kern="0" dirty="0">
                <a:solidFill>
                  <a:srgbClr val="FFFF00"/>
                </a:solidFill>
              </a:rPr>
              <a:t>Стовпці</a:t>
            </a:r>
            <a:r>
              <a:rPr lang="uk-UA" sz="2800" b="1" i="1" kern="0" dirty="0">
                <a:solidFill>
                  <a:schemeClr val="bg1"/>
                </a:solidFill>
              </a:rPr>
              <a:t>, й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Далі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2B7C8A-4284-47B3-AB94-FAF2D80298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0469" y="1801824"/>
            <a:ext cx="7580602" cy="460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87391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602507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наступному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Майстра форм </a:t>
            </a:r>
            <a:r>
              <a:rPr lang="uk-UA" sz="2800" b="1" i="1" kern="0" dirty="0">
                <a:solidFill>
                  <a:schemeClr val="bg1"/>
                </a:solidFill>
              </a:rPr>
              <a:t>у поле </a:t>
            </a:r>
            <a:r>
              <a:rPr lang="uk-UA" sz="2800" b="1" i="1" kern="0" dirty="0">
                <a:solidFill>
                  <a:srgbClr val="FFFF00"/>
                </a:solidFill>
              </a:rPr>
              <a:t>Виберіть назву для форми </a:t>
            </a:r>
            <a:r>
              <a:rPr lang="uk-UA" sz="2800" b="1" i="1" kern="0" dirty="0">
                <a:solidFill>
                  <a:schemeClr val="bg1"/>
                </a:solidFill>
              </a:rPr>
              <a:t>вводимо назву </a:t>
            </a:r>
            <a:r>
              <a:rPr lang="uk-UA" sz="2800" b="1" i="1" kern="0" dirty="0">
                <a:solidFill>
                  <a:srgbClr val="FFFF00"/>
                </a:solidFill>
              </a:rPr>
              <a:t>Форма_5</a:t>
            </a:r>
            <a:r>
              <a:rPr lang="uk-UA" sz="2800" b="1" i="1" kern="0" dirty="0">
                <a:solidFill>
                  <a:schemeClr val="bg1"/>
                </a:solidFill>
              </a:rPr>
              <a:t> і використовуємо перемикач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 форму для перегляду й уведення даних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CCAC83-533E-454C-8157-5094266C46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535" y="1812335"/>
            <a:ext cx="5947536" cy="3848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BB5403-EE2D-466A-B6A2-9516DEB2C01A}"/>
              </a:ext>
            </a:extLst>
          </p:cNvPr>
          <p:cNvSpPr txBox="1"/>
          <p:nvPr/>
        </p:nvSpPr>
        <p:spPr>
          <a:xfrm>
            <a:off x="70928" y="5776999"/>
            <a:ext cx="12050141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Після цього натискаємо кнопку </a:t>
            </a:r>
            <a:r>
              <a:rPr lang="uk-UA" sz="2700" b="1" i="1" kern="0" dirty="0">
                <a:solidFill>
                  <a:srgbClr val="FFFF00"/>
                </a:solidFill>
              </a:rPr>
              <a:t>Готово</a:t>
            </a:r>
            <a:r>
              <a:rPr lang="uk-UA" sz="2700" b="1" i="1" kern="0" dirty="0">
                <a:solidFill>
                  <a:schemeClr val="bg1"/>
                </a:solidFill>
              </a:rPr>
              <a:t>. Форма буде автоматично збережена й відкриється в режимі </a:t>
            </a:r>
            <a:r>
              <a:rPr lang="uk-UA" sz="2700" b="1" i="1" kern="0" dirty="0">
                <a:solidFill>
                  <a:srgbClr val="FFFF00"/>
                </a:solidFill>
              </a:rPr>
              <a:t>Форми</a:t>
            </a:r>
            <a:r>
              <a:rPr lang="uk-UA" sz="27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36004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 Вміст форми зображено на рисунку.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2952984-6FAF-43F4-8529-CC80D3C362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120" t="34241"/>
          <a:stretch/>
        </p:blipFill>
        <p:spPr>
          <a:xfrm>
            <a:off x="339062" y="2518024"/>
            <a:ext cx="11513875" cy="386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44801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3162196"/>
            <a:ext cx="9208626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Виникає питання: навіщо потрібні форми, якщо дані можна вводити безпосередньо в таблиці? Так, дійсно, дані зберігаються в таблицях, у яких безпосередньо можна вводити, редагувати й видаляти дані. Але не кожному користувачеві має надаватися таке право.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D859306-3137-4265-A7D4-6C69D4A8504F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rgbClr val="FFFFFF"/>
                </a:solidFill>
              </a:rPr>
              <a:t> — це об'єкт бази даних Access 2016, головне призначення якого — забезпечити користувачам зручне введення, редагування й видалення даних із бази даних.</a:t>
            </a:r>
          </a:p>
        </p:txBody>
      </p:sp>
      <p:pic>
        <p:nvPicPr>
          <p:cNvPr id="21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D7C130FD-7F2E-4D7F-AD34-2DD62AD99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reate, new, table icon">
            <a:extLst>
              <a:ext uri="{FF2B5EF4-FFF2-40B4-BE49-F238E27FC236}">
                <a16:creationId xmlns:a16="http://schemas.microsoft.com/office/drawing/2014/main" xmlns="" id="{FF4E613A-46A5-4E13-9979-79F64AFA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430" y="3193726"/>
            <a:ext cx="2841570" cy="284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1413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9215" y="1037676"/>
            <a:ext cx="4839154" cy="5608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xmlns="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Picture 4" descr="dialog, field, fields, form, popup, window icon">
            <a:extLst>
              <a:ext uri="{FF2B5EF4-FFF2-40B4-BE49-F238E27FC236}">
                <a16:creationId xmlns:a16="http://schemas.microsoft.com/office/drawing/2014/main" xmlns="" id="{2A580930-82A4-4807-BEA0-43EB2860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Більше того, для забезпечення цілісності та безпечності БД як структура бази даних, так і самі таблиці не мають бути доступними для більшості користувачів.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9FA31A-9998-484C-ADA5-0C5D94CB2713}"/>
              </a:ext>
            </a:extLst>
          </p:cNvPr>
          <p:cNvSpPr txBox="1"/>
          <p:nvPr/>
        </p:nvSpPr>
        <p:spPr>
          <a:xfrm>
            <a:off x="72008" y="3172706"/>
            <a:ext cx="831524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диспетчер аеропорту може </a:t>
            </a:r>
            <a:r>
              <a:rPr lang="uk-UA" sz="2800" b="1" i="1" kern="0" dirty="0" err="1">
                <a:solidFill>
                  <a:schemeClr val="bg1"/>
                </a:solidFill>
              </a:rPr>
              <a:t>внести</a:t>
            </a:r>
            <a:r>
              <a:rPr lang="uk-UA" sz="2800" b="1" i="1" kern="0" dirty="0">
                <a:solidFill>
                  <a:schemeClr val="bg1"/>
                </a:solidFill>
              </a:rPr>
              <a:t> до БД дані про те, що літак рейсу 1025 здійснив посадку в аеропорту о 12.00. Але він не має права змінити номер рейсу або його маршрут. Це право належить власнику компанії і адміністрації аеропорту. 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airport icon&quot;">
            <a:extLst>
              <a:ext uri="{FF2B5EF4-FFF2-40B4-BE49-F238E27FC236}">
                <a16:creationId xmlns:a16="http://schemas.microsoft.com/office/drawing/2014/main" xmlns="" id="{50D86E7D-93EF-467D-B3CF-9430B7DAB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20"/>
          <a:stretch/>
        </p:blipFill>
        <p:spPr bwMode="auto">
          <a:xfrm>
            <a:off x="8565931" y="3172705"/>
            <a:ext cx="3554061" cy="3530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8283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958641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 само продавець супермаркету може </a:t>
            </a:r>
            <a:r>
              <a:rPr lang="uk-UA" sz="2800" b="1" i="1" kern="0" dirty="0" err="1">
                <a:solidFill>
                  <a:schemeClr val="bg1"/>
                </a:solidFill>
              </a:rPr>
              <a:t>внести</a:t>
            </a:r>
            <a:r>
              <a:rPr lang="uk-UA" sz="2800" b="1" i="1" kern="0" dirty="0">
                <a:solidFill>
                  <a:schemeClr val="bg1"/>
                </a:solidFill>
              </a:rPr>
              <a:t> дані про реалізацію конкретного товару, але він не може змінити ціну товару, це право належить адміністрації супермаркету.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D8C5F8-54DD-45AA-A388-713D73E880DF}"/>
              </a:ext>
            </a:extLst>
          </p:cNvPr>
          <p:cNvSpPr txBox="1"/>
          <p:nvPr/>
        </p:nvSpPr>
        <p:spPr>
          <a:xfrm>
            <a:off x="72008" y="3593116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chemeClr val="bg1"/>
                </a:solidFill>
              </a:rPr>
              <a:t> — це фактично електронний бланк, який для кожної групи користувачів має свою структуру. У цій структурі містяться назви тих полів, які доступні для певної групи користувачів. Після заповнення конкретними даними цих полів дані потрапляють у відповідні поля таблиць для подальшого збереження.</a:t>
            </a:r>
          </a:p>
        </p:txBody>
      </p:sp>
      <p:pic>
        <p:nvPicPr>
          <p:cNvPr id="2050" name="Picture 2" descr="assistant, cashier, seller, shop, store, supermarket, woman icon">
            <a:extLst>
              <a:ext uri="{FF2B5EF4-FFF2-40B4-BE49-F238E27FC236}">
                <a16:creationId xmlns:a16="http://schemas.microsoft.com/office/drawing/2014/main" xmlns="" id="{82D03B5A-965B-4EBC-9D61-D1F1708A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578" y="1196763"/>
            <a:ext cx="2459413" cy="2459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9072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Отже, форми: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AD7E9CDC-2871-48E5-BDC3-EB24DEEA6B7A}"/>
              </a:ext>
            </a:extLst>
          </p:cNvPr>
          <p:cNvSpPr/>
          <p:nvPr/>
        </p:nvSpPr>
        <p:spPr>
          <a:xfrm>
            <a:off x="69850" y="1821141"/>
            <a:ext cx="3703364" cy="68032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одного боку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AD5BD335-FBA5-4086-82BF-6184BA9DF6F0}"/>
              </a:ext>
            </a:extLst>
          </p:cNvPr>
          <p:cNvSpPr/>
          <p:nvPr/>
        </p:nvSpPr>
        <p:spPr>
          <a:xfrm>
            <a:off x="3878317" y="1821141"/>
            <a:ext cx="8243834" cy="68032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з іншого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E6FE6BE0-6FAD-49EC-94AA-B0B05D0A52DA}"/>
              </a:ext>
            </a:extLst>
          </p:cNvPr>
          <p:cNvSpPr/>
          <p:nvPr/>
        </p:nvSpPr>
        <p:spPr>
          <a:xfrm>
            <a:off x="69850" y="2602622"/>
            <a:ext cx="3703364" cy="19049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забезпечують дані від несанкціонованого доступу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1D6F01E6-2F92-45FC-A5D0-62BE687274B9}"/>
              </a:ext>
            </a:extLst>
          </p:cNvPr>
          <p:cNvSpPr/>
          <p:nvPr/>
        </p:nvSpPr>
        <p:spPr>
          <a:xfrm>
            <a:off x="3878317" y="2602622"/>
            <a:ext cx="8243834" cy="19049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спрощують сам процес уведення даних, оскільки користувачу не треба переглядати таблицю з десятками полів і відшукувати потрібні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E899B0-9478-48B8-B1D5-E3E6200DFD06}"/>
              </a:ext>
            </a:extLst>
          </p:cNvPr>
          <p:cNvSpPr txBox="1"/>
          <p:nvPr/>
        </p:nvSpPr>
        <p:spPr>
          <a:xfrm>
            <a:off x="69850" y="4611231"/>
            <a:ext cx="12050142" cy="175432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Йому вже пропонується бланк, наприклад, із двома-трьома полями, у які він має право </a:t>
            </a:r>
            <a:r>
              <a:rPr lang="uk-UA" sz="2700" b="1" i="1" kern="0" dirty="0" err="1">
                <a:solidFill>
                  <a:schemeClr val="bg1"/>
                </a:solidFill>
              </a:rPr>
              <a:t>внести</a:t>
            </a:r>
            <a:r>
              <a:rPr lang="uk-UA" sz="2700" b="1" i="1" kern="0" dirty="0">
                <a:solidFill>
                  <a:schemeClr val="bg1"/>
                </a:solidFill>
              </a:rPr>
              <a:t> необхідні дані. Важливо й те, що за допомогою форми дані можуть оновлюватися одночасно в кількох пов'язаних таблицях.</a:t>
            </a:r>
          </a:p>
        </p:txBody>
      </p:sp>
    </p:spTree>
    <p:extLst>
      <p:ext uri="{BB962C8B-B14F-4D97-AF65-F5344CB8AC3E}">
        <p14:creationId xmlns="" xmlns:p14="http://schemas.microsoft.com/office/powerpoint/2010/main" val="1949084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6528489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Форма може складатися з багатьох елементів, які називаються елементами керування: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form icon&quot;">
            <a:extLst>
              <a:ext uri="{FF2B5EF4-FFF2-40B4-BE49-F238E27FC236}">
                <a16:creationId xmlns:a16="http://schemas.microsoft.com/office/drawing/2014/main" xmlns="" id="{9388FC4A-6069-4B18-A918-2511387CF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78" y="1196763"/>
            <a:ext cx="5382713" cy="5382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B6586558-2C12-4C25-BB28-774D57C6578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79758444"/>
              </p:ext>
            </p:extLst>
          </p:nvPr>
        </p:nvGraphicFramePr>
        <p:xfrm>
          <a:off x="126385" y="2858814"/>
          <a:ext cx="6474112" cy="390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487525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Форма має такі основні розділи.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BAFA96-071F-4DD0-B51E-7D41304590C4}"/>
              </a:ext>
            </a:extLst>
          </p:cNvPr>
          <p:cNvSpPr txBox="1"/>
          <p:nvPr/>
        </p:nvSpPr>
        <p:spPr>
          <a:xfrm>
            <a:off x="2680138" y="1869975"/>
            <a:ext cx="9439286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це верхня частина форми. В ній можна розмістити текст, графіку й решту елементів керування. Розділ заголовка розміщується тільки на першій сторінці.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16ABF17-C6A7-43D1-A43F-F65C7AAB2C44}"/>
              </a:ext>
            </a:extLst>
          </p:cNvPr>
          <p:cNvSpPr/>
          <p:nvPr/>
        </p:nvSpPr>
        <p:spPr>
          <a:xfrm>
            <a:off x="72008" y="1869975"/>
            <a:ext cx="2523872" cy="1815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Область заголовка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BB2800-0215-4BB1-9C54-A62B1F1A67C3}"/>
              </a:ext>
            </a:extLst>
          </p:cNvPr>
          <p:cNvSpPr txBox="1"/>
          <p:nvPr/>
        </p:nvSpPr>
        <p:spPr>
          <a:xfrm>
            <a:off x="2680138" y="3797041"/>
            <a:ext cx="9439286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це основний розділ, який містить дані. Він може містити також елементи керування.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1F9B9D99-ED9D-47D8-856E-FC6ED1E4DEFE}"/>
              </a:ext>
            </a:extLst>
          </p:cNvPr>
          <p:cNvSpPr/>
          <p:nvPr/>
        </p:nvSpPr>
        <p:spPr>
          <a:xfrm>
            <a:off x="72008" y="3797041"/>
            <a:ext cx="2523872" cy="954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Область даних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D7CCAB0D-E774-4FF8-AD47-E8764294D9B7}"/>
              </a:ext>
            </a:extLst>
          </p:cNvPr>
          <p:cNvSpPr/>
          <p:nvPr/>
        </p:nvSpPr>
        <p:spPr>
          <a:xfrm>
            <a:off x="72008" y="4862332"/>
            <a:ext cx="2523872" cy="954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Область примітки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686BDAB2-C883-4630-8D57-859428952825}"/>
              </a:ext>
            </a:extLst>
          </p:cNvPr>
          <p:cNvSpPr/>
          <p:nvPr/>
        </p:nvSpPr>
        <p:spPr>
          <a:xfrm>
            <a:off x="2680138" y="4862331"/>
            <a:ext cx="9439286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розміщується на останній сторінці форми.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387564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7" y="2131042"/>
            <a:ext cx="117633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Система </a:t>
            </a:r>
            <a:r>
              <a:rPr lang="uk-UA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має різні засоби створення форм, які розміщені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254B6D49-FA74-4EE4-89B0-B0D434D53250}"/>
              </a:ext>
            </a:extLst>
          </p:cNvPr>
          <p:cNvSpPr/>
          <p:nvPr/>
        </p:nvSpPr>
        <p:spPr>
          <a:xfrm>
            <a:off x="6896300" y="3250327"/>
            <a:ext cx="4988167" cy="14235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EDE2C1FB-4245-4733-8CC4-5F91E9B7E803}"/>
              </a:ext>
            </a:extLst>
          </p:cNvPr>
          <p:cNvSpPr/>
          <p:nvPr/>
        </p:nvSpPr>
        <p:spPr>
          <a:xfrm rot="18900000">
            <a:off x="10035469" y="257832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AC0975-7376-4BEA-A3D4-2DE80873DD23}"/>
              </a:ext>
            </a:extLst>
          </p:cNvPr>
          <p:cNvSpPr txBox="1"/>
          <p:nvPr/>
        </p:nvSpPr>
        <p:spPr>
          <a:xfrm>
            <a:off x="72008" y="4826467"/>
            <a:ext cx="12050142" cy="523220"/>
          </a:xfrm>
          <a:prstGeom prst="wedgeRectCallout">
            <a:avLst>
              <a:gd name="adj1" fmla="val 45804"/>
              <a:gd name="adj2" fmla="val -160474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Додаткові форми </a:t>
            </a:r>
            <a:r>
              <a:rPr lang="uk-UA" sz="2800" b="1" i="1" kern="0" dirty="0">
                <a:solidFill>
                  <a:schemeClr val="bg1"/>
                </a:solidFill>
              </a:rPr>
              <a:t>мають такі засоби: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F68028A9-4CD8-4D8D-9E35-FC682A5467AA}"/>
              </a:ext>
            </a:extLst>
          </p:cNvPr>
          <p:cNvSpPr/>
          <p:nvPr/>
        </p:nvSpPr>
        <p:spPr>
          <a:xfrm>
            <a:off x="69768" y="5461180"/>
            <a:ext cx="2887061" cy="12635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chemeClr val="bg1"/>
                </a:solidFill>
              </a:rPr>
              <a:t>Кілька елементів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D546B95F-B30F-48FA-A7AA-8CF158019497}"/>
              </a:ext>
            </a:extLst>
          </p:cNvPr>
          <p:cNvSpPr/>
          <p:nvPr/>
        </p:nvSpPr>
        <p:spPr>
          <a:xfrm>
            <a:off x="3122898" y="5461180"/>
            <a:ext cx="2887061" cy="12635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Таблиця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27906261-07BE-4DD0-910A-FEA11E3B4BE4}"/>
              </a:ext>
            </a:extLst>
          </p:cNvPr>
          <p:cNvSpPr/>
          <p:nvPr/>
        </p:nvSpPr>
        <p:spPr>
          <a:xfrm>
            <a:off x="6176027" y="5461180"/>
            <a:ext cx="2887061" cy="12635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Розділена форма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E22DF027-154D-42A3-9A0E-DDB0BF333DB0}"/>
              </a:ext>
            </a:extLst>
          </p:cNvPr>
          <p:cNvSpPr/>
          <p:nvPr/>
        </p:nvSpPr>
        <p:spPr>
          <a:xfrm>
            <a:off x="9227310" y="5463098"/>
            <a:ext cx="2887061" cy="12635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Модальне діалогове вікно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66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205583</TotalTime>
  <Words>1626</Words>
  <Application>Microsoft Office PowerPoint</Application>
  <PresentationFormat>Произвольный</PresentationFormat>
  <Paragraphs>146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Створення форм за допомогою простих засобів</vt:lpstr>
      <vt:lpstr>Завдання для виконання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Anna</cp:lastModifiedBy>
  <cp:revision>782</cp:revision>
  <dcterms:created xsi:type="dcterms:W3CDTF">2016-06-06T19:48:43Z</dcterms:created>
  <dcterms:modified xsi:type="dcterms:W3CDTF">2020-04-21T10:33:01Z</dcterms:modified>
</cp:coreProperties>
</file>