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861" r:id="rId3"/>
    <p:sldId id="1843" r:id="rId4"/>
    <p:sldId id="1845" r:id="rId5"/>
    <p:sldId id="1852" r:id="rId6"/>
    <p:sldId id="1853" r:id="rId7"/>
    <p:sldId id="1854" r:id="rId8"/>
    <p:sldId id="1855" r:id="rId9"/>
    <p:sldId id="1846" r:id="rId10"/>
    <p:sldId id="1856" r:id="rId11"/>
    <p:sldId id="1847" r:id="rId12"/>
    <p:sldId id="1848" r:id="rId13"/>
    <p:sldId id="1857" r:id="rId14"/>
    <p:sldId id="1858" r:id="rId15"/>
    <p:sldId id="1859" r:id="rId16"/>
    <p:sldId id="1354" r:id="rId17"/>
    <p:sldId id="30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00"/>
    <a:srgbClr val="FF0000"/>
    <a:srgbClr val="FFFF00"/>
    <a:srgbClr val="0070C0"/>
    <a:srgbClr val="19426B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Використання форм для введення й редагування даних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="" xmlns:a16="http://schemas.microsoft.com/office/drawing/2014/main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="" xmlns:a16="http://schemas.microsoft.com/office/drawing/2014/main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="" xmlns:a16="http://schemas.microsoft.com/office/drawing/2014/main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dialog, field, fields, form, popup, window icon">
            <a:extLst>
              <a:ext uri="{FF2B5EF4-FFF2-40B4-BE49-F238E27FC236}">
                <a16:creationId xmlns="" xmlns:a16="http://schemas.microsoft.com/office/drawing/2014/main" id="{DC459873-C1DC-4085-A4C3-0D7BF630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792636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Пошук запису можна здійснити за допомогою кнопок панелі навігації. Якщо відомий номер запису, до якого необхідно </a:t>
            </a:r>
            <a:r>
              <a:rPr lang="uk-UA" sz="2800" b="1" i="1" kern="0" dirty="0" err="1">
                <a:solidFill>
                  <a:schemeClr val="bg1"/>
                </a:solidFill>
              </a:rPr>
              <a:t>внести</a:t>
            </a:r>
            <a:r>
              <a:rPr lang="uk-UA" sz="2800" b="1" i="1" kern="0" dirty="0">
                <a:solidFill>
                  <a:schemeClr val="bg1"/>
                </a:solidFill>
              </a:rPr>
              <a:t> зміни, то цей номер уводиться в поле поточного запису й натискається кнопка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264CBFF-DA93-4397-B09F-9DEEB401F5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775" t="26127" r="51897"/>
          <a:stretch/>
        </p:blipFill>
        <p:spPr>
          <a:xfrm>
            <a:off x="8126063" y="1196763"/>
            <a:ext cx="3941379" cy="5035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C53CC48-9FAE-4C38-9B2B-1AFD6E2DBAE2}"/>
              </a:ext>
            </a:extLst>
          </p:cNvPr>
          <p:cNvSpPr txBox="1"/>
          <p:nvPr/>
        </p:nvSpPr>
        <p:spPr>
          <a:xfrm>
            <a:off x="72008" y="3963865"/>
            <a:ext cx="792636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також скористатися кнопкою </a:t>
            </a:r>
            <a:r>
              <a:rPr lang="uk-UA" sz="2800" b="1" i="1" kern="0" dirty="0">
                <a:solidFill>
                  <a:srgbClr val="FFFF00"/>
                </a:solidFill>
              </a:rPr>
              <a:t>Пошук</a:t>
            </a:r>
            <a:r>
              <a:rPr lang="uk-UA" sz="2800" b="1" i="1" kern="0" dirty="0">
                <a:solidFill>
                  <a:schemeClr val="bg1"/>
                </a:solidFill>
              </a:rPr>
              <a:t> на панелі навігації. Наприклад, якщо увести прізвище Костюк</a:t>
            </a:r>
            <a:r>
              <a:rPr lang="uk-UA" sz="2800" dirty="0"/>
              <a:t>   </a:t>
            </a:r>
            <a:r>
              <a:rPr lang="uk-UA" sz="2800" b="1" i="1" kern="0" dirty="0">
                <a:solidFill>
                  <a:schemeClr val="bg1"/>
                </a:solidFill>
              </a:rPr>
              <a:t>А.А., то автоматично висвітяться дані запису з цим прізвищем.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A38B6B77-55B0-457F-80E4-BD560B30E2B0}"/>
              </a:ext>
            </a:extLst>
          </p:cNvPr>
          <p:cNvSpPr/>
          <p:nvPr/>
        </p:nvSpPr>
        <p:spPr>
          <a:xfrm>
            <a:off x="11138534" y="5726429"/>
            <a:ext cx="856591" cy="2902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191E43E2-F522-4CE7-ACFA-F5DB05C52CE8}"/>
              </a:ext>
            </a:extLst>
          </p:cNvPr>
          <p:cNvSpPr/>
          <p:nvPr/>
        </p:nvSpPr>
        <p:spPr>
          <a:xfrm rot="2700000" flipH="1">
            <a:off x="10412974" y="507656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14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6265730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внесення відповідних змін у запис форму необхідно зберегти. Уведемо в поле Адреса цього запису нову адресу: вул. Вільна, 7. Зберігаємо та закриваємо форму. Після цього відкриємо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й переконаємося, що зміни </a:t>
            </a:r>
            <a:r>
              <a:rPr lang="uk-UA" sz="2800" b="1" i="1" kern="0" dirty="0" err="1">
                <a:solidFill>
                  <a:schemeClr val="bg1"/>
                </a:solidFill>
              </a:rPr>
              <a:t>внесено</a:t>
            </a:r>
            <a:r>
              <a:rPr lang="uk-UA" sz="2800" b="1" i="1" kern="0" dirty="0">
                <a:solidFill>
                  <a:schemeClr val="bg1"/>
                </a:solidFill>
              </a:rPr>
              <a:t> правильно.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1EE660F-0833-4DEE-8C9B-276EF76CC1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776" t="24982" r="51273" b="18140"/>
          <a:stretch/>
        </p:blipFill>
        <p:spPr>
          <a:xfrm>
            <a:off x="6516415" y="1165761"/>
            <a:ext cx="5519495" cy="5326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F3308383-E868-47BA-9A0F-75C1160A1A62}"/>
              </a:ext>
            </a:extLst>
          </p:cNvPr>
          <p:cNvSpPr/>
          <p:nvPr/>
        </p:nvSpPr>
        <p:spPr>
          <a:xfrm>
            <a:off x="9668844" y="4154214"/>
            <a:ext cx="1842436" cy="4127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363F1C54-126E-4611-9F49-6DFCC421CC96}"/>
              </a:ext>
            </a:extLst>
          </p:cNvPr>
          <p:cNvSpPr/>
          <p:nvPr/>
        </p:nvSpPr>
        <p:spPr>
          <a:xfrm rot="18900000">
            <a:off x="10104825" y="347539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14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24" y="3970770"/>
            <a:ext cx="118681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3.   Видалення записів.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Видалити запис із таблиці за допомогою форми можна, наприклад, так: знаходимо у формі запис, який необхідно видалити,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Запис</a:t>
            </a:r>
            <a:r>
              <a:rPr lang="uk-UA" sz="2800" b="1" i="1" kern="0" dirty="0">
                <a:solidFill>
                  <a:schemeClr val="bg1"/>
                </a:solidFill>
              </a:rPr>
              <a:t>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chemeClr val="bg1"/>
                </a:solidFill>
              </a:rPr>
              <a:t> відкриваємо 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</a:t>
            </a:r>
            <a:r>
              <a:rPr lang="uk-UA" sz="2800" b="1" i="1" kern="0" dirty="0">
                <a:solidFill>
                  <a:schemeClr val="bg1"/>
                </a:solidFill>
              </a:rPr>
              <a:t> й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 запис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34DA4E2C-F30F-48E1-ACE1-173B3D8B6C82}"/>
              </a:ext>
            </a:extLst>
          </p:cNvPr>
          <p:cNvSpPr/>
          <p:nvPr/>
        </p:nvSpPr>
        <p:spPr>
          <a:xfrm>
            <a:off x="5321247" y="5701703"/>
            <a:ext cx="1767257" cy="3009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4BE61823-B071-45F2-ADB1-35355BCCC738}"/>
              </a:ext>
            </a:extLst>
          </p:cNvPr>
          <p:cNvSpPr/>
          <p:nvPr/>
        </p:nvSpPr>
        <p:spPr>
          <a:xfrm rot="18900000">
            <a:off x="5706429" y="503738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35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Видалимо, наприклад,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Форми_6</a:t>
            </a:r>
            <a:r>
              <a:rPr lang="uk-UA" sz="2800" b="1" i="1" kern="0" dirty="0">
                <a:solidFill>
                  <a:schemeClr val="bg1"/>
                </a:solidFill>
              </a:rPr>
              <a:t> із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запис, де є прізвище Костюк А.А. Для цього відкриваємо </a:t>
            </a:r>
            <a:r>
              <a:rPr lang="uk-UA" sz="2800" b="1" i="1" kern="0" dirty="0">
                <a:solidFill>
                  <a:srgbClr val="FFFF00"/>
                </a:solidFill>
              </a:rPr>
              <a:t>Форму_6</a:t>
            </a:r>
            <a:r>
              <a:rPr lang="uk-UA" sz="2800" b="1" i="1" kern="0" dirty="0">
                <a:solidFill>
                  <a:schemeClr val="bg1"/>
                </a:solidFill>
              </a:rPr>
              <a:t>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. Знаходимо запис із прізвищем Костюк А.А. У групі Записи відкриваємо 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</a:t>
            </a:r>
            <a:r>
              <a:rPr lang="uk-UA" sz="2800" b="1" i="1" kern="0" dirty="0">
                <a:solidFill>
                  <a:schemeClr val="bg1"/>
                </a:solidFill>
              </a:rPr>
              <a:t> (</a:t>
            </a:r>
            <a:r>
              <a:rPr lang="en-US" sz="2800" b="1" i="1" kern="0" dirty="0">
                <a:solidFill>
                  <a:schemeClr val="bg1"/>
                </a:solidFill>
              </a:rPr>
              <a:t>Del) </a:t>
            </a:r>
            <a:r>
              <a:rPr lang="uk-UA" sz="2800" b="1" i="1" kern="0" dirty="0">
                <a:solidFill>
                  <a:schemeClr val="bg1"/>
                </a:solidFill>
              </a:rPr>
              <a:t>і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 запис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A717797-D839-477D-A5EE-DB99E95F1B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8623" y="3996812"/>
            <a:ext cx="6801369" cy="2246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7D85B2-5545-43C1-986C-034F8806C841}"/>
              </a:ext>
            </a:extLst>
          </p:cNvPr>
          <p:cNvSpPr txBox="1"/>
          <p:nvPr/>
        </p:nvSpPr>
        <p:spPr>
          <a:xfrm>
            <a:off x="72007" y="3996812"/>
            <a:ext cx="515163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результаті на екрані з'явиться вікно, де необхідно підтвердити видалення цього запису.</a:t>
            </a:r>
          </a:p>
        </p:txBody>
      </p:sp>
    </p:spTree>
    <p:extLst>
      <p:ext uri="{BB962C8B-B14F-4D97-AF65-F5344CB8AC3E}">
        <p14:creationId xmlns:p14="http://schemas.microsoft.com/office/powerpoint/2010/main" xmlns="" val="14245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Слід ураховувати, що для зв'язаних таблиць видалити запис не завжди вдається. Якщо запис не має підлеглих записів у зв'язаних таблицях або дозволене каскадне видалення записів, то видалення можливе. У такому випадку відкривається вікно з проханням підтвердити видалення.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101F3E2-46AA-4740-BB52-6080158755E6}"/>
              </a:ext>
            </a:extLst>
          </p:cNvPr>
          <p:cNvSpPr txBox="1"/>
          <p:nvPr/>
        </p:nvSpPr>
        <p:spPr>
          <a:xfrm>
            <a:off x="70929" y="3965282"/>
            <a:ext cx="974573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підтвердження видалення слід натиснути кнопку Так, інакше буде виведено повідомлення про неможливість видалення. Якщо ж запис має підлеглі записи у зв'язаних таблицях, то необхідно видалити з інших таблиць усі записи, які з ним пов'язані.</a:t>
            </a:r>
          </a:p>
        </p:txBody>
      </p:sp>
      <p:pic>
        <p:nvPicPr>
          <p:cNvPr id="1026" name="Picture 2" descr="cross, delete, remove icon">
            <a:extLst>
              <a:ext uri="{FF2B5EF4-FFF2-40B4-BE49-F238E27FC236}">
                <a16:creationId xmlns="" xmlns:a16="http://schemas.microsoft.com/office/drawing/2014/main" id="{6B73DCB3-C028-4DB5-A21E-24068629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8822" y="4199643"/>
            <a:ext cx="2162249" cy="21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67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Зазначимо, що форми створюють можливість переглядати й прослуховувати об'єкти типу </a:t>
            </a:r>
            <a:r>
              <a:rPr lang="en-US" sz="2800" b="1" i="1" kern="0" dirty="0">
                <a:solidFill>
                  <a:srgbClr val="FFFF00"/>
                </a:solidFill>
              </a:rPr>
              <a:t>OLE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Поля з даними цього типу можуть бути: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07DAFBB3-7AF2-48AD-AFD9-842673E384CE}"/>
              </a:ext>
            </a:extLst>
          </p:cNvPr>
          <p:cNvSpPr/>
          <p:nvPr/>
        </p:nvSpPr>
        <p:spPr>
          <a:xfrm>
            <a:off x="70929" y="271074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малюнками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74226C62-215B-4B8D-A154-08780892F7B1}"/>
              </a:ext>
            </a:extLst>
          </p:cNvPr>
          <p:cNvSpPr/>
          <p:nvPr/>
        </p:nvSpPr>
        <p:spPr>
          <a:xfrm>
            <a:off x="4111631" y="271074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звуковими файлами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489799ED-29C3-4576-BB4A-D9E79AA781DF}"/>
              </a:ext>
            </a:extLst>
          </p:cNvPr>
          <p:cNvSpPr/>
          <p:nvPr/>
        </p:nvSpPr>
        <p:spPr>
          <a:xfrm>
            <a:off x="8150179" y="271074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файлами </a:t>
            </a:r>
            <a:r>
              <a:rPr lang="en-US" sz="2800" b="1" i="1" kern="0" dirty="0">
                <a:solidFill>
                  <a:schemeClr val="bg1"/>
                </a:solidFill>
              </a:rPr>
              <a:t>Word </a:t>
            </a:r>
            <a:r>
              <a:rPr lang="uk-UA" sz="2800" b="1" i="1" kern="0" dirty="0">
                <a:solidFill>
                  <a:schemeClr val="bg1"/>
                </a:solidFill>
              </a:rPr>
              <a:t>або </a:t>
            </a:r>
            <a:r>
              <a:rPr lang="en-US" sz="2800" b="1" i="1" kern="0" dirty="0">
                <a:solidFill>
                  <a:schemeClr val="bg1"/>
                </a:solidFill>
              </a:rPr>
              <a:t>Excel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613921E-0A86-4217-80F6-A25071B1FB31}"/>
              </a:ext>
            </a:extLst>
          </p:cNvPr>
          <p:cNvSpPr txBox="1"/>
          <p:nvPr/>
        </p:nvSpPr>
        <p:spPr>
          <a:xfrm>
            <a:off x="70928" y="4132399"/>
            <a:ext cx="949348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Вставити в поле форми об'єкт </a:t>
            </a:r>
            <a:r>
              <a:rPr lang="en-US" sz="2800" b="1" i="1" kern="0" dirty="0">
                <a:solidFill>
                  <a:schemeClr val="bg1"/>
                </a:solidFill>
              </a:rPr>
              <a:t>OLE </a:t>
            </a:r>
            <a:r>
              <a:rPr lang="uk-UA" sz="2800" b="1" i="1" kern="0" dirty="0">
                <a:solidFill>
                  <a:schemeClr val="bg1"/>
                </a:solidFill>
              </a:rPr>
              <a:t>можна, наприклад, так: скопіювати об'єкт </a:t>
            </a:r>
            <a:r>
              <a:rPr lang="en-US" sz="2800" b="1" i="1" kern="0" dirty="0">
                <a:solidFill>
                  <a:schemeClr val="bg1"/>
                </a:solidFill>
              </a:rPr>
              <a:t>OLE </a:t>
            </a:r>
            <a:r>
              <a:rPr lang="uk-UA" sz="2800" b="1" i="1" kern="0" dirty="0">
                <a:solidFill>
                  <a:schemeClr val="bg1"/>
                </a:solidFill>
              </a:rPr>
              <a:t>у буфер обміну, а потім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Вставити</a:t>
            </a:r>
            <a:r>
              <a:rPr lang="uk-UA" sz="2800" b="1" i="1" kern="0" dirty="0">
                <a:solidFill>
                  <a:schemeClr val="bg1"/>
                </a:solidFill>
              </a:rPr>
              <a:t>, яка розташована в розділі </a:t>
            </a:r>
            <a:r>
              <a:rPr lang="uk-UA" sz="2800" b="1" i="1" kern="0" dirty="0">
                <a:solidFill>
                  <a:srgbClr val="FFFF00"/>
                </a:solidFill>
              </a:rPr>
              <a:t>Буфер обміну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6FE431F-DD59-4994-A93B-5C2C0B662D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76400" y="4132399"/>
            <a:ext cx="2444671" cy="2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5361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Дати письмові відповіді на запитання.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здійснюється перехід на порожній запис у формі?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7440" y="1819055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можна змінити необхідний запис за допомогою форми?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50" y="2877630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Поясніть порядок додавання записів у таблиці за допомогою форми.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99599C-B348-4D4A-98AD-D6874981D0C8}"/>
              </a:ext>
            </a:extLst>
          </p:cNvPr>
          <p:cNvSpPr txBox="1"/>
          <p:nvPr/>
        </p:nvSpPr>
        <p:spPr>
          <a:xfrm>
            <a:off x="69851" y="3932005"/>
            <a:ext cx="10455924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Поясніть порядок видалення запису за допомогою форми.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D273129-A22D-40B1-AD5E-F9A38C216695}"/>
              </a:ext>
            </a:extLst>
          </p:cNvPr>
          <p:cNvSpPr txBox="1"/>
          <p:nvPr/>
        </p:nvSpPr>
        <p:spPr>
          <a:xfrm>
            <a:off x="69850" y="4986380"/>
            <a:ext cx="10450273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призначене поле типу OLE?</a:t>
            </a:r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="" xmlns:a16="http://schemas.microsoft.com/office/drawing/2014/main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="" xmlns:a16="http://schemas.microsoft.com/office/drawing/2014/main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="" xmlns:a16="http://schemas.microsoft.com/office/drawing/2014/main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=""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=""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Picture 4" descr="dialog, field, fields, form, popup, window icon">
            <a:extLst>
              <a:ext uri="{FF2B5EF4-FFF2-40B4-BE49-F238E27FC236}">
                <a16:creationId xmlns="" xmlns:a16="http://schemas.microsoft.com/office/drawing/2014/main" id="{2A580930-82A4-4807-BEA0-43EB2860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88" y="264112"/>
            <a:ext cx="8468612" cy="53282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uk-UA" sz="4000" dirty="0" smtClean="0"/>
              <a:t>Завдання для виконання</a:t>
            </a:r>
            <a:endParaRPr lang="ru-RU" sz="4000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" y="1662017"/>
            <a:ext cx="11518900" cy="224676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2800" b="1" i="1" kern="0" dirty="0" err="1" smtClean="0">
                <a:solidFill>
                  <a:schemeClr val="tx2"/>
                </a:solidFill>
              </a:rPr>
              <a:t>Дати</a:t>
            </a:r>
            <a:r>
              <a:rPr lang="ru-RU" sz="2800" b="1" i="1" kern="0" dirty="0" smtClean="0">
                <a:solidFill>
                  <a:schemeClr val="tx2"/>
                </a:solidFill>
              </a:rPr>
              <a:t> </a:t>
            </a:r>
            <a:r>
              <a:rPr lang="ru-RU" sz="2800" b="1" i="1" kern="0" dirty="0" err="1" smtClean="0">
                <a:solidFill>
                  <a:schemeClr val="tx2"/>
                </a:solidFill>
              </a:rPr>
              <a:t>письмові</a:t>
            </a:r>
            <a:r>
              <a:rPr lang="ru-RU" sz="2800" b="1" i="1" kern="0" dirty="0" smtClean="0">
                <a:solidFill>
                  <a:schemeClr val="tx2"/>
                </a:solidFill>
              </a:rPr>
              <a:t> </a:t>
            </a:r>
            <a:r>
              <a:rPr lang="ru-RU" sz="2800" b="1" i="1" kern="0" dirty="0" err="1" smtClean="0">
                <a:solidFill>
                  <a:schemeClr val="tx2"/>
                </a:solidFill>
              </a:rPr>
              <a:t>відповіді</a:t>
            </a:r>
            <a:r>
              <a:rPr lang="ru-RU" sz="2800" b="1" i="1" kern="0" dirty="0" smtClean="0">
                <a:solidFill>
                  <a:schemeClr val="tx2"/>
                </a:solidFill>
              </a:rPr>
              <a:t> </a:t>
            </a:r>
            <a:r>
              <a:rPr lang="ru-RU" sz="2800" b="1" i="1" kern="0" dirty="0" smtClean="0">
                <a:solidFill>
                  <a:schemeClr val="tx2"/>
                </a:solidFill>
              </a:rPr>
              <a:t>на </a:t>
            </a:r>
            <a:r>
              <a:rPr lang="ru-RU" sz="2800" b="1" i="1" kern="0" dirty="0" err="1" smtClean="0">
                <a:solidFill>
                  <a:schemeClr val="tx2"/>
                </a:solidFill>
              </a:rPr>
              <a:t>запитання</a:t>
            </a:r>
            <a:r>
              <a:rPr lang="ru-RU" sz="2800" b="1" i="1" kern="0" dirty="0" smtClean="0">
                <a:solidFill>
                  <a:schemeClr val="tx2"/>
                </a:solidFill>
              </a:rPr>
              <a:t> слайд </a:t>
            </a:r>
            <a:r>
              <a:rPr lang="uk-UA" sz="2800" b="1" i="1" kern="0" dirty="0" smtClean="0">
                <a:solidFill>
                  <a:schemeClr val="tx2"/>
                </a:solidFill>
              </a:rPr>
              <a:t>16</a:t>
            </a:r>
            <a:r>
              <a:rPr lang="ru-RU" sz="2800" b="1" i="1" kern="0" dirty="0" smtClean="0">
                <a:solidFill>
                  <a:schemeClr val="tx2"/>
                </a:solidFill>
              </a:rPr>
              <a:t>.</a:t>
            </a:r>
            <a:endParaRPr lang="ru-RU" sz="2800" b="1" i="1" kern="0" dirty="0" smtClean="0">
              <a:solidFill>
                <a:schemeClr val="tx2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 smtClean="0">
                <a:solidFill>
                  <a:schemeClr val="tx2"/>
                </a:solidFill>
              </a:rPr>
              <a:t>Додати </a:t>
            </a:r>
            <a:r>
              <a:rPr lang="uk-UA" sz="2800" b="1" i="1" kern="0" dirty="0" smtClean="0">
                <a:solidFill>
                  <a:schemeClr val="tx2"/>
                </a:solidFill>
              </a:rPr>
              <a:t>за </a:t>
            </a:r>
            <a:r>
              <a:rPr lang="uk-UA" sz="2800" b="1" i="1" kern="0" dirty="0" smtClean="0">
                <a:solidFill>
                  <a:schemeClr val="tx2"/>
                </a:solidFill>
              </a:rPr>
              <a:t>допомогою </a:t>
            </a:r>
            <a:r>
              <a:rPr lang="uk-UA" sz="2800" b="1" i="1" kern="0" dirty="0" smtClean="0">
                <a:solidFill>
                  <a:schemeClr val="tx2"/>
                </a:solidFill>
              </a:rPr>
              <a:t>форми записи про 4 нових користувачів бібліотеки.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 smtClean="0">
                <a:solidFill>
                  <a:schemeClr val="tx2"/>
                </a:solidFill>
              </a:rPr>
              <a:t>За допомогою форми змінити дані про ціну 3 книг. </a:t>
            </a:r>
            <a:endParaRPr lang="uk-UA" sz="2800" b="1" i="1" kern="0" dirty="0" smtClean="0">
              <a:solidFill>
                <a:schemeClr val="tx2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uk-UA" sz="2800" b="1" i="1" kern="0" dirty="0" smtClean="0">
              <a:solidFill>
                <a:schemeClr val="tx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92200" y="4499908"/>
            <a:ext cx="10363200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Сфотографувати результати та надіслати їх  вчителю на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електронну пошту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hanna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cherepin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ukr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net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або на шкільний сайт користуючись вказівкою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«Завантажити файл»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у розділі де знаходиться дане завдання.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0680415408 -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Viber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chemeClr val="bg1"/>
                </a:solidFill>
              </a:rPr>
              <a:t> — це гарний засіб відображення, уведення й редагування даних, що зберігаються в таблицях або формуються запитами. Але форма не призначена для створення таблиць і наповнення їх даними. Таблиці створюються розробниками БД, а потім у процесі роботи з БД різним групам користувачів надається право вносити зміни в окремі поля таблиці.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7C01D5D-0FFE-4473-804F-DA749B842C49}"/>
              </a:ext>
            </a:extLst>
          </p:cNvPr>
          <p:cNvSpPr txBox="1"/>
          <p:nvPr/>
        </p:nvSpPr>
        <p:spPr>
          <a:xfrm>
            <a:off x="70929" y="440242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Саме для цього й призначені форми. Наприклад,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F3AD7AF3-DFF6-4347-8EB3-6C42CB401282}"/>
              </a:ext>
            </a:extLst>
          </p:cNvPr>
          <p:cNvSpPr/>
          <p:nvPr/>
        </p:nvSpPr>
        <p:spPr>
          <a:xfrm>
            <a:off x="70929" y="5033055"/>
            <a:ext cx="3973050" cy="1525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Провізори аптек можуть вносити дані про купівлю певних ліків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C1F77CFB-C661-4DDB-8E36-1E85B2B69618}"/>
              </a:ext>
            </a:extLst>
          </p:cNvPr>
          <p:cNvSpPr/>
          <p:nvPr/>
        </p:nvSpPr>
        <p:spPr>
          <a:xfrm>
            <a:off x="4111631" y="5033055"/>
            <a:ext cx="4202052" cy="1525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Завідувач аптеки може вносити зміни про кількість ліків, що надійшли до аптеки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288F57AA-D0F0-4172-A38E-6646F65E78D3}"/>
              </a:ext>
            </a:extLst>
          </p:cNvPr>
          <p:cNvSpPr/>
          <p:nvPr/>
        </p:nvSpPr>
        <p:spPr>
          <a:xfrm>
            <a:off x="8381335" y="5033055"/>
            <a:ext cx="3741894" cy="1525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Керуючий аптекою може вносити зміни на ціни ліків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91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Далі стисло розглядається порядок додавання, редагування й видалення записів із таблиці за допомогою форм на конкретних прикладах.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63D45C-3CBE-4919-A4F6-373E8FD365A5}"/>
              </a:ext>
            </a:extLst>
          </p:cNvPr>
          <p:cNvSpPr txBox="1"/>
          <p:nvPr/>
        </p:nvSpPr>
        <p:spPr>
          <a:xfrm>
            <a:off x="72008" y="2657702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1.   Додавання нових записів.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Наприкінці кожної форми є порожній запис. До нього можна перейти, натиснувши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запис</a:t>
            </a:r>
            <a:r>
              <a:rPr lang="uk-UA" sz="2800" b="1" i="1" kern="0" dirty="0">
                <a:solidFill>
                  <a:schemeClr val="bg1"/>
                </a:solidFill>
              </a:rPr>
              <a:t>, що розташована на панелі навігації, або іншим шляхом, наприклад, послідовним натисканням на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Наступний запис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361D59-FE3D-459D-9C72-C389C67B28C7}"/>
              </a:ext>
            </a:extLst>
          </p:cNvPr>
          <p:cNvSpPr txBox="1"/>
          <p:nvPr/>
        </p:nvSpPr>
        <p:spPr>
          <a:xfrm>
            <a:off x="70929" y="5409776"/>
            <a:ext cx="1056554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введення нового запису необхідно перейти на порожній запис, заповнити його поля необхідними даними та натиснути клавішу </a:t>
            </a:r>
            <a:r>
              <a:rPr lang="uk-UA" sz="2800" b="1" i="1" kern="0" dirty="0" err="1">
                <a:solidFill>
                  <a:srgbClr val="FFFF00"/>
                </a:solidFill>
              </a:rPr>
              <a:t>Enter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499DBF0-5F04-4C81-A38A-5FE55100AE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1528" y="5409776"/>
            <a:ext cx="1349543" cy="138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390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7926364" cy="549381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Після цього можна перейти до введення наступного запису. Після завершення введення всіх записів необхідно зберегти форму. Уведені у форму записи будуть автоматично додані до таблиць, на базі яких створена форма. Однак, перш ніж уводити нові записи, необхідно переконатися, що у вікні </a:t>
            </a:r>
            <a:r>
              <a:rPr lang="uk-UA" sz="2700" b="1" i="1" kern="0" dirty="0">
                <a:solidFill>
                  <a:srgbClr val="FFFF00"/>
                </a:solidFill>
              </a:rPr>
              <a:t>Аркуш властивостей </a:t>
            </a:r>
            <a:r>
              <a:rPr lang="uk-UA" sz="2700" b="1" i="1" kern="0" dirty="0">
                <a:solidFill>
                  <a:schemeClr val="bg1"/>
                </a:solidFill>
              </a:rPr>
              <a:t>параметра </a:t>
            </a:r>
            <a:r>
              <a:rPr lang="uk-UA" sz="2700" b="1" i="1" kern="0" dirty="0">
                <a:solidFill>
                  <a:srgbClr val="FFFF00"/>
                </a:solidFill>
              </a:rPr>
              <a:t>Дозволити додавання </a:t>
            </a:r>
            <a:r>
              <a:rPr lang="uk-UA" sz="2700" b="1" i="1" kern="0" dirty="0">
                <a:solidFill>
                  <a:schemeClr val="bg1"/>
                </a:solidFill>
              </a:rPr>
              <a:t>надано значення </a:t>
            </a:r>
            <a:r>
              <a:rPr lang="uk-UA" sz="2700" b="1" i="1" kern="0" dirty="0">
                <a:solidFill>
                  <a:srgbClr val="FFFF00"/>
                </a:solidFill>
              </a:rPr>
              <a:t>Так</a:t>
            </a:r>
            <a:r>
              <a:rPr lang="uk-UA" sz="2700" b="1" i="1" kern="0" dirty="0">
                <a:solidFill>
                  <a:schemeClr val="bg1"/>
                </a:solidFill>
              </a:rPr>
              <a:t>. Інакше записи вводитися в таблицю не будуть.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01B8FC8-4108-4AA3-8B66-8B2D1D453B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2727" y="1196762"/>
            <a:ext cx="4017266" cy="5493811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EC8F25DB-2FC3-4C54-96DB-B905B59C37CD}"/>
              </a:ext>
            </a:extLst>
          </p:cNvPr>
          <p:cNvSpPr/>
          <p:nvPr/>
        </p:nvSpPr>
        <p:spPr>
          <a:xfrm>
            <a:off x="8194040" y="5406313"/>
            <a:ext cx="3764280" cy="2549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49D23848-88A5-404B-BDDB-CAEFFA6A68C5}"/>
              </a:ext>
            </a:extLst>
          </p:cNvPr>
          <p:cNvSpPr/>
          <p:nvPr/>
        </p:nvSpPr>
        <p:spPr>
          <a:xfrm rot="18900000">
            <a:off x="10826626" y="477999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41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порядок уведення (додавання) нового запису в таблицю на прикладі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Форми_6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8B8C85A-8682-4D90-BE09-85AC0CB6DB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7712" y="2261215"/>
            <a:ext cx="5044115" cy="4434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C05AA9-EA52-4BAA-925A-890D196DE492}"/>
              </a:ext>
            </a:extLst>
          </p:cNvPr>
          <p:cNvSpPr txBox="1"/>
          <p:nvPr/>
        </p:nvSpPr>
        <p:spPr>
          <a:xfrm>
            <a:off x="72008" y="2261215"/>
            <a:ext cx="6538999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Згадаємо, що </a:t>
            </a:r>
            <a:r>
              <a:rPr lang="uk-UA" sz="2800" b="1" i="1" kern="0" dirty="0">
                <a:solidFill>
                  <a:srgbClr val="FFFF00"/>
                </a:solidFill>
              </a:rPr>
              <a:t>Форма_6</a:t>
            </a:r>
            <a:r>
              <a:rPr lang="uk-UA" sz="2800" b="1" i="1" kern="0" dirty="0">
                <a:solidFill>
                  <a:schemeClr val="bg1"/>
                </a:solidFill>
              </a:rPr>
              <a:t> створювалася на основі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. Відкриємо </a:t>
            </a:r>
            <a:r>
              <a:rPr lang="uk-UA" sz="2800" b="1" i="1" kern="0" dirty="0">
                <a:solidFill>
                  <a:srgbClr val="FFFF00"/>
                </a:solidFill>
              </a:rPr>
              <a:t>Форму_6</a:t>
            </a:r>
            <a:r>
              <a:rPr lang="uk-UA" sz="2800" b="1" i="1" kern="0" dirty="0">
                <a:solidFill>
                  <a:schemeClr val="bg1"/>
                </a:solidFill>
              </a:rPr>
              <a:t>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. Перейдемо на порожній запис, для чого натиснемо, наприклад,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запис</a:t>
            </a:r>
            <a:r>
              <a:rPr lang="uk-UA" sz="2800" b="1" i="1" kern="0" dirty="0">
                <a:solidFill>
                  <a:schemeClr val="bg1"/>
                </a:solidFill>
              </a:rPr>
              <a:t>, розташовану на панелі навігації.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41472C7E-5AB7-4CE6-9D5D-304E1BF58F9E}"/>
              </a:ext>
            </a:extLst>
          </p:cNvPr>
          <p:cNvSpPr/>
          <p:nvPr/>
        </p:nvSpPr>
        <p:spPr>
          <a:xfrm>
            <a:off x="8728978" y="6414134"/>
            <a:ext cx="279767" cy="2965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5E2AAB2D-9D72-45B3-9E2D-BFC510C22AF4}"/>
              </a:ext>
            </a:extLst>
          </p:cNvPr>
          <p:cNvSpPr/>
          <p:nvPr/>
        </p:nvSpPr>
        <p:spPr>
          <a:xfrm rot="18900000">
            <a:off x="8765545" y="57648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83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Уведемо в цю форму в порожній рядок, наприклад, такі дані: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74A9F0-DC46-4CBA-B341-D6EB378740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" y="2303255"/>
            <a:ext cx="11258550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0240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17" y="2727873"/>
            <a:ext cx="117157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цього збережемо форму й </a:t>
            </a:r>
            <a:r>
              <a:rPr lang="uk-UA" sz="2800" b="1" i="1" kern="0" dirty="0" err="1">
                <a:solidFill>
                  <a:schemeClr val="bg1"/>
                </a:solidFill>
              </a:rPr>
              <a:t>закриємо</a:t>
            </a:r>
            <a:r>
              <a:rPr lang="uk-UA" sz="2800" b="1" i="1" kern="0" dirty="0">
                <a:solidFill>
                  <a:schemeClr val="bg1"/>
                </a:solidFill>
              </a:rPr>
              <a:t> її. Таблиця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, відкрита в режимі подання таблиці, набуде змісту, зображеного на рисунку.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7FB748C7-8B8C-41F5-8740-D2898124104B}"/>
              </a:ext>
            </a:extLst>
          </p:cNvPr>
          <p:cNvSpPr/>
          <p:nvPr/>
        </p:nvSpPr>
        <p:spPr>
          <a:xfrm>
            <a:off x="2329180" y="5430257"/>
            <a:ext cx="7226300" cy="27204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8B7AADDD-C4F2-4054-A346-0518CA5B9AF6}"/>
              </a:ext>
            </a:extLst>
          </p:cNvPr>
          <p:cNvSpPr/>
          <p:nvPr/>
        </p:nvSpPr>
        <p:spPr>
          <a:xfrm rot="18900000">
            <a:off x="6438554" y="474179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58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Звернемо увагу, що поле </a:t>
            </a:r>
            <a:r>
              <a:rPr lang="uk-UA" sz="2800" b="1" i="1" kern="0" dirty="0">
                <a:solidFill>
                  <a:srgbClr val="FFFF00"/>
                </a:solidFill>
              </a:rPr>
              <a:t>Працівників</a:t>
            </a:r>
            <a:r>
              <a:rPr lang="uk-UA" sz="2800" b="1" i="1" kern="0" dirty="0">
                <a:solidFill>
                  <a:schemeClr val="bg1"/>
                </a:solidFill>
              </a:rPr>
              <a:t> для введеного запису є порожнім, оскільки у </a:t>
            </a:r>
            <a:r>
              <a:rPr lang="uk-UA" sz="2800" b="1" i="1" kern="0" dirty="0">
                <a:solidFill>
                  <a:srgbClr val="FFFF00"/>
                </a:solidFill>
              </a:rPr>
              <a:t>Формі_6</a:t>
            </a:r>
            <a:r>
              <a:rPr lang="uk-UA" sz="2800" b="1" i="1" kern="0" dirty="0">
                <a:solidFill>
                  <a:schemeClr val="bg1"/>
                </a:solidFill>
              </a:rPr>
              <a:t> такого поля створено не було й дані до нього не вводилися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B2F4BD-D4DC-4FB8-98AC-01949E1821FC}"/>
              </a:ext>
            </a:extLst>
          </p:cNvPr>
          <p:cNvSpPr txBox="1"/>
          <p:nvPr/>
        </p:nvSpPr>
        <p:spPr>
          <a:xfrm>
            <a:off x="72008" y="2694462"/>
            <a:ext cx="751646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2. Редагування записів.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редагування запису в таблиці за допомогою форми необхідно спочатку знайти цей запис у формі, відкритій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, а потім </a:t>
            </a:r>
            <a:r>
              <a:rPr lang="uk-UA" sz="2800" b="1" i="1" kern="0" dirty="0" err="1">
                <a:solidFill>
                  <a:schemeClr val="bg1"/>
                </a:solidFill>
              </a:rPr>
              <a:t>внести</a:t>
            </a:r>
            <a:r>
              <a:rPr lang="uk-UA" sz="2800" b="1" i="1" kern="0" dirty="0">
                <a:solidFill>
                  <a:schemeClr val="bg1"/>
                </a:solidFill>
              </a:rPr>
              <a:t> необхідні зміни у відповідні поля.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94F3E37-4605-4C3B-967D-87EC193953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2958" y="2694461"/>
            <a:ext cx="3579475" cy="366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9F7DBC01-03D4-4165-8F7D-AE10CE44CA50}"/>
              </a:ext>
            </a:extLst>
          </p:cNvPr>
          <p:cNvSpPr/>
          <p:nvPr/>
        </p:nvSpPr>
        <p:spPr>
          <a:xfrm>
            <a:off x="7972957" y="2683950"/>
            <a:ext cx="3558455" cy="9105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3968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205861</TotalTime>
  <Words>1022</Words>
  <Application>Microsoft Office PowerPoint</Application>
  <PresentationFormat>Произвольный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Використання форм для введення й редагування даних</vt:lpstr>
      <vt:lpstr>Завдання для виконання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Дати письмові відповіді на запитання.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Anna</cp:lastModifiedBy>
  <cp:revision>837</cp:revision>
  <dcterms:created xsi:type="dcterms:W3CDTF">2016-06-06T19:48:43Z</dcterms:created>
  <dcterms:modified xsi:type="dcterms:W3CDTF">2020-04-24T16:43:44Z</dcterms:modified>
</cp:coreProperties>
</file>