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52" r:id="rId3"/>
    <p:sldId id="722" r:id="rId4"/>
    <p:sldId id="726" r:id="rId5"/>
    <p:sldId id="727" r:id="rId6"/>
    <p:sldId id="728" r:id="rId7"/>
    <p:sldId id="729" r:id="rId8"/>
    <p:sldId id="730" r:id="rId9"/>
    <p:sldId id="732" r:id="rId10"/>
    <p:sldId id="733" r:id="rId11"/>
    <p:sldId id="734" r:id="rId12"/>
    <p:sldId id="735" r:id="rId13"/>
    <p:sldId id="736" r:id="rId14"/>
    <p:sldId id="737" r:id="rId15"/>
    <p:sldId id="738" r:id="rId16"/>
    <p:sldId id="739" r:id="rId17"/>
    <p:sldId id="539" r:id="rId18"/>
    <p:sldId id="753" r:id="rId19"/>
    <p:sldId id="754" r:id="rId20"/>
    <p:sldId id="755" r:id="rId21"/>
    <p:sldId id="756" r:id="rId22"/>
    <p:sldId id="757" r:id="rId23"/>
    <p:sldId id="741" r:id="rId24"/>
    <p:sldId id="742" r:id="rId25"/>
    <p:sldId id="743" r:id="rId26"/>
    <p:sldId id="744" r:id="rId27"/>
    <p:sldId id="745" r:id="rId28"/>
    <p:sldId id="746" r:id="rId29"/>
    <p:sldId id="747" r:id="rId30"/>
    <p:sldId id="748" r:id="rId31"/>
    <p:sldId id="749" r:id="rId32"/>
    <p:sldId id="751" r:id="rId3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Помірний стиль 1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54" autoAdjust="0"/>
    <p:restoredTop sz="94660"/>
  </p:normalViewPr>
  <p:slideViewPr>
    <p:cSldViewPr snapToGrid="0">
      <p:cViewPr varScale="1">
        <p:scale>
          <a:sx n="72" d="100"/>
          <a:sy n="72" d="100"/>
        </p:scale>
        <p:origin x="-2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0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Параметру циклу і присвоюється початкове значення.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 algn="just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Якщо значення параметра циклу більше, ніж його кінцеве значення, то цикл завершується (у випадку циклу зі службовим словом </a:t>
          </a:r>
          <a:r>
            <a:rPr lang="uk-UA" sz="2400" b="1" i="1" noProof="0" dirty="0" err="1">
              <a:solidFill>
                <a:schemeClr val="bg1"/>
              </a:solidFill>
            </a:rPr>
            <a:t>downto</a:t>
          </a:r>
          <a:r>
            <a:rPr lang="uk-UA" sz="2400" i="1" noProof="0" dirty="0">
              <a:solidFill>
                <a:schemeClr val="bg1"/>
              </a:solidFill>
            </a:rPr>
            <a:t> мовою програмування </a:t>
          </a:r>
          <a:r>
            <a:rPr lang="en-US" sz="2400" i="1" noProof="0" dirty="0">
              <a:solidFill>
                <a:schemeClr val="bg1"/>
              </a:solidFill>
            </a:rPr>
            <a:t>Lazarus</a:t>
          </a:r>
          <a:r>
            <a:rPr lang="uk-UA" sz="2400" i="1" noProof="0" dirty="0">
              <a:solidFill>
                <a:schemeClr val="bg1"/>
              </a:solidFill>
            </a:rPr>
            <a:t> цикл завершується, коли значення параметра </a:t>
          </a:r>
          <a:r>
            <a:rPr lang="uk-UA" sz="2400" i="1" noProof="0" dirty="0" err="1">
              <a:solidFill>
                <a:schemeClr val="bg1"/>
              </a:solidFill>
            </a:rPr>
            <a:t>цикла</a:t>
          </a:r>
          <a:r>
            <a:rPr lang="uk-UA" sz="2400" i="1" noProof="0" dirty="0">
              <a:solidFill>
                <a:schemeClr val="bg1"/>
              </a:solidFill>
            </a:rPr>
            <a:t> менше, ніж його кінцеве значення). В іншому разі виконується п. 3.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0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400" i="1" noProof="0" dirty="0">
              <a:solidFill>
                <a:srgbClr val="002060"/>
              </a:solidFill>
            </a:rPr>
            <a:t>Виконується команда.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000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Значення параметра циклу </a:t>
          </a:r>
          <a:r>
            <a:rPr lang="uk-UA" sz="2400" b="1" i="1" noProof="0" dirty="0">
              <a:solidFill>
                <a:srgbClr val="FFFF00"/>
              </a:solidFill>
            </a:rPr>
            <a:t>і</a:t>
          </a:r>
          <a:r>
            <a:rPr lang="uk-UA" sz="2400" i="1" noProof="0" dirty="0">
              <a:solidFill>
                <a:schemeClr val="bg1"/>
              </a:solidFill>
            </a:rPr>
            <a:t> змінюється на відповідний крок і здійснюється перехід до п. 2. і </a:t>
          </a:r>
          <a:r>
            <a:rPr lang="uk-UA" sz="2400" i="1" noProof="0" dirty="0" err="1">
              <a:solidFill>
                <a:schemeClr val="bg1"/>
              </a:solidFill>
            </a:rPr>
            <a:t>т.д</a:t>
          </a:r>
          <a:r>
            <a:rPr lang="uk-UA" sz="2400" i="1" noProof="0" dirty="0">
              <a:solidFill>
                <a:schemeClr val="bg1"/>
              </a:solidFill>
            </a:rPr>
            <a:t>.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44AEF-BD16-4508-9A5A-9640B519654B}" type="pres">
      <dgm:prSet presAssocID="{D7D30CB0-42E3-4872-8223-5BD4079EBA38}" presName="descendantText" presStyleLbl="alignAcc1" presStyleIdx="0" presStyleCnt="4" custScaleY="73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B376A-E1F5-4E26-86CA-E248F361C893}" type="pres">
      <dgm:prSet presAssocID="{505724CF-73FE-4F1F-810B-DEF145202D2D}" presName="descendantText" presStyleLbl="alignAcc1" presStyleIdx="1" presStyleCnt="4" custScaleY="253465" custLinFactNeighborY="-22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4A936-A0BD-4697-B593-D6F4E69814DB}" type="pres">
      <dgm:prSet presAssocID="{D304DA83-E892-49A6-BA60-69FB1CA5F3EB}" presName="descendantText" presStyleLbl="alignAcc1" presStyleIdx="2" presStyleCnt="4" custScaleY="75170" custLinFactNeighborY="16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D2266-D1F5-4340-BFC3-C47B398908AF}" type="pres">
      <dgm:prSet presAssocID="{BD2FBB3C-F6C2-44FB-ADE3-293FFDDC2A2E}" presName="descendantText" presStyleLbl="alignAcc1" presStyleIdx="3" presStyleCnt="4" custScaleY="135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62405" y="165650"/>
          <a:ext cx="1082700" cy="75789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1</a:t>
          </a:r>
        </a:p>
      </dsp:txBody>
      <dsp:txXfrm rot="5400000">
        <a:off x="-162405" y="165650"/>
        <a:ext cx="1082700" cy="757890"/>
      </dsp:txXfrm>
    </dsp:sp>
    <dsp:sp modelId="{3F244AEF-BD16-4508-9A5A-9640B519654B}">
      <dsp:nvSpPr>
        <dsp:cNvPr id="0" name=""/>
        <dsp:cNvSpPr/>
      </dsp:nvSpPr>
      <dsp:spPr>
        <a:xfrm rot="5400000">
          <a:off x="6146730" y="-5291002"/>
          <a:ext cx="514571" cy="11292251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Параметру циклу і присвоюється початкове значення.</a:t>
          </a:r>
        </a:p>
      </dsp:txBody>
      <dsp:txXfrm rot="5400000">
        <a:off x="6146730" y="-5291002"/>
        <a:ext cx="514571" cy="11292251"/>
      </dsp:txXfrm>
    </dsp:sp>
    <dsp:sp modelId="{CA699784-EE11-48B7-BD5B-E6C7811778B0}">
      <dsp:nvSpPr>
        <dsp:cNvPr id="0" name=""/>
        <dsp:cNvSpPr/>
      </dsp:nvSpPr>
      <dsp:spPr>
        <a:xfrm rot="5400000">
          <a:off x="-162405" y="1667505"/>
          <a:ext cx="1082700" cy="757890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2</a:t>
          </a:r>
        </a:p>
      </dsp:txBody>
      <dsp:txXfrm rot="5400000">
        <a:off x="-162405" y="1667505"/>
        <a:ext cx="1082700" cy="757890"/>
      </dsp:txXfrm>
    </dsp:sp>
    <dsp:sp modelId="{E5CB376A-E1F5-4E26-86CA-E248F361C893}">
      <dsp:nvSpPr>
        <dsp:cNvPr id="0" name=""/>
        <dsp:cNvSpPr/>
      </dsp:nvSpPr>
      <dsp:spPr>
        <a:xfrm rot="5400000">
          <a:off x="5512129" y="-3944747"/>
          <a:ext cx="1783774" cy="11292251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Якщо значення параметра циклу більше, ніж його кінцеве значення, то цикл завершується (у випадку циклу зі службовим словом </a:t>
          </a:r>
          <a:r>
            <a:rPr lang="uk-UA" sz="2400" b="1" i="1" kern="1200" noProof="0" dirty="0" err="1">
              <a:solidFill>
                <a:schemeClr val="bg1"/>
              </a:solidFill>
            </a:rPr>
            <a:t>downto</a:t>
          </a:r>
          <a:r>
            <a:rPr lang="uk-UA" sz="2400" i="1" kern="1200" noProof="0" dirty="0">
              <a:solidFill>
                <a:schemeClr val="bg1"/>
              </a:solidFill>
            </a:rPr>
            <a:t> мовою програмування </a:t>
          </a:r>
          <a:r>
            <a:rPr lang="en-US" sz="2400" i="1" kern="1200" noProof="0" dirty="0">
              <a:solidFill>
                <a:schemeClr val="bg1"/>
              </a:solidFill>
            </a:rPr>
            <a:t>Lazarus</a:t>
          </a:r>
          <a:r>
            <a:rPr lang="uk-UA" sz="2400" i="1" kern="1200" noProof="0" dirty="0">
              <a:solidFill>
                <a:schemeClr val="bg1"/>
              </a:solidFill>
            </a:rPr>
            <a:t> цикл завершується, коли значення параметра </a:t>
          </a:r>
          <a:r>
            <a:rPr lang="uk-UA" sz="2400" i="1" kern="1200" noProof="0" dirty="0" err="1">
              <a:solidFill>
                <a:schemeClr val="bg1"/>
              </a:solidFill>
            </a:rPr>
            <a:t>цикла</a:t>
          </a:r>
          <a:r>
            <a:rPr lang="uk-UA" sz="2400" i="1" kern="1200" noProof="0" dirty="0">
              <a:solidFill>
                <a:schemeClr val="bg1"/>
              </a:solidFill>
            </a:rPr>
            <a:t> менше, ніж його кінцеве значення). В іншому разі виконується п. 3.</a:t>
          </a:r>
        </a:p>
      </dsp:txBody>
      <dsp:txXfrm rot="5400000">
        <a:off x="5512129" y="-3944747"/>
        <a:ext cx="1783774" cy="11292251"/>
      </dsp:txXfrm>
    </dsp:sp>
    <dsp:sp modelId="{D547829D-0660-4ECE-8B9B-4DD150AEB617}">
      <dsp:nvSpPr>
        <dsp:cNvPr id="0" name=""/>
        <dsp:cNvSpPr/>
      </dsp:nvSpPr>
      <dsp:spPr>
        <a:xfrm rot="5400000">
          <a:off x="-162405" y="2790416"/>
          <a:ext cx="1082700" cy="75789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>
              <a:solidFill>
                <a:srgbClr val="002060"/>
              </a:solidFill>
            </a:rPr>
            <a:t>3</a:t>
          </a:r>
        </a:p>
      </dsp:txBody>
      <dsp:txXfrm rot="5400000">
        <a:off x="-162405" y="2790416"/>
        <a:ext cx="1082700" cy="757890"/>
      </dsp:txXfrm>
    </dsp:sp>
    <dsp:sp modelId="{9E04A936-A0BD-4697-B593-D6F4E69814DB}">
      <dsp:nvSpPr>
        <dsp:cNvPr id="0" name=""/>
        <dsp:cNvSpPr/>
      </dsp:nvSpPr>
      <dsp:spPr>
        <a:xfrm rot="5400000">
          <a:off x="6139509" y="-2550961"/>
          <a:ext cx="529013" cy="11292251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1" kern="1200" noProof="0" dirty="0">
              <a:solidFill>
                <a:srgbClr val="002060"/>
              </a:solidFill>
            </a:rPr>
            <a:t>Виконується команда.</a:t>
          </a:r>
        </a:p>
      </dsp:txBody>
      <dsp:txXfrm rot="5400000">
        <a:off x="6139509" y="-2550961"/>
        <a:ext cx="529013" cy="11292251"/>
      </dsp:txXfrm>
    </dsp:sp>
    <dsp:sp modelId="{52803C1C-157C-4C4C-B9E1-A477114FB6F8}">
      <dsp:nvSpPr>
        <dsp:cNvPr id="0" name=""/>
        <dsp:cNvSpPr/>
      </dsp:nvSpPr>
      <dsp:spPr>
        <a:xfrm rot="5400000">
          <a:off x="-162405" y="3875462"/>
          <a:ext cx="1082700" cy="75789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4</a:t>
          </a:r>
        </a:p>
      </dsp:txBody>
      <dsp:txXfrm rot="5400000">
        <a:off x="-162405" y="3875462"/>
        <a:ext cx="1082700" cy="757890"/>
      </dsp:txXfrm>
    </dsp:sp>
    <dsp:sp modelId="{2DAD2266-D1F5-4340-BFC3-C47B398908AF}">
      <dsp:nvSpPr>
        <dsp:cNvPr id="0" name=""/>
        <dsp:cNvSpPr/>
      </dsp:nvSpPr>
      <dsp:spPr>
        <a:xfrm rot="5400000">
          <a:off x="5928939" y="-1581191"/>
          <a:ext cx="950154" cy="11292251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Значення параметра циклу </a:t>
          </a:r>
          <a:r>
            <a:rPr lang="uk-UA" sz="2400" b="1" i="1" kern="1200" noProof="0" dirty="0">
              <a:solidFill>
                <a:srgbClr val="FFFF00"/>
              </a:solidFill>
            </a:rPr>
            <a:t>і</a:t>
          </a:r>
          <a:r>
            <a:rPr lang="uk-UA" sz="2400" i="1" kern="1200" noProof="0" dirty="0">
              <a:solidFill>
                <a:schemeClr val="bg1"/>
              </a:solidFill>
            </a:rPr>
            <a:t> змінюється на відповідний крок і здійснюється перехід до п. 2. і </a:t>
          </a:r>
          <a:r>
            <a:rPr lang="uk-UA" sz="2400" i="1" kern="1200" noProof="0" dirty="0" err="1">
              <a:solidFill>
                <a:schemeClr val="bg1"/>
              </a:solidFill>
            </a:rPr>
            <a:t>т.д</a:t>
          </a:r>
          <a:r>
            <a:rPr lang="uk-UA" sz="2400" i="1" kern="1200" noProof="0" dirty="0">
              <a:solidFill>
                <a:schemeClr val="bg1"/>
              </a:solidFill>
            </a:rPr>
            <a:t>.</a:t>
          </a:r>
        </a:p>
      </dsp:txBody>
      <dsp:txXfrm rot="5400000">
        <a:off x="5928939" y="-1581191"/>
        <a:ext cx="950154" cy="11292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" y="-1"/>
            <a:ext cx="4765678" cy="586295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8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8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15.04.2020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5314121" y="198782"/>
            <a:ext cx="6670715" cy="2835965"/>
          </a:xfrm>
        </p:spPr>
        <p:txBody>
          <a:bodyPr>
            <a:noAutofit/>
          </a:bodyPr>
          <a:lstStyle/>
          <a:p>
            <a:pPr algn="ctr"/>
            <a:r>
              <a:rPr lang="uk-UA" sz="3800" dirty="0"/>
              <a:t>Складання та реалізація </a:t>
            </a:r>
            <a:r>
              <a:rPr lang="uk-UA" sz="3800" dirty="0" smtClean="0"/>
              <a:t>циклічних алгоритмів із </a:t>
            </a:r>
            <a:r>
              <a:rPr lang="uk-UA" sz="3800" dirty="0"/>
              <a:t>лічильником </a:t>
            </a:r>
            <a:r>
              <a:rPr lang="uk-UA" sz="3800" dirty="0" smtClean="0"/>
              <a:t>перед та </a:t>
            </a:r>
            <a:r>
              <a:rPr lang="uk-UA" sz="3800" dirty="0" err="1" smtClean="0"/>
              <a:t>післяумовою</a:t>
            </a:r>
            <a:r>
              <a:rPr lang="uk-UA" sz="3800" smtClean="0"/>
              <a:t>.</a:t>
            </a:r>
            <a:endParaRPr lang="uk-UA" sz="3800" dirty="0"/>
          </a:p>
        </p:txBody>
      </p:sp>
      <p:pic>
        <p:nvPicPr>
          <p:cNvPr id="1026" name="Picture 2" descr="design, programming, seo, site, web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3476" y="3618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rrows, change, connection, direction, recycle, refresh, repea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4477" y="3245183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Синтаксис і правила</a:t>
            </a:r>
            <a:br>
              <a:rPr lang="uk-UA" dirty="0"/>
            </a:br>
            <a:r>
              <a:rPr lang="uk-UA" dirty="0"/>
              <a:t>застосування циклу </a:t>
            </a:r>
            <a:r>
              <a:rPr lang="uk-UA" dirty="0" err="1"/>
              <a:t>For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Обчислити факторіал числа </a:t>
            </a:r>
            <a:r>
              <a:rPr lang="en-US" sz="2800" b="1" i="1" kern="0" dirty="0">
                <a:solidFill>
                  <a:schemeClr val="bg1"/>
                </a:solidFill>
              </a:rPr>
              <a:t>n</a:t>
            </a:r>
            <a:r>
              <a:rPr lang="uk-UA" sz="2800" b="1" i="1" kern="0" dirty="0">
                <a:solidFill>
                  <a:schemeClr val="bg1"/>
                </a:solidFill>
              </a:rPr>
              <a:t> за формулою</a:t>
            </a:r>
            <a:endParaRPr lang="en-US" sz="2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n</a:t>
            </a:r>
            <a:r>
              <a:rPr lang="uk-UA" sz="2800" b="1" i="1" kern="0" dirty="0">
                <a:solidFill>
                  <a:schemeClr val="bg1"/>
                </a:solidFill>
              </a:rPr>
              <a:t>! = 1х2хЗх...х</a:t>
            </a:r>
            <a:r>
              <a:rPr lang="en-US" sz="2800" b="1" i="1" kern="0" dirty="0">
                <a:solidFill>
                  <a:schemeClr val="bg1"/>
                </a:solidFill>
              </a:rPr>
              <a:t>n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8" y="2227055"/>
            <a:ext cx="12050142" cy="39703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 err="1">
                <a:solidFill>
                  <a:srgbClr val="FFFF00"/>
                </a:solidFill>
              </a:rPr>
              <a:t>var</a:t>
            </a:r>
            <a:r>
              <a:rPr lang="en-US" sz="3600" b="1" i="1" kern="0" dirty="0">
                <a:solidFill>
                  <a:schemeClr val="bg1"/>
                </a:solidFill>
              </a:rPr>
              <a:t> i</a:t>
            </a:r>
            <a:r>
              <a:rPr lang="uk-UA" sz="3600" b="1" i="1" kern="0" dirty="0">
                <a:solidFill>
                  <a:schemeClr val="bg1"/>
                </a:solidFill>
              </a:rPr>
              <a:t>, </a:t>
            </a:r>
            <a:r>
              <a:rPr lang="en-US" sz="3600" b="1" i="1" kern="0" dirty="0">
                <a:solidFill>
                  <a:schemeClr val="bg1"/>
                </a:solidFill>
              </a:rPr>
              <a:t>n</a:t>
            </a:r>
            <a:r>
              <a:rPr lang="uk-UA" sz="3600" b="1" i="1" kern="0" dirty="0">
                <a:solidFill>
                  <a:schemeClr val="bg1"/>
                </a:solidFill>
              </a:rPr>
              <a:t>, </a:t>
            </a:r>
            <a:r>
              <a:rPr lang="en-US" sz="3600" b="1" i="1" kern="0" dirty="0">
                <a:solidFill>
                  <a:schemeClr val="bg1"/>
                </a:solidFill>
              </a:rPr>
              <a:t>f: Integer;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00"/>
                </a:solidFill>
              </a:rPr>
              <a:t>begin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chemeClr val="bg1"/>
                </a:solidFill>
              </a:rPr>
              <a:t>n := </a:t>
            </a:r>
            <a:r>
              <a:rPr lang="en-US" sz="3600" b="1" i="1" kern="0" dirty="0" err="1">
                <a:solidFill>
                  <a:schemeClr val="bg1"/>
                </a:solidFill>
              </a:rPr>
              <a:t>StrToInt</a:t>
            </a:r>
            <a:r>
              <a:rPr lang="en-US" sz="3600" b="1" i="1" kern="0" dirty="0">
                <a:solidFill>
                  <a:schemeClr val="bg1"/>
                </a:solidFill>
              </a:rPr>
              <a:t> (Edit1.text);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chemeClr val="bg1"/>
                </a:solidFill>
              </a:rPr>
              <a:t>f:= 1;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chemeClr val="bg1"/>
                </a:solidFill>
              </a:rPr>
              <a:t>For i</a:t>
            </a:r>
            <a:r>
              <a:rPr lang="uk-UA" sz="3600" b="1" i="1" kern="0" dirty="0">
                <a:solidFill>
                  <a:schemeClr val="bg1"/>
                </a:solidFill>
              </a:rPr>
              <a:t> := 2 </a:t>
            </a:r>
            <a:r>
              <a:rPr lang="en-US" sz="3600" b="1" i="1" kern="0" dirty="0">
                <a:solidFill>
                  <a:schemeClr val="bg1"/>
                </a:solidFill>
              </a:rPr>
              <a:t>to n Do f := f * </a:t>
            </a:r>
            <a:r>
              <a:rPr lang="en-US" sz="3600" b="1" i="1" kern="0" dirty="0" err="1">
                <a:solidFill>
                  <a:schemeClr val="bg1"/>
                </a:solidFill>
              </a:rPr>
              <a:t>i</a:t>
            </a:r>
            <a:r>
              <a:rPr lang="en-US" sz="3600" b="1" i="1" kern="0" dirty="0">
                <a:solidFill>
                  <a:schemeClr val="bg1"/>
                </a:solidFill>
              </a:rPr>
              <a:t>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chemeClr val="bg1"/>
                </a:solidFill>
              </a:rPr>
              <a:t>Edit2.text := </a:t>
            </a:r>
            <a:r>
              <a:rPr lang="en-US" sz="36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3600" b="1" i="1" kern="0" dirty="0">
                <a:solidFill>
                  <a:schemeClr val="bg1"/>
                </a:solidFill>
              </a:rPr>
              <a:t>(f);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00"/>
                </a:solidFill>
              </a:rPr>
              <a:t>end</a:t>
            </a:r>
            <a:r>
              <a:rPr lang="en-US" sz="3600" b="1" i="1" kern="0" dirty="0">
                <a:solidFill>
                  <a:schemeClr val="bg1"/>
                </a:solidFill>
              </a:rPr>
              <a:t>;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r="44881" b="45008"/>
          <a:stretch/>
        </p:blipFill>
        <p:spPr>
          <a:xfrm>
            <a:off x="7894320" y="2227055"/>
            <a:ext cx="4227830" cy="3563126"/>
          </a:xfrm>
          <a:prstGeom prst="rect">
            <a:avLst/>
          </a:prstGeom>
        </p:spPr>
      </p:pic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7356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53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 клавіатури вводяться п'ять дійсних чисел, серед яких можуть бути як додатні, так і від'ємні числа. Знайти середнє арифметичне додатних чисел. 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501563"/>
            <a:ext cx="12050142" cy="529375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 err="1">
                <a:solidFill>
                  <a:srgbClr val="FFFF00"/>
                </a:solidFill>
              </a:rPr>
              <a:t>var</a:t>
            </a:r>
            <a:r>
              <a:rPr lang="en-US" sz="2600" b="1" i="1" kern="0" dirty="0">
                <a:solidFill>
                  <a:schemeClr val="bg1"/>
                </a:solidFill>
              </a:rPr>
              <a:t> </a:t>
            </a:r>
            <a:r>
              <a:rPr lang="uk-UA" sz="2600" b="1" i="1" kern="0" dirty="0">
                <a:solidFill>
                  <a:schemeClr val="bg1"/>
                </a:solidFill>
              </a:rPr>
              <a:t>і, </a:t>
            </a:r>
            <a:r>
              <a:rPr lang="en-US" sz="2600" b="1" i="1" kern="0" dirty="0">
                <a:solidFill>
                  <a:schemeClr val="bg1"/>
                </a:solidFill>
              </a:rPr>
              <a:t>k: Integer; a, </a:t>
            </a:r>
            <a:r>
              <a:rPr lang="en-US" sz="2600" b="1" i="1" kern="0" dirty="0" err="1">
                <a:solidFill>
                  <a:schemeClr val="bg1"/>
                </a:solidFill>
              </a:rPr>
              <a:t>Sr</a:t>
            </a:r>
            <a:r>
              <a:rPr lang="en-US" sz="2600" b="1" i="1" kern="0" dirty="0">
                <a:solidFill>
                  <a:schemeClr val="bg1"/>
                </a:solidFill>
              </a:rPr>
              <a:t>: Double;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rgbClr val="FFFF00"/>
                </a:solidFill>
              </a:rPr>
              <a:t>Begin</a:t>
            </a:r>
            <a:endParaRPr lang="uk-UA" sz="2600" b="1" i="1" kern="0" dirty="0">
              <a:solidFill>
                <a:srgbClr val="FFFF00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  </a:t>
            </a:r>
            <a:r>
              <a:rPr lang="en-US" sz="2600" b="1" i="1" kern="0" dirty="0" err="1">
                <a:solidFill>
                  <a:schemeClr val="bg1"/>
                </a:solidFill>
              </a:rPr>
              <a:t>Sr</a:t>
            </a:r>
            <a:r>
              <a:rPr lang="en-US" sz="2600" b="1" i="1" kern="0" dirty="0">
                <a:solidFill>
                  <a:schemeClr val="bg1"/>
                </a:solidFill>
              </a:rPr>
              <a:t> := 0;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  к := 0; // лічильник додатних чисел</a:t>
            </a:r>
            <a:endParaRPr lang="en-US" sz="26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  </a:t>
            </a:r>
            <a:r>
              <a:rPr lang="en-US" sz="2600" b="1" i="1" kern="0" dirty="0">
                <a:solidFill>
                  <a:schemeClr val="bg1"/>
                </a:solidFill>
              </a:rPr>
              <a:t>For </a:t>
            </a:r>
            <a:r>
              <a:rPr lang="uk-UA" sz="2600" b="1" i="1" kern="0" dirty="0">
                <a:solidFill>
                  <a:schemeClr val="bg1"/>
                </a:solidFill>
              </a:rPr>
              <a:t>і := 1 </a:t>
            </a:r>
            <a:r>
              <a:rPr lang="en-US" sz="2600" b="1" i="1" kern="0" dirty="0">
                <a:solidFill>
                  <a:schemeClr val="bg1"/>
                </a:solidFill>
              </a:rPr>
              <a:t>to 5 do </a:t>
            </a:r>
            <a:r>
              <a:rPr lang="en-US" sz="2600" b="1" i="1" kern="0" dirty="0">
                <a:solidFill>
                  <a:srgbClr val="FFFF00"/>
                </a:solidFill>
              </a:rPr>
              <a:t>begin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    а := </a:t>
            </a:r>
            <a:r>
              <a:rPr lang="en-US" sz="2600" b="1" i="1" kern="0" dirty="0" err="1">
                <a:solidFill>
                  <a:schemeClr val="bg1"/>
                </a:solidFill>
              </a:rPr>
              <a:t>StrToFloat</a:t>
            </a:r>
            <a:r>
              <a:rPr lang="en-US" sz="2600" b="1" i="1" kern="0" dirty="0">
                <a:solidFill>
                  <a:schemeClr val="bg1"/>
                </a:solidFill>
              </a:rPr>
              <a:t>(</a:t>
            </a:r>
            <a:r>
              <a:rPr lang="en-US" sz="2600" b="1" i="1" kern="0" dirty="0" err="1">
                <a:solidFill>
                  <a:schemeClr val="bg1"/>
                </a:solidFill>
              </a:rPr>
              <a:t>lnputBox</a:t>
            </a:r>
            <a:r>
              <a:rPr lang="en-US" sz="2600" b="1" i="1" kern="0" dirty="0">
                <a:solidFill>
                  <a:schemeClr val="bg1"/>
                </a:solidFill>
              </a:rPr>
              <a:t>('B</a:t>
            </a:r>
            <a:r>
              <a:rPr lang="uk-UA" sz="2600" b="1" i="1" kern="0" dirty="0">
                <a:solidFill>
                  <a:schemeClr val="bg1"/>
                </a:solidFill>
              </a:rPr>
              <a:t>вести </a:t>
            </a:r>
            <a:r>
              <a:rPr lang="en-US" sz="2600" b="1" i="1" kern="0" dirty="0">
                <a:solidFill>
                  <a:schemeClr val="bg1"/>
                </a:solidFill>
              </a:rPr>
              <a:t>5 </a:t>
            </a:r>
            <a:r>
              <a:rPr lang="uk-UA" sz="2600" b="1" i="1" kern="0" dirty="0">
                <a:solidFill>
                  <a:schemeClr val="bg1"/>
                </a:solidFill>
              </a:rPr>
              <a:t>чисел', </a:t>
            </a:r>
            <a:r>
              <a:rPr lang="en-US" sz="26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600" b="1" i="1" kern="0" dirty="0">
                <a:solidFill>
                  <a:schemeClr val="bg1"/>
                </a:solidFill>
              </a:rPr>
              <a:t>(</a:t>
            </a:r>
            <a:r>
              <a:rPr lang="en-US" sz="2600" b="1" i="1" kern="0" dirty="0" err="1">
                <a:solidFill>
                  <a:schemeClr val="bg1"/>
                </a:solidFill>
              </a:rPr>
              <a:t>i</a:t>
            </a:r>
            <a:r>
              <a:rPr lang="en-US" sz="2600" b="1" i="1" kern="0" dirty="0">
                <a:solidFill>
                  <a:schemeClr val="bg1"/>
                </a:solidFill>
              </a:rPr>
              <a:t>), '0'));</a:t>
            </a:r>
            <a:endParaRPr lang="uk-UA" sz="26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    </a:t>
            </a:r>
            <a:r>
              <a:rPr lang="en-US" sz="2600" b="1" i="1" kern="0" dirty="0">
                <a:solidFill>
                  <a:schemeClr val="bg1"/>
                </a:solidFill>
              </a:rPr>
              <a:t>If a &gt; 0 Then </a:t>
            </a:r>
            <a:r>
              <a:rPr lang="en-US" sz="2600" b="1" i="1" kern="0" dirty="0">
                <a:solidFill>
                  <a:srgbClr val="FFFF00"/>
                </a:solidFill>
              </a:rPr>
              <a:t>begin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        к := к + 1; </a:t>
            </a:r>
            <a:r>
              <a:rPr lang="en-US" sz="2600" b="1" i="1" kern="0" dirty="0" err="1">
                <a:solidFill>
                  <a:schemeClr val="bg1"/>
                </a:solidFill>
              </a:rPr>
              <a:t>Sr</a:t>
            </a:r>
            <a:r>
              <a:rPr lang="en-US" sz="2600" b="1" i="1" kern="0" dirty="0">
                <a:solidFill>
                  <a:schemeClr val="bg1"/>
                </a:solidFill>
              </a:rPr>
              <a:t> := </a:t>
            </a:r>
            <a:r>
              <a:rPr lang="en-US" sz="2600" b="1" i="1" kern="0" dirty="0" err="1">
                <a:solidFill>
                  <a:schemeClr val="bg1"/>
                </a:solidFill>
              </a:rPr>
              <a:t>Sr</a:t>
            </a:r>
            <a:r>
              <a:rPr lang="en-US" sz="2600" b="1" i="1" kern="0" dirty="0">
                <a:solidFill>
                  <a:schemeClr val="bg1"/>
                </a:solidFill>
              </a:rPr>
              <a:t> + a;</a:t>
            </a:r>
            <a:endParaRPr lang="uk-UA" sz="26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    </a:t>
            </a:r>
            <a:r>
              <a:rPr lang="en-US" sz="2600" b="1" i="1" kern="0" dirty="0">
                <a:solidFill>
                  <a:srgbClr val="FFFF00"/>
                </a:solidFill>
              </a:rPr>
              <a:t>end</a:t>
            </a:r>
            <a:r>
              <a:rPr lang="en-US" sz="2600" b="1" i="1" kern="0" dirty="0">
                <a:solidFill>
                  <a:schemeClr val="bg1"/>
                </a:solidFill>
              </a:rPr>
              <a:t>;</a:t>
            </a:r>
            <a:endParaRPr lang="uk-UA" sz="26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chemeClr val="bg1"/>
                </a:solidFill>
              </a:rPr>
              <a:t>   </a:t>
            </a:r>
            <a:r>
              <a:rPr lang="en-US" sz="2600" b="1" i="1" kern="0" dirty="0">
                <a:solidFill>
                  <a:srgbClr val="FFFF00"/>
                </a:solidFill>
              </a:rPr>
              <a:t>end</a:t>
            </a:r>
            <a:r>
              <a:rPr lang="en-US" sz="2600" b="1" i="1" kern="0" dirty="0">
                <a:solidFill>
                  <a:schemeClr val="bg1"/>
                </a:solidFill>
              </a:rPr>
              <a:t>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 err="1">
                <a:solidFill>
                  <a:schemeClr val="bg1"/>
                </a:solidFill>
              </a:rPr>
              <a:t>Sr</a:t>
            </a:r>
            <a:r>
              <a:rPr lang="en-US" sz="2600" b="1" i="1" kern="0" dirty="0">
                <a:solidFill>
                  <a:schemeClr val="bg1"/>
                </a:solidFill>
              </a:rPr>
              <a:t> := </a:t>
            </a:r>
            <a:r>
              <a:rPr lang="en-US" sz="2600" b="1" i="1" kern="0" dirty="0" err="1">
                <a:solidFill>
                  <a:schemeClr val="bg1"/>
                </a:solidFill>
              </a:rPr>
              <a:t>Sr</a:t>
            </a:r>
            <a:r>
              <a:rPr lang="en-US" sz="2600" b="1" i="1" kern="0" dirty="0">
                <a:solidFill>
                  <a:schemeClr val="bg1"/>
                </a:solidFill>
              </a:rPr>
              <a:t> / k;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chemeClr val="bg1"/>
                </a:solidFill>
              </a:rPr>
              <a:t>Edit</a:t>
            </a:r>
            <a:r>
              <a:rPr lang="uk-UA" sz="2600" b="1" i="1" kern="0" dirty="0">
                <a:solidFill>
                  <a:schemeClr val="bg1"/>
                </a:solidFill>
              </a:rPr>
              <a:t>1</a:t>
            </a:r>
            <a:r>
              <a:rPr lang="en-US" sz="2600" b="1" i="1" kern="0" dirty="0">
                <a:solidFill>
                  <a:schemeClr val="bg1"/>
                </a:solidFill>
              </a:rPr>
              <a:t>.text := </a:t>
            </a:r>
            <a:r>
              <a:rPr lang="en-US" sz="2600" b="1" i="1" kern="0" dirty="0" err="1">
                <a:solidFill>
                  <a:schemeClr val="bg1"/>
                </a:solidFill>
              </a:rPr>
              <a:t>FloatToStr</a:t>
            </a:r>
            <a:r>
              <a:rPr lang="en-US" sz="2600" b="1" i="1" kern="0" dirty="0">
                <a:solidFill>
                  <a:schemeClr val="bg1"/>
                </a:solidFill>
              </a:rPr>
              <a:t>(</a:t>
            </a:r>
            <a:r>
              <a:rPr lang="en-US" sz="2600" b="1" i="1" kern="0" dirty="0" err="1">
                <a:solidFill>
                  <a:schemeClr val="bg1"/>
                </a:solidFill>
              </a:rPr>
              <a:t>Sr</a:t>
            </a:r>
            <a:r>
              <a:rPr lang="en-US" sz="2600" b="1" i="1" kern="0" dirty="0">
                <a:solidFill>
                  <a:schemeClr val="bg1"/>
                </a:solidFill>
              </a:rPr>
              <a:t>);</a:t>
            </a:r>
            <a:endParaRPr lang="uk-UA" sz="26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i="1" kern="0" dirty="0">
                <a:solidFill>
                  <a:srgbClr val="FFFF00"/>
                </a:solidFill>
              </a:rPr>
              <a:t>end</a:t>
            </a:r>
            <a:r>
              <a:rPr lang="en-US" sz="2600" b="1" i="1" kern="0" dirty="0">
                <a:solidFill>
                  <a:schemeClr val="bg1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913108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Компонент </a:t>
            </a:r>
            <a:r>
              <a:rPr lang="en-US" dirty="0" err="1"/>
              <a:t>ListBox</a:t>
            </a:r>
            <a:r>
              <a:rPr lang="en-US" dirty="0"/>
              <a:t> (</a:t>
            </a:r>
            <a:r>
              <a:rPr lang="uk-UA" dirty="0"/>
              <a:t>Список)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Для виведення отримуваних у циклі значень змінних у кілька рядків зручно скористатися компонентом </a:t>
            </a:r>
            <a:r>
              <a:rPr lang="en-US" sz="2800" b="1" i="1" kern="0" dirty="0" err="1">
                <a:solidFill>
                  <a:srgbClr val="FF0000"/>
                </a:solidFill>
              </a:rPr>
              <a:t>ListBox</a:t>
            </a:r>
            <a:r>
              <a:rPr lang="en-US" sz="2800" b="1" i="1" kern="0" dirty="0">
                <a:solidFill>
                  <a:srgbClr val="FF0000"/>
                </a:solidFill>
              </a:rPr>
              <a:t> (</a:t>
            </a:r>
            <a:r>
              <a:rPr lang="uk-UA" sz="2800" b="1" i="1" kern="0" dirty="0">
                <a:solidFill>
                  <a:srgbClr val="FF0000"/>
                </a:solidFill>
              </a:rPr>
              <a:t>Список).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270552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Компонент </a:t>
            </a:r>
            <a:r>
              <a:rPr lang="en-US" sz="2800" b="1" i="1" kern="0" dirty="0" err="1">
                <a:solidFill>
                  <a:srgbClr val="FFFF00"/>
                </a:solidFill>
              </a:rPr>
              <a:t>Listbox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(вкладка </a:t>
            </a:r>
            <a:r>
              <a:rPr lang="en-US" sz="2800" b="1" i="1" kern="0" dirty="0">
                <a:solidFill>
                  <a:srgbClr val="FFFF00"/>
                </a:solidFill>
              </a:rPr>
              <a:t>Standard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на палітрі компонентів) призначений для зберігання й опрацювання текстових даних. Кожен рядок </a:t>
            </a:r>
            <a:r>
              <a:rPr lang="en-US" sz="2800" b="1" i="1" kern="0" dirty="0" err="1">
                <a:solidFill>
                  <a:srgbClr val="FFFF00"/>
                </a:solidFill>
              </a:rPr>
              <a:t>Listbox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зберігає рядок даних у форматі </a:t>
            </a:r>
            <a:r>
              <a:rPr lang="en-US" sz="2800" b="1" i="1" kern="0" dirty="0">
                <a:solidFill>
                  <a:srgbClr val="FFFF00"/>
                </a:solidFill>
              </a:rPr>
              <a:t>String</a:t>
            </a:r>
            <a:r>
              <a:rPr lang="en-US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682" y="4815190"/>
            <a:ext cx="11579038" cy="141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/>
          <p:cNvSpPr/>
          <p:nvPr/>
        </p:nvSpPr>
        <p:spPr>
          <a:xfrm>
            <a:off x="6449919" y="5394184"/>
            <a:ext cx="598581" cy="62053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9"/>
          <p:cNvSpPr/>
          <p:nvPr/>
        </p:nvSpPr>
        <p:spPr>
          <a:xfrm rot="18900000">
            <a:off x="6795231" y="474394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792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Компонент </a:t>
            </a:r>
            <a:r>
              <a:rPr lang="en-US" dirty="0" err="1"/>
              <a:t>ListBox</a:t>
            </a:r>
            <a:r>
              <a:rPr lang="en-US" dirty="0"/>
              <a:t> (</a:t>
            </a:r>
            <a:r>
              <a:rPr lang="uk-UA" dirty="0"/>
              <a:t>Список)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Доступ до рядків надає властивість </a:t>
            </a:r>
            <a:r>
              <a:rPr lang="uk-UA" sz="2800" b="1" i="1" kern="0" dirty="0" err="1">
                <a:solidFill>
                  <a:srgbClr val="FFFF00"/>
                </a:solidFill>
              </a:rPr>
              <a:t>Items</a:t>
            </a:r>
            <a:r>
              <a:rPr lang="uk-UA" sz="2800" b="1" i="1" kern="0" dirty="0">
                <a:solidFill>
                  <a:schemeClr val="bg1"/>
                </a:solidFill>
              </a:rPr>
              <a:t> цього компонента.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1324" y="2272790"/>
            <a:ext cx="8271510" cy="410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/>
          <p:cNvSpPr/>
          <p:nvPr/>
        </p:nvSpPr>
        <p:spPr>
          <a:xfrm>
            <a:off x="2349585" y="3086100"/>
            <a:ext cx="2720890" cy="38606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8"/>
          <p:cNvSpPr/>
          <p:nvPr/>
        </p:nvSpPr>
        <p:spPr>
          <a:xfrm rot="18900000">
            <a:off x="3637168" y="231863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794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Компонент </a:t>
            </a:r>
            <a:r>
              <a:rPr lang="en-US" dirty="0" err="1"/>
              <a:t>ListBox</a:t>
            </a:r>
            <a:r>
              <a:rPr lang="en-US" dirty="0"/>
              <a:t> (</a:t>
            </a:r>
            <a:r>
              <a:rPr lang="uk-UA" dirty="0"/>
              <a:t>Список)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Для додавання рядка до списку програмним шляхом призначено метод </a:t>
            </a:r>
            <a:r>
              <a:rPr lang="uk-UA" sz="2800" b="1" i="1" kern="0" dirty="0" err="1">
                <a:solidFill>
                  <a:srgbClr val="FF0000"/>
                </a:solidFill>
              </a:rPr>
              <a:t>Add</a:t>
            </a:r>
            <a:r>
              <a:rPr lang="uk-UA" sz="2800" b="1" i="1" kern="0" dirty="0">
                <a:solidFill>
                  <a:srgbClr val="FF0000"/>
                </a:solidFill>
              </a:rPr>
              <a:t>. Синтаксис його виклику такий: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3207704"/>
            <a:ext cx="1205014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i="1" kern="0" dirty="0">
                <a:solidFill>
                  <a:srgbClr val="FF0000"/>
                </a:solidFill>
              </a:rPr>
              <a:t>ListBox1.</a:t>
            </a:r>
            <a:r>
              <a:rPr lang="en-US" sz="4000" b="1" i="1" kern="0" dirty="0">
                <a:solidFill>
                  <a:srgbClr val="FF0000"/>
                </a:solidFill>
              </a:rPr>
              <a:t>I</a:t>
            </a:r>
            <a:r>
              <a:rPr lang="ru-RU" sz="4000" b="1" i="1" kern="0" dirty="0" err="1">
                <a:solidFill>
                  <a:srgbClr val="FF0000"/>
                </a:solidFill>
              </a:rPr>
              <a:t>tems.Add</a:t>
            </a:r>
            <a:r>
              <a:rPr lang="ru-RU" sz="4000" b="1" i="1" kern="0" dirty="0">
                <a:solidFill>
                  <a:srgbClr val="FF0000"/>
                </a:solidFill>
              </a:rPr>
              <a:t>(‘</a:t>
            </a:r>
            <a:r>
              <a:rPr lang="uk-UA" sz="4000" b="1" i="1" kern="0" dirty="0" err="1">
                <a:solidFill>
                  <a:srgbClr val="FF0000"/>
                </a:solidFill>
              </a:rPr>
              <a:t>Новий_рядок</a:t>
            </a:r>
            <a:r>
              <a:rPr lang="ru-RU" sz="4000" b="1" i="1" kern="0" dirty="0">
                <a:solidFill>
                  <a:srgbClr val="FF0000"/>
                </a:solidFill>
              </a:rPr>
              <a:t>');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4134224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Додати до списку </a:t>
            </a:r>
            <a:r>
              <a:rPr lang="en-US" sz="2800" b="1" i="1" kern="0" dirty="0" err="1">
                <a:solidFill>
                  <a:srgbClr val="FFFF00"/>
                </a:solidFill>
              </a:rPr>
              <a:t>ListBox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значення виразу </a:t>
            </a:r>
            <a:r>
              <a:rPr lang="uk-UA" sz="2800" b="1" i="1" kern="0" dirty="0">
                <a:solidFill>
                  <a:srgbClr val="FFFF00"/>
                </a:solidFill>
              </a:rPr>
              <a:t>2 * х</a:t>
            </a:r>
            <a:r>
              <a:rPr lang="uk-UA" sz="2800" b="1" i="1" kern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5764165"/>
            <a:ext cx="12050142" cy="70788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i="1" kern="0" dirty="0">
                <a:solidFill>
                  <a:schemeClr val="bg1"/>
                </a:solidFill>
              </a:rPr>
              <a:t>ListBox1.ltems.Add (</a:t>
            </a:r>
            <a:r>
              <a:rPr lang="en-US" sz="40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4000" b="1" i="1" kern="0" dirty="0">
                <a:solidFill>
                  <a:schemeClr val="bg1"/>
                </a:solidFill>
              </a:rPr>
              <a:t> (2 * </a:t>
            </a:r>
            <a:r>
              <a:rPr lang="ru-RU" sz="4000" b="1" i="1" kern="0" dirty="0">
                <a:solidFill>
                  <a:schemeClr val="bg1"/>
                </a:solidFill>
              </a:rPr>
              <a:t>х));</a:t>
            </a:r>
          </a:p>
        </p:txBody>
      </p:sp>
      <p:sp>
        <p:nvSpPr>
          <p:cNvPr id="11" name="Стрілка вліво 10"/>
          <p:cNvSpPr/>
          <p:nvPr/>
        </p:nvSpPr>
        <p:spPr>
          <a:xfrm rot="16200000">
            <a:off x="5651934" y="1893858"/>
            <a:ext cx="890291" cy="1554521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Стрілка вліво 11"/>
          <p:cNvSpPr/>
          <p:nvPr/>
        </p:nvSpPr>
        <p:spPr>
          <a:xfrm rot="16200000">
            <a:off x="5651934" y="4458527"/>
            <a:ext cx="890291" cy="1554521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273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Компонент </a:t>
            </a:r>
            <a:r>
              <a:rPr lang="en-US" dirty="0" err="1"/>
              <a:t>ListBox</a:t>
            </a:r>
            <a:r>
              <a:rPr lang="en-US" dirty="0"/>
              <a:t> (</a:t>
            </a:r>
            <a:r>
              <a:rPr lang="uk-UA" dirty="0"/>
              <a:t>Список)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Щоб очистити вміст списку, для елемента керування </a:t>
            </a:r>
            <a:r>
              <a:rPr lang="en-US" sz="2800" b="1" i="1" kern="0" dirty="0" err="1">
                <a:solidFill>
                  <a:srgbClr val="FF0000"/>
                </a:solidFill>
              </a:rPr>
              <a:t>ListBox</a:t>
            </a:r>
            <a:r>
              <a:rPr lang="en-US" sz="2800" b="1" i="1" kern="0" dirty="0">
                <a:solidFill>
                  <a:srgbClr val="FF0000"/>
                </a:solidFill>
              </a:rPr>
              <a:t> </a:t>
            </a:r>
            <a:r>
              <a:rPr lang="uk-UA" sz="2800" b="1" i="1" kern="0" dirty="0">
                <a:solidFill>
                  <a:srgbClr val="FF0000"/>
                </a:solidFill>
              </a:rPr>
              <a:t>викликають метод </a:t>
            </a:r>
            <a:r>
              <a:rPr lang="en-US" sz="2800" b="1" i="1" kern="0" dirty="0">
                <a:solidFill>
                  <a:srgbClr val="FF0000"/>
                </a:solidFill>
              </a:rPr>
              <a:t>Clear: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2278064"/>
            <a:ext cx="12050142" cy="9233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i="1" kern="0" dirty="0" err="1">
                <a:solidFill>
                  <a:srgbClr val="FF0000"/>
                </a:solidFill>
              </a:rPr>
              <a:t>ListBox</a:t>
            </a:r>
            <a:r>
              <a:rPr lang="uk-UA" sz="5400" b="1" i="1" kern="0" dirty="0">
                <a:solidFill>
                  <a:srgbClr val="FF0000"/>
                </a:solidFill>
              </a:rPr>
              <a:t>1</a:t>
            </a:r>
            <a:r>
              <a:rPr lang="en-US" sz="5400" b="1" i="1" kern="0" dirty="0">
                <a:solidFill>
                  <a:srgbClr val="FF0000"/>
                </a:solidFill>
              </a:rPr>
              <a:t>.Clear;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3347622"/>
            <a:ext cx="706031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Властивість </a:t>
            </a:r>
            <a:r>
              <a:rPr lang="en-US" sz="2800" b="1" i="1" kern="0" dirty="0">
                <a:solidFill>
                  <a:srgbClr val="FFFF00"/>
                </a:solidFill>
              </a:rPr>
              <a:t>Count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зберігає кількість рядків, доданих до списку.</a:t>
            </a:r>
          </a:p>
        </p:txBody>
      </p:sp>
      <p:pic>
        <p:nvPicPr>
          <p:cNvPr id="3074" name="Picture 2" descr="http://thumb1.shutterstock.com/display_pic_with_logo/1096643/234317434/stock-vector-vector-illustration-coding-flat-computing-background-programming-and-coding-web-development-and-2343174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37" t="15061" r="5496" b="27568"/>
          <a:stretch/>
        </p:blipFill>
        <p:spPr bwMode="auto">
          <a:xfrm>
            <a:off x="7345681" y="3347621"/>
            <a:ext cx="4776470" cy="339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0648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Компонент </a:t>
            </a:r>
            <a:r>
              <a:rPr lang="en-US" dirty="0" err="1"/>
              <a:t>ListBox</a:t>
            </a:r>
            <a:r>
              <a:rPr lang="en-US" dirty="0"/>
              <a:t> (</a:t>
            </a:r>
            <a:r>
              <a:rPr lang="uk-UA" dirty="0"/>
              <a:t>Список)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Додати до списку </a:t>
            </a:r>
            <a:r>
              <a:rPr lang="en-US" sz="2800" b="1" i="1" kern="0" dirty="0" err="1">
                <a:solidFill>
                  <a:srgbClr val="FFFF00"/>
                </a:solidFill>
              </a:rPr>
              <a:t>ListBox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літери із заданого діапазону: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8" y="2947624"/>
            <a:ext cx="12050142" cy="332398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b="1" i="1" kern="0" dirty="0" err="1">
                <a:solidFill>
                  <a:srgbClr val="FFFF00"/>
                </a:solidFill>
              </a:rPr>
              <a:t>var</a:t>
            </a:r>
            <a:r>
              <a:rPr lang="en-US" sz="3500" b="1" i="1" kern="0" dirty="0">
                <a:solidFill>
                  <a:schemeClr val="bg1"/>
                </a:solidFill>
              </a:rPr>
              <a:t> </a:t>
            </a:r>
            <a:r>
              <a:rPr lang="en-US" sz="3500" b="1" i="1" kern="0" dirty="0" err="1">
                <a:solidFill>
                  <a:schemeClr val="bg1"/>
                </a:solidFill>
              </a:rPr>
              <a:t>i</a:t>
            </a:r>
            <a:r>
              <a:rPr lang="uk-UA" sz="3500" b="1" i="1" kern="0" dirty="0">
                <a:solidFill>
                  <a:schemeClr val="bg1"/>
                </a:solidFill>
              </a:rPr>
              <a:t>, </a:t>
            </a:r>
            <a:r>
              <a:rPr lang="en-US" sz="3500" b="1" i="1" kern="0" dirty="0" err="1">
                <a:solidFill>
                  <a:schemeClr val="bg1"/>
                </a:solidFill>
              </a:rPr>
              <a:t>nv</a:t>
            </a:r>
            <a:r>
              <a:rPr lang="en-US" sz="3500" b="1" i="1" kern="0" dirty="0">
                <a:solidFill>
                  <a:schemeClr val="bg1"/>
                </a:solidFill>
              </a:rPr>
              <a:t>, </a:t>
            </a:r>
            <a:r>
              <a:rPr lang="en-US" sz="3500" b="1" i="1" kern="0" dirty="0" err="1">
                <a:solidFill>
                  <a:schemeClr val="bg1"/>
                </a:solidFill>
              </a:rPr>
              <a:t>kv</a:t>
            </a:r>
            <a:r>
              <a:rPr lang="en-US" sz="3500" b="1" i="1" kern="0" dirty="0">
                <a:solidFill>
                  <a:schemeClr val="bg1"/>
                </a:solidFill>
              </a:rPr>
              <a:t>: Char;</a:t>
            </a:r>
            <a:endParaRPr lang="uk-UA" sz="35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b="1" i="1" kern="0" dirty="0">
                <a:solidFill>
                  <a:srgbClr val="FFFF00"/>
                </a:solidFill>
              </a:rPr>
              <a:t>begin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b="1" i="1" kern="0" dirty="0" err="1">
                <a:solidFill>
                  <a:schemeClr val="bg1"/>
                </a:solidFill>
              </a:rPr>
              <a:t>nv</a:t>
            </a:r>
            <a:r>
              <a:rPr lang="en-US" sz="3500" b="1" i="1" kern="0" dirty="0">
                <a:solidFill>
                  <a:schemeClr val="bg1"/>
                </a:solidFill>
              </a:rPr>
              <a:t> := Edit</a:t>
            </a:r>
            <a:r>
              <a:rPr lang="uk-UA" sz="3500" b="1" i="1" kern="0" dirty="0">
                <a:solidFill>
                  <a:schemeClr val="bg1"/>
                </a:solidFill>
              </a:rPr>
              <a:t>1.</a:t>
            </a:r>
            <a:r>
              <a:rPr lang="en-US" sz="3500" b="1" i="1" kern="0" dirty="0">
                <a:solidFill>
                  <a:schemeClr val="bg1"/>
                </a:solidFill>
              </a:rPr>
              <a:t>Text[1];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b="1" i="1" kern="0" dirty="0" err="1">
                <a:solidFill>
                  <a:schemeClr val="bg1"/>
                </a:solidFill>
              </a:rPr>
              <a:t>kv</a:t>
            </a:r>
            <a:r>
              <a:rPr lang="en-US" sz="3500" b="1" i="1" kern="0" dirty="0">
                <a:solidFill>
                  <a:schemeClr val="bg1"/>
                </a:solidFill>
              </a:rPr>
              <a:t> := Edit2.Text[1];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b="1" i="1" kern="0" dirty="0">
                <a:solidFill>
                  <a:schemeClr val="bg1"/>
                </a:solidFill>
              </a:rPr>
              <a:t>For i</a:t>
            </a:r>
            <a:r>
              <a:rPr lang="uk-UA" sz="3500" b="1" i="1" kern="0" dirty="0">
                <a:solidFill>
                  <a:schemeClr val="bg1"/>
                </a:solidFill>
              </a:rPr>
              <a:t> := </a:t>
            </a:r>
            <a:r>
              <a:rPr lang="en-US" sz="3500" b="1" i="1" kern="0" dirty="0" err="1">
                <a:solidFill>
                  <a:schemeClr val="bg1"/>
                </a:solidFill>
              </a:rPr>
              <a:t>nv</a:t>
            </a:r>
            <a:r>
              <a:rPr lang="en-US" sz="3500" b="1" i="1" kern="0" dirty="0">
                <a:solidFill>
                  <a:schemeClr val="bg1"/>
                </a:solidFill>
              </a:rPr>
              <a:t> to </a:t>
            </a:r>
            <a:r>
              <a:rPr lang="en-US" sz="3500" b="1" i="1" kern="0" dirty="0" err="1">
                <a:solidFill>
                  <a:schemeClr val="bg1"/>
                </a:solidFill>
              </a:rPr>
              <a:t>kv</a:t>
            </a:r>
            <a:r>
              <a:rPr lang="en-US" sz="3500" b="1" i="1" kern="0" dirty="0">
                <a:solidFill>
                  <a:schemeClr val="bg1"/>
                </a:solidFill>
              </a:rPr>
              <a:t> Do ListBox1.Items.Add (</a:t>
            </a:r>
            <a:r>
              <a:rPr lang="en-US" sz="3500" b="1" i="1" kern="0" dirty="0" err="1">
                <a:solidFill>
                  <a:schemeClr val="bg1"/>
                </a:solidFill>
              </a:rPr>
              <a:t>i</a:t>
            </a:r>
            <a:r>
              <a:rPr lang="en-US" sz="3500" b="1" i="1" kern="0" dirty="0">
                <a:solidFill>
                  <a:schemeClr val="bg1"/>
                </a:solidFill>
              </a:rPr>
              <a:t>);</a:t>
            </a:r>
            <a:endParaRPr lang="uk-UA" sz="35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b="1" i="1" kern="0" dirty="0">
                <a:solidFill>
                  <a:srgbClr val="FFFF00"/>
                </a:solidFill>
              </a:rPr>
              <a:t>end</a:t>
            </a:r>
            <a:r>
              <a:rPr lang="en-US" sz="3500" b="1" i="1" kern="0" dirty="0">
                <a:solidFill>
                  <a:schemeClr val="bg1"/>
                </a:solidFill>
              </a:rPr>
              <a:t>;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/>
          <a:srcRect b="24039"/>
          <a:stretch/>
        </p:blipFill>
        <p:spPr>
          <a:xfrm>
            <a:off x="7193280" y="1841132"/>
            <a:ext cx="4928870" cy="3182427"/>
          </a:xfrm>
          <a:prstGeom prst="rect">
            <a:avLst/>
          </a:prstGeom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2195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6536" y="5445224"/>
            <a:ext cx="6633671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i="1" kern="0" dirty="0">
                <a:solidFill>
                  <a:srgbClr val="FFFFFF"/>
                </a:solidFill>
                <a:latin typeface="Verdana"/>
                <a:cs typeface="Times New Roman" panose="02020603050405020304" pitchFamily="18" charset="0"/>
              </a:rPr>
              <a:t>Лічильник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3" name="Групувати 12"/>
          <p:cNvGrpSpPr/>
          <p:nvPr/>
        </p:nvGrpSpPr>
        <p:grpSpPr>
          <a:xfrm>
            <a:off x="202958" y="2052544"/>
            <a:ext cx="11787482" cy="2693650"/>
            <a:chOff x="247202" y="1801824"/>
            <a:chExt cx="9211644" cy="2105025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202" y="1801824"/>
              <a:ext cx="6962775" cy="1981200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63371" y="1801824"/>
              <a:ext cx="1895475" cy="2105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908806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300" dirty="0"/>
              <a:t>Які особливості використання циклів у програмах, описаних мовою програмування </a:t>
            </a:r>
            <a:r>
              <a:rPr lang="uk-UA" sz="2300" dirty="0" err="1"/>
              <a:t>Lazarus</a:t>
            </a:r>
            <a:r>
              <a:rPr lang="uk-UA" sz="2300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У мові програмування </a:t>
            </a:r>
            <a:r>
              <a:rPr lang="en-US" sz="2800" b="1" i="1" kern="0" dirty="0">
                <a:solidFill>
                  <a:srgbClr val="FF0000"/>
                </a:solidFill>
              </a:rPr>
              <a:t>Lazarus</a:t>
            </a:r>
            <a:r>
              <a:rPr lang="uk-UA" sz="2800" b="1" i="1" kern="0" dirty="0">
                <a:solidFill>
                  <a:srgbClr val="FF0000"/>
                </a:solidFill>
              </a:rPr>
              <a:t> реалізовано ще один цикл — цикл із </a:t>
            </a:r>
            <a:r>
              <a:rPr lang="uk-UA" sz="2800" b="1" i="1" kern="0" dirty="0" err="1">
                <a:solidFill>
                  <a:srgbClr val="FF0000"/>
                </a:solidFill>
              </a:rPr>
              <a:t>післяумовою</a:t>
            </a:r>
            <a:r>
              <a:rPr lang="uk-UA" sz="2800" b="1" i="1" kern="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008" y="2278064"/>
            <a:ext cx="12050142" cy="156966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0000"/>
                </a:solidFill>
              </a:rPr>
              <a:t>repeat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0000"/>
                </a:solidFill>
              </a:rPr>
              <a:t>	</a:t>
            </a:r>
            <a:r>
              <a:rPr lang="en-US" sz="3200" b="1" i="1" kern="0" dirty="0">
                <a:solidFill>
                  <a:srgbClr val="FF0000"/>
                </a:solidFill>
              </a:rPr>
              <a:t>&lt;</a:t>
            </a:r>
            <a:r>
              <a:rPr lang="uk-UA" sz="3200" b="1" i="1" kern="0" dirty="0">
                <a:solidFill>
                  <a:srgbClr val="FF0000"/>
                </a:solidFill>
              </a:rPr>
              <a:t>команди&gt;;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0000"/>
                </a:solidFill>
              </a:rPr>
              <a:t>until  &lt;</a:t>
            </a:r>
            <a:r>
              <a:rPr lang="uk-UA" sz="3200" b="1" i="1" kern="0" dirty="0">
                <a:solidFill>
                  <a:srgbClr val="FF0000"/>
                </a:solidFill>
              </a:rPr>
              <a:t>логічний  вираз  припинення  циклу&gt;;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008" y="4080466"/>
            <a:ext cx="597233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0000"/>
                </a:solidFill>
              </a:rPr>
              <a:t>В циклі з передумовою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49819" y="4080466"/>
            <a:ext cx="5972331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0000"/>
                </a:solidFill>
              </a:rPr>
              <a:t>В циклі з </a:t>
            </a:r>
            <a:r>
              <a:rPr lang="uk-UA" sz="3200" b="1" i="1" kern="0" dirty="0" err="1">
                <a:solidFill>
                  <a:srgbClr val="FF0000"/>
                </a:solidFill>
              </a:rPr>
              <a:t>післяумовою</a:t>
            </a:r>
            <a:endParaRPr lang="uk-UA" sz="3200" b="1" i="1" kern="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008" y="4747940"/>
            <a:ext cx="5972331" cy="181588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перевірка істинності умови здійснюється до виконання команд у тілі циклу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49819" y="4747940"/>
            <a:ext cx="5972331" cy="181588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істинність умови перевіряється після виконання команд тіла циклу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858" y="2316164"/>
            <a:ext cx="12050142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0000"/>
                </a:solidFill>
              </a:rPr>
              <a:t>repeat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0000"/>
                </a:solidFill>
              </a:rPr>
              <a:t>	</a:t>
            </a:r>
            <a:r>
              <a:rPr lang="en-US" sz="3200" b="1" i="1" kern="0" dirty="0">
                <a:solidFill>
                  <a:srgbClr val="FF0000"/>
                </a:solidFill>
              </a:rPr>
              <a:t>&lt;</a:t>
            </a:r>
            <a:r>
              <a:rPr lang="uk-UA" sz="3200" b="1" i="1" kern="0" dirty="0">
                <a:solidFill>
                  <a:srgbClr val="FF0000"/>
                </a:solidFill>
              </a:rPr>
              <a:t>команди&gt;;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0000"/>
                </a:solidFill>
              </a:rPr>
              <a:t>until  &lt;</a:t>
            </a:r>
            <a:r>
              <a:rPr lang="uk-UA" sz="3200" b="1" i="1" kern="0" dirty="0">
                <a:solidFill>
                  <a:srgbClr val="FF0000"/>
                </a:solidFill>
              </a:rPr>
              <a:t>логічний  вираз  припинення  циклу&gt;;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1858" y="4118566"/>
            <a:ext cx="5972331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0000"/>
                </a:solidFill>
              </a:rPr>
              <a:t>В циклі з передумовою</a:t>
            </a:r>
          </a:p>
        </p:txBody>
      </p:sp>
    </p:spTree>
    <p:extLst>
      <p:ext uri="{BB962C8B-B14F-4D97-AF65-F5344CB8AC3E}">
        <p14:creationId xmlns="" xmlns:p14="http://schemas.microsoft.com/office/powerpoint/2010/main" val="1202340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16" grpId="0" animBg="1"/>
      <p:bldP spid="17" grpId="0" animBg="1"/>
      <p:bldP spid="18" grpId="0" animBg="1"/>
      <p:bldP spid="25" grpId="0" animBg="1"/>
      <p:bldP spid="1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300" dirty="0"/>
              <a:t>Які особливості використання циклів у програмах, описаних мовою програмування </a:t>
            </a:r>
            <a:r>
              <a:rPr lang="uk-UA" sz="2300" dirty="0" err="1"/>
              <a:t>Lazarus</a:t>
            </a:r>
            <a:r>
              <a:rPr lang="uk-UA" sz="2300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Якщо значення логічного виразу: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931626"/>
            <a:ext cx="5972331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i="1" kern="0" dirty="0">
                <a:solidFill>
                  <a:srgbClr val="FF0000"/>
                </a:solidFill>
              </a:rPr>
              <a:t>False</a:t>
            </a:r>
            <a:endParaRPr lang="uk-UA" sz="4800" b="1" i="1" kern="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9819" y="1931626"/>
            <a:ext cx="5972331" cy="83099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i="1" kern="0" dirty="0">
                <a:solidFill>
                  <a:srgbClr val="FF0000"/>
                </a:solidFill>
              </a:rPr>
              <a:t>True</a:t>
            </a:r>
            <a:endParaRPr lang="uk-UA" sz="4800" b="1" i="1" kern="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8" y="2964860"/>
            <a:ext cx="5972331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то команди циклу повторюються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49819" y="2964860"/>
            <a:ext cx="5972331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то виконання циклу припиняється.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4121204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Таким чином, </a:t>
            </a:r>
            <a:r>
              <a:rPr lang="uk-UA" sz="2800" b="1" i="1" kern="0" dirty="0">
                <a:solidFill>
                  <a:srgbClr val="FFFF00"/>
                </a:solidFill>
              </a:rPr>
              <a:t>цикл із </a:t>
            </a:r>
            <a:r>
              <a:rPr lang="uk-UA" sz="2800" b="1" i="1" kern="0" dirty="0" err="1">
                <a:solidFill>
                  <a:srgbClr val="FFFF00"/>
                </a:solidFill>
              </a:rPr>
              <a:t>післяумовою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буде виконаний </a:t>
            </a:r>
            <a:r>
              <a:rPr lang="uk-UA" sz="2800" b="1" i="1" kern="0" dirty="0">
                <a:solidFill>
                  <a:srgbClr val="FFFF00"/>
                </a:solidFill>
              </a:rPr>
              <a:t>хоча б один раз</a:t>
            </a:r>
            <a:r>
              <a:rPr lang="uk-UA" sz="2800" b="1" i="1" kern="0" dirty="0">
                <a:solidFill>
                  <a:srgbClr val="FFFFFF"/>
                </a:solidFill>
              </a:rPr>
              <a:t>, на відміну від циклу </a:t>
            </a:r>
            <a:r>
              <a:rPr lang="uk-UA" sz="2800" b="1" i="1" kern="0" dirty="0">
                <a:solidFill>
                  <a:srgbClr val="FFFF00"/>
                </a:solidFill>
              </a:rPr>
              <a:t>з передумовою</a:t>
            </a:r>
            <a:r>
              <a:rPr lang="uk-UA" sz="2800" b="1" i="1" kern="0" dirty="0">
                <a:solidFill>
                  <a:srgbClr val="FFFFFF"/>
                </a:solidFill>
              </a:rPr>
              <a:t>, який може бути </a:t>
            </a:r>
            <a:r>
              <a:rPr lang="uk-UA" sz="2800" b="1" i="1" kern="0" dirty="0">
                <a:solidFill>
                  <a:srgbClr val="FFFF00"/>
                </a:solidFill>
              </a:rPr>
              <a:t>не виконаний жодного разу</a:t>
            </a:r>
            <a:r>
              <a:rPr lang="uk-UA" sz="2800" b="1" i="1" kern="0" dirty="0">
                <a:solidFill>
                  <a:srgbClr val="FFFFFF"/>
                </a:solidFill>
              </a:rPr>
              <a:t>, якщо логічний вираз одразу має значення </a:t>
            </a:r>
            <a:r>
              <a:rPr lang="uk-UA" sz="2800" b="1" i="1" kern="0" dirty="0" err="1">
                <a:solidFill>
                  <a:srgbClr val="FFFF00"/>
                </a:solidFill>
              </a:rPr>
              <a:t>False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43874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black">
          <a:xfrm>
            <a:off x="242392" y="230932"/>
            <a:ext cx="10561173" cy="53282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Завдання для виконання</a:t>
            </a:r>
            <a:endParaRPr kumimoji="0" lang="ru-RU" sz="40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7992" y="1408212"/>
            <a:ext cx="10657184" cy="1661993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uk-UA" sz="2800" b="1" i="1" kern="0" dirty="0" smtClean="0">
                <a:solidFill>
                  <a:srgbClr val="0070C0"/>
                </a:solidFill>
              </a:rPr>
              <a:t>Все виділене </a:t>
            </a:r>
            <a:r>
              <a:rPr lang="uk-UA" sz="2800" b="1" i="1" kern="0" dirty="0" smtClean="0">
                <a:solidFill>
                  <a:srgbClr val="FF0000"/>
                </a:solidFill>
              </a:rPr>
              <a:t>червоним </a:t>
            </a:r>
            <a:r>
              <a:rPr lang="uk-UA" sz="2800" b="1" i="1" kern="0" dirty="0" smtClean="0">
                <a:solidFill>
                  <a:srgbClr val="0070C0"/>
                </a:solidFill>
              </a:rPr>
              <a:t>записати в зошит.</a:t>
            </a:r>
            <a:r>
              <a:rPr lang="uk-UA" b="1" i="1" kern="0" dirty="0" smtClean="0">
                <a:solidFill>
                  <a:srgbClr val="0070C0"/>
                </a:solidFill>
              </a:rPr>
              <a:t> Слайди: 3, 4, 7, 12,  14, 15, 18, 19, 28, 29.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uk-UA" sz="2800" b="1" i="1" kern="0" dirty="0" smtClean="0">
                <a:solidFill>
                  <a:srgbClr val="0070C0"/>
                </a:solidFill>
              </a:rPr>
              <a:t>Виконати завдання, що розглянуті на слайдах 10, 16, 21, 22, 29.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477762"/>
            <a:ext cx="12192000" cy="15696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Сфотографувати результати та надіслати їх  вчителю на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електронну пошту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hanna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cherepin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@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ukr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net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або на шкільний сайт користуючись вказівкою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«Завантажити файл»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у розділі де знаходиться дане завдання.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0680415408 -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Calibri" pitchFamily="34" charset="0"/>
              </a:rPr>
              <a:t>Viber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2714" y="3263529"/>
            <a:ext cx="10443269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dirty="0" smtClean="0"/>
              <a:t>Завантажити програму для виконання практичної роботи можна за посиланням. </a:t>
            </a:r>
          </a:p>
          <a:p>
            <a:pPr algn="ctr"/>
            <a:r>
              <a:rPr lang="uk-UA" sz="2000" dirty="0" smtClean="0"/>
              <a:t>https://apps24.org/windows/razrabotchikam/redaktory-koda/lazarus</a:t>
            </a:r>
            <a:endParaRPr lang="uk-UA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300" dirty="0"/>
              <a:t>Які особливості використання циклів у програмах, описаних мовою програмування </a:t>
            </a:r>
            <a:r>
              <a:rPr lang="uk-UA" sz="2300" dirty="0" err="1"/>
              <a:t>Lazarus</a:t>
            </a:r>
            <a:r>
              <a:rPr lang="uk-UA" sz="2300" dirty="0"/>
              <a:t>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 тілі циклу потрібно використати більш ніж одну команду, то операторних дужок використовувати не потрібно — їх роль виконують службові слова: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2748584"/>
            <a:ext cx="5972331" cy="101566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i="1" kern="0" dirty="0" err="1">
                <a:solidFill>
                  <a:srgbClr val="FFFF00"/>
                </a:solidFill>
              </a:rPr>
              <a:t>repeat</a:t>
            </a:r>
            <a:endParaRPr lang="uk-UA" sz="6000" b="1" i="1" kern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9819" y="2748583"/>
            <a:ext cx="5972331" cy="101566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i="1" kern="0" dirty="0" err="1">
                <a:solidFill>
                  <a:srgbClr val="FFFF00"/>
                </a:solidFill>
              </a:rPr>
              <a:t>until</a:t>
            </a:r>
            <a:endParaRPr lang="uk-UA" sz="60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8" y="3939963"/>
            <a:ext cx="5972331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входять до конструкції оператора циклу.</a:t>
            </a:r>
          </a:p>
        </p:txBody>
      </p:sp>
      <p:pic>
        <p:nvPicPr>
          <p:cNvPr id="1026" name="Picture 2" descr="arrow, copy, duplicate, refresh, reload, repeat, retweet, social, sync, twitter, updat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960" y="3931071"/>
            <a:ext cx="2744048" cy="27440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07701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Оператор циклу з </a:t>
            </a:r>
            <a:r>
              <a:rPr lang="uk-UA" dirty="0" err="1"/>
              <a:t>післяумовою</a:t>
            </a:r>
            <a:r>
              <a:rPr lang="uk-UA" dirty="0"/>
              <a:t> REPEAT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Знайти найменшу кількість перших натуральних чисел, потрібну для того, щоб одержати суму, більшу за 1000. 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2705523"/>
            <a:ext cx="12050142" cy="35394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i="1" kern="0" dirty="0">
                <a:solidFill>
                  <a:srgbClr val="FFFF00"/>
                </a:solidFill>
              </a:rPr>
              <a:t>var</a:t>
            </a:r>
            <a:r>
              <a:rPr lang="pt-BR" sz="2800" b="1" i="1" kern="0" dirty="0">
                <a:solidFill>
                  <a:schemeClr val="bg1"/>
                </a:solidFill>
              </a:rPr>
              <a:t> N, S: Integer;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i="1" kern="0" dirty="0">
                <a:solidFill>
                  <a:srgbClr val="FFFF00"/>
                </a:solidFill>
              </a:rPr>
              <a:t>begin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i="1" kern="0" dirty="0">
                <a:solidFill>
                  <a:schemeClr val="bg1"/>
                </a:solidFill>
              </a:rPr>
              <a:t>N := 0; S := 0;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i="1" kern="0" dirty="0">
                <a:solidFill>
                  <a:srgbClr val="FFFF00"/>
                </a:solidFill>
              </a:rPr>
              <a:t>Repeat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		</a:t>
            </a:r>
            <a:r>
              <a:rPr lang="pt-BR" sz="2800" b="1" i="1" kern="0" dirty="0">
                <a:solidFill>
                  <a:schemeClr val="bg1"/>
                </a:solidFill>
              </a:rPr>
              <a:t>N := N + 1;   S := S + N;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i="1" kern="0" dirty="0">
                <a:solidFill>
                  <a:srgbClr val="FFFF00"/>
                </a:solidFill>
              </a:rPr>
              <a:t>Until</a:t>
            </a:r>
            <a:r>
              <a:rPr lang="pt-BR" sz="2800" b="1" i="1" kern="0" dirty="0">
                <a:solidFill>
                  <a:schemeClr val="bg1"/>
                </a:solidFill>
              </a:rPr>
              <a:t> S &gt; 1000;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i="1" kern="0" dirty="0">
                <a:solidFill>
                  <a:schemeClr val="bg1"/>
                </a:solidFill>
              </a:rPr>
              <a:t>Edit</a:t>
            </a:r>
            <a:r>
              <a:rPr lang="uk-UA" sz="2800" b="1" i="1" kern="0" dirty="0">
                <a:solidFill>
                  <a:schemeClr val="bg1"/>
                </a:solidFill>
              </a:rPr>
              <a:t>1</a:t>
            </a:r>
            <a:r>
              <a:rPr lang="pt-BR" sz="2800" b="1" i="1" kern="0" dirty="0">
                <a:solidFill>
                  <a:schemeClr val="bg1"/>
                </a:solidFill>
              </a:rPr>
              <a:t>.Text := IntToStr(N);</a:t>
            </a:r>
            <a:endParaRPr lang="uk-UA" sz="28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i="1" kern="0" dirty="0">
                <a:solidFill>
                  <a:srgbClr val="FFFF00"/>
                </a:solidFill>
              </a:rPr>
              <a:t>end</a:t>
            </a:r>
            <a:r>
              <a:rPr lang="pt-BR" sz="2800" b="1" i="1" kern="0" dirty="0">
                <a:solidFill>
                  <a:schemeClr val="bg1"/>
                </a:solidFill>
              </a:rPr>
              <a:t>;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3720" y="2906982"/>
            <a:ext cx="5109655" cy="3065793"/>
          </a:xfrm>
          <a:prstGeom prst="rect">
            <a:avLst/>
          </a:prstGeom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006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Оператор циклу з </a:t>
            </a:r>
            <a:r>
              <a:rPr lang="uk-UA" dirty="0" err="1"/>
              <a:t>післяумовою</a:t>
            </a:r>
            <a:r>
              <a:rPr lang="uk-UA" dirty="0"/>
              <a:t> REPEAT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Знайти суму цифр натурального числа </a:t>
            </a:r>
            <a:r>
              <a:rPr lang="en-US" sz="2800" b="1" i="1" kern="0" dirty="0">
                <a:solidFill>
                  <a:schemeClr val="bg1"/>
                </a:solidFill>
              </a:rPr>
              <a:t>N, </a:t>
            </a:r>
            <a:r>
              <a:rPr lang="uk-UA" sz="2800" b="1" i="1" kern="0" dirty="0">
                <a:solidFill>
                  <a:schemeClr val="bg1"/>
                </a:solidFill>
              </a:rPr>
              <a:t>кількість цифр у якому невідома. 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2278064"/>
            <a:ext cx="12050142" cy="432426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i="1" kern="0" dirty="0" err="1">
                <a:solidFill>
                  <a:srgbClr val="FFFF00"/>
                </a:solidFill>
              </a:rPr>
              <a:t>var</a:t>
            </a:r>
            <a:r>
              <a:rPr lang="en-US" sz="2500" b="1" i="1" kern="0" dirty="0">
                <a:solidFill>
                  <a:schemeClr val="bg1"/>
                </a:solidFill>
              </a:rPr>
              <a:t> N, d, S: Integer;</a:t>
            </a:r>
            <a:endParaRPr lang="uk-UA" sz="25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i="1" kern="0" dirty="0">
                <a:solidFill>
                  <a:srgbClr val="FFFF00"/>
                </a:solidFill>
              </a:rPr>
              <a:t>begin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i="1" kern="0" dirty="0">
                <a:solidFill>
                  <a:schemeClr val="bg1"/>
                </a:solidFill>
              </a:rPr>
              <a:t>  N := </a:t>
            </a:r>
            <a:r>
              <a:rPr lang="en-US" sz="2500" b="1" i="1" kern="0" dirty="0" err="1">
                <a:solidFill>
                  <a:schemeClr val="bg1"/>
                </a:solidFill>
              </a:rPr>
              <a:t>StrToInt</a:t>
            </a:r>
            <a:r>
              <a:rPr lang="en-US" sz="2500" b="1" i="1" kern="0" dirty="0">
                <a:solidFill>
                  <a:schemeClr val="bg1"/>
                </a:solidFill>
              </a:rPr>
              <a:t>(Edit1.Text);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i="1" kern="0" dirty="0">
                <a:solidFill>
                  <a:schemeClr val="bg1"/>
                </a:solidFill>
              </a:rPr>
              <a:t>  S := 0;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i="1" kern="0" dirty="0">
                <a:solidFill>
                  <a:schemeClr val="bg1"/>
                </a:solidFill>
              </a:rPr>
              <a:t>  </a:t>
            </a:r>
            <a:r>
              <a:rPr lang="en-US" sz="2500" b="1" i="1" kern="0" dirty="0">
                <a:solidFill>
                  <a:srgbClr val="FFFF00"/>
                </a:solidFill>
              </a:rPr>
              <a:t>Repeat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i="1" kern="0" dirty="0">
                <a:solidFill>
                  <a:schemeClr val="bg1"/>
                </a:solidFill>
              </a:rPr>
              <a:t>     d := N mod 10; // </a:t>
            </a:r>
            <a:r>
              <a:rPr lang="uk-UA" sz="2500" b="1" i="1" kern="0" dirty="0">
                <a:solidFill>
                  <a:schemeClr val="bg1"/>
                </a:solidFill>
              </a:rPr>
              <a:t>виділено останню цифру числа</a:t>
            </a:r>
            <a:endParaRPr lang="en-US" sz="25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i="1" kern="0" dirty="0">
                <a:solidFill>
                  <a:schemeClr val="bg1"/>
                </a:solidFill>
              </a:rPr>
              <a:t>     S := </a:t>
            </a:r>
            <a:r>
              <a:rPr lang="en-US" sz="2500" b="1" i="1" kern="0" dirty="0" err="1">
                <a:solidFill>
                  <a:schemeClr val="bg1"/>
                </a:solidFill>
              </a:rPr>
              <a:t>S+d</a:t>
            </a:r>
            <a:r>
              <a:rPr lang="en-US" sz="2500" b="1" i="1" kern="0" dirty="0">
                <a:solidFill>
                  <a:schemeClr val="bg1"/>
                </a:solidFill>
              </a:rPr>
              <a:t>; // </a:t>
            </a:r>
            <a:r>
              <a:rPr lang="uk-UA" sz="2500" b="1" i="1" kern="0" dirty="0">
                <a:solidFill>
                  <a:schemeClr val="bg1"/>
                </a:solidFill>
              </a:rPr>
              <a:t>значення </a:t>
            </a:r>
            <a:r>
              <a:rPr lang="en-US" sz="2500" b="1" i="1" kern="0" dirty="0">
                <a:solidFill>
                  <a:schemeClr val="bg1"/>
                </a:solidFill>
              </a:rPr>
              <a:t>d </a:t>
            </a:r>
            <a:r>
              <a:rPr lang="uk-UA" sz="2500" b="1" i="1" kern="0" dirty="0">
                <a:solidFill>
                  <a:schemeClr val="bg1"/>
                </a:solidFill>
              </a:rPr>
              <a:t>додається до суми цифр</a:t>
            </a:r>
            <a:endParaRPr lang="en-US" sz="25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i="1" kern="0" dirty="0">
                <a:solidFill>
                  <a:schemeClr val="bg1"/>
                </a:solidFill>
              </a:rPr>
              <a:t>     N := N div 10; // </a:t>
            </a:r>
            <a:r>
              <a:rPr lang="uk-UA" sz="2500" b="1" i="1" kern="0" dirty="0">
                <a:solidFill>
                  <a:schemeClr val="bg1"/>
                </a:solidFill>
              </a:rPr>
              <a:t>відкидається остання цифра числа </a:t>
            </a:r>
            <a:r>
              <a:rPr lang="en-US" sz="2500" b="1" i="1" kern="0" dirty="0">
                <a:solidFill>
                  <a:schemeClr val="bg1"/>
                </a:solidFill>
              </a:rPr>
              <a:t>N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i="1" kern="0" dirty="0">
                <a:solidFill>
                  <a:schemeClr val="bg1"/>
                </a:solidFill>
              </a:rPr>
              <a:t>  </a:t>
            </a:r>
            <a:r>
              <a:rPr lang="en-US" sz="2500" b="1" i="1" kern="0" dirty="0">
                <a:solidFill>
                  <a:srgbClr val="FFFF00"/>
                </a:solidFill>
              </a:rPr>
              <a:t>Until</a:t>
            </a:r>
            <a:r>
              <a:rPr lang="en-US" sz="2500" b="1" i="1" kern="0" dirty="0">
                <a:solidFill>
                  <a:schemeClr val="bg1"/>
                </a:solidFill>
              </a:rPr>
              <a:t> N=0; // </a:t>
            </a:r>
            <a:r>
              <a:rPr lang="uk-UA" sz="2500" b="1" i="1" kern="0" dirty="0">
                <a:solidFill>
                  <a:schemeClr val="bg1"/>
                </a:solidFill>
              </a:rPr>
              <a:t>Якщо </a:t>
            </a:r>
            <a:r>
              <a:rPr lang="en-US" sz="2500" b="1" i="1" kern="0" dirty="0">
                <a:solidFill>
                  <a:schemeClr val="bg1"/>
                </a:solidFill>
              </a:rPr>
              <a:t>N = 0, </a:t>
            </a:r>
            <a:r>
              <a:rPr lang="uk-UA" sz="2500" b="1" i="1" kern="0" dirty="0">
                <a:solidFill>
                  <a:schemeClr val="bg1"/>
                </a:solidFill>
              </a:rPr>
              <a:t>цикл припиняє роботу</a:t>
            </a:r>
            <a:endParaRPr lang="en-US" sz="25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i="1" kern="0" dirty="0">
                <a:solidFill>
                  <a:schemeClr val="bg1"/>
                </a:solidFill>
              </a:rPr>
              <a:t>  Edit2.Text := </a:t>
            </a:r>
            <a:r>
              <a:rPr lang="en-US" sz="25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500" b="1" i="1" kern="0" dirty="0">
                <a:solidFill>
                  <a:schemeClr val="bg1"/>
                </a:solidFill>
              </a:rPr>
              <a:t>(S);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i="1" kern="0" dirty="0">
                <a:solidFill>
                  <a:srgbClr val="FFFF00"/>
                </a:solidFill>
              </a:rPr>
              <a:t>end</a:t>
            </a:r>
            <a:r>
              <a:rPr lang="en-US" sz="2500" b="1" i="1" kern="0" dirty="0">
                <a:solidFill>
                  <a:schemeClr val="bg1"/>
                </a:solidFill>
              </a:rPr>
              <a:t>;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/>
          <a:srcRect b="8540"/>
          <a:stretch/>
        </p:blipFill>
        <p:spPr>
          <a:xfrm>
            <a:off x="8564881" y="2278064"/>
            <a:ext cx="3555872" cy="1988188"/>
          </a:xfrm>
          <a:prstGeom prst="rect">
            <a:avLst/>
          </a:prstGeom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14889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Оператор циклу з </a:t>
            </a:r>
            <a:r>
              <a:rPr lang="uk-UA" dirty="0" err="1"/>
              <a:t>післяумовою</a:t>
            </a:r>
            <a:r>
              <a:rPr lang="uk-UA" dirty="0"/>
              <a:t> REPEAT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увати 5"/>
          <p:cNvGrpSpPr/>
          <p:nvPr/>
        </p:nvGrpSpPr>
        <p:grpSpPr>
          <a:xfrm>
            <a:off x="72008" y="1196763"/>
            <a:ext cx="12050142" cy="3293209"/>
            <a:chOff x="72008" y="1196763"/>
            <a:chExt cx="12050142" cy="3293209"/>
          </a:xfrm>
        </p:grpSpPr>
        <p:sp>
          <p:nvSpPr>
            <p:cNvPr id="7" name="TextBox 6"/>
            <p:cNvSpPr txBox="1"/>
            <p:nvPr/>
          </p:nvSpPr>
          <p:spPr>
            <a:xfrm>
              <a:off x="72008" y="1196763"/>
              <a:ext cx="12050142" cy="3293209"/>
            </a:xfrm>
            <a:prstGeom prst="rect">
              <a:avLst/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indent="457189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600" b="1" i="1" kern="0" dirty="0">
                  <a:solidFill>
                    <a:schemeClr val="bg1"/>
                  </a:solidFill>
                </a:rPr>
                <a:t>Полічити кількість слів у введеному користувачем тексті. Вважатимемо, що слова відокремлюються виключно одним пробілом, а перший і останній символи </a:t>
              </a:r>
              <a:r>
                <a:rPr lang="uk-UA" sz="2600" b="1" i="1" kern="0" dirty="0" err="1">
                  <a:solidFill>
                    <a:schemeClr val="bg1"/>
                  </a:solidFill>
                </a:rPr>
                <a:t>текста</a:t>
              </a:r>
              <a:r>
                <a:rPr lang="uk-UA" sz="2600" b="1" i="1" kern="0" dirty="0">
                  <a:solidFill>
                    <a:schemeClr val="bg1"/>
                  </a:solidFill>
                </a:rPr>
                <a:t> (рядка </a:t>
              </a:r>
              <a:r>
                <a:rPr lang="en-US" sz="2600" b="1" i="1" kern="0" dirty="0">
                  <a:solidFill>
                    <a:schemeClr val="bg1"/>
                  </a:solidFill>
                </a:rPr>
                <a:t>S) </a:t>
              </a:r>
              <a:r>
                <a:rPr lang="uk-UA" sz="2600" b="1" i="1" kern="0" dirty="0">
                  <a:solidFill>
                    <a:schemeClr val="bg1"/>
                  </a:solidFill>
                </a:rPr>
                <a:t>не є пробілами. Отже, кількість слів у рядку </a:t>
              </a:r>
              <a:r>
                <a:rPr lang="en-US" sz="2600" b="1" i="1" kern="0" dirty="0">
                  <a:solidFill>
                    <a:schemeClr val="bg1"/>
                  </a:solidFill>
                </a:rPr>
                <a:t>S </a:t>
              </a:r>
              <a:r>
                <a:rPr lang="uk-UA" sz="2600" b="1" i="1" kern="0" dirty="0">
                  <a:solidFill>
                    <a:schemeClr val="bg1"/>
                  </a:solidFill>
                </a:rPr>
                <a:t>на 1 більша за кількість пробілів. Для    введення   текстового   рядка   використовується   компонент</a:t>
              </a:r>
              <a:r>
                <a:rPr lang="en-US" sz="2600" b="1" i="1" kern="0" dirty="0">
                  <a:solidFill>
                    <a:schemeClr val="bg1"/>
                  </a:solidFill>
                </a:rPr>
                <a:t> </a:t>
              </a:r>
              <a:r>
                <a:rPr lang="en-US" sz="2600" b="1" i="1" kern="0" dirty="0">
                  <a:solidFill>
                    <a:srgbClr val="FFFF00"/>
                  </a:solidFill>
                </a:rPr>
                <a:t>Memo</a:t>
              </a:r>
              <a:r>
                <a:rPr lang="uk-UA" sz="2600" b="1" i="1" kern="0" dirty="0">
                  <a:solidFill>
                    <a:schemeClr val="bg1"/>
                  </a:solidFill>
                </a:rPr>
                <a:t> </a:t>
              </a:r>
              <a:r>
                <a:rPr lang="en-US" sz="2600" b="1" i="1" kern="0" dirty="0">
                  <a:solidFill>
                    <a:schemeClr val="bg1"/>
                  </a:solidFill>
                </a:rPr>
                <a:t>    </a:t>
              </a:r>
              <a:r>
                <a:rPr lang="uk-UA" sz="2600" b="1" i="1" kern="0" dirty="0">
                  <a:solidFill>
                    <a:schemeClr val="bg1"/>
                  </a:solidFill>
                </a:rPr>
                <a:t>(вкладка </a:t>
              </a:r>
              <a:r>
                <a:rPr lang="en-US" sz="2600" b="1" i="1" kern="0" dirty="0">
                  <a:solidFill>
                    <a:srgbClr val="FFFF00"/>
                  </a:solidFill>
                </a:rPr>
                <a:t>Standard</a:t>
              </a:r>
              <a:r>
                <a:rPr lang="en-US" sz="2600" b="1" i="1" kern="0" dirty="0">
                  <a:solidFill>
                    <a:schemeClr val="bg1"/>
                  </a:solidFill>
                </a:rPr>
                <a:t> </a:t>
              </a:r>
              <a:r>
                <a:rPr lang="uk-UA" sz="2600" b="1" i="1" kern="0" dirty="0">
                  <a:solidFill>
                    <a:schemeClr val="bg1"/>
                  </a:solidFill>
                </a:rPr>
                <a:t>на палітрі компонентів): він дозволяє вводити багаторядковий текст із клавіатури як значення властивості </a:t>
              </a:r>
              <a:r>
                <a:rPr lang="en-US" sz="2600" b="1" i="1" kern="0" dirty="0">
                  <a:solidFill>
                    <a:srgbClr val="FFFF00"/>
                  </a:solidFill>
                </a:rPr>
                <a:t>Text</a:t>
              </a:r>
              <a:r>
                <a:rPr lang="en-US" sz="2600" b="1" i="1" kern="0" dirty="0">
                  <a:solidFill>
                    <a:schemeClr val="bg1"/>
                  </a:solidFill>
                </a:rPr>
                <a:t> </a:t>
              </a:r>
              <a:r>
                <a:rPr lang="uk-UA" sz="2600" b="1" i="1" kern="0" dirty="0">
                  <a:solidFill>
                    <a:schemeClr val="bg1"/>
                  </a:solidFill>
                </a:rPr>
                <a:t>типу </a:t>
              </a:r>
              <a:r>
                <a:rPr lang="en-US" sz="2600" b="1" i="1" kern="0" dirty="0">
                  <a:solidFill>
                    <a:srgbClr val="FFFF00"/>
                  </a:solidFill>
                </a:rPr>
                <a:t>String</a:t>
              </a:r>
              <a:r>
                <a:rPr lang="en-US" sz="2600" b="1" i="1" kern="0" dirty="0">
                  <a:solidFill>
                    <a:schemeClr val="bg1"/>
                  </a:solidFill>
                </a:rPr>
                <a:t>.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6152" y="3196589"/>
              <a:ext cx="471488" cy="496303"/>
            </a:xfrm>
            <a:prstGeom prst="rect">
              <a:avLst/>
            </a:prstGeom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962" y="4778043"/>
            <a:ext cx="11533318" cy="1361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/>
          <p:cNvSpPr/>
          <p:nvPr/>
        </p:nvSpPr>
        <p:spPr>
          <a:xfrm>
            <a:off x="4087201" y="5340350"/>
            <a:ext cx="586399" cy="58420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9"/>
          <p:cNvSpPr/>
          <p:nvPr/>
        </p:nvSpPr>
        <p:spPr>
          <a:xfrm rot="18900000">
            <a:off x="4336442" y="466736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6518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Оператор циклу з </a:t>
            </a:r>
            <a:r>
              <a:rPr lang="uk-UA" dirty="0" err="1"/>
              <a:t>післяумовою</a:t>
            </a:r>
            <a:r>
              <a:rPr lang="uk-UA" dirty="0"/>
              <a:t> REPEAT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17064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 err="1">
                <a:solidFill>
                  <a:srgbClr val="FFFF00"/>
                </a:solidFill>
              </a:rPr>
              <a:t>var</a:t>
            </a:r>
            <a:r>
              <a:rPr lang="en-US" sz="2200" b="1" i="1" kern="0" dirty="0">
                <a:solidFill>
                  <a:schemeClr val="bg1"/>
                </a:solidFill>
              </a:rPr>
              <a:t> S: String;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chemeClr val="bg1"/>
                </a:solidFill>
              </a:rPr>
              <a:t>  </a:t>
            </a:r>
            <a:r>
              <a:rPr lang="en-US" sz="2200" b="1" i="1" kern="0" dirty="0" err="1">
                <a:solidFill>
                  <a:schemeClr val="bg1"/>
                </a:solidFill>
              </a:rPr>
              <a:t>i</a:t>
            </a:r>
            <a:r>
              <a:rPr lang="en-US" sz="2200" b="1" i="1" kern="0" dirty="0">
                <a:solidFill>
                  <a:schemeClr val="bg1"/>
                </a:solidFill>
              </a:rPr>
              <a:t>, count: Integer;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rgbClr val="FFFF00"/>
                </a:solidFill>
              </a:rPr>
              <a:t>begin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chemeClr val="bg1"/>
                </a:solidFill>
              </a:rPr>
              <a:t>  S := Memo1.Text; </a:t>
            </a:r>
            <a:r>
              <a:rPr lang="en-US" sz="2200" b="1" i="1" kern="0" dirty="0" err="1">
                <a:solidFill>
                  <a:schemeClr val="bg1"/>
                </a:solidFill>
              </a:rPr>
              <a:t>i</a:t>
            </a:r>
            <a:r>
              <a:rPr lang="en-US" sz="2200" b="1" i="1" kern="0" dirty="0">
                <a:solidFill>
                  <a:schemeClr val="bg1"/>
                </a:solidFill>
              </a:rPr>
              <a:t> := 0;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chemeClr val="bg1"/>
                </a:solidFill>
              </a:rPr>
              <a:t>  If length(S) &gt; 0 Then begin // </a:t>
            </a:r>
            <a:r>
              <a:rPr lang="uk-UA" sz="2200" b="1" i="1" kern="0" dirty="0">
                <a:solidFill>
                  <a:schemeClr val="bg1"/>
                </a:solidFill>
              </a:rPr>
              <a:t>Якщо</a:t>
            </a:r>
            <a:r>
              <a:rPr lang="en-US" sz="2200" b="1" i="1" kern="0" dirty="0">
                <a:solidFill>
                  <a:schemeClr val="bg1"/>
                </a:solidFill>
              </a:rPr>
              <a:t> </a:t>
            </a:r>
            <a:r>
              <a:rPr lang="uk-UA" sz="2200" b="1" i="1" kern="0" dirty="0">
                <a:solidFill>
                  <a:schemeClr val="bg1"/>
                </a:solidFill>
              </a:rPr>
              <a:t>довжина рядка</a:t>
            </a:r>
            <a:r>
              <a:rPr lang="en-US" sz="2200" b="1" i="1" kern="0" dirty="0">
                <a:solidFill>
                  <a:schemeClr val="bg1"/>
                </a:solidFill>
              </a:rPr>
              <a:t> S </a:t>
            </a:r>
            <a:r>
              <a:rPr lang="uk-UA" sz="2200" b="1" i="1" kern="0" dirty="0">
                <a:solidFill>
                  <a:schemeClr val="bg1"/>
                </a:solidFill>
              </a:rPr>
              <a:t>ненульова,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chemeClr val="bg1"/>
                </a:solidFill>
              </a:rPr>
              <a:t>      Count := 1;     // </a:t>
            </a:r>
            <a:r>
              <a:rPr lang="uk-UA" sz="2200" b="1" i="1" kern="0" dirty="0">
                <a:solidFill>
                  <a:schemeClr val="bg1"/>
                </a:solidFill>
              </a:rPr>
              <a:t>є хоч одне слово</a:t>
            </a:r>
            <a:endParaRPr lang="en-US" sz="22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chemeClr val="bg1"/>
                </a:solidFill>
              </a:rPr>
              <a:t>      Repeat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chemeClr val="bg1"/>
                </a:solidFill>
              </a:rPr>
              <a:t>          </a:t>
            </a:r>
            <a:r>
              <a:rPr lang="uk-UA" sz="2200" b="1" i="1" kern="0" dirty="0">
                <a:solidFill>
                  <a:schemeClr val="bg1"/>
                </a:solidFill>
              </a:rPr>
              <a:t>і := і + 1;    // Перебираємо кожен символ рядка </a:t>
            </a:r>
            <a:r>
              <a:rPr lang="en-US" sz="2200" b="1" i="1" kern="0" dirty="0">
                <a:solidFill>
                  <a:schemeClr val="bg1"/>
                </a:solidFill>
              </a:rPr>
              <a:t>S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chemeClr val="bg1"/>
                </a:solidFill>
              </a:rPr>
              <a:t>          if S[</a:t>
            </a:r>
            <a:r>
              <a:rPr lang="en-US" sz="2200" b="1" i="1" kern="0" dirty="0" err="1">
                <a:solidFill>
                  <a:schemeClr val="bg1"/>
                </a:solidFill>
              </a:rPr>
              <a:t>i</a:t>
            </a:r>
            <a:r>
              <a:rPr lang="en-US" sz="2200" b="1" i="1" kern="0" dirty="0">
                <a:solidFill>
                  <a:schemeClr val="bg1"/>
                </a:solidFill>
              </a:rPr>
              <a:t>] = ' '   // </a:t>
            </a:r>
            <a:r>
              <a:rPr lang="uk-UA" sz="2200" b="1" i="1" kern="0" dirty="0">
                <a:solidFill>
                  <a:schemeClr val="bg1"/>
                </a:solidFill>
              </a:rPr>
              <a:t>Якщо знайдено пропуск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chemeClr val="bg1"/>
                </a:solidFill>
              </a:rPr>
              <a:t>          Then count := count + 1; // </a:t>
            </a:r>
            <a:r>
              <a:rPr lang="uk-UA" sz="2200" b="1" i="1" kern="0" dirty="0">
                <a:solidFill>
                  <a:schemeClr val="bg1"/>
                </a:solidFill>
              </a:rPr>
              <a:t>то збільшуємо лічильник</a:t>
            </a:r>
            <a:r>
              <a:rPr lang="en-US" sz="2200" b="1" i="1" kern="0" dirty="0">
                <a:solidFill>
                  <a:schemeClr val="bg1"/>
                </a:solidFill>
              </a:rPr>
              <a:t> </a:t>
            </a:r>
            <a:r>
              <a:rPr lang="uk-UA" sz="2200" b="1" i="1" kern="0" dirty="0">
                <a:solidFill>
                  <a:schemeClr val="bg1"/>
                </a:solidFill>
              </a:rPr>
              <a:t>слів на 1</a:t>
            </a:r>
            <a:endParaRPr lang="en-US" sz="2200" b="1" i="1" kern="0" dirty="0">
              <a:solidFill>
                <a:schemeClr val="bg1"/>
              </a:solidFill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chemeClr val="bg1"/>
                </a:solidFill>
              </a:rPr>
              <a:t>     Until </a:t>
            </a:r>
            <a:r>
              <a:rPr lang="uk-UA" sz="2200" b="1" i="1" kern="0" dirty="0">
                <a:solidFill>
                  <a:schemeClr val="bg1"/>
                </a:solidFill>
              </a:rPr>
              <a:t>і &gt;= </a:t>
            </a:r>
            <a:r>
              <a:rPr lang="en-US" sz="2200" b="1" i="1" kern="0" dirty="0">
                <a:solidFill>
                  <a:schemeClr val="bg1"/>
                </a:solidFill>
              </a:rPr>
              <a:t>length(S);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chemeClr val="bg1"/>
                </a:solidFill>
              </a:rPr>
              <a:t>     </a:t>
            </a:r>
            <a:r>
              <a:rPr lang="en-US" sz="2200" b="1" i="1" kern="0" dirty="0">
                <a:solidFill>
                  <a:srgbClr val="FFFF00"/>
                </a:solidFill>
              </a:rPr>
              <a:t>end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chemeClr val="bg1"/>
                </a:solidFill>
              </a:rPr>
              <a:t>     Else count := 0;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chemeClr val="bg1"/>
                </a:solidFill>
              </a:rPr>
              <a:t>     Edit</a:t>
            </a:r>
            <a:r>
              <a:rPr lang="uk-UA" sz="2200" b="1" i="1" kern="0" dirty="0">
                <a:solidFill>
                  <a:schemeClr val="bg1"/>
                </a:solidFill>
              </a:rPr>
              <a:t>1.</a:t>
            </a:r>
            <a:r>
              <a:rPr lang="en-US" sz="2200" b="1" i="1" kern="0" dirty="0">
                <a:solidFill>
                  <a:schemeClr val="bg1"/>
                </a:solidFill>
              </a:rPr>
              <a:t>Text := </a:t>
            </a:r>
            <a:r>
              <a:rPr lang="en-US" sz="22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2200" b="1" i="1" kern="0" dirty="0">
                <a:solidFill>
                  <a:schemeClr val="bg1"/>
                </a:solidFill>
              </a:rPr>
              <a:t>(count);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kern="0" dirty="0">
                <a:solidFill>
                  <a:srgbClr val="FFFF00"/>
                </a:solidFill>
              </a:rPr>
              <a:t>end</a:t>
            </a:r>
            <a:r>
              <a:rPr lang="en-US" sz="2200" b="1" i="1" kern="0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855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Оператор циклу з </a:t>
            </a:r>
            <a:r>
              <a:rPr lang="uk-UA" dirty="0" err="1"/>
              <a:t>післяумовою</a:t>
            </a:r>
            <a:r>
              <a:rPr lang="uk-UA" dirty="0"/>
              <a:t> REPEAT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196763"/>
            <a:ext cx="6529070" cy="5515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2008" y="1928283"/>
            <a:ext cx="5307712" cy="954107"/>
          </a:xfrm>
          <a:prstGeom prst="wedgeRectCallout">
            <a:avLst>
              <a:gd name="adj1" fmla="val 58415"/>
              <a:gd name="adj2" fmla="val 14396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Проект запущений на виконання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6564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задати випадкове число?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Складаючи алгоритми в навчальному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, ви використовували команду, за допомогою якої отримували для значень параметрів деяких команд випадкові числа: координати розміщення об'єкта на сцені, кольору малюнка тощо.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842" y="3944963"/>
            <a:ext cx="11594278" cy="190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7553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задати випадкове число?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Випадкові значення величин часто застосовують у програмуванні для перевірки результатів якогось експерименту за різних умов</a:t>
            </a:r>
            <a:r>
              <a:rPr lang="uk-UA" sz="2800" b="1" i="1" kern="0" dirty="0">
                <a:solidFill>
                  <a:schemeClr val="bg1"/>
                </a:solidFill>
              </a:rPr>
              <a:t>, при створенні ігрових або тестових програм тощо.</a:t>
            </a:r>
          </a:p>
        </p:txBody>
      </p:sp>
      <p:pic>
        <p:nvPicPr>
          <p:cNvPr id="7" name="Picture 2" descr="casino, cubes, dice, gamble, lottery, play, random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78" y="3156774"/>
            <a:ext cx="3244025" cy="324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ontrol, controller, game, gamepad, play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3479" y="3156774"/>
            <a:ext cx="3247199" cy="324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udit, exam, report, research, survey, tesing, test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8154" y="3156774"/>
            <a:ext cx="3244025" cy="324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1173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задати випадкове число?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249299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У програмах, написаних мовою програмування </a:t>
            </a:r>
            <a:r>
              <a:rPr lang="en-US" sz="2600" b="1" i="1" kern="0" dirty="0">
                <a:solidFill>
                  <a:srgbClr val="FFFFFF"/>
                </a:solidFill>
              </a:rPr>
              <a:t>Lazarus, </a:t>
            </a:r>
            <a:r>
              <a:rPr lang="uk-UA" sz="2600" b="1" i="1" kern="0" dirty="0">
                <a:solidFill>
                  <a:srgbClr val="FFFFFF"/>
                </a:solidFill>
              </a:rPr>
              <a:t>у програмному коді опрацювання події один раз звертаються до </a:t>
            </a:r>
            <a:r>
              <a:rPr lang="uk-UA" sz="2600" b="1" i="1" kern="0" dirty="0">
                <a:solidFill>
                  <a:srgbClr val="FF0000"/>
                </a:solidFill>
              </a:rPr>
              <a:t>функції </a:t>
            </a:r>
            <a:r>
              <a:rPr lang="en-US" sz="2600" b="1" i="1" kern="0" dirty="0">
                <a:solidFill>
                  <a:srgbClr val="FF0000"/>
                </a:solidFill>
              </a:rPr>
              <a:t>Randomize, </a:t>
            </a:r>
            <a:r>
              <a:rPr lang="uk-UA" sz="2600" b="1" i="1" kern="0" dirty="0">
                <a:solidFill>
                  <a:srgbClr val="FF0000"/>
                </a:solidFill>
              </a:rPr>
              <a:t>яка підключає генератор випадкових чисел та надає можливість отримувати щоразу інші значення. </a:t>
            </a:r>
            <a:r>
              <a:rPr lang="uk-UA" sz="2600" b="1" i="1" kern="0" dirty="0">
                <a:solidFill>
                  <a:srgbClr val="FFFFFF"/>
                </a:solidFill>
              </a:rPr>
              <a:t>Тоді в програмному коді можна отримати випадкові значення величин різних типів.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86860479"/>
              </p:ext>
            </p:extLst>
          </p:nvPr>
        </p:nvGraphicFramePr>
        <p:xfrm>
          <a:off x="72008" y="3765976"/>
          <a:ext cx="12050142" cy="298704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4164712">
                  <a:extLst>
                    <a:ext uri="{9D8B030D-6E8A-4147-A177-3AD203B41FA5}">
                      <a16:colId xmlns:a16="http://schemas.microsoft.com/office/drawing/2014/main" xmlns="" val="2536893789"/>
                    </a:ext>
                  </a:extLst>
                </a:gridCol>
                <a:gridCol w="7885430">
                  <a:extLst>
                    <a:ext uri="{9D8B030D-6E8A-4147-A177-3AD203B41FA5}">
                      <a16:colId xmlns:a16="http://schemas.microsoft.com/office/drawing/2014/main" xmlns="" val="2257628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i="1" noProof="0" dirty="0">
                          <a:solidFill>
                            <a:srgbClr val="FF0000"/>
                          </a:solidFill>
                        </a:rPr>
                        <a:t>Опис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i="1" noProof="0" dirty="0">
                          <a:solidFill>
                            <a:srgbClr val="FF0000"/>
                          </a:solidFill>
                        </a:rPr>
                        <a:t>Значення змінної</a:t>
                      </a:r>
                      <a:r>
                        <a:rPr lang="uk-UA" sz="2800" i="1" baseline="0" noProof="0" dirty="0">
                          <a:solidFill>
                            <a:srgbClr val="FF0000"/>
                          </a:solidFill>
                        </a:rPr>
                        <a:t> А</a:t>
                      </a:r>
                      <a:endParaRPr lang="uk-UA" sz="2800" i="1" noProof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90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noProof="0" dirty="0" err="1">
                          <a:solidFill>
                            <a:srgbClr val="FF0000"/>
                          </a:solidFill>
                        </a:rPr>
                        <a:t>Randomize</a:t>
                      </a:r>
                      <a:r>
                        <a:rPr lang="uk-UA" sz="2400" b="0" i="1" noProof="0" dirty="0">
                          <a:solidFill>
                            <a:srgbClr val="FF0000"/>
                          </a:solidFill>
                        </a:rPr>
                        <a:t>;</a:t>
                      </a:r>
                    </a:p>
                    <a:p>
                      <a:pPr algn="ctr"/>
                      <a:r>
                        <a:rPr lang="uk-UA" sz="2400" b="0" i="1" noProof="0" dirty="0">
                          <a:solidFill>
                            <a:srgbClr val="FF0000"/>
                          </a:solidFill>
                        </a:rPr>
                        <a:t>A:=random;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 i="1" noProof="0" dirty="0">
                          <a:solidFill>
                            <a:srgbClr val="FF0000"/>
                          </a:solidFill>
                        </a:rPr>
                        <a:t>Випадкове дійсне число від </a:t>
                      </a:r>
                      <a:r>
                        <a:rPr lang="uk-UA" sz="2400" b="1" i="1" noProof="0" dirty="0">
                          <a:solidFill>
                            <a:srgbClr val="FF0000"/>
                          </a:solidFill>
                        </a:rPr>
                        <a:t>0,0</a:t>
                      </a:r>
                      <a:r>
                        <a:rPr lang="uk-UA" sz="2400" b="0" i="1" noProof="0" dirty="0">
                          <a:solidFill>
                            <a:srgbClr val="FF0000"/>
                          </a:solidFill>
                        </a:rPr>
                        <a:t> включно до </a:t>
                      </a:r>
                      <a:r>
                        <a:rPr lang="uk-UA" sz="2400" b="1" i="1" noProof="0" dirty="0">
                          <a:solidFill>
                            <a:srgbClr val="FF0000"/>
                          </a:solidFill>
                        </a:rPr>
                        <a:t>1,0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noProof="0" dirty="0" err="1">
                          <a:solidFill>
                            <a:srgbClr val="FF0000"/>
                          </a:solidFill>
                        </a:rPr>
                        <a:t>Randomize</a:t>
                      </a:r>
                      <a:r>
                        <a:rPr lang="uk-UA" sz="2400" b="0" i="1" noProof="0" dirty="0">
                          <a:solidFill>
                            <a:srgbClr val="FF0000"/>
                          </a:solidFill>
                        </a:rPr>
                        <a:t>;</a:t>
                      </a:r>
                    </a:p>
                    <a:p>
                      <a:pPr algn="ctr"/>
                      <a:r>
                        <a:rPr lang="uk-UA" sz="2400" b="0" i="1" noProof="0" dirty="0">
                          <a:solidFill>
                            <a:srgbClr val="FF0000"/>
                          </a:solidFill>
                        </a:rPr>
                        <a:t>A:=random(10);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i="1" noProof="0" dirty="0">
                          <a:solidFill>
                            <a:srgbClr val="FF0000"/>
                          </a:solidFill>
                        </a:rPr>
                        <a:t>Випадкове ціле число від </a:t>
                      </a:r>
                      <a:r>
                        <a:rPr lang="uk-UA" sz="2400" b="1" i="1" noProof="0" dirty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uk-UA" sz="2400" b="0" i="1" noProof="0" dirty="0">
                          <a:solidFill>
                            <a:srgbClr val="FF0000"/>
                          </a:solidFill>
                        </a:rPr>
                        <a:t> включно до </a:t>
                      </a:r>
                      <a:r>
                        <a:rPr lang="uk-UA" sz="2400" b="1" i="1" noProof="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023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noProof="0" dirty="0" err="1">
                          <a:solidFill>
                            <a:srgbClr val="FF0000"/>
                          </a:solidFill>
                        </a:rPr>
                        <a:t>Randomize</a:t>
                      </a:r>
                      <a:r>
                        <a:rPr lang="uk-UA" sz="2400" b="0" i="1" noProof="0" dirty="0">
                          <a:solidFill>
                            <a:srgbClr val="FF0000"/>
                          </a:solidFill>
                        </a:rPr>
                        <a:t>;</a:t>
                      </a:r>
                    </a:p>
                    <a:p>
                      <a:pPr algn="ctr"/>
                      <a:r>
                        <a:rPr lang="uk-UA" sz="2400" b="0" i="1" noProof="0" dirty="0">
                          <a:solidFill>
                            <a:srgbClr val="FF0000"/>
                          </a:solidFill>
                        </a:rPr>
                        <a:t>A:=random(b-a+1)+a;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i="1" noProof="0" dirty="0">
                          <a:solidFill>
                            <a:srgbClr val="FF0000"/>
                          </a:solidFill>
                        </a:rPr>
                        <a:t>Випадкове ціле число від </a:t>
                      </a:r>
                      <a:r>
                        <a:rPr lang="uk-UA" sz="2400" b="1" i="1" noProof="0" dirty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uk-UA" sz="2400" b="0" i="1" noProof="0" dirty="0">
                          <a:solidFill>
                            <a:srgbClr val="FF0000"/>
                          </a:solidFill>
                        </a:rPr>
                        <a:t> до </a:t>
                      </a:r>
                      <a:r>
                        <a:rPr lang="uk-UA" sz="2400" b="1" i="1" noProof="0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uk-UA" sz="2400" b="0" i="1" noProof="0" dirty="0">
                          <a:solidFill>
                            <a:srgbClr val="FF0000"/>
                          </a:solidFill>
                        </a:rPr>
                        <a:t> включно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9642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90711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задати випадкове число?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Отримати в коді випадкове число х,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таке, що 0 &lt;= х &lt; 10.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2393515"/>
            <a:ext cx="12050142" cy="34163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 err="1">
                <a:solidFill>
                  <a:srgbClr val="FFFF00"/>
                </a:solidFill>
              </a:rPr>
              <a:t>var</a:t>
            </a:r>
            <a:r>
              <a:rPr lang="en-US" sz="3600" b="1" i="1" kern="0" dirty="0">
                <a:solidFill>
                  <a:schemeClr val="bg1"/>
                </a:solidFill>
              </a:rPr>
              <a:t> x: Integer;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00"/>
                </a:solidFill>
              </a:rPr>
              <a:t>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	</a:t>
            </a:r>
            <a:r>
              <a:rPr lang="en-US" sz="3600" b="1" i="1" kern="0" dirty="0">
                <a:solidFill>
                  <a:schemeClr val="bg1"/>
                </a:solidFill>
              </a:rPr>
              <a:t>Randomize;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	х := </a:t>
            </a:r>
            <a:r>
              <a:rPr lang="en-US" sz="3600" b="1" i="1" kern="0" dirty="0">
                <a:solidFill>
                  <a:schemeClr val="bg1"/>
                </a:solidFill>
              </a:rPr>
              <a:t>Random(</a:t>
            </a:r>
            <a:r>
              <a:rPr lang="uk-UA" sz="3600" b="1" i="1" kern="0" dirty="0">
                <a:solidFill>
                  <a:schemeClr val="bg1"/>
                </a:solidFill>
              </a:rPr>
              <a:t>10</a:t>
            </a:r>
            <a:r>
              <a:rPr lang="en-US" sz="3600" b="1" i="1" kern="0" dirty="0">
                <a:solidFill>
                  <a:schemeClr val="bg1"/>
                </a:solidFill>
              </a:rPr>
              <a:t>);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	</a:t>
            </a:r>
            <a:r>
              <a:rPr lang="en-US" sz="3600" b="1" i="1" kern="0" dirty="0">
                <a:solidFill>
                  <a:schemeClr val="bg1"/>
                </a:solidFill>
              </a:rPr>
              <a:t>Edit</a:t>
            </a:r>
            <a:r>
              <a:rPr lang="uk-UA" sz="3600" b="1" i="1" kern="0" dirty="0">
                <a:solidFill>
                  <a:schemeClr val="bg1"/>
                </a:solidFill>
              </a:rPr>
              <a:t>1.</a:t>
            </a:r>
            <a:r>
              <a:rPr lang="en-US" sz="3600" b="1" i="1" kern="0" dirty="0">
                <a:solidFill>
                  <a:schemeClr val="bg1"/>
                </a:solidFill>
              </a:rPr>
              <a:t>Text := </a:t>
            </a:r>
            <a:r>
              <a:rPr lang="en-US" sz="3600" b="1" i="1" kern="0" dirty="0" err="1">
                <a:solidFill>
                  <a:schemeClr val="bg1"/>
                </a:solidFill>
              </a:rPr>
              <a:t>IntToStr</a:t>
            </a:r>
            <a:r>
              <a:rPr lang="en-US" sz="3600" b="1" i="1" kern="0" dirty="0">
                <a:solidFill>
                  <a:schemeClr val="bg1"/>
                </a:solidFill>
              </a:rPr>
              <a:t>(x);</a:t>
            </a:r>
            <a:endParaRPr lang="uk-UA" sz="3600" b="1" i="1" kern="0" dirty="0">
              <a:solidFill>
                <a:schemeClr val="bg1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00"/>
                </a:solidFill>
              </a:rPr>
              <a:t>end</a:t>
            </a:r>
            <a:r>
              <a:rPr lang="uk-UA" sz="3600" b="1" i="1" kern="0" dirty="0">
                <a:solidFill>
                  <a:schemeClr val="bg1"/>
                </a:solidFill>
              </a:rPr>
              <a:t>;</a:t>
            </a:r>
            <a:endParaRPr lang="en-US" sz="36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023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мовами програмування</a:t>
            </a:r>
            <a:br>
              <a:rPr lang="uk-UA" dirty="0"/>
            </a:br>
            <a:r>
              <a:rPr lang="uk-UA" dirty="0"/>
              <a:t>описують цикл із лічильником?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Для того щоб описати повторення визначену кількість разів, використовують оператор циклу з лічильником.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9368" y="3104825"/>
            <a:ext cx="4100513" cy="2340293"/>
          </a:xfrm>
          <a:prstGeom prst="rect">
            <a:avLst/>
          </a:prstGeom>
        </p:spPr>
      </p:pic>
      <p:sp>
        <p:nvSpPr>
          <p:cNvPr id="20" name="Прямокутник 19"/>
          <p:cNvSpPr/>
          <p:nvPr/>
        </p:nvSpPr>
        <p:spPr>
          <a:xfrm>
            <a:off x="4150328" y="3208564"/>
            <a:ext cx="2673382" cy="78558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TextBox 18"/>
          <p:cNvSpPr txBox="1"/>
          <p:nvPr/>
        </p:nvSpPr>
        <p:spPr>
          <a:xfrm>
            <a:off x="1139218" y="2552294"/>
            <a:ext cx="2678988" cy="954107"/>
          </a:xfrm>
          <a:prstGeom prst="wedgeRectCallout">
            <a:avLst>
              <a:gd name="adj1" fmla="val 70126"/>
              <a:gd name="adj2" fmla="val 4934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Заголовок циклу</a:t>
            </a:r>
          </a:p>
        </p:txBody>
      </p:sp>
      <p:sp>
        <p:nvSpPr>
          <p:cNvPr id="21" name="Прямокутник 20"/>
          <p:cNvSpPr/>
          <p:nvPr/>
        </p:nvSpPr>
        <p:spPr>
          <a:xfrm>
            <a:off x="6823710" y="3208564"/>
            <a:ext cx="1101725" cy="78558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8461043" y="2552293"/>
            <a:ext cx="2678988" cy="954107"/>
          </a:xfrm>
          <a:prstGeom prst="wedgeRectCallout">
            <a:avLst>
              <a:gd name="adj1" fmla="val -80056"/>
              <a:gd name="adj2" fmla="val 4775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Параметр циклу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4728177" y="3994149"/>
            <a:ext cx="3197258" cy="40005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" name="TextBox 23"/>
          <p:cNvSpPr txBox="1"/>
          <p:nvPr/>
        </p:nvSpPr>
        <p:spPr>
          <a:xfrm>
            <a:off x="1139218" y="4974003"/>
            <a:ext cx="2678988" cy="523220"/>
          </a:xfrm>
          <a:prstGeom prst="wedgeRectCallout">
            <a:avLst>
              <a:gd name="adj1" fmla="val 97432"/>
              <a:gd name="adj2" fmla="val -17784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Тіло циклу</a:t>
            </a:r>
          </a:p>
        </p:txBody>
      </p:sp>
    </p:spTree>
    <p:extLst>
      <p:ext uri="{BB962C8B-B14F-4D97-AF65-F5344CB8AC3E}">
        <p14:creationId xmlns:p14="http://schemas.microsoft.com/office/powerpoint/2010/main" xmlns="" val="120234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46536" y="5445224"/>
            <a:ext cx="6633671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i="1" kern="0" dirty="0">
                <a:solidFill>
                  <a:srgbClr val="FFFFFF"/>
                </a:solidFill>
                <a:latin typeface="Verdana"/>
                <a:cs typeface="Times New Roman" panose="02020603050405020304" pitchFamily="18" charset="0"/>
              </a:rPr>
              <a:t>Цикл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2662" y="1181029"/>
            <a:ext cx="8911085" cy="412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8806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25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174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-178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081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pic>
        <p:nvPicPr>
          <p:cNvPr id="8" name="Picture 2" descr="design, programming, seo, site, web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3476" y="3618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rrows, change, connection, direction, recycle, refresh, repeat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4477" y="3245183"/>
            <a:ext cx="32403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мовами програмування</a:t>
            </a:r>
            <a:br>
              <a:rPr lang="uk-UA" dirty="0"/>
            </a:br>
            <a:r>
              <a:rPr lang="uk-UA" dirty="0"/>
              <a:t>описують цикл із лічильником?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У мові програмування </a:t>
            </a:r>
            <a:r>
              <a:rPr lang="en-US" sz="2800" b="1" i="1" kern="0" dirty="0">
                <a:solidFill>
                  <a:srgbClr val="FF0000"/>
                </a:solidFill>
              </a:rPr>
              <a:t>Lazarus</a:t>
            </a:r>
            <a:r>
              <a:rPr lang="uk-UA" sz="2800" b="1" i="1" kern="0" dirty="0">
                <a:solidFill>
                  <a:srgbClr val="FF0000"/>
                </a:solidFill>
              </a:rPr>
              <a:t> цикл із лічильником описується оператором </a:t>
            </a:r>
            <a:r>
              <a:rPr lang="uk-UA" sz="2800" b="1" i="1" kern="0" dirty="0" err="1">
                <a:solidFill>
                  <a:srgbClr val="FF0000"/>
                </a:solidFill>
              </a:rPr>
              <a:t>for</a:t>
            </a:r>
            <a:r>
              <a:rPr lang="uk-UA" sz="2800" b="1" i="1" kern="0" dirty="0">
                <a:solidFill>
                  <a:srgbClr val="FF0000"/>
                </a:solidFill>
              </a:rPr>
              <a:t>... 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3162945"/>
            <a:ext cx="12050142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0000"/>
                </a:solidFill>
              </a:rPr>
              <a:t>For </a:t>
            </a:r>
            <a:r>
              <a:rPr lang="en-US" sz="3200" b="1" i="1" kern="0" dirty="0" err="1">
                <a:solidFill>
                  <a:srgbClr val="FF0000"/>
                </a:solidFill>
              </a:rPr>
              <a:t>i</a:t>
            </a:r>
            <a:r>
              <a:rPr lang="uk-UA" sz="3200" b="1" i="1" kern="0" dirty="0">
                <a:solidFill>
                  <a:srgbClr val="FF0000"/>
                </a:solidFill>
              </a:rPr>
              <a:t> </a:t>
            </a:r>
            <a:r>
              <a:rPr lang="en-US" sz="3200" b="1" i="1" kern="0" dirty="0">
                <a:solidFill>
                  <a:srgbClr val="FF0000"/>
                </a:solidFill>
              </a:rPr>
              <a:t>:= &lt;in&gt; to &lt;</a:t>
            </a:r>
            <a:r>
              <a:rPr lang="en-US" sz="3200" b="1" i="1" kern="0" dirty="0" err="1">
                <a:solidFill>
                  <a:srgbClr val="FF0000"/>
                </a:solidFill>
              </a:rPr>
              <a:t>ik</a:t>
            </a:r>
            <a:r>
              <a:rPr lang="en-US" sz="3200" b="1" i="1" kern="0" dirty="0">
                <a:solidFill>
                  <a:srgbClr val="FF0000"/>
                </a:solidFill>
              </a:rPr>
              <a:t>&gt; do</a:t>
            </a:r>
          </a:p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0000"/>
                </a:solidFill>
              </a:rPr>
              <a:t>&lt;</a:t>
            </a:r>
            <a:r>
              <a:rPr lang="uk-UA" sz="3200" b="1" i="1" kern="0" dirty="0">
                <a:solidFill>
                  <a:srgbClr val="FF0000"/>
                </a:solidFill>
              </a:rPr>
              <a:t>команда</a:t>
            </a:r>
            <a:r>
              <a:rPr lang="en-US" sz="3200" b="1" i="1" kern="0" dirty="0">
                <a:solidFill>
                  <a:srgbClr val="FF0000"/>
                </a:solidFill>
              </a:rPr>
              <a:t>&gt;;</a:t>
            </a:r>
            <a:endParaRPr lang="uk-UA" sz="3200" b="1" i="1" kern="0" dirty="0">
              <a:solidFill>
                <a:srgbClr val="FF0000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4367213" y="3187755"/>
            <a:ext cx="357187" cy="52699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72008" y="2217104"/>
            <a:ext cx="1954912" cy="830997"/>
          </a:xfrm>
          <a:prstGeom prst="wedgeRectCallout">
            <a:avLst>
              <a:gd name="adj1" fmla="val 176148"/>
              <a:gd name="adj2" fmla="val 89695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Параметр циклу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5669330" y="3187755"/>
            <a:ext cx="540970" cy="52699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3440241" y="2217103"/>
            <a:ext cx="3863718" cy="830997"/>
          </a:xfrm>
          <a:prstGeom prst="wedgeRectCallout">
            <a:avLst>
              <a:gd name="adj1" fmla="val 16447"/>
              <a:gd name="adj2" fmla="val 81835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Початкове значення параметра циклу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7569991" y="3187755"/>
            <a:ext cx="540970" cy="52699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8258432" y="2217104"/>
            <a:ext cx="3863718" cy="830997"/>
          </a:xfrm>
          <a:prstGeom prst="wedgeRectCallout">
            <a:avLst>
              <a:gd name="adj1" fmla="val -58496"/>
              <a:gd name="adj2" fmla="val 84892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Кінцеве значення параметра</a:t>
            </a:r>
          </a:p>
        </p:txBody>
      </p:sp>
      <p:sp>
        <p:nvSpPr>
          <p:cNvPr id="17" name="Прямокутник 16"/>
          <p:cNvSpPr/>
          <p:nvPr/>
        </p:nvSpPr>
        <p:spPr>
          <a:xfrm>
            <a:off x="5226633" y="3713959"/>
            <a:ext cx="2067800" cy="52699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TextBox 17"/>
          <p:cNvSpPr txBox="1"/>
          <p:nvPr/>
        </p:nvSpPr>
        <p:spPr>
          <a:xfrm>
            <a:off x="2950176" y="4336909"/>
            <a:ext cx="2421924" cy="461665"/>
          </a:xfrm>
          <a:prstGeom prst="wedgeRectCallout">
            <a:avLst>
              <a:gd name="adj1" fmla="val 46819"/>
              <a:gd name="adj2" fmla="val -127077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Тіло циклу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04560" y="4336909"/>
            <a:ext cx="6117590" cy="461665"/>
          </a:xfrm>
          <a:prstGeom prst="wedgeRectCallout">
            <a:avLst>
              <a:gd name="adj1" fmla="val 170"/>
              <a:gd name="adj2" fmla="val -130378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Крок зміни параметра циклу =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008" y="5037465"/>
            <a:ext cx="12050142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0000"/>
                </a:solidFill>
              </a:rPr>
              <a:t>For </a:t>
            </a:r>
            <a:r>
              <a:rPr lang="en-US" sz="3200" b="1" i="1" kern="0" dirty="0" err="1">
                <a:solidFill>
                  <a:srgbClr val="FF0000"/>
                </a:solidFill>
              </a:rPr>
              <a:t>i</a:t>
            </a:r>
            <a:r>
              <a:rPr lang="uk-UA" sz="3200" b="1" i="1" kern="0" dirty="0">
                <a:solidFill>
                  <a:srgbClr val="FF0000"/>
                </a:solidFill>
              </a:rPr>
              <a:t> </a:t>
            </a:r>
            <a:r>
              <a:rPr lang="en-US" sz="3200" b="1" i="1" kern="0" dirty="0">
                <a:solidFill>
                  <a:srgbClr val="FF0000"/>
                </a:solidFill>
              </a:rPr>
              <a:t>:= &lt;in&gt; </a:t>
            </a:r>
            <a:r>
              <a:rPr lang="en-US" sz="3200" b="1" i="1" kern="0" dirty="0" err="1">
                <a:solidFill>
                  <a:srgbClr val="FF0000"/>
                </a:solidFill>
              </a:rPr>
              <a:t>downto</a:t>
            </a:r>
            <a:r>
              <a:rPr lang="en-US" sz="3200" b="1" i="1" kern="0" dirty="0">
                <a:solidFill>
                  <a:srgbClr val="FF0000"/>
                </a:solidFill>
              </a:rPr>
              <a:t> &lt;</a:t>
            </a:r>
            <a:r>
              <a:rPr lang="en-US" sz="3200" b="1" i="1" kern="0" dirty="0" err="1">
                <a:solidFill>
                  <a:srgbClr val="FF0000"/>
                </a:solidFill>
              </a:rPr>
              <a:t>ik</a:t>
            </a:r>
            <a:r>
              <a:rPr lang="en-US" sz="3200" b="1" i="1" kern="0" dirty="0">
                <a:solidFill>
                  <a:srgbClr val="FF0000"/>
                </a:solidFill>
              </a:rPr>
              <a:t>&gt; do</a:t>
            </a:r>
          </a:p>
          <a:p>
            <a:pPr lvl="0" indent="457189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0000"/>
                </a:solidFill>
              </a:rPr>
              <a:t>&lt;</a:t>
            </a:r>
            <a:r>
              <a:rPr lang="uk-UA" sz="3200" b="1" i="1" kern="0" dirty="0">
                <a:solidFill>
                  <a:srgbClr val="FF0000"/>
                </a:solidFill>
              </a:rPr>
              <a:t>команда</a:t>
            </a:r>
            <a:r>
              <a:rPr lang="en-US" sz="3200" b="1" i="1" kern="0" dirty="0">
                <a:solidFill>
                  <a:srgbClr val="FF0000"/>
                </a:solidFill>
              </a:rPr>
              <a:t>&gt;;</a:t>
            </a:r>
            <a:endParaRPr lang="uk-UA" sz="3200" b="1" i="1" kern="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04560" y="6206011"/>
            <a:ext cx="6117590" cy="461665"/>
          </a:xfrm>
          <a:prstGeom prst="wedgeRectCallout">
            <a:avLst>
              <a:gd name="adj1" fmla="val 170"/>
              <a:gd name="adj2" fmla="val -130378"/>
            </a:avLst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Крок зміни параметра циклу = </a:t>
            </a:r>
            <a:r>
              <a:rPr lang="en-US" sz="2400" b="1" i="1" kern="0" dirty="0">
                <a:solidFill>
                  <a:srgbClr val="FFFFFF"/>
                </a:solidFill>
              </a:rPr>
              <a:t>-</a:t>
            </a:r>
            <a:r>
              <a:rPr lang="uk-UA" sz="2400" b="1" i="1" kern="0" dirty="0">
                <a:solidFill>
                  <a:srgbClr val="FFFFF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353203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мовами програмування</a:t>
            </a:r>
            <a:br>
              <a:rPr lang="uk-UA" dirty="0"/>
            </a:br>
            <a:r>
              <a:rPr lang="uk-UA" dirty="0"/>
              <a:t>описують цикл із лічильником?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Величина параметра циклу, його початкового та кінцевого значень можуть бути: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3634652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Крок зміни циклу завжди однаковий і дорівнює інтервалу між двома найближчими значеннями типу параметра (при </a:t>
            </a:r>
            <a:r>
              <a:rPr lang="uk-UA" sz="2800" b="1" i="1" kern="0" dirty="0" err="1">
                <a:solidFill>
                  <a:srgbClr val="FFFFFF"/>
                </a:solidFill>
              </a:rPr>
              <a:t>цілочисельному</a:t>
            </a:r>
            <a:r>
              <a:rPr lang="uk-UA" sz="2800" b="1" i="1" kern="0" dirty="0">
                <a:solidFill>
                  <a:srgbClr val="FFFFFF"/>
                </a:solidFill>
              </a:rPr>
              <a:t> значенні параметра крок дорівнює 1).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9" y="2337104"/>
            <a:ext cx="4987672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Цілими</a:t>
            </a:r>
            <a:endParaRPr lang="en-US" sz="32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числами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34478" y="2337104"/>
            <a:ext cx="4987672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Належати до деякого списку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2264" y="2583325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461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мовами програмування</a:t>
            </a:r>
            <a:br>
              <a:rPr lang="uk-UA" dirty="0"/>
            </a:br>
            <a:r>
              <a:rPr lang="uk-UA" dirty="0"/>
              <a:t>описують цикл із лічильником?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Можна скористатись величиною перелічуваного типу. Наприклад: 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2260904"/>
            <a:ext cx="5972331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Списком непарних чисел першого десятка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9819" y="2243784"/>
            <a:ext cx="5972331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Списком голосних літер українського алфавіту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08" y="3342944"/>
            <a:ext cx="5972331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1, 3, 5, 7, 9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9819" y="3325824"/>
            <a:ext cx="5972331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‘</a:t>
            </a:r>
            <a:r>
              <a:rPr lang="uk-UA" sz="2800" b="1" i="1" kern="0" dirty="0">
                <a:solidFill>
                  <a:schemeClr val="bg1"/>
                </a:solidFill>
              </a:rPr>
              <a:t>а</a:t>
            </a:r>
            <a:r>
              <a:rPr lang="en-US" sz="2800" b="1" i="1" kern="0" dirty="0">
                <a:solidFill>
                  <a:schemeClr val="bg1"/>
                </a:solidFill>
              </a:rPr>
              <a:t>’, ‘</a:t>
            </a:r>
            <a:r>
              <a:rPr lang="uk-UA" sz="2800" b="1" i="1" kern="0" dirty="0">
                <a:solidFill>
                  <a:schemeClr val="bg1"/>
                </a:solidFill>
              </a:rPr>
              <a:t>о</a:t>
            </a:r>
            <a:r>
              <a:rPr lang="en-US" sz="2800" b="1" i="1" kern="0" dirty="0">
                <a:solidFill>
                  <a:schemeClr val="bg1"/>
                </a:solidFill>
              </a:rPr>
              <a:t>’, ‘</a:t>
            </a:r>
            <a:r>
              <a:rPr lang="uk-UA" sz="2800" b="1" i="1" kern="0" dirty="0">
                <a:solidFill>
                  <a:schemeClr val="bg1"/>
                </a:solidFill>
              </a:rPr>
              <a:t>у</a:t>
            </a:r>
            <a:r>
              <a:rPr lang="en-US" sz="2800" b="1" i="1" kern="0" dirty="0">
                <a:solidFill>
                  <a:schemeClr val="bg1"/>
                </a:solidFill>
              </a:rPr>
              <a:t>’, ‘</a:t>
            </a:r>
            <a:r>
              <a:rPr lang="uk-UA" sz="2800" b="1" i="1" kern="0" dirty="0">
                <a:solidFill>
                  <a:schemeClr val="bg1"/>
                </a:solidFill>
              </a:rPr>
              <a:t>е</a:t>
            </a:r>
            <a:r>
              <a:rPr lang="en-US" sz="2800" b="1" i="1" kern="0" dirty="0">
                <a:solidFill>
                  <a:schemeClr val="bg1"/>
                </a:solidFill>
              </a:rPr>
              <a:t>’, ‘</a:t>
            </a:r>
            <a:r>
              <a:rPr lang="uk-UA" sz="2800" b="1" i="1" kern="0" dirty="0">
                <a:solidFill>
                  <a:schemeClr val="bg1"/>
                </a:solidFill>
              </a:rPr>
              <a:t>и</a:t>
            </a:r>
            <a:r>
              <a:rPr lang="en-US" sz="2800" b="1" i="1" kern="0" dirty="0">
                <a:solidFill>
                  <a:schemeClr val="bg1"/>
                </a:solidFill>
              </a:rPr>
              <a:t>’, ‘</a:t>
            </a:r>
            <a:r>
              <a:rPr lang="uk-UA" sz="2800" b="1" i="1" kern="0" dirty="0">
                <a:solidFill>
                  <a:schemeClr val="bg1"/>
                </a:solidFill>
              </a:rPr>
              <a:t>і</a:t>
            </a:r>
            <a:r>
              <a:rPr lang="en-US" sz="2800" b="1" i="1" kern="0" dirty="0">
                <a:solidFill>
                  <a:schemeClr val="bg1"/>
                </a:solidFill>
              </a:rPr>
              <a:t>’, ‘</a:t>
            </a:r>
            <a:r>
              <a:rPr lang="uk-UA" sz="2800" b="1" i="1" kern="0" dirty="0">
                <a:solidFill>
                  <a:schemeClr val="bg1"/>
                </a:solidFill>
              </a:rPr>
              <a:t>ї</a:t>
            </a:r>
            <a:r>
              <a:rPr lang="en-US" sz="2800" b="1" i="1" kern="0" dirty="0">
                <a:solidFill>
                  <a:schemeClr val="bg1"/>
                </a:solidFill>
              </a:rPr>
              <a:t>’, ‘</a:t>
            </a:r>
            <a:r>
              <a:rPr lang="uk-UA" sz="2800" b="1" i="1" kern="0" dirty="0">
                <a:solidFill>
                  <a:schemeClr val="bg1"/>
                </a:solidFill>
              </a:rPr>
              <a:t>ю</a:t>
            </a:r>
            <a:r>
              <a:rPr lang="en-US" sz="2800" b="1" i="1" kern="0" dirty="0">
                <a:solidFill>
                  <a:schemeClr val="bg1"/>
                </a:solidFill>
              </a:rPr>
              <a:t>’ 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8" y="4149594"/>
            <a:ext cx="795947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Список значень у мові програмування </a:t>
            </a:r>
            <a:r>
              <a:rPr lang="en-US" sz="2800" b="1" i="1" kern="0" dirty="0">
                <a:solidFill>
                  <a:srgbClr val="FFFFFF"/>
                </a:solidFill>
              </a:rPr>
              <a:t>Lazarus </a:t>
            </a:r>
            <a:r>
              <a:rPr lang="uk-UA" sz="2800" b="1" i="1" kern="0" dirty="0">
                <a:solidFill>
                  <a:srgbClr val="FFFFFF"/>
                </a:solidFill>
              </a:rPr>
              <a:t>обмежують круглими дужками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60080" y="4149594"/>
            <a:ext cx="3862070" cy="221599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3800" b="1" kern="0" dirty="0">
                <a:solidFill>
                  <a:srgbClr val="FFFF00"/>
                </a:solidFill>
              </a:rPr>
              <a:t>( )</a:t>
            </a:r>
            <a:endParaRPr lang="uk-UA" sz="13800" b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809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мовами програмування</a:t>
            </a:r>
            <a:br>
              <a:rPr lang="uk-UA" dirty="0"/>
            </a:br>
            <a:r>
              <a:rPr lang="uk-UA" dirty="0"/>
              <a:t>описують цикл із лічильником?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0000"/>
                </a:solidFill>
              </a:rPr>
              <a:t>Якщо тіло циклу складається більш ніж з однієї команди</a:t>
            </a:r>
            <a:r>
              <a:rPr lang="uk-UA" sz="2800" b="1" i="1" kern="0" dirty="0">
                <a:solidFill>
                  <a:srgbClr val="FFFFFF"/>
                </a:solidFill>
              </a:rPr>
              <a:t>, як і в циклі з передумовою, у мові програмування </a:t>
            </a:r>
            <a:r>
              <a:rPr lang="en-US" sz="2800" b="1" i="1" kern="0" dirty="0">
                <a:solidFill>
                  <a:srgbClr val="FFFFFF"/>
                </a:solidFill>
              </a:rPr>
              <a:t>Lazarus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0000"/>
                </a:solidFill>
              </a:rPr>
              <a:t>використовують оператори:</a:t>
            </a:r>
            <a:endParaRPr lang="en-US" sz="2800" b="1" i="1" kern="0" dirty="0">
              <a:solidFill>
                <a:srgbClr val="FF0000"/>
              </a:solidFill>
            </a:endParaRP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2704339"/>
            <a:ext cx="6210805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i="1" kern="0" dirty="0">
                <a:solidFill>
                  <a:srgbClr val="FF0000"/>
                </a:solidFill>
              </a:rPr>
              <a:t>begin</a:t>
            </a:r>
            <a:endParaRPr lang="uk-UA" sz="4800" b="1" i="1" kern="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8" y="3769739"/>
            <a:ext cx="6210805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i="1" kern="0" dirty="0">
                <a:solidFill>
                  <a:srgbClr val="FF0000"/>
                </a:solidFill>
              </a:rPr>
              <a:t>end</a:t>
            </a:r>
            <a:endParaRPr lang="uk-UA" sz="4800" b="1" i="1" kern="0" dirty="0">
              <a:solidFill>
                <a:srgbClr val="FF0000"/>
              </a:solidFill>
            </a:endParaRPr>
          </a:p>
        </p:txBody>
      </p:sp>
      <p:pic>
        <p:nvPicPr>
          <p:cNvPr id="8" name="Picture 2" descr="http://savvycomsoftware.com/wp-content/uploads/2015/08/software-developer-vs-software-engine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95" r="15056"/>
          <a:stretch/>
        </p:blipFill>
        <p:spPr bwMode="auto">
          <a:xfrm>
            <a:off x="6489290" y="2704339"/>
            <a:ext cx="5632860" cy="401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3207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мовами програмування</a:t>
            </a:r>
            <a:br>
              <a:rPr lang="uk-UA" dirty="0"/>
            </a:br>
            <a:r>
              <a:rPr lang="uk-UA" dirty="0"/>
              <a:t>описують цикл із лічильником?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Цикл </a:t>
            </a:r>
            <a:r>
              <a:rPr lang="en-US" sz="2800" b="1" i="1" kern="0" dirty="0">
                <a:solidFill>
                  <a:srgbClr val="FFFF00"/>
                </a:solidFill>
              </a:rPr>
              <a:t>for</a:t>
            </a:r>
            <a:r>
              <a:rPr lang="en-US" sz="2800" b="1" i="1" kern="0" dirty="0">
                <a:solidFill>
                  <a:srgbClr val="FFFFFF"/>
                </a:solidFill>
              </a:rPr>
              <a:t>... </a:t>
            </a:r>
            <a:r>
              <a:rPr lang="uk-UA" sz="2800" b="1" i="1" kern="0" dirty="0">
                <a:solidFill>
                  <a:srgbClr val="FFFFFF"/>
                </a:solidFill>
              </a:rPr>
              <a:t>виконується за таким алгоритмом: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762839967"/>
              </p:ext>
            </p:extLst>
          </p:nvPr>
        </p:nvGraphicFramePr>
        <p:xfrm>
          <a:off x="72008" y="1892084"/>
          <a:ext cx="12050142" cy="4799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073935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Graphic spid="7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мовами програмування</a:t>
            </a:r>
            <a:br>
              <a:rPr lang="uk-UA" dirty="0"/>
            </a:br>
            <a:r>
              <a:rPr lang="uk-UA" dirty="0"/>
              <a:t>описують цикл із лічильником?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Таким чином, на відміну від оператора циклу </a:t>
            </a:r>
            <a:r>
              <a:rPr lang="uk-UA" sz="2800" b="1" i="1" kern="0" dirty="0" err="1">
                <a:solidFill>
                  <a:srgbClr val="FFFF00"/>
                </a:solidFill>
              </a:rPr>
              <a:t>while</a:t>
            </a:r>
            <a:r>
              <a:rPr lang="uk-UA" sz="2800" b="1" i="1" kern="0" dirty="0">
                <a:solidFill>
                  <a:srgbClr val="FFFFFF"/>
                </a:solidFill>
              </a:rPr>
              <a:t>, в операторі циклу з лічильником зміна значення лічильника здійснюється </a:t>
            </a:r>
            <a:r>
              <a:rPr lang="uk-UA" sz="2800" b="1" i="1" kern="0" dirty="0">
                <a:solidFill>
                  <a:srgbClr val="FFFF00"/>
                </a:solidFill>
              </a:rPr>
              <a:t>автоматично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6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5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26" name="Picture 2" descr="http://diwo.bq.com/wp-content/uploads/2015/01/El-bucle-while-y-el-pulsado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77" b="8512"/>
          <a:stretch/>
        </p:blipFill>
        <p:spPr bwMode="auto">
          <a:xfrm>
            <a:off x="2745977" y="2689268"/>
            <a:ext cx="6702203" cy="381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934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14063</TotalTime>
  <Words>1680</Words>
  <Application>Microsoft Office PowerPoint</Application>
  <PresentationFormat>Произвольный</PresentationFormat>
  <Paragraphs>235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Складання та реалізація циклічних алгоритмів із лічильником перед та післяумовою.</vt:lpstr>
      <vt:lpstr>Слайд 2</vt:lpstr>
      <vt:lpstr>Як мовами програмування описують цикл із лічильником?</vt:lpstr>
      <vt:lpstr>Як мовами програмування описують цикл із лічильником?</vt:lpstr>
      <vt:lpstr>Як мовами програмування описують цикл із лічильником?</vt:lpstr>
      <vt:lpstr>Як мовами програмування описують цикл із лічильником?</vt:lpstr>
      <vt:lpstr>Як мовами програмування описують цикл із лічильником?</vt:lpstr>
      <vt:lpstr>Як мовами програмування описують цикл із лічильником?</vt:lpstr>
      <vt:lpstr>Як мовами програмування описують цикл із лічильником?</vt:lpstr>
      <vt:lpstr>Синтаксис і правила застосування циклу For</vt:lpstr>
      <vt:lpstr>Слайд 11</vt:lpstr>
      <vt:lpstr>Компонент ListBox (Список)</vt:lpstr>
      <vt:lpstr>Компонент ListBox (Список)</vt:lpstr>
      <vt:lpstr>Компонент ListBox (Список)</vt:lpstr>
      <vt:lpstr>Компонент ListBox (Список)</vt:lpstr>
      <vt:lpstr>Компонент ListBox (Список)</vt:lpstr>
      <vt:lpstr>Розгадайте ребус</vt:lpstr>
      <vt:lpstr>Які особливості використання циклів у програмах, описаних мовою програмування Lazarus?</vt:lpstr>
      <vt:lpstr>Які особливості використання циклів у програмах, описаних мовою програмування Lazarus?</vt:lpstr>
      <vt:lpstr>Які особливості використання циклів у програмах, описаних мовою програмування Lazarus?</vt:lpstr>
      <vt:lpstr>Оператор циклу з післяумовою REPEAT</vt:lpstr>
      <vt:lpstr>Оператор циклу з післяумовою REPEAT</vt:lpstr>
      <vt:lpstr>Оператор циклу з післяумовою REPEAT</vt:lpstr>
      <vt:lpstr>Оператор циклу з післяумовою REPEAT</vt:lpstr>
      <vt:lpstr>Оператор циклу з післяумовою REPEAT</vt:lpstr>
      <vt:lpstr>Як задати випадкове число?</vt:lpstr>
      <vt:lpstr>Як задати випадкове число?</vt:lpstr>
      <vt:lpstr>Як задати випадкове число?</vt:lpstr>
      <vt:lpstr>Як задати випадкове число?</vt:lpstr>
      <vt:lpstr>Розгадайте ребус</vt:lpstr>
      <vt:lpstr>Домашнє завдання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Anna</cp:lastModifiedBy>
  <cp:revision>589</cp:revision>
  <dcterms:created xsi:type="dcterms:W3CDTF">2016-06-06T19:48:43Z</dcterms:created>
  <dcterms:modified xsi:type="dcterms:W3CDTF">2020-04-15T19:07:09Z</dcterms:modified>
</cp:coreProperties>
</file>