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875" r:id="rId3"/>
    <p:sldId id="873" r:id="rId4"/>
    <p:sldId id="874" r:id="rId5"/>
    <p:sldId id="862" r:id="rId6"/>
    <p:sldId id="863" r:id="rId7"/>
    <p:sldId id="864" r:id="rId8"/>
    <p:sldId id="865" r:id="rId9"/>
    <p:sldId id="872" r:id="rId10"/>
    <p:sldId id="866" r:id="rId11"/>
    <p:sldId id="867" r:id="rId12"/>
    <p:sldId id="868" r:id="rId13"/>
    <p:sldId id="861" r:id="rId14"/>
    <p:sldId id="644" r:id="rId15"/>
    <p:sldId id="876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=""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sz="2800" i="1" dirty="0">
              <a:solidFill>
                <a:srgbClr val="FF0000"/>
              </a:solidFill>
            </a:rPr>
            <a:t>ім'я об'єкта,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>
              <a:solidFill>
                <a:srgbClr val="FF0000"/>
              </a:solidFill>
            </a:rPr>
            <a:t>напрямок руху,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>
              <a:solidFill>
                <a:srgbClr val="FF0000"/>
              </a:solidFill>
            </a:rPr>
            <a:t>стиль обертання;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243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243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243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sz="2800" i="1" dirty="0">
              <a:solidFill>
                <a:srgbClr val="FF0000"/>
              </a:solidFill>
            </a:rPr>
            <a:t>початкове положення на </a:t>
          </a:r>
          <a:r>
            <a:rPr lang="uk-UA" sz="2800" b="1" i="1" dirty="0">
              <a:solidFill>
                <a:srgbClr val="FF0000"/>
              </a:solidFill>
            </a:rPr>
            <a:t>Сцені</a:t>
          </a:r>
          <a:r>
            <a:rPr lang="uk-UA" sz="2800" i="1" dirty="0">
              <a:solidFill>
                <a:srgbClr val="FF0000"/>
              </a:solidFill>
            </a:rPr>
            <a:t>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>
              <a:solidFill>
                <a:srgbClr val="FF0000"/>
              </a:solidFill>
            </a:rPr>
            <a:t>колір,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>
              <a:solidFill>
                <a:srgbClr val="FF0000"/>
              </a:solidFill>
            </a:rPr>
            <a:t>розміри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243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243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243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562359" y="-547520"/>
          <a:ext cx="4246902" cy="4246902"/>
        </a:xfrm>
        <a:prstGeom prst="blockArc">
          <a:avLst>
            <a:gd name="adj1" fmla="val 18900000"/>
            <a:gd name="adj2" fmla="val 2700000"/>
            <a:gd name="adj3" fmla="val 50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0193" y="238539"/>
          <a:ext cx="5436978" cy="7836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rgbClr val="FF0000"/>
              </a:solidFill>
            </a:rPr>
            <a:t>ім'я об'єкта,</a:t>
          </a:r>
        </a:p>
      </dsp:txBody>
      <dsp:txXfrm>
        <a:off x="440193" y="238539"/>
        <a:ext cx="5436978" cy="783666"/>
      </dsp:txXfrm>
    </dsp:sp>
    <dsp:sp modelId="{27878C57-BBF6-4C22-88FA-1C3D4933722D}">
      <dsp:nvSpPr>
        <dsp:cNvPr id="0" name=""/>
        <dsp:cNvSpPr/>
      </dsp:nvSpPr>
      <dsp:spPr>
        <a:xfrm>
          <a:off x="46211" y="236389"/>
          <a:ext cx="787965" cy="7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69334" y="1184097"/>
          <a:ext cx="5207838" cy="78366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rgbClr val="FF0000"/>
              </a:solidFill>
            </a:rPr>
            <a:t>напрямок руху, </a:t>
          </a:r>
        </a:p>
      </dsp:txBody>
      <dsp:txXfrm>
        <a:off x="669334" y="1184097"/>
        <a:ext cx="5207838" cy="783666"/>
      </dsp:txXfrm>
    </dsp:sp>
    <dsp:sp modelId="{E63EBB38-5984-4F74-98F1-254621592311}">
      <dsp:nvSpPr>
        <dsp:cNvPr id="0" name=""/>
        <dsp:cNvSpPr/>
      </dsp:nvSpPr>
      <dsp:spPr>
        <a:xfrm>
          <a:off x="275351" y="1181948"/>
          <a:ext cx="787965" cy="7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440193" y="2129656"/>
          <a:ext cx="5436978" cy="7836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rgbClr val="FF0000"/>
              </a:solidFill>
            </a:rPr>
            <a:t>стиль обертання; </a:t>
          </a:r>
        </a:p>
      </dsp:txBody>
      <dsp:txXfrm>
        <a:off x="440193" y="2129656"/>
        <a:ext cx="5436978" cy="783666"/>
      </dsp:txXfrm>
    </dsp:sp>
    <dsp:sp modelId="{D13D7DA6-9D1E-4150-A6AE-C6ABC36166D5}">
      <dsp:nvSpPr>
        <dsp:cNvPr id="0" name=""/>
        <dsp:cNvSpPr/>
      </dsp:nvSpPr>
      <dsp:spPr>
        <a:xfrm>
          <a:off x="46211" y="2127506"/>
          <a:ext cx="787965" cy="7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562359" y="-547520"/>
          <a:ext cx="4246902" cy="4246902"/>
        </a:xfrm>
        <a:prstGeom prst="blockArc">
          <a:avLst>
            <a:gd name="adj1" fmla="val 18900000"/>
            <a:gd name="adj2" fmla="val 2700000"/>
            <a:gd name="adj3" fmla="val 50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0193" y="238539"/>
          <a:ext cx="5436978" cy="7836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rgbClr val="FF0000"/>
              </a:solidFill>
            </a:rPr>
            <a:t>початкове положення на </a:t>
          </a:r>
          <a:r>
            <a:rPr lang="uk-UA" sz="2800" b="1" i="1" kern="1200" dirty="0">
              <a:solidFill>
                <a:srgbClr val="FF0000"/>
              </a:solidFill>
            </a:rPr>
            <a:t>Сцені</a:t>
          </a:r>
          <a:r>
            <a:rPr lang="uk-UA" sz="2800" i="1" kern="1200" dirty="0">
              <a:solidFill>
                <a:srgbClr val="FF0000"/>
              </a:solidFill>
            </a:rPr>
            <a:t>,</a:t>
          </a:r>
        </a:p>
      </dsp:txBody>
      <dsp:txXfrm>
        <a:off x="440193" y="238539"/>
        <a:ext cx="5436978" cy="783666"/>
      </dsp:txXfrm>
    </dsp:sp>
    <dsp:sp modelId="{27878C57-BBF6-4C22-88FA-1C3D4933722D}">
      <dsp:nvSpPr>
        <dsp:cNvPr id="0" name=""/>
        <dsp:cNvSpPr/>
      </dsp:nvSpPr>
      <dsp:spPr>
        <a:xfrm>
          <a:off x="46211" y="236389"/>
          <a:ext cx="787965" cy="7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69334" y="1184097"/>
          <a:ext cx="5207838" cy="78366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rgbClr val="FF0000"/>
              </a:solidFill>
            </a:rPr>
            <a:t>колір,</a:t>
          </a:r>
        </a:p>
      </dsp:txBody>
      <dsp:txXfrm>
        <a:off x="669334" y="1184097"/>
        <a:ext cx="5207838" cy="783666"/>
      </dsp:txXfrm>
    </dsp:sp>
    <dsp:sp modelId="{E63EBB38-5984-4F74-98F1-254621592311}">
      <dsp:nvSpPr>
        <dsp:cNvPr id="0" name=""/>
        <dsp:cNvSpPr/>
      </dsp:nvSpPr>
      <dsp:spPr>
        <a:xfrm>
          <a:off x="275351" y="1181948"/>
          <a:ext cx="787965" cy="7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440193" y="2129656"/>
          <a:ext cx="5436978" cy="7836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rgbClr val="FF0000"/>
              </a:solidFill>
            </a:rPr>
            <a:t>розміри тощо.</a:t>
          </a:r>
        </a:p>
      </dsp:txBody>
      <dsp:txXfrm>
        <a:off x="440193" y="2129656"/>
        <a:ext cx="5436978" cy="783666"/>
      </dsp:txXfrm>
    </dsp:sp>
    <dsp:sp modelId="{D13D7DA6-9D1E-4150-A6AE-C6ABC36166D5}">
      <dsp:nvSpPr>
        <dsp:cNvPr id="0" name=""/>
        <dsp:cNvSpPr/>
      </dsp:nvSpPr>
      <dsp:spPr>
        <a:xfrm>
          <a:off x="46211" y="2127506"/>
          <a:ext cx="787965" cy="7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="" xmlns:a16="http://schemas.microsoft.com/office/drawing/2014/main" id="{9E43B9CB-76C8-4132-9124-6FFC852FE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A1E3CFB3-BD9B-4178-B6EB-4CE9EDFB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3A9-5263-4C80-9796-ED76191F90EC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C31BA4C6-A53A-4006-9B82-1BC5FD704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598B9FC1-B2C6-4AFE-8F02-D7F6BC87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6217-2C49-47C2-A289-D332435746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39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FE43-77A1-4A3C-B288-2A71C923E90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261-87EF-4172-93C0-D2393ADEAA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681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634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657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657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5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projects/editor/?tutorial=getStar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Змінювання значень властивостей об’єкта в програмі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26" name="Picture 2" descr="3d cube, cubic, graphic, puzzle cube, rubik’s cube icon">
            <a:extLst>
              <a:ext uri="{FF2B5EF4-FFF2-40B4-BE49-F238E27FC236}">
                <a16:creationId xmlns="" xmlns:a16="http://schemas.microsoft.com/office/drawing/2014/main" id="{7015BFCD-6463-435D-87EB-C0906FCC8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3610951"/>
            <a:ext cx="2424596" cy="2424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Значення яких властивостей об'єкта можна змінити підчас виконання програми?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Окрім властивостей, які задають рух об'єкта на сцені, можна змінити і значення властивостей його вигляду. Їх не можна змінити вручну у списку властивостей об'єкта.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167A0C03-FCFD-403F-83D4-A42D57F19AD7}"/>
              </a:ext>
            </a:extLst>
          </p:cNvPr>
          <p:cNvSpPr/>
          <p:nvPr/>
        </p:nvSpPr>
        <p:spPr>
          <a:xfrm>
            <a:off x="72006" y="2781179"/>
            <a:ext cx="5338735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7C2AE457-A453-440E-BB3E-EB6ADD154D96}"/>
              </a:ext>
            </a:extLst>
          </p:cNvPr>
          <p:cNvSpPr/>
          <p:nvPr/>
        </p:nvSpPr>
        <p:spPr>
          <a:xfrm>
            <a:off x="5476240" y="2781179"/>
            <a:ext cx="2607362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7537FD2-4262-480C-948F-69176DC3DE92}"/>
              </a:ext>
            </a:extLst>
          </p:cNvPr>
          <p:cNvSpPr/>
          <p:nvPr/>
        </p:nvSpPr>
        <p:spPr>
          <a:xfrm>
            <a:off x="8149100" y="2781179"/>
            <a:ext cx="3973050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DEFB8241-82A9-4E04-AA9E-DC072ADA3776}"/>
              </a:ext>
            </a:extLst>
          </p:cNvPr>
          <p:cNvSpPr/>
          <p:nvPr/>
        </p:nvSpPr>
        <p:spPr>
          <a:xfrm>
            <a:off x="5476240" y="3583411"/>
            <a:ext cx="2607362" cy="1514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Малюнок виконавця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DC4A5AD0-48AD-410A-8BAE-F6CD209B1CA2}"/>
              </a:ext>
            </a:extLst>
          </p:cNvPr>
          <p:cNvSpPr/>
          <p:nvPr/>
        </p:nvSpPr>
        <p:spPr>
          <a:xfrm>
            <a:off x="8149100" y="3583411"/>
            <a:ext cx="3973050" cy="1514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Обрано образ, який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списку образів має назву «образ2»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4A2AB52-1523-4E0A-BA43-FB95CD33F3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49" y="3618058"/>
            <a:ext cx="5338735" cy="1480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0388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Значення яких властивостей об'єкта можна змінити підчас виконання програми?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574F8339-DB95-48F0-9C8E-57DA066F3E06}"/>
              </a:ext>
            </a:extLst>
          </p:cNvPr>
          <p:cNvSpPr/>
          <p:nvPr/>
        </p:nvSpPr>
        <p:spPr>
          <a:xfrm>
            <a:off x="72006" y="1856619"/>
            <a:ext cx="5338735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F9302072-7296-42EC-A565-A696AAEED3FD}"/>
              </a:ext>
            </a:extLst>
          </p:cNvPr>
          <p:cNvSpPr/>
          <p:nvPr/>
        </p:nvSpPr>
        <p:spPr>
          <a:xfrm>
            <a:off x="5476240" y="1856619"/>
            <a:ext cx="2607362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8EE65613-A1C2-4B91-B86E-A892D18C9715}"/>
              </a:ext>
            </a:extLst>
          </p:cNvPr>
          <p:cNvSpPr/>
          <p:nvPr/>
        </p:nvSpPr>
        <p:spPr>
          <a:xfrm>
            <a:off x="8149100" y="1856619"/>
            <a:ext cx="3973050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23F448D8-918C-46FF-B566-454F0F233F71}"/>
              </a:ext>
            </a:extLst>
          </p:cNvPr>
          <p:cNvSpPr/>
          <p:nvPr/>
        </p:nvSpPr>
        <p:spPr>
          <a:xfrm>
            <a:off x="5476240" y="2658850"/>
            <a:ext cx="2607362" cy="1613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Тло сцени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3788E900-2258-45B4-A528-7DDB4A4C00BA}"/>
              </a:ext>
            </a:extLst>
          </p:cNvPr>
          <p:cNvSpPr/>
          <p:nvPr/>
        </p:nvSpPr>
        <p:spPr>
          <a:xfrm>
            <a:off x="8149100" y="2658850"/>
            <a:ext cx="3973050" cy="1613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Обране тло,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яке у списку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 вкладці Тло має назву «тло1»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7EBACEF-FA4B-447A-A41C-ACE2A1EE30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742" y="2658850"/>
            <a:ext cx="4413262" cy="1566574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F60AEBBC-DB93-4B27-B2CD-1CC2ED0FB3F4}"/>
              </a:ext>
            </a:extLst>
          </p:cNvPr>
          <p:cNvSpPr/>
          <p:nvPr/>
        </p:nvSpPr>
        <p:spPr>
          <a:xfrm>
            <a:off x="5476240" y="4345816"/>
            <a:ext cx="2607362" cy="1613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Розмір об'єкта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4673DA6B-CFAF-4119-915E-1452BAF01A39}"/>
              </a:ext>
            </a:extLst>
          </p:cNvPr>
          <p:cNvSpPr/>
          <p:nvPr/>
        </p:nvSpPr>
        <p:spPr>
          <a:xfrm>
            <a:off x="8149100" y="4345816"/>
            <a:ext cx="3973050" cy="1613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Розмір об'єкта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збільшено на 10 одиниць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415C3E0-DBEE-4C65-B941-E50906FEC1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534" y="4645634"/>
            <a:ext cx="4253678" cy="1006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08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Значення яких властивостей об'єкта можна змінити підчас виконання програми?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об'єкти у програмі можуть відтворювати звуки, то для них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передбачені команди, якими задають значення властивостей звукових ефектів.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699A6D8B-30E1-4082-B306-E7ADE0CC5257}"/>
              </a:ext>
            </a:extLst>
          </p:cNvPr>
          <p:cNvSpPr/>
          <p:nvPr/>
        </p:nvSpPr>
        <p:spPr>
          <a:xfrm>
            <a:off x="72006" y="3136779"/>
            <a:ext cx="5338735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3F597445-42A0-4506-AC29-03C28ECA853B}"/>
              </a:ext>
            </a:extLst>
          </p:cNvPr>
          <p:cNvSpPr/>
          <p:nvPr/>
        </p:nvSpPr>
        <p:spPr>
          <a:xfrm>
            <a:off x="5476240" y="3136779"/>
            <a:ext cx="2607362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F7FCDC0-27D8-4FE0-8A01-9C8B0446B8D8}"/>
              </a:ext>
            </a:extLst>
          </p:cNvPr>
          <p:cNvSpPr/>
          <p:nvPr/>
        </p:nvSpPr>
        <p:spPr>
          <a:xfrm>
            <a:off x="8149100" y="3136779"/>
            <a:ext cx="3973050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FEC13022-975D-4B25-87CD-8D0D97DD562F}"/>
              </a:ext>
            </a:extLst>
          </p:cNvPr>
          <p:cNvSpPr/>
          <p:nvPr/>
        </p:nvSpPr>
        <p:spPr>
          <a:xfrm>
            <a:off x="5476240" y="3939011"/>
            <a:ext cx="2607362" cy="11613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Гучність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B2999020-2A72-4FD9-B33C-B6C8C9193511}"/>
              </a:ext>
            </a:extLst>
          </p:cNvPr>
          <p:cNvSpPr/>
          <p:nvPr/>
        </p:nvSpPr>
        <p:spPr>
          <a:xfrm>
            <a:off x="8149100" y="3939011"/>
            <a:ext cx="3973050" cy="11613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Гучність знижено на 10 одиниць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FE7689-37EB-4324-A7E6-5B4A1D388C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49" y="4101998"/>
            <a:ext cx="5338735" cy="1089538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962EF1A9-74E5-4605-AA2E-993E2B321BB2}"/>
              </a:ext>
            </a:extLst>
          </p:cNvPr>
          <p:cNvSpPr/>
          <p:nvPr/>
        </p:nvSpPr>
        <p:spPr>
          <a:xfrm>
            <a:off x="5476240" y="5201066"/>
            <a:ext cx="2607362" cy="11613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Темп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E2A42B12-B7F9-4CA8-8D76-AA80CA2A2228}"/>
              </a:ext>
            </a:extLst>
          </p:cNvPr>
          <p:cNvSpPr/>
          <p:nvPr/>
        </p:nvSpPr>
        <p:spPr>
          <a:xfrm>
            <a:off x="8149100" y="5201066"/>
            <a:ext cx="3973050" cy="11613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Темп збільшено на 20 ударів за хвилину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13374B-70D7-4720-AD77-1DEACBB103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49" y="5215161"/>
            <a:ext cx="4554267" cy="1133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63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об'єкти ви використовували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природознавства, образотворчого мистецтва, трудового навчання, математики? Чим вони відрізняються від програмних об'єктів?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=""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72008" y="3126681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Назви приклади об'єктів, які можна використати у проектах у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5260DE-22C0-4669-80E1-1B4258363C4E}"/>
              </a:ext>
            </a:extLst>
          </p:cNvPr>
          <p:cNvSpPr txBox="1"/>
          <p:nvPr/>
        </p:nvSpPr>
        <p:spPr>
          <a:xfrm>
            <a:off x="77632" y="417521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визначити значення властивостей об'єктів у проектах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DE5310C-DFC6-4F3B-9823-BC1C32F7BFAE}"/>
              </a:ext>
            </a:extLst>
          </p:cNvPr>
          <p:cNvSpPr txBox="1"/>
          <p:nvPr/>
        </p:nvSpPr>
        <p:spPr>
          <a:xfrm>
            <a:off x="72008" y="5266622"/>
            <a:ext cx="1045939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Наведи приклади властивостей об'єктів, значення яких можна змінити підчас виконання програми.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599" y="1655888"/>
            <a:ext cx="3050269" cy="353522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8900" y="1286837"/>
            <a:ext cx="7950199" cy="5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599" y="1655888"/>
            <a:ext cx="3050269" cy="353522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9487" y="1391838"/>
            <a:ext cx="8202613" cy="499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="" xmlns:a16="http://schemas.microsoft.com/office/drawing/2014/main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99BA0E3-7E2F-40CC-BBC7-8201F62BE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3d cube, cubic, graphic, puzzle cube, rubik’s cube icon">
            <a:extLst>
              <a:ext uri="{FF2B5EF4-FFF2-40B4-BE49-F238E27FC236}">
                <a16:creationId xmlns="" xmlns:a16="http://schemas.microsoft.com/office/drawing/2014/main" id="{C5ABDDBB-1449-4163-BB6E-48C76882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3610951"/>
            <a:ext cx="2424596" cy="2424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242392" y="230932"/>
            <a:ext cx="10561173" cy="5328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 для виконання</a:t>
            </a:r>
            <a:endParaRPr kumimoji="0" lang="ru-RU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92" y="1230413"/>
            <a:ext cx="10857408" cy="252376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ru-RU" b="1" i="1" kern="0" dirty="0" smtClean="0">
                <a:solidFill>
                  <a:srgbClr val="0070C0"/>
                </a:solidFill>
              </a:rPr>
              <a:t> </a:t>
            </a:r>
            <a:r>
              <a:rPr lang="ru-RU" b="1" i="1" kern="0" dirty="0" err="1" smtClean="0">
                <a:solidFill>
                  <a:srgbClr val="0070C0"/>
                </a:solidFill>
              </a:rPr>
              <a:t>Слайди</a:t>
            </a:r>
            <a:r>
              <a:rPr lang="ru-RU" b="1" i="1" kern="0" dirty="0" smtClean="0">
                <a:solidFill>
                  <a:srgbClr val="0070C0"/>
                </a:solidFill>
              </a:rPr>
              <a:t>: 3, 4.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Опрацювати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параграф 17 ст. 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138-144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2800" b="1" i="1" kern="0" dirty="0" err="1" smtClean="0">
                <a:solidFill>
                  <a:srgbClr val="0070C0"/>
                </a:solidFill>
              </a:rPr>
              <a:t>Виконати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проект «Будильник»</a:t>
            </a:r>
            <a:endParaRPr lang="uk-UA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Домашнє завдання: Дати письмові відповіді на запитання слайд 14. Розгадати ребуси.</a:t>
            </a:r>
            <a:endParaRPr lang="uk-UA" sz="2800" b="1" i="1" kern="0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049262"/>
            <a:ext cx="12192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0014" y="3923929"/>
            <a:ext cx="1044326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Завантажити програму для виконання практичної роботи можна за посиланням. </a:t>
            </a:r>
          </a:p>
          <a:p>
            <a:pPr algn="ctr"/>
            <a:r>
              <a:rPr lang="en-US" sz="2000" dirty="0" smtClean="0">
                <a:hlinkClick r:id="rId2"/>
              </a:rPr>
              <a:t>https://scratch.mit.edu/projects/editor/?tutorial=getStarted</a:t>
            </a:r>
            <a:endParaRPr lang="uk-UA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значень властивостей об’єкта в програмі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Значення деяких властивостей </a:t>
            </a:r>
            <a:r>
              <a:rPr lang="uk-UA" sz="2800" b="1" i="1" kern="0" dirty="0" err="1">
                <a:solidFill>
                  <a:srgbClr val="FF0000"/>
                </a:solidFill>
              </a:rPr>
              <a:t>спрайтів</a:t>
            </a:r>
            <a:r>
              <a:rPr lang="uk-UA" sz="2800" b="1" i="1" kern="0" dirty="0">
                <a:solidFill>
                  <a:srgbClr val="FF0000"/>
                </a:solidFill>
              </a:rPr>
              <a:t> можна змінити: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4331512F-03EE-43ED-8F86-61D0A551A380}"/>
              </a:ext>
            </a:extLst>
          </p:cNvPr>
          <p:cNvSpPr/>
          <p:nvPr/>
        </p:nvSpPr>
        <p:spPr>
          <a:xfrm>
            <a:off x="72006" y="2240020"/>
            <a:ext cx="5972332" cy="1367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 розділі Інформація, наприклад: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B3ED49B9-11DF-468B-A21D-BE68B2345058}"/>
              </a:ext>
            </a:extLst>
          </p:cNvPr>
          <p:cNvSpPr/>
          <p:nvPr/>
        </p:nvSpPr>
        <p:spPr>
          <a:xfrm>
            <a:off x="6149819" y="2240020"/>
            <a:ext cx="5972332" cy="1367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у вбудованому графічному редакторі у правій частині вікна: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8DC76B1E-C421-4B37-ABA9-C280DA22F4D4}"/>
              </a:ext>
            </a:extLst>
          </p:cNvPr>
          <p:cNvGraphicFramePr/>
          <p:nvPr>
            <p:extLst/>
          </p:nvPr>
        </p:nvGraphicFramePr>
        <p:xfrm>
          <a:off x="126385" y="3607358"/>
          <a:ext cx="5917953" cy="315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B03BF30D-2B3F-4C78-B161-47C9B27BD4A7}"/>
              </a:ext>
            </a:extLst>
          </p:cNvPr>
          <p:cNvGraphicFramePr/>
          <p:nvPr>
            <p:extLst/>
          </p:nvPr>
        </p:nvGraphicFramePr>
        <p:xfrm>
          <a:off x="6149819" y="3607358"/>
          <a:ext cx="5917953" cy="315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2244818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Graphic spid="8" grpId="0" uiExpand="1">
        <p:bldSub>
          <a:bldDgm bld="one"/>
        </p:bldSub>
      </p:bldGraphic>
      <p:bldGraphic spid="9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значень властивостей об’єкта в програмі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Змінити значення деяких властивостей </a:t>
            </a:r>
            <a:r>
              <a:rPr lang="uk-UA" sz="2800" b="1" i="1" kern="0" dirty="0" err="1">
                <a:solidFill>
                  <a:srgbClr val="FF0000"/>
                </a:solidFill>
              </a:rPr>
              <a:t>спрайтів</a:t>
            </a:r>
            <a:r>
              <a:rPr lang="uk-UA" sz="2800" b="1" i="1" kern="0" dirty="0">
                <a:solidFill>
                  <a:srgbClr val="FF0000"/>
                </a:solidFill>
              </a:rPr>
              <a:t> можна і під час виконання проекту. </a:t>
            </a:r>
            <a:r>
              <a:rPr lang="uk-UA" sz="2800" b="1" i="1" kern="0" dirty="0">
                <a:solidFill>
                  <a:srgbClr val="FFFFFF"/>
                </a:solidFill>
              </a:rPr>
              <a:t>Наприклад, через кілька кроків руху: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B51D70-B3AE-425F-9DDF-98BB162ED515}"/>
              </a:ext>
            </a:extLst>
          </p:cNvPr>
          <p:cNvSpPr txBox="1"/>
          <p:nvPr/>
        </p:nvSpPr>
        <p:spPr>
          <a:xfrm>
            <a:off x="361740" y="2690047"/>
            <a:ext cx="1176040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змінити колір об'єкта або його розміри,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221297-2945-44CD-80C6-5303030B3909}"/>
              </a:ext>
            </a:extLst>
          </p:cNvPr>
          <p:cNvSpPr txBox="1"/>
          <p:nvPr/>
        </p:nvSpPr>
        <p:spPr>
          <a:xfrm>
            <a:off x="361739" y="3321556"/>
            <a:ext cx="1176040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змінити положення об'єкта,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56299F-09E9-40AE-B610-1A2A03A4B93F}"/>
              </a:ext>
            </a:extLst>
          </p:cNvPr>
          <p:cNvSpPr txBox="1"/>
          <p:nvPr/>
        </p:nvSpPr>
        <p:spPr>
          <a:xfrm>
            <a:off x="361738" y="4584574"/>
            <a:ext cx="4511713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змінити тло Сцени під час переходу на новий кадр сценарію тощо.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A7F9C0-1298-4468-9A08-92FC707C94D7}"/>
              </a:ext>
            </a:extLst>
          </p:cNvPr>
          <p:cNvSpPr txBox="1"/>
          <p:nvPr/>
        </p:nvSpPr>
        <p:spPr>
          <a:xfrm>
            <a:off x="361737" y="3953065"/>
            <a:ext cx="1176040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сховати об’єкт під час виконання деякої умови,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2091560-63FF-4BE5-9D34-3BFB182AFE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1159" y="4584574"/>
            <a:ext cx="7150987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0723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дізнатися про значення властивостей об'єкта?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 значення властивостей програмного об'єкта можна дізнатися на сцені проекту, якщо у групі команд поряд з відповідною властивістю, клацнувши мишею, встановити позначку. Наприклад, якщо позначити властивість </a:t>
            </a:r>
            <a:r>
              <a:rPr lang="uk-UA" sz="2800" b="1" i="1" kern="0" dirty="0">
                <a:solidFill>
                  <a:srgbClr val="FFFF00"/>
                </a:solidFill>
              </a:rPr>
              <a:t>значення х</a:t>
            </a:r>
            <a:r>
              <a:rPr lang="uk-UA" sz="2800" b="1" i="1" kern="0" dirty="0">
                <a:solidFill>
                  <a:srgbClr val="FFFFFF"/>
                </a:solidFill>
              </a:rPr>
              <a:t>, то на сцені проекту отримаємо: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6B91404-E483-4A7C-8612-D0782F2CB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447" y="3603293"/>
            <a:ext cx="4222874" cy="29517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2204A55-676B-4E9D-9A02-20D6DB8942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0886" y="3500035"/>
            <a:ext cx="4222874" cy="314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87986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дізнатися про значення властивостей об'єкта?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Зміна значень властивостей у програмі відображається у відповідних повідомленнях на сцені.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38745B-339E-42B3-BE1A-2A9823DE0D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9878" y="4019560"/>
            <a:ext cx="3874410" cy="855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A06654-D72B-4060-95E1-2767DCEC8F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2652301"/>
            <a:ext cx="3953647" cy="33430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3467388-C846-4118-B5A6-5D065CF9B7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2123" y="2280210"/>
            <a:ext cx="3943637" cy="4333997"/>
          </a:xfrm>
          <a:prstGeom prst="rect">
            <a:avLst/>
          </a:prstGeom>
        </p:spPr>
      </p:pic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6A36D664-F9E3-41DE-B1EF-17274D18AE36}"/>
              </a:ext>
            </a:extLst>
          </p:cNvPr>
          <p:cNvSpPr/>
          <p:nvPr/>
        </p:nvSpPr>
        <p:spPr>
          <a:xfrm rot="10800000">
            <a:off x="3307137" y="3904906"/>
            <a:ext cx="795629" cy="108460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A81BD3CD-B659-4795-9F0E-E08B021709D3}"/>
              </a:ext>
            </a:extLst>
          </p:cNvPr>
          <p:cNvSpPr/>
          <p:nvPr/>
        </p:nvSpPr>
        <p:spPr>
          <a:xfrm rot="10800000">
            <a:off x="8012123" y="3904905"/>
            <a:ext cx="795629" cy="108460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430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дізнатися про значення властивостей об'єкта?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Отримані значення властивостей можна використати під час складання умов, наприклад,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F759F4-388C-446E-97C8-450636E1BB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282" y="2430157"/>
            <a:ext cx="9869435" cy="3400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0337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Значення яких властивостей об'єкта можна змінити підчас виконання програми?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виконання програми, складеної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змінювати значення властивостей розташування та напрямку руху об'єкта. Для цього використовують команди, подані в таблиці.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CA5E3EB7-27D7-4163-A03F-8489451AFFF7}"/>
              </a:ext>
            </a:extLst>
          </p:cNvPr>
          <p:cNvSpPr/>
          <p:nvPr/>
        </p:nvSpPr>
        <p:spPr>
          <a:xfrm>
            <a:off x="72007" y="3116459"/>
            <a:ext cx="3973050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1CF46DFC-F367-4D53-847E-161F0DA03CDB}"/>
              </a:ext>
            </a:extLst>
          </p:cNvPr>
          <p:cNvSpPr/>
          <p:nvPr/>
        </p:nvSpPr>
        <p:spPr>
          <a:xfrm>
            <a:off x="4110552" y="3116459"/>
            <a:ext cx="3973050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83E0FF61-6C1C-4603-A322-92064AD86F7C}"/>
              </a:ext>
            </a:extLst>
          </p:cNvPr>
          <p:cNvSpPr/>
          <p:nvPr/>
        </p:nvSpPr>
        <p:spPr>
          <a:xfrm>
            <a:off x="8149100" y="3116459"/>
            <a:ext cx="3973050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F6B3A0-5721-458E-8190-6012732C0A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" y="4074562"/>
            <a:ext cx="3944468" cy="900367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413EE878-8679-4396-A95A-0637D9D2219A}"/>
              </a:ext>
            </a:extLst>
          </p:cNvPr>
          <p:cNvSpPr/>
          <p:nvPr/>
        </p:nvSpPr>
        <p:spPr>
          <a:xfrm>
            <a:off x="4110552" y="3918691"/>
            <a:ext cx="3973050" cy="12121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розташування по горизонталі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8456321-35B3-4C71-BE57-6EE12F4908B9}"/>
              </a:ext>
            </a:extLst>
          </p:cNvPr>
          <p:cNvSpPr/>
          <p:nvPr/>
        </p:nvSpPr>
        <p:spPr>
          <a:xfrm>
            <a:off x="8149100" y="3918691"/>
            <a:ext cx="3973050" cy="12121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надано значення 100 одиниць праворуч від центра сцени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F89D7AD-4798-4069-99B9-87BAFFE360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58" y="5399832"/>
            <a:ext cx="3973051" cy="857493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4969ABB2-2279-4BE7-A4A2-617DECA8C1EC}"/>
              </a:ext>
            </a:extLst>
          </p:cNvPr>
          <p:cNvSpPr/>
          <p:nvPr/>
        </p:nvSpPr>
        <p:spPr>
          <a:xfrm>
            <a:off x="4109475" y="5222524"/>
            <a:ext cx="3973050" cy="12121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розташування по вертикалі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4DA86867-4B4B-42F7-9852-D4A7C57C5F3B}"/>
              </a:ext>
            </a:extLst>
          </p:cNvPr>
          <p:cNvSpPr/>
          <p:nvPr/>
        </p:nvSpPr>
        <p:spPr>
          <a:xfrm>
            <a:off x="8148023" y="5222524"/>
            <a:ext cx="3973050" cy="12121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надано значення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100 одиниць вгору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 центра сцени</a:t>
            </a:r>
          </a:p>
        </p:txBody>
      </p:sp>
    </p:spTree>
    <p:extLst>
      <p:ext uri="{BB962C8B-B14F-4D97-AF65-F5344CB8AC3E}">
        <p14:creationId xmlns="" xmlns:p14="http://schemas.microsoft.com/office/powerpoint/2010/main" val="3432643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Значення яких властивостей об'єкта можна змінити підчас виконання програми?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CA5E3EB7-27D7-4163-A03F-8489451AFFF7}"/>
              </a:ext>
            </a:extLst>
          </p:cNvPr>
          <p:cNvSpPr/>
          <p:nvPr/>
        </p:nvSpPr>
        <p:spPr>
          <a:xfrm>
            <a:off x="72006" y="1826139"/>
            <a:ext cx="5338735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1CF46DFC-F367-4D53-847E-161F0DA03CDB}"/>
              </a:ext>
            </a:extLst>
          </p:cNvPr>
          <p:cNvSpPr/>
          <p:nvPr/>
        </p:nvSpPr>
        <p:spPr>
          <a:xfrm>
            <a:off x="5476240" y="1826139"/>
            <a:ext cx="2607362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83E0FF61-6C1C-4603-A322-92064AD86F7C}"/>
              </a:ext>
            </a:extLst>
          </p:cNvPr>
          <p:cNvSpPr/>
          <p:nvPr/>
        </p:nvSpPr>
        <p:spPr>
          <a:xfrm>
            <a:off x="8149100" y="1826139"/>
            <a:ext cx="3973050" cy="728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413EE878-8679-4396-A95A-0637D9D2219A}"/>
              </a:ext>
            </a:extLst>
          </p:cNvPr>
          <p:cNvSpPr/>
          <p:nvPr/>
        </p:nvSpPr>
        <p:spPr>
          <a:xfrm>
            <a:off x="5476240" y="2628371"/>
            <a:ext cx="2607362" cy="12121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напрямок руху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8456321-35B3-4C71-BE57-6EE12F4908B9}"/>
              </a:ext>
            </a:extLst>
          </p:cNvPr>
          <p:cNvSpPr/>
          <p:nvPr/>
        </p:nvSpPr>
        <p:spPr>
          <a:xfrm>
            <a:off x="8149100" y="2628371"/>
            <a:ext cx="3973050" cy="12121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рух </a:t>
            </a:r>
            <a:r>
              <a:rPr lang="uk-UA" sz="2400" b="1" i="1" kern="0" dirty="0" err="1">
                <a:solidFill>
                  <a:srgbClr val="FFFFFF"/>
                </a:solidFill>
              </a:rPr>
              <a:t>спрайта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FF"/>
                </a:solidFill>
              </a:rPr>
              <a:t>починатиметься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зліва направо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4969ABB2-2279-4BE7-A4A2-617DECA8C1EC}"/>
              </a:ext>
            </a:extLst>
          </p:cNvPr>
          <p:cNvSpPr/>
          <p:nvPr/>
        </p:nvSpPr>
        <p:spPr>
          <a:xfrm>
            <a:off x="5475163" y="3932204"/>
            <a:ext cx="2607362" cy="1930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тип обертання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4DA86867-4B4B-42F7-9852-D4A7C57C5F3B}"/>
              </a:ext>
            </a:extLst>
          </p:cNvPr>
          <p:cNvSpPr/>
          <p:nvPr/>
        </p:nvSpPr>
        <p:spPr>
          <a:xfrm>
            <a:off x="8148023" y="3932204"/>
            <a:ext cx="3973050" cy="1930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відповідає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властивості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приймати тільки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зліва направо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F60BD2E-3BBE-4928-AEF1-03CCAE19E6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" y="2791906"/>
            <a:ext cx="4673182" cy="873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D2C9759-9956-41E5-AFEA-7634DC3D75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50" y="4457138"/>
            <a:ext cx="5338735" cy="880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156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0" grpId="0" animBg="1"/>
      <p:bldP spid="11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146167</TotalTime>
  <Words>682</Words>
  <Application>Microsoft Office PowerPoint</Application>
  <PresentationFormat>Произвольный</PresentationFormat>
  <Paragraphs>115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Змінювання значень властивостей об’єкта в програмі</vt:lpstr>
      <vt:lpstr>Слайд 2</vt:lpstr>
      <vt:lpstr>Змінювання значень властивостей об’єкта в програмі</vt:lpstr>
      <vt:lpstr>Змінювання значень властивостей об’єкта в програмі</vt:lpstr>
      <vt:lpstr>Як дізнатися про значення властивостей об'єкта?</vt:lpstr>
      <vt:lpstr>Як дізнатися про значення властивостей об'єкта?</vt:lpstr>
      <vt:lpstr>Як дізнатися про значення властивостей об'єкта?</vt:lpstr>
      <vt:lpstr>Значення яких властивостей об'єкта можна змінити підчас виконання програми?</vt:lpstr>
      <vt:lpstr>Значення яких властивостей об'єкта можна змінити підчас виконання програми?</vt:lpstr>
      <vt:lpstr>Значення яких властивостей об'єкта можна змінити підчас виконання програми?</vt:lpstr>
      <vt:lpstr>Значення яких властивостей об'єкта можна змінити підчас виконання програми?</vt:lpstr>
      <vt:lpstr>Значення яких властивостей об'єкта можна змінити підчас виконання програми?</vt:lpstr>
      <vt:lpstr>Дайте відповіді на запитання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580</cp:revision>
  <dcterms:created xsi:type="dcterms:W3CDTF">2016-06-06T19:48:43Z</dcterms:created>
  <dcterms:modified xsi:type="dcterms:W3CDTF">2020-04-15T16:09:17Z</dcterms:modified>
</cp:coreProperties>
</file>