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52" r:id="rId3"/>
    <p:sldId id="534" r:id="rId4"/>
    <p:sldId id="535" r:id="rId5"/>
    <p:sldId id="536" r:id="rId6"/>
    <p:sldId id="537" r:id="rId7"/>
    <p:sldId id="538" r:id="rId8"/>
    <p:sldId id="539" r:id="rId9"/>
    <p:sldId id="540" r:id="rId10"/>
    <p:sldId id="543" r:id="rId11"/>
    <p:sldId id="544" r:id="rId12"/>
    <p:sldId id="547" r:id="rId13"/>
    <p:sldId id="541" r:id="rId14"/>
    <p:sldId id="548" r:id="rId15"/>
    <p:sldId id="549" r:id="rId16"/>
    <p:sldId id="550" r:id="rId17"/>
    <p:sldId id="551" r:id="rId18"/>
    <p:sldId id="380" r:id="rId19"/>
    <p:sldId id="553" r:id="rId20"/>
    <p:sldId id="383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=""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4472C4"/>
    <a:srgbClr val="EC721E"/>
    <a:srgbClr val="C826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7" autoAdjust="0"/>
    <p:restoredTop sz="94660"/>
  </p:normalViewPr>
  <p:slideViewPr>
    <p:cSldViewPr snapToGrid="0">
      <p:cViewPr>
        <p:scale>
          <a:sx n="70" d="100"/>
          <a:sy n="70" d="100"/>
        </p:scale>
        <p:origin x="-54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5B7B-D9A8-435A-826C-A8E51F821C28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6E6B-ACE2-43F0-A13C-000D742D8BB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875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3C9B-8B17-4062-9844-1E8FC9AAC8D0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442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CkrqbhNyRc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Результат пошуку зображень за запитом &quot;lazarus icon&quot;">
            <a:extLst>
              <a:ext uri="{FF2B5EF4-FFF2-40B4-BE49-F238E27FC236}">
                <a16:creationId xmlns="" xmlns:a16="http://schemas.microsoft.com/office/drawing/2014/main" id="{6AA34C5F-63C9-458F-B1E2-DBB2C826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6D897A0-5EA5-4640-A472-A5FC9FEC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Опрацювання двовимірних масивів даних</a:t>
            </a:r>
          </a:p>
        </p:txBody>
      </p:sp>
      <p:pic>
        <p:nvPicPr>
          <p:cNvPr id="1028" name="Picture 4" descr="chart, medicine, shedule, sheet, table, timetable icon">
            <a:extLst>
              <a:ext uri="{FF2B5EF4-FFF2-40B4-BE49-F238E27FC236}">
                <a16:creationId xmlns="" xmlns:a16="http://schemas.microsoft.com/office/drawing/2014/main" id="{0B0844DB-0150-4440-B2D2-8B668153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298" y="3689960"/>
            <a:ext cx="2418594" cy="2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значень елементів двовимірного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елементів в кожному рядку масиву: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AC54F6-2FCB-4806-B55E-BC5ACD37F3F4}"/>
              </a:ext>
            </a:extLst>
          </p:cNvPr>
          <p:cNvSpPr txBox="1"/>
          <p:nvPr/>
        </p:nvSpPr>
        <p:spPr>
          <a:xfrm>
            <a:off x="72008" y="1806681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00"/>
                </a:solidFill>
              </a:rPr>
              <a:t>var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Tabl</a:t>
            </a:r>
            <a:r>
              <a:rPr lang="en-US" sz="2400" b="1" i="1" kern="0" dirty="0">
                <a:solidFill>
                  <a:schemeClr val="bg1"/>
                </a:solidFill>
              </a:rPr>
              <a:t>: array[1</a:t>
            </a:r>
            <a:r>
              <a:rPr lang="ru-RU" sz="2400" b="1" i="1" kern="0" dirty="0">
                <a:solidFill>
                  <a:schemeClr val="bg1"/>
                </a:solidFill>
              </a:rPr>
              <a:t>..</a:t>
            </a:r>
            <a:r>
              <a:rPr lang="en-US" sz="2400" b="1" i="1" kern="0" dirty="0">
                <a:solidFill>
                  <a:schemeClr val="bg1"/>
                </a:solidFill>
              </a:rPr>
              <a:t>4, 1..6] of Integer; </a:t>
            </a:r>
            <a:r>
              <a:rPr lang="uk-UA" sz="2400" b="1" i="1" kern="0" dirty="0">
                <a:solidFill>
                  <a:schemeClr val="bg1"/>
                </a:solidFill>
              </a:rPr>
              <a:t>і, </a:t>
            </a:r>
            <a:r>
              <a:rPr lang="en-US" sz="2400" b="1" i="1" kern="0" dirty="0">
                <a:solidFill>
                  <a:schemeClr val="bg1"/>
                </a:solidFill>
              </a:rPr>
              <a:t>j, Sum: Integer; R: String;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R := ";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1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4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  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зовнішній цикл по рядках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Sum := 0; 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перед початком додавання сума </a:t>
            </a:r>
            <a:r>
              <a:rPr lang="uk-UA" sz="2400" i="1" kern="0" dirty="0" err="1">
                <a:solidFill>
                  <a:schemeClr val="bg1"/>
                </a:solidFill>
              </a:rPr>
              <a:t>обнуляється</a:t>
            </a:r>
            <a:endParaRPr lang="uk-UA" sz="2400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	For</a:t>
            </a:r>
            <a:r>
              <a:rPr lang="en-US" sz="2400" b="1" i="1" kern="0" dirty="0">
                <a:solidFill>
                  <a:schemeClr val="bg1"/>
                </a:solidFill>
              </a:rPr>
              <a:t> j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chemeClr val="bg1"/>
                </a:solidFill>
              </a:rPr>
              <a:t>:=  1 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6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Sum := Sum+ </a:t>
            </a:r>
            <a:r>
              <a:rPr lang="en-US" sz="2400" b="1" i="1" kern="0" dirty="0" err="1">
                <a:solidFill>
                  <a:schemeClr val="bg1"/>
                </a:solidFill>
              </a:rPr>
              <a:t>Tabl</a:t>
            </a:r>
            <a:r>
              <a:rPr lang="en-US" sz="2400" b="1" i="1" kern="0" dirty="0">
                <a:solidFill>
                  <a:schemeClr val="bg1"/>
                </a:solidFill>
              </a:rPr>
              <a:t>[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]; </a:t>
            </a:r>
            <a:r>
              <a:rPr lang="en-US" sz="2400" i="1" kern="0" dirty="0">
                <a:solidFill>
                  <a:schemeClr val="bg1"/>
                </a:solidFill>
              </a:rPr>
              <a:t>{ </a:t>
            </a:r>
            <a:r>
              <a:rPr lang="uk-UA" sz="2400" i="1" kern="0" dirty="0">
                <a:solidFill>
                  <a:schemeClr val="bg1"/>
                </a:solidFill>
              </a:rPr>
              <a:t>додавання </a:t>
            </a:r>
            <a:r>
              <a:rPr lang="en-US" sz="2400" i="1" kern="0" dirty="0">
                <a:solidFill>
                  <a:schemeClr val="bg1"/>
                </a:solidFill>
              </a:rPr>
              <a:t>	</a:t>
            </a:r>
            <a:r>
              <a:rPr lang="uk-UA" sz="2400" i="1" kern="0" dirty="0">
                <a:solidFill>
                  <a:schemeClr val="bg1"/>
                </a:solidFill>
              </a:rPr>
              <a:t>елементів і-го рядка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R := </a:t>
            </a:r>
            <a:r>
              <a:rPr lang="en-US" sz="2400" b="1" i="1" kern="0" dirty="0" err="1">
                <a:solidFill>
                  <a:schemeClr val="bg1"/>
                </a:solidFill>
              </a:rPr>
              <a:t>R+IntToStr</a:t>
            </a:r>
            <a:r>
              <a:rPr lang="en-US" sz="2400" b="1" i="1" kern="0" dirty="0">
                <a:solidFill>
                  <a:schemeClr val="bg1"/>
                </a:solidFill>
              </a:rPr>
              <a:t>(Sum)+'  '; </a:t>
            </a:r>
            <a:r>
              <a:rPr lang="en-US" sz="2400" i="1" kern="0" dirty="0">
                <a:solidFill>
                  <a:schemeClr val="bg1"/>
                </a:solidFill>
              </a:rPr>
              <a:t>{ Sum </a:t>
            </a:r>
            <a:r>
              <a:rPr lang="uk-UA" sz="2400" i="1" kern="0" dirty="0">
                <a:solidFill>
                  <a:schemeClr val="bg1"/>
                </a:solidFill>
              </a:rPr>
              <a:t>перетворюється на тип </a:t>
            </a:r>
            <a:r>
              <a:rPr lang="en-US" sz="2400" i="1" kern="0" dirty="0">
                <a:solidFill>
                  <a:schemeClr val="bg1"/>
                </a:solidFill>
              </a:rPr>
              <a:t>String </a:t>
            </a:r>
            <a:r>
              <a:rPr lang="uk-UA" sz="2400" i="1" kern="0" dirty="0">
                <a:solidFill>
                  <a:schemeClr val="bg1"/>
                </a:solidFill>
              </a:rPr>
              <a:t>і </a:t>
            </a:r>
            <a:r>
              <a:rPr lang="en-US" sz="2400" i="1" kern="0" dirty="0">
                <a:solidFill>
                  <a:schemeClr val="bg1"/>
                </a:solidFill>
              </a:rPr>
              <a:t>	</a:t>
            </a:r>
            <a:r>
              <a:rPr lang="uk-UA" sz="2400" i="1" kern="0" dirty="0">
                <a:solidFill>
                  <a:schemeClr val="bg1"/>
                </a:solidFill>
              </a:rPr>
              <a:t>додається до рядка відповіді </a:t>
            </a:r>
            <a:r>
              <a:rPr lang="en-US" sz="2400" i="1" kern="0" dirty="0">
                <a:solidFill>
                  <a:schemeClr val="bg1"/>
                </a:solidFill>
              </a:rPr>
              <a:t>R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  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Edit1.Text := 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07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значень елементів двовимірного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981DCF-C1B7-4B8B-A095-FC97A211BF3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всіх елементів масиву: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8444E4-1E0A-4EDF-BE22-9DC55B995DE2}"/>
              </a:ext>
            </a:extLst>
          </p:cNvPr>
          <p:cNvSpPr txBox="1"/>
          <p:nvPr/>
        </p:nvSpPr>
        <p:spPr>
          <a:xfrm>
            <a:off x="72008" y="1806681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00"/>
                </a:solidFill>
              </a:rPr>
              <a:t>var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</a:rPr>
              <a:t>Tabl</a:t>
            </a:r>
            <a:r>
              <a:rPr lang="en-US" sz="3200" b="1" i="1" kern="0" dirty="0">
                <a:solidFill>
                  <a:schemeClr val="bg1"/>
                </a:solidFill>
              </a:rPr>
              <a:t>: array[1</a:t>
            </a:r>
            <a:r>
              <a:rPr lang="ru-RU" sz="3200" b="1" i="1" kern="0" dirty="0">
                <a:solidFill>
                  <a:schemeClr val="bg1"/>
                </a:solidFill>
              </a:rPr>
              <a:t>..</a:t>
            </a:r>
            <a:r>
              <a:rPr lang="en-US" sz="3200" b="1" i="1" kern="0" dirty="0">
                <a:solidFill>
                  <a:schemeClr val="bg1"/>
                </a:solidFill>
              </a:rPr>
              <a:t>4, 1..6] of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і, </a:t>
            </a:r>
            <a:r>
              <a:rPr lang="en-US" sz="3200" b="1" i="1" kern="0" dirty="0">
                <a:solidFill>
                  <a:schemeClr val="bg1"/>
                </a:solidFill>
              </a:rPr>
              <a:t>j, Sum: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Sum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4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6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endParaRPr lang="en-US" sz="3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Sum := </a:t>
            </a:r>
            <a:r>
              <a:rPr lang="en-US" sz="3200" b="1" i="1" kern="0" dirty="0" err="1">
                <a:solidFill>
                  <a:schemeClr val="bg1"/>
                </a:solidFill>
              </a:rPr>
              <a:t>Sum+Tabl</a:t>
            </a:r>
            <a:r>
              <a:rPr lang="en-US" sz="3200" b="1" i="1" kern="0" dirty="0">
                <a:solidFill>
                  <a:schemeClr val="bg1"/>
                </a:solidFill>
              </a:rPr>
              <a:t>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Edit1.Text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(Sum);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62491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значень елементів двовимірного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981DCF-C1B7-4B8B-A095-FC97A211BF3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елементів головної діагоналі масиву: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8444E4-1E0A-4EDF-BE22-9DC55B995DE2}"/>
              </a:ext>
            </a:extLst>
          </p:cNvPr>
          <p:cNvSpPr txBox="1"/>
          <p:nvPr/>
        </p:nvSpPr>
        <p:spPr>
          <a:xfrm>
            <a:off x="72008" y="1806681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00"/>
                </a:solidFill>
              </a:rPr>
              <a:t>var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</a:rPr>
              <a:t>Tabl</a:t>
            </a:r>
            <a:r>
              <a:rPr lang="en-US" sz="3200" b="1" i="1" kern="0" dirty="0">
                <a:solidFill>
                  <a:schemeClr val="bg1"/>
                </a:solidFill>
              </a:rPr>
              <a:t>: array[1 ..4, 1..6] of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і, </a:t>
            </a:r>
            <a:r>
              <a:rPr lang="en-US" sz="3200" b="1" i="1" kern="0" dirty="0">
                <a:solidFill>
                  <a:schemeClr val="bg1"/>
                </a:solidFill>
              </a:rPr>
              <a:t>j. Sum: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  <a:endParaRPr lang="en-US" sz="3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Sum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4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endParaRPr lang="en-US" sz="3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Sum := </a:t>
            </a:r>
            <a:r>
              <a:rPr lang="en-US" sz="3200" b="1" i="1" kern="0" dirty="0" err="1">
                <a:solidFill>
                  <a:schemeClr val="bg1"/>
                </a:solidFill>
              </a:rPr>
              <a:t>Sum+Tabl</a:t>
            </a:r>
            <a:r>
              <a:rPr lang="en-US" sz="3200" b="1" i="1" kern="0" dirty="0">
                <a:solidFill>
                  <a:schemeClr val="bg1"/>
                </a:solidFill>
              </a:rPr>
              <a:t>[</a:t>
            </a:r>
            <a:r>
              <a:rPr lang="en-US" sz="3200" b="1" i="1" kern="0" dirty="0" err="1">
                <a:solidFill>
                  <a:schemeClr val="bg1"/>
                </a:solidFill>
              </a:rPr>
              <a:t>i,i</a:t>
            </a:r>
            <a:r>
              <a:rPr lang="en-US" sz="3200" b="1" i="1" kern="0" dirty="0">
                <a:solidFill>
                  <a:schemeClr val="bg1"/>
                </a:solidFill>
              </a:rPr>
              <a:t>]; </a:t>
            </a:r>
            <a:r>
              <a:rPr lang="en-US" sz="3200" i="1" kern="0" dirty="0">
                <a:solidFill>
                  <a:schemeClr val="bg1"/>
                </a:solidFill>
              </a:rPr>
              <a:t>{ </a:t>
            </a:r>
            <a:r>
              <a:rPr lang="uk-UA" sz="3200" i="1" kern="0" dirty="0">
                <a:solidFill>
                  <a:schemeClr val="bg1"/>
                </a:solidFill>
              </a:rPr>
              <a:t>додавання елементів з однаковими індексами }</a:t>
            </a:r>
            <a:endParaRPr lang="en-US" sz="3200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Edit1.Text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(Sum);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xmlns="" val="190655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Пошук елементів двовимірного масиву, які задовольняють певній умові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кількість парних елементів у кожному стовпці масиву </a:t>
            </a:r>
            <a:r>
              <a:rPr lang="en-US" sz="2800" b="1" i="1" kern="0" dirty="0" err="1">
                <a:solidFill>
                  <a:schemeClr val="bg1"/>
                </a:solidFill>
              </a:rPr>
              <a:t>Tabl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38B295-7E02-4F52-9BF7-13258488EF80}"/>
              </a:ext>
            </a:extLst>
          </p:cNvPr>
          <p:cNvSpPr txBox="1"/>
          <p:nvPr/>
        </p:nvSpPr>
        <p:spPr>
          <a:xfrm>
            <a:off x="72008" y="2228902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00"/>
                </a:solidFill>
              </a:rPr>
              <a:t>var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Tabl</a:t>
            </a:r>
            <a:r>
              <a:rPr lang="en-US" sz="2400" b="1" i="1" kern="0" dirty="0">
                <a:solidFill>
                  <a:schemeClr val="bg1"/>
                </a:solidFill>
              </a:rPr>
              <a:t>: array[</a:t>
            </a:r>
            <a:r>
              <a:rPr lang="ru-RU" sz="2400" b="1" i="1" kern="0" dirty="0">
                <a:solidFill>
                  <a:schemeClr val="bg1"/>
                </a:solidFill>
              </a:rPr>
              <a:t>..</a:t>
            </a:r>
            <a:r>
              <a:rPr lang="en-US" sz="2400" b="1" i="1" kern="0" dirty="0">
                <a:solidFill>
                  <a:schemeClr val="bg1"/>
                </a:solidFill>
              </a:rPr>
              <a:t>4, 1..6] of Integer; </a:t>
            </a:r>
            <a:r>
              <a:rPr lang="uk-UA" sz="2400" b="1" i="1" kern="0" dirty="0">
                <a:solidFill>
                  <a:schemeClr val="bg1"/>
                </a:solidFill>
              </a:rPr>
              <a:t>і, </a:t>
            </a:r>
            <a:r>
              <a:rPr lang="en-US" sz="2400" b="1" i="1" kern="0" dirty="0">
                <a:solidFill>
                  <a:schemeClr val="bg1"/>
                </a:solidFill>
              </a:rPr>
              <a:t>j, </a:t>
            </a:r>
            <a:r>
              <a:rPr lang="uk-UA" sz="2400" b="1" i="1" kern="0" dirty="0">
                <a:solidFill>
                  <a:schemeClr val="bg1"/>
                </a:solidFill>
              </a:rPr>
              <a:t>К: </a:t>
            </a:r>
            <a:r>
              <a:rPr lang="en-US" sz="2400" b="1" i="1" kern="0" dirty="0">
                <a:solidFill>
                  <a:schemeClr val="bg1"/>
                </a:solidFill>
              </a:rPr>
              <a:t>Integer; R: String;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   </a:t>
            </a:r>
            <a:r>
              <a:rPr lang="en-US" sz="2400" b="1" i="1" kern="0" dirty="0">
                <a:solidFill>
                  <a:schemeClr val="bg1"/>
                </a:solidFill>
              </a:rPr>
              <a:t>R := ";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   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j := 1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6 </a:t>
            </a:r>
            <a:r>
              <a:rPr lang="en-US" sz="2400" i="1" kern="0" dirty="0">
                <a:solidFill>
                  <a:srgbClr val="FFFF00"/>
                </a:solidFill>
              </a:rPr>
              <a:t>begin</a:t>
            </a:r>
            <a:r>
              <a:rPr lang="en-US" sz="2400" i="1" kern="0" dirty="0">
                <a:solidFill>
                  <a:schemeClr val="bg1"/>
                </a:solidFill>
              </a:rPr>
              <a:t>    // </a:t>
            </a:r>
            <a:r>
              <a:rPr lang="uk-UA" sz="2400" i="1" kern="0" dirty="0">
                <a:solidFill>
                  <a:schemeClr val="bg1"/>
                </a:solidFill>
              </a:rPr>
              <a:t>зовнішній цикл по стовпцях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   К := 0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i="1" kern="0" dirty="0">
                <a:solidFill>
                  <a:schemeClr val="bg1"/>
                </a:solidFill>
              </a:rPr>
              <a:t>// перед початком перегляду кожного стовпця К </a:t>
            </a:r>
            <a:r>
              <a:rPr lang="uk-UA" sz="2400" i="1" kern="0" dirty="0" err="1">
                <a:solidFill>
                  <a:schemeClr val="bg1"/>
                </a:solidFill>
              </a:rPr>
              <a:t>обнуляється</a:t>
            </a:r>
            <a:endParaRPr lang="uk-UA" sz="2400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   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1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4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       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внутрішній цикл по рядках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Tabl</a:t>
            </a:r>
            <a:r>
              <a:rPr lang="en-US" sz="2400" b="1" i="1" kern="0" dirty="0">
                <a:solidFill>
                  <a:schemeClr val="bg1"/>
                </a:solidFill>
              </a:rPr>
              <a:t>[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] mod 2 = 0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 := </a:t>
            </a:r>
            <a:r>
              <a:rPr lang="en-US" sz="2400" b="1" i="1" kern="0" dirty="0">
                <a:solidFill>
                  <a:schemeClr val="bg1"/>
                </a:solidFill>
              </a:rPr>
              <a:t>K+1;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   </a:t>
            </a:r>
            <a:r>
              <a:rPr lang="en-US" sz="2400" b="1" i="1" kern="0" dirty="0">
                <a:solidFill>
                  <a:schemeClr val="bg1"/>
                </a:solidFill>
              </a:rPr>
              <a:t>R := </a:t>
            </a:r>
            <a:r>
              <a:rPr lang="en-US" sz="2400" b="1" i="1" kern="0" dirty="0" err="1">
                <a:solidFill>
                  <a:schemeClr val="bg1"/>
                </a:solidFill>
              </a:rPr>
              <a:t>R+IntToStr</a:t>
            </a:r>
            <a:r>
              <a:rPr lang="en-US" sz="2400" b="1" i="1" kern="0" dirty="0">
                <a:solidFill>
                  <a:schemeClr val="bg1"/>
                </a:solidFill>
              </a:rPr>
              <a:t>(K) + ' '; </a:t>
            </a:r>
            <a:r>
              <a:rPr lang="en-US" sz="2400" i="1" kern="0" dirty="0">
                <a:solidFill>
                  <a:schemeClr val="bg1"/>
                </a:solidFill>
              </a:rPr>
              <a:t>{ </a:t>
            </a:r>
            <a:r>
              <a:rPr lang="uk-UA" sz="2400" i="1" kern="0" dirty="0">
                <a:solidFill>
                  <a:schemeClr val="bg1"/>
                </a:solidFill>
              </a:rPr>
              <a:t>К перетворюється на тип </a:t>
            </a:r>
            <a:r>
              <a:rPr lang="en-US" sz="2400" i="1" kern="0" dirty="0">
                <a:solidFill>
                  <a:schemeClr val="bg1"/>
                </a:solidFill>
              </a:rPr>
              <a:t>String </a:t>
            </a:r>
            <a:r>
              <a:rPr lang="uk-UA" sz="2400" i="1" kern="0" dirty="0">
                <a:solidFill>
                  <a:schemeClr val="bg1"/>
                </a:solidFill>
              </a:rPr>
              <a:t>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i="1" kern="0" dirty="0">
                <a:solidFill>
                  <a:schemeClr val="bg1"/>
                </a:solidFill>
              </a:rPr>
              <a:t>   додається</a:t>
            </a:r>
            <a:r>
              <a:rPr lang="en-US" sz="2400" i="1" kern="0" dirty="0">
                <a:solidFill>
                  <a:schemeClr val="bg1"/>
                </a:solidFill>
              </a:rPr>
              <a:t> </a:t>
            </a:r>
            <a:r>
              <a:rPr lang="uk-UA" sz="2400" i="1" kern="0" dirty="0">
                <a:solidFill>
                  <a:schemeClr val="bg1"/>
                </a:solidFill>
              </a:rPr>
              <a:t>до рядка відповіді </a:t>
            </a:r>
            <a:r>
              <a:rPr lang="en-US" sz="2400" i="1" kern="0" dirty="0">
                <a:solidFill>
                  <a:schemeClr val="bg1"/>
                </a:solidFill>
              </a:rPr>
              <a:t>R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   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Edit1.Text := R;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78557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6607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в кожному рядку масиву </a:t>
            </a:r>
            <a:r>
              <a:rPr lang="en-US" sz="2800" b="1" i="1" kern="0" dirty="0" err="1">
                <a:solidFill>
                  <a:schemeClr val="bg1"/>
                </a:solidFill>
              </a:rPr>
              <a:t>Tabl</a:t>
            </a:r>
            <a:r>
              <a:rPr lang="uk-UA" sz="2800" b="1" i="1" kern="0" dirty="0">
                <a:solidFill>
                  <a:schemeClr val="bg1"/>
                </a:solidFill>
              </a:rPr>
              <a:t> кількість елементів, які перевищують середнє арифметичне значення масиву.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8FC550-2DD3-4A92-97B4-B4DE9CC72C49}"/>
              </a:ext>
            </a:extLst>
          </p:cNvPr>
          <p:cNvSpPr txBox="1"/>
          <p:nvPr/>
        </p:nvSpPr>
        <p:spPr>
          <a:xfrm>
            <a:off x="72008" y="1531080"/>
            <a:ext cx="120501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00"/>
                </a:solidFill>
              </a:rPr>
              <a:t>var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Tabl</a:t>
            </a:r>
            <a:r>
              <a:rPr lang="en-US" sz="2400" b="1" i="1" kern="0" dirty="0">
                <a:solidFill>
                  <a:schemeClr val="bg1"/>
                </a:solidFill>
              </a:rPr>
              <a:t>: array[1..4, 1..6] of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і, </a:t>
            </a:r>
            <a:r>
              <a:rPr lang="en-US" sz="2400" b="1" i="1" kern="0" dirty="0">
                <a:solidFill>
                  <a:schemeClr val="bg1"/>
                </a:solidFill>
              </a:rPr>
              <a:t>j, </a:t>
            </a:r>
            <a:r>
              <a:rPr lang="uk-UA" sz="2400" b="1" i="1" kern="0" dirty="0">
                <a:solidFill>
                  <a:schemeClr val="bg1"/>
                </a:solidFill>
              </a:rPr>
              <a:t>К, </a:t>
            </a:r>
            <a:r>
              <a:rPr lang="en-US" sz="2400" b="1" i="1" kern="0" dirty="0">
                <a:solidFill>
                  <a:schemeClr val="bg1"/>
                </a:solidFill>
              </a:rPr>
              <a:t>Sum: Integer; R: String; Sr: Real;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R := ";     </a:t>
            </a:r>
            <a:r>
              <a:rPr lang="en-US" sz="2400" i="1" kern="0" dirty="0">
                <a:solidFill>
                  <a:schemeClr val="bg1"/>
                </a:solidFill>
              </a:rPr>
              <a:t>{ </a:t>
            </a:r>
            <a:r>
              <a:rPr lang="uk-UA" sz="2400" i="1" kern="0" dirty="0">
                <a:solidFill>
                  <a:schemeClr val="bg1"/>
                </a:solidFill>
              </a:rPr>
              <a:t>обчислення суми всіх елементів масиву }</a:t>
            </a:r>
            <a:endParaRPr lang="en-US" sz="2400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Sum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1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4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   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j := 1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6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Sum := </a:t>
            </a:r>
            <a:r>
              <a:rPr lang="en-US" sz="2400" b="1" i="1" kern="0" dirty="0" err="1">
                <a:solidFill>
                  <a:schemeClr val="bg1"/>
                </a:solidFill>
              </a:rPr>
              <a:t>Sum+Tabl</a:t>
            </a:r>
            <a:r>
              <a:rPr lang="en-US" sz="2400" b="1" i="1" kern="0" dirty="0">
                <a:solidFill>
                  <a:schemeClr val="bg1"/>
                </a:solidFill>
              </a:rPr>
              <a:t>[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   Sr := Sum/24;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середнє арифметичне всіх 24 елементів масиву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	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1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4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       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зовнішній цикл по рядках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uk-UA" sz="2400" b="1" i="1" kern="0" dirty="0">
                <a:solidFill>
                  <a:schemeClr val="bg1"/>
                </a:solidFill>
              </a:rPr>
              <a:t>К := 0;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i="1" kern="0" dirty="0">
                <a:solidFill>
                  <a:schemeClr val="bg1"/>
                </a:solidFill>
              </a:rPr>
              <a:t>// перед початком перегляду кожного рядка К </a:t>
            </a:r>
            <a:r>
              <a:rPr lang="uk-UA" sz="2400" i="1" kern="0" dirty="0" err="1">
                <a:solidFill>
                  <a:schemeClr val="bg1"/>
                </a:solidFill>
              </a:rPr>
              <a:t>обнуляється</a:t>
            </a:r>
            <a:endParaRPr lang="uk-UA" sz="2400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	For</a:t>
            </a:r>
            <a:r>
              <a:rPr lang="en-US" sz="2400" b="1" i="1" kern="0" dirty="0">
                <a:solidFill>
                  <a:schemeClr val="bg1"/>
                </a:solidFill>
              </a:rPr>
              <a:t> j := 1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6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Tabl</a:t>
            </a:r>
            <a:r>
              <a:rPr lang="en-US" sz="2400" b="1" i="1" kern="0" dirty="0">
                <a:solidFill>
                  <a:schemeClr val="bg1"/>
                </a:solidFill>
              </a:rPr>
              <a:t>[</a:t>
            </a:r>
            <a:r>
              <a:rPr lang="en-US" sz="2400" b="1" i="1" kern="0" dirty="0" err="1">
                <a:solidFill>
                  <a:schemeClr val="bg1"/>
                </a:solidFill>
              </a:rPr>
              <a:t>ij</a:t>
            </a:r>
            <a:r>
              <a:rPr lang="en-US" sz="2400" b="1" i="1" kern="0" dirty="0">
                <a:solidFill>
                  <a:schemeClr val="bg1"/>
                </a:solidFill>
              </a:rPr>
              <a:t>] &gt; Sr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 := </a:t>
            </a:r>
            <a:r>
              <a:rPr lang="en-US" sz="2400" b="1" i="1" kern="0" dirty="0">
                <a:solidFill>
                  <a:schemeClr val="bg1"/>
                </a:solidFill>
              </a:rPr>
              <a:t>K+1;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R := </a:t>
            </a:r>
            <a:r>
              <a:rPr lang="en-US" sz="2400" b="1" i="1" kern="0" dirty="0" err="1">
                <a:solidFill>
                  <a:schemeClr val="bg1"/>
                </a:solidFill>
              </a:rPr>
              <a:t>R+IntToStr</a:t>
            </a:r>
            <a:r>
              <a:rPr lang="en-US" sz="2400" b="1" i="1" kern="0" dirty="0">
                <a:solidFill>
                  <a:schemeClr val="bg1"/>
                </a:solidFill>
              </a:rPr>
              <a:t>(K)+'   ‘;	   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Edit1.Text := R; 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40168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Пошук елементів двовимірного масиву, які задовольняють певній умові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Заповнити одновимірний масив В[</a:t>
            </a:r>
            <a:r>
              <a:rPr lang="en-US" sz="2800" b="1" i="1" kern="0" dirty="0">
                <a:solidFill>
                  <a:schemeClr val="bg1"/>
                </a:solidFill>
              </a:rPr>
              <a:t>1..</a:t>
            </a:r>
            <a:r>
              <a:rPr lang="uk-UA" sz="2800" b="1" i="1" kern="0" dirty="0">
                <a:solidFill>
                  <a:schemeClr val="bg1"/>
                </a:solidFill>
              </a:rPr>
              <a:t>6] значеннями максимальних елементів стовпців масиву </a:t>
            </a:r>
            <a:r>
              <a:rPr lang="en-US" sz="2800" b="1" i="1" kern="0" dirty="0" err="1">
                <a:solidFill>
                  <a:schemeClr val="bg1"/>
                </a:solidFill>
              </a:rPr>
              <a:t>Tabl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2ECEAB-766A-4022-879B-2C147DE72765}"/>
              </a:ext>
            </a:extLst>
          </p:cNvPr>
          <p:cNvSpPr txBox="1"/>
          <p:nvPr/>
        </p:nvSpPr>
        <p:spPr>
          <a:xfrm>
            <a:off x="72008" y="2214575"/>
            <a:ext cx="120501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Tabl</a:t>
            </a:r>
            <a:r>
              <a:rPr lang="en-US" sz="2800" b="1" i="1" kern="0" dirty="0">
                <a:solidFill>
                  <a:schemeClr val="bg1"/>
                </a:solidFill>
              </a:rPr>
              <a:t> : array[1 ..4, 1..6] of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В: </a:t>
            </a:r>
            <a:r>
              <a:rPr lang="en-US" sz="2800" b="1" i="1" kern="0" dirty="0">
                <a:solidFill>
                  <a:schemeClr val="bg1"/>
                </a:solidFill>
              </a:rPr>
              <a:t>array[1..6] of Integer;      </a:t>
            </a:r>
            <a:r>
              <a:rPr lang="uk-UA" sz="2800" b="1" i="1" kern="0" dirty="0">
                <a:solidFill>
                  <a:schemeClr val="bg1"/>
                </a:solidFill>
              </a:rPr>
              <a:t>і, </a:t>
            </a:r>
            <a:r>
              <a:rPr lang="en-US" sz="2800" b="1" i="1" kern="0" dirty="0">
                <a:solidFill>
                  <a:schemeClr val="bg1"/>
                </a:solidFill>
              </a:rPr>
              <a:t>j, Max: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j := 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6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зовнішній цикл по стовпцях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Max := </a:t>
            </a:r>
            <a:r>
              <a:rPr lang="en-US" sz="2800" b="1" i="1" kern="0" dirty="0" err="1">
                <a:solidFill>
                  <a:schemeClr val="bg1"/>
                </a:solidFill>
              </a:rPr>
              <a:t>Tabl</a:t>
            </a:r>
            <a:r>
              <a:rPr lang="en-US" sz="2800" b="1" i="1" kern="0" dirty="0">
                <a:solidFill>
                  <a:schemeClr val="bg1"/>
                </a:solidFill>
              </a:rPr>
              <a:t>[1,j];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2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4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chemeClr val="bg1"/>
                </a:solidFill>
              </a:rPr>
              <a:t> Max &lt; </a:t>
            </a:r>
            <a:r>
              <a:rPr lang="en-US" sz="2800" b="1" i="1" kern="0" dirty="0" err="1">
                <a:solidFill>
                  <a:schemeClr val="bg1"/>
                </a:solidFill>
              </a:rPr>
              <a:t>Tabl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j] 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  <a:r>
              <a:rPr lang="en-US" sz="2800" b="1" i="1" kern="0" dirty="0">
                <a:solidFill>
                  <a:schemeClr val="bg1"/>
                </a:solidFill>
              </a:rPr>
              <a:t> Max := </a:t>
            </a:r>
            <a:r>
              <a:rPr lang="en-US" sz="2800" b="1" i="1" kern="0" dirty="0" err="1">
                <a:solidFill>
                  <a:schemeClr val="bg1"/>
                </a:solidFill>
              </a:rPr>
              <a:t>Tabl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j];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B[j]</a:t>
            </a:r>
            <a:r>
              <a:rPr lang="uk-UA" sz="2800" b="1" i="1" kern="0" dirty="0">
                <a:solidFill>
                  <a:schemeClr val="bg1"/>
                </a:solidFill>
              </a:rPr>
              <a:t> := </a:t>
            </a:r>
            <a:r>
              <a:rPr lang="en-US" sz="2800" b="1" i="1" kern="0" dirty="0">
                <a:solidFill>
                  <a:schemeClr val="bg1"/>
                </a:solidFill>
              </a:rPr>
              <a:t>Max;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ListBox1.Items.Add(</a:t>
            </a:r>
            <a:r>
              <a:rPr lang="en-US" sz="2800" b="1" i="1" kern="0" dirty="0" err="1">
                <a:solidFill>
                  <a:schemeClr val="bg1"/>
                </a:solidFill>
              </a:rPr>
              <a:t>lntToStr</a:t>
            </a:r>
            <a:r>
              <a:rPr lang="en-US" sz="2800" b="1" i="1" kern="0" dirty="0">
                <a:solidFill>
                  <a:schemeClr val="bg1"/>
                </a:solidFill>
              </a:rPr>
              <a:t>(B[j])); 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виведення </a:t>
            </a:r>
            <a:r>
              <a:rPr lang="en-US" sz="2800" i="1" kern="0" dirty="0">
                <a:solidFill>
                  <a:schemeClr val="bg1"/>
                </a:solidFill>
              </a:rPr>
              <a:t>B[j]</a:t>
            </a:r>
            <a:r>
              <a:rPr lang="en-US" sz="2800" b="1" i="1" kern="0" dirty="0">
                <a:solidFill>
                  <a:schemeClr val="bg1"/>
                </a:solidFill>
              </a:rPr>
              <a:t> 	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43902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Пошук елементів двовимірного масиву, які задовольняють певній умові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Таким чином, опрацювання даних здійснюється шляхом застосування типових алгоритмів опрацювання одновимірних масивів до рядків або стовпців двовимірного масиву.</a:t>
            </a:r>
          </a:p>
        </p:txBody>
      </p:sp>
      <p:pic>
        <p:nvPicPr>
          <p:cNvPr id="2050" name="Picture 2" descr="Результат пошуку зображень">
            <a:extLst>
              <a:ext uri="{FF2B5EF4-FFF2-40B4-BE49-F238E27FC236}">
                <a16:creationId xmlns="" xmlns:a16="http://schemas.microsoft.com/office/drawing/2014/main" id="{A2EC884F-41AF-423B-8FAC-90CDA766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99" b="5911"/>
          <a:stretch/>
        </p:blipFill>
        <p:spPr bwMode="auto">
          <a:xfrm>
            <a:off x="1306668" y="3081469"/>
            <a:ext cx="9580821" cy="34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7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54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Таблиця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BC5FA0C-30A3-41C8-80C7-8F0CCA26BB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955" y="1492162"/>
            <a:ext cx="9842500" cy="36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37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433622" cy="5328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Домашнє завдання письмово в зошиті 1-3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Запишіть оператор для обчислення суми елементів двовимірного масиву А[1 ..5, 1..4].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1907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Знайдіть суму елементів головної діагоналі масиву Ар..4, 1..4].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24138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Знайдіть максимальний елемент другого стовпця масиву Ар ..5, 1..4].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309453"/>
            <a:ext cx="1196908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002060"/>
                </a:solidFill>
              </a:rPr>
              <a:t>4. 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Проаналізувати § 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3</a:t>
            </a:r>
            <a:r>
              <a:rPr lang="en-US" sz="2800" b="1" i="1" kern="0" dirty="0" smtClean="0">
                <a:solidFill>
                  <a:srgbClr val="002060"/>
                </a:solidFill>
              </a:rPr>
              <a:t>9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, ст. 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217-222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25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92"/>
          <a:stretch>
            <a:fillRect/>
          </a:stretch>
        </p:blipFill>
        <p:spPr>
          <a:xfrm>
            <a:off x="5240739" y="1084941"/>
            <a:ext cx="2483893" cy="3569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685" y="996286"/>
            <a:ext cx="4435522" cy="1191816"/>
          </a:xfrm>
          <a:prstGeom prst="wedgeRoundRectCallout">
            <a:avLst>
              <a:gd name="adj1" fmla="val 84303"/>
              <a:gd name="adj2" fmla="val 10653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 smtClean="0"/>
              <a:t>Вправа </a:t>
            </a:r>
            <a:r>
              <a:rPr lang="uk-UA" dirty="0" smtClean="0"/>
              <a:t>39 </a:t>
            </a:r>
            <a:r>
              <a:rPr lang="uk-UA" dirty="0" smtClean="0"/>
              <a:t>Сторінка</a:t>
            </a:r>
            <a:r>
              <a:rPr lang="ru-RU" dirty="0" smtClean="0"/>
              <a:t>220</a:t>
            </a:r>
            <a:r>
              <a:rPr lang="en-US" dirty="0" smtClean="0"/>
              <a:t>-</a:t>
            </a:r>
            <a:r>
              <a:rPr lang="uk-UA" dirty="0" smtClean="0"/>
              <a:t>222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314" y="1150082"/>
            <a:ext cx="4412686" cy="51142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873822"/>
            <a:ext cx="5281684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Відео допомога</a:t>
            </a:r>
          </a:p>
          <a:p>
            <a:r>
              <a:rPr lang="en-US" sz="4400" dirty="0" smtClean="0">
                <a:hlinkClick r:id="rId5"/>
              </a:rPr>
              <a:t>https://www.youtube.com/watch?v=uCkrqbhNyRc</a:t>
            </a:r>
            <a:endParaRPr lang="uk-U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623392" y="116632"/>
            <a:ext cx="10561173" cy="5328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 для виконання</a:t>
            </a:r>
            <a:endParaRPr kumimoji="0" lang="ru-RU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688" y="1300735"/>
            <a:ext cx="10657184" cy="252376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ru-RU" b="1" i="1" kern="0" dirty="0" smtClean="0">
                <a:solidFill>
                  <a:srgbClr val="0070C0"/>
                </a:solidFill>
              </a:rPr>
              <a:t>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kern="0" dirty="0" smtClean="0">
                <a:solidFill>
                  <a:srgbClr val="0070C0"/>
                </a:solidFill>
              </a:rPr>
              <a:t>		</a:t>
            </a:r>
            <a:r>
              <a:rPr lang="ru-RU" b="1" i="1" kern="0" dirty="0" err="1" smtClean="0">
                <a:solidFill>
                  <a:srgbClr val="0070C0"/>
                </a:solidFill>
              </a:rPr>
              <a:t>Слайди</a:t>
            </a:r>
            <a:r>
              <a:rPr lang="ru-RU" b="1" i="1" kern="0" dirty="0" smtClean="0">
                <a:solidFill>
                  <a:srgbClr val="0070C0"/>
                </a:solidFill>
              </a:rPr>
              <a:t>: </a:t>
            </a:r>
            <a:r>
              <a:rPr lang="ru-RU" b="1" i="1" kern="0" dirty="0" smtClean="0">
                <a:solidFill>
                  <a:srgbClr val="0070C0"/>
                </a:solidFill>
              </a:rPr>
              <a:t>3, 4.</a:t>
            </a:r>
            <a:endParaRPr lang="uk-UA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2. Виконати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вправу 38 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“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Заповнити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масив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”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ст.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220-222.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3. Виконати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домашнє завдання слайд 18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1-3 письмово.</a:t>
            </a:r>
            <a:endParaRPr lang="uk-UA" sz="2800" b="1" i="1" kern="0" dirty="0">
              <a:solidFill>
                <a:srgbClr val="0070C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611231"/>
            <a:ext cx="12192000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–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для консультацій.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603" y="3886398"/>
            <a:ext cx="1170978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Завантажити програму для виконання практичної роботи можна за посиланням. </a:t>
            </a:r>
          </a:p>
          <a:p>
            <a:pPr algn="ctr"/>
            <a:r>
              <a:rPr lang="uk-UA" sz="2000" dirty="0" smtClean="0"/>
              <a:t>https://apps24.org/windows/razrabotchikam/redaktory-koda/lazarus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4" descr="Результат пошуку зображень за запитом &quot;lazarus icon&quot;">
            <a:extLst>
              <a:ext uri="{FF2B5EF4-FFF2-40B4-BE49-F238E27FC236}">
                <a16:creationId xmlns="" xmlns:a16="http://schemas.microsoft.com/office/drawing/2014/main" id="{671E0C38-517E-4B1B-A1C3-3BF7364A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art, medicine, shedule, sheet, table, timetable icon">
            <a:extLst>
              <a:ext uri="{FF2B5EF4-FFF2-40B4-BE49-F238E27FC236}">
                <a16:creationId xmlns="" xmlns:a16="http://schemas.microsoft.com/office/drawing/2014/main" id="{10E3CE75-F6D3-4416-B9B7-098F6A46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298" y="3689960"/>
            <a:ext cx="2418594" cy="2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двовимірних          масивів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До типових задач опрацювання двовимірних масивів належать завдання на обчислення: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BFDF0CB4-8F9A-4E42-AA02-668E0A2A5FC4}"/>
              </a:ext>
            </a:extLst>
          </p:cNvPr>
          <p:cNvSpPr/>
          <p:nvPr/>
        </p:nvSpPr>
        <p:spPr>
          <a:xfrm>
            <a:off x="72008" y="2268232"/>
            <a:ext cx="3973050" cy="9783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суми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9E311BA2-DCCD-4547-A4BF-8DD383A297C8}"/>
              </a:ext>
            </a:extLst>
          </p:cNvPr>
          <p:cNvSpPr/>
          <p:nvPr/>
        </p:nvSpPr>
        <p:spPr>
          <a:xfrm>
            <a:off x="4110553" y="2268232"/>
            <a:ext cx="3973050" cy="9783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добутку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1452071A-7449-460C-9BE7-8A3427958125}"/>
              </a:ext>
            </a:extLst>
          </p:cNvPr>
          <p:cNvSpPr/>
          <p:nvPr/>
        </p:nvSpPr>
        <p:spPr>
          <a:xfrm>
            <a:off x="8149101" y="2268232"/>
            <a:ext cx="3973050" cy="9783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кількості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1364071E-4508-4CAC-B599-74943198508D}"/>
              </a:ext>
            </a:extLst>
          </p:cNvPr>
          <p:cNvSpPr/>
          <p:nvPr/>
        </p:nvSpPr>
        <p:spPr>
          <a:xfrm>
            <a:off x="72008" y="3352647"/>
            <a:ext cx="3973050" cy="9783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середнього арифметичного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E2D3DE77-BBA1-417F-A589-0CE86FEAE5FD}"/>
              </a:ext>
            </a:extLst>
          </p:cNvPr>
          <p:cNvSpPr/>
          <p:nvPr/>
        </p:nvSpPr>
        <p:spPr>
          <a:xfrm>
            <a:off x="4110553" y="3352647"/>
            <a:ext cx="3973050" cy="9783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максимуму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E8CC99D5-4FC3-408F-B3CB-BBEE5EF79712}"/>
              </a:ext>
            </a:extLst>
          </p:cNvPr>
          <p:cNvSpPr/>
          <p:nvPr/>
        </p:nvSpPr>
        <p:spPr>
          <a:xfrm>
            <a:off x="8149101" y="3352647"/>
            <a:ext cx="3973050" cy="9783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мінімуму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83DD0CB-5E63-4FAD-B7CC-54FECAF262ED}"/>
              </a:ext>
            </a:extLst>
          </p:cNvPr>
          <p:cNvSpPr txBox="1"/>
          <p:nvPr/>
        </p:nvSpPr>
        <p:spPr>
          <a:xfrm>
            <a:off x="72007" y="4437062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елементів кожного рядка чи стовпця, заданого рядка чи стовпця. Обчислення здійснюються за допомогою стандартних прийомів, особливість яких полягає в організації вкладених циклів під час опрацювання масивів.</a:t>
            </a:r>
          </a:p>
        </p:txBody>
      </p:sp>
    </p:spTree>
    <p:extLst>
      <p:ext uri="{BB962C8B-B14F-4D97-AF65-F5344CB8AC3E}">
        <p14:creationId xmlns:p14="http://schemas.microsoft.com/office/powerpoint/2010/main" xmlns="" val="301732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двовимірних          масивів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Якщо за параметр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223745A3-CB97-4AF9-8CDE-151DA483A595}"/>
              </a:ext>
            </a:extLst>
          </p:cNvPr>
          <p:cNvSpPr/>
          <p:nvPr/>
        </p:nvSpPr>
        <p:spPr>
          <a:xfrm>
            <a:off x="72008" y="1806481"/>
            <a:ext cx="5972332" cy="9935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зовнішнього циклу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4DDCF8A-8421-44D6-89F6-D8245B15FD58}"/>
              </a:ext>
            </a:extLst>
          </p:cNvPr>
          <p:cNvSpPr/>
          <p:nvPr/>
        </p:nvSpPr>
        <p:spPr>
          <a:xfrm>
            <a:off x="6149820" y="1806481"/>
            <a:ext cx="5972332" cy="9935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внутрішнього циклу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227BB523-4DD1-4B37-8094-053E4F65F430}"/>
              </a:ext>
            </a:extLst>
          </p:cNvPr>
          <p:cNvSpPr/>
          <p:nvPr/>
        </p:nvSpPr>
        <p:spPr>
          <a:xfrm>
            <a:off x="72008" y="2883583"/>
            <a:ext cx="5972332" cy="9935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взяти індекс номер рядка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3107BB0A-E03F-4A87-B6C4-8A3E3B9D11FC}"/>
              </a:ext>
            </a:extLst>
          </p:cNvPr>
          <p:cNvSpPr/>
          <p:nvPr/>
        </p:nvSpPr>
        <p:spPr>
          <a:xfrm>
            <a:off x="6149820" y="2883583"/>
            <a:ext cx="5972332" cy="9935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взяти індекс номер стовпця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501758-CEB5-491F-8165-5B5F97C6B8EA}"/>
              </a:ext>
            </a:extLst>
          </p:cNvPr>
          <p:cNvSpPr txBox="1"/>
          <p:nvPr/>
        </p:nvSpPr>
        <p:spPr>
          <a:xfrm>
            <a:off x="72008" y="396221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То опрацювання двовимірного масиву буде йти по: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AB82E2A1-38DD-4723-BF4B-D7138D0C91E1}"/>
              </a:ext>
            </a:extLst>
          </p:cNvPr>
          <p:cNvSpPr/>
          <p:nvPr/>
        </p:nvSpPr>
        <p:spPr>
          <a:xfrm>
            <a:off x="72008" y="4595389"/>
            <a:ext cx="5972332" cy="9935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0000"/>
                </a:solidFill>
              </a:rPr>
              <a:t>рядках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DE720C14-E7D2-4BCE-8022-C413B621A9AC}"/>
              </a:ext>
            </a:extLst>
          </p:cNvPr>
          <p:cNvSpPr/>
          <p:nvPr/>
        </p:nvSpPr>
        <p:spPr>
          <a:xfrm>
            <a:off x="6149820" y="4595389"/>
            <a:ext cx="5972332" cy="9935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0000"/>
                </a:solidFill>
              </a:rPr>
              <a:t>стовпцях</a:t>
            </a:r>
          </a:p>
        </p:txBody>
      </p:sp>
    </p:spTree>
    <p:extLst>
      <p:ext uri="{BB962C8B-B14F-4D97-AF65-F5344CB8AC3E}">
        <p14:creationId xmlns:p14="http://schemas.microsoft.com/office/powerpoint/2010/main" xmlns="" val="201957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значень елементів двовимірного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Уявіть, що ви — керівник фірми і вам потрібно проаналізувати динаміку продажів телефонів. </a:t>
            </a:r>
          </a:p>
        </p:txBody>
      </p:sp>
      <p:pic>
        <p:nvPicPr>
          <p:cNvPr id="1026" name="Picture 2" descr="account, boss, business, chief, director, directory, human, male, man, manager, old, profile, uncle icon">
            <a:extLst>
              <a:ext uri="{FF2B5EF4-FFF2-40B4-BE49-F238E27FC236}">
                <a16:creationId xmlns="" xmlns:a16="http://schemas.microsoft.com/office/drawing/2014/main" id="{E29F7EBA-2838-4FB2-8ACF-05426C38D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529" y="2272886"/>
            <a:ext cx="4272552" cy="42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ssage, smartphone icon">
            <a:extLst>
              <a:ext uri="{FF2B5EF4-FFF2-40B4-BE49-F238E27FC236}">
                <a16:creationId xmlns="" xmlns:a16="http://schemas.microsoft.com/office/drawing/2014/main" id="{D32F8D06-9E74-41A6-93F2-B8926B9E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335" y="2252648"/>
            <a:ext cx="4292790" cy="429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171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значень елементів двовимірного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вас цікавить сумарний обсяг продажів </a:t>
            </a:r>
            <a:r>
              <a:rPr lang="uk-UA" sz="2800" b="1" i="1" kern="0" dirty="0">
                <a:solidFill>
                  <a:srgbClr val="FFFF00"/>
                </a:solidFill>
              </a:rPr>
              <a:t>за січень</a:t>
            </a:r>
            <a:r>
              <a:rPr lang="uk-UA" sz="2800" b="1" i="1" kern="0" dirty="0">
                <a:solidFill>
                  <a:schemeClr val="bg1"/>
                </a:solidFill>
              </a:rPr>
              <a:t>, то вам потрібно виконати додавання елементів першого стовпця таблиці «</a:t>
            </a:r>
            <a:r>
              <a:rPr lang="uk-UA" sz="2800" b="1" i="1" kern="0" dirty="0">
                <a:solidFill>
                  <a:srgbClr val="FFFF00"/>
                </a:solidFill>
              </a:rPr>
              <a:t>Продаж телефонів</a:t>
            </a:r>
            <a:r>
              <a:rPr lang="uk-UA" sz="2800" b="1" i="1" kern="0" dirty="0">
                <a:solidFill>
                  <a:schemeClr val="bg1"/>
                </a:solidFill>
              </a:rPr>
              <a:t>».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543A6B-BCE4-406A-B987-85B54233E76F}"/>
              </a:ext>
            </a:extLst>
          </p:cNvPr>
          <p:cNvSpPr txBox="1"/>
          <p:nvPr/>
        </p:nvSpPr>
        <p:spPr>
          <a:xfrm>
            <a:off x="72008" y="266176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Продаж телефонів</a:t>
            </a: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="" xmlns:a16="http://schemas.microsoft.com/office/drawing/2014/main" id="{A935ADD9-6786-4D14-A6FA-E1F509686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3859716"/>
              </p:ext>
            </p:extLst>
          </p:nvPr>
        </p:nvGraphicFramePr>
        <p:xfrm>
          <a:off x="72008" y="3331393"/>
          <a:ext cx="12050143" cy="25908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432327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3205317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  <a:gridCol w="2605548">
                  <a:extLst>
                    <a:ext uri="{9D8B030D-6E8A-4147-A177-3AD203B41FA5}">
                      <a16:colId xmlns="" xmlns:a16="http://schemas.microsoft.com/office/drawing/2014/main" val="2757133184"/>
                    </a:ext>
                  </a:extLst>
                </a:gridCol>
                <a:gridCol w="2202426">
                  <a:extLst>
                    <a:ext uri="{9D8B030D-6E8A-4147-A177-3AD203B41FA5}">
                      <a16:colId xmlns="" xmlns:a16="http://schemas.microsoft.com/office/drawing/2014/main" val="3051514254"/>
                    </a:ext>
                  </a:extLst>
                </a:gridCol>
                <a:gridCol w="2604525">
                  <a:extLst>
                    <a:ext uri="{9D8B030D-6E8A-4147-A177-3AD203B41FA5}">
                      <a16:colId xmlns="" xmlns:a16="http://schemas.microsoft.com/office/drawing/2014/main" val="3315205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№ з/п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Марка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Кількість проданих телефонів, 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Січень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Лютий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Березень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Nokia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110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120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2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Samsung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90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3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 err="1"/>
                        <a:t>Alcotel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60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70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130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1245436"/>
                  </a:ext>
                </a:extLst>
              </a:tr>
            </a:tbl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C23C6E4C-3065-4DF6-8EE5-240700F90A5B}"/>
              </a:ext>
            </a:extLst>
          </p:cNvPr>
          <p:cNvSpPr/>
          <p:nvPr/>
        </p:nvSpPr>
        <p:spPr>
          <a:xfrm>
            <a:off x="4698962" y="4355689"/>
            <a:ext cx="2616238" cy="15665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5924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значень елементів двовимірного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знайти </a:t>
            </a:r>
            <a:r>
              <a:rPr lang="uk-UA" sz="2800" b="1" i="1" kern="0" dirty="0">
                <a:solidFill>
                  <a:srgbClr val="FFFF00"/>
                </a:solidFill>
              </a:rPr>
              <a:t>загальну кількість </a:t>
            </a:r>
            <a:r>
              <a:rPr lang="uk-UA" sz="2800" b="1" i="1" kern="0" dirty="0">
                <a:solidFill>
                  <a:schemeClr val="bg1"/>
                </a:solidFill>
              </a:rPr>
              <a:t>проданих телефонів марки </a:t>
            </a:r>
            <a:r>
              <a:rPr lang="en-US" sz="2800" b="1" i="1" kern="0" dirty="0">
                <a:solidFill>
                  <a:srgbClr val="FFFF00"/>
                </a:solidFill>
              </a:rPr>
              <a:t>Samsung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треба знайти суму елементів другого рядка.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FC1417-E69F-437E-A67A-7F5307681095}"/>
              </a:ext>
            </a:extLst>
          </p:cNvPr>
          <p:cNvSpPr txBox="1"/>
          <p:nvPr/>
        </p:nvSpPr>
        <p:spPr>
          <a:xfrm>
            <a:off x="72008" y="266176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Продаж телефонів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="" xmlns:a16="http://schemas.microsoft.com/office/drawing/2014/main" id="{301EAB90-A13E-4F1A-92D9-35593F0D0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291394"/>
              </p:ext>
            </p:extLst>
          </p:nvPr>
        </p:nvGraphicFramePr>
        <p:xfrm>
          <a:off x="72008" y="3331393"/>
          <a:ext cx="12050143" cy="25908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432327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3205317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  <a:gridCol w="2605548">
                  <a:extLst>
                    <a:ext uri="{9D8B030D-6E8A-4147-A177-3AD203B41FA5}">
                      <a16:colId xmlns="" xmlns:a16="http://schemas.microsoft.com/office/drawing/2014/main" val="2757133184"/>
                    </a:ext>
                  </a:extLst>
                </a:gridCol>
                <a:gridCol w="2202426">
                  <a:extLst>
                    <a:ext uri="{9D8B030D-6E8A-4147-A177-3AD203B41FA5}">
                      <a16:colId xmlns="" xmlns:a16="http://schemas.microsoft.com/office/drawing/2014/main" val="3051514254"/>
                    </a:ext>
                  </a:extLst>
                </a:gridCol>
                <a:gridCol w="2604525">
                  <a:extLst>
                    <a:ext uri="{9D8B030D-6E8A-4147-A177-3AD203B41FA5}">
                      <a16:colId xmlns="" xmlns:a16="http://schemas.microsoft.com/office/drawing/2014/main" val="3315205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№ з/п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Марка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Кількість проданих телефонів, 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Січень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Лютий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Березень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Nokia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110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120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2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Samsung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90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3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 err="1"/>
                        <a:t>Alcotel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60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70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130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1245436"/>
                  </a:ext>
                </a:extLst>
              </a:tr>
            </a:tbl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550370A3-1792-45A0-8D34-DDA84AC53DFA}"/>
              </a:ext>
            </a:extLst>
          </p:cNvPr>
          <p:cNvSpPr/>
          <p:nvPr/>
        </p:nvSpPr>
        <p:spPr>
          <a:xfrm>
            <a:off x="4699818" y="4885248"/>
            <a:ext cx="7422331" cy="5126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5579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значень елементів двовимірного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ж потрібно знайти </a:t>
            </a:r>
            <a:r>
              <a:rPr lang="uk-UA" sz="2800" b="1" i="1" kern="0" dirty="0">
                <a:solidFill>
                  <a:srgbClr val="FFFF00"/>
                </a:solidFill>
              </a:rPr>
              <a:t>загальну кількість </a:t>
            </a:r>
            <a:r>
              <a:rPr lang="uk-UA" sz="2800" b="1" i="1" kern="0" dirty="0">
                <a:solidFill>
                  <a:schemeClr val="bg1"/>
                </a:solidFill>
              </a:rPr>
              <a:t>проданих телефонів усіх марок </a:t>
            </a:r>
            <a:r>
              <a:rPr lang="uk-UA" sz="2800" b="1" i="1" kern="0" dirty="0">
                <a:solidFill>
                  <a:srgbClr val="FFFF00"/>
                </a:solidFill>
              </a:rPr>
              <a:t>за рік</a:t>
            </a:r>
            <a:r>
              <a:rPr lang="uk-UA" sz="2800" b="1" i="1" kern="0" dirty="0">
                <a:solidFill>
                  <a:schemeClr val="bg1"/>
                </a:solidFill>
              </a:rPr>
              <a:t>, то слід обчислити суму всіх елементів масиву.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D836CB-0B14-4715-A519-AAFB314FB53C}"/>
              </a:ext>
            </a:extLst>
          </p:cNvPr>
          <p:cNvSpPr txBox="1"/>
          <p:nvPr/>
        </p:nvSpPr>
        <p:spPr>
          <a:xfrm>
            <a:off x="72008" y="266176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Продаж телефонів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="" xmlns:a16="http://schemas.microsoft.com/office/drawing/2014/main" id="{816C4531-61CA-4744-BF5D-2F1AEA0FC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1380911"/>
              </p:ext>
            </p:extLst>
          </p:nvPr>
        </p:nvGraphicFramePr>
        <p:xfrm>
          <a:off x="72008" y="3331393"/>
          <a:ext cx="12050143" cy="25908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432327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3205317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  <a:gridCol w="2605548">
                  <a:extLst>
                    <a:ext uri="{9D8B030D-6E8A-4147-A177-3AD203B41FA5}">
                      <a16:colId xmlns="" xmlns:a16="http://schemas.microsoft.com/office/drawing/2014/main" val="2757133184"/>
                    </a:ext>
                  </a:extLst>
                </a:gridCol>
                <a:gridCol w="2202426">
                  <a:extLst>
                    <a:ext uri="{9D8B030D-6E8A-4147-A177-3AD203B41FA5}">
                      <a16:colId xmlns="" xmlns:a16="http://schemas.microsoft.com/office/drawing/2014/main" val="3051514254"/>
                    </a:ext>
                  </a:extLst>
                </a:gridCol>
                <a:gridCol w="2604525">
                  <a:extLst>
                    <a:ext uri="{9D8B030D-6E8A-4147-A177-3AD203B41FA5}">
                      <a16:colId xmlns="" xmlns:a16="http://schemas.microsoft.com/office/drawing/2014/main" val="3315205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№ з/п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Марка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Кількість проданих телефонів, 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Січень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Лютий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Березень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Nokia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110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120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2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Samsung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90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80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3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 err="1"/>
                        <a:t>Alcotel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60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70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130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1245436"/>
                  </a:ext>
                </a:extLst>
              </a:tr>
            </a:tbl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4573FFE-66AC-42DB-B037-44BB4C972FD5}"/>
              </a:ext>
            </a:extLst>
          </p:cNvPr>
          <p:cNvSpPr/>
          <p:nvPr/>
        </p:nvSpPr>
        <p:spPr>
          <a:xfrm>
            <a:off x="4699818" y="4355689"/>
            <a:ext cx="7422331" cy="15665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0633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значень елементів двовимірного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елементів третього рядка масиву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676BE4-61B0-4139-B8AA-2BB8CE85A27A}"/>
              </a:ext>
            </a:extLst>
          </p:cNvPr>
          <p:cNvSpPr txBox="1"/>
          <p:nvPr/>
        </p:nvSpPr>
        <p:spPr>
          <a:xfrm>
            <a:off x="72008" y="2416599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00"/>
                </a:solidFill>
              </a:rPr>
              <a:t>var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</a:rPr>
              <a:t>Tabl</a:t>
            </a:r>
            <a:r>
              <a:rPr lang="en-US" sz="3200" b="1" i="1" kern="0" dirty="0">
                <a:solidFill>
                  <a:schemeClr val="bg1"/>
                </a:solidFill>
              </a:rPr>
              <a:t>: array[1..4, 1..6] of Integer; </a:t>
            </a:r>
            <a:r>
              <a:rPr lang="uk-UA" sz="3200" b="1" i="1" kern="0" dirty="0">
                <a:solidFill>
                  <a:schemeClr val="bg1"/>
                </a:solidFill>
              </a:rPr>
              <a:t>і, </a:t>
            </a:r>
            <a:r>
              <a:rPr lang="en-US" sz="3200" b="1" i="1" kern="0" dirty="0">
                <a:solidFill>
                  <a:schemeClr val="bg1"/>
                </a:solidFill>
              </a:rPr>
              <a:t>j, Sum: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Sum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6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Sum := </a:t>
            </a:r>
            <a:r>
              <a:rPr lang="en-US" sz="3200" b="1" i="1" kern="0" dirty="0" err="1">
                <a:solidFill>
                  <a:schemeClr val="bg1"/>
                </a:solidFill>
              </a:rPr>
              <a:t>Sum+Tabl</a:t>
            </a:r>
            <a:r>
              <a:rPr lang="en-US" sz="3200" b="1" i="1" kern="0" dirty="0">
                <a:solidFill>
                  <a:schemeClr val="bg1"/>
                </a:solidFill>
              </a:rPr>
              <a:t>[3,j]; </a:t>
            </a:r>
            <a:r>
              <a:rPr lang="en-US" sz="3200" i="1" kern="0" dirty="0">
                <a:solidFill>
                  <a:schemeClr val="bg1"/>
                </a:solidFill>
              </a:rPr>
              <a:t>{ </a:t>
            </a:r>
            <a:r>
              <a:rPr lang="uk-UA" sz="3200" i="1" kern="0" dirty="0">
                <a:solidFill>
                  <a:schemeClr val="bg1"/>
                </a:solidFill>
              </a:rPr>
              <a:t>додавання елементів третього рядка }</a:t>
            </a:r>
            <a:endParaRPr lang="en-US" sz="3200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Edit1.Text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(Sum);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9FCD74-7A55-4361-9C3A-461E8A2C574B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Tabl</a:t>
            </a:r>
            <a:r>
              <a:rPr lang="en-US" sz="2800" b="1" i="1" kern="0" dirty="0">
                <a:solidFill>
                  <a:schemeClr val="bg1"/>
                </a:solidFill>
              </a:rPr>
              <a:t>[1..4, 1..6] of Integer</a:t>
            </a:r>
          </a:p>
        </p:txBody>
      </p:sp>
    </p:spTree>
    <p:extLst>
      <p:ext uri="{BB962C8B-B14F-4D97-AF65-F5344CB8AC3E}">
        <p14:creationId xmlns:p14="http://schemas.microsoft.com/office/powerpoint/2010/main" xmlns="" val="184559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68180</TotalTime>
  <Words>934</Words>
  <Application>Microsoft Office PowerPoint</Application>
  <PresentationFormat>Произвольный</PresentationFormat>
  <Paragraphs>219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Опрацювання двовимірних масивів даних</vt:lpstr>
      <vt:lpstr>Слайд 2</vt:lpstr>
      <vt:lpstr>Опрацювання двовимірних          масивів даних</vt:lpstr>
      <vt:lpstr>Опрацювання двовимірних          масивів даних</vt:lpstr>
      <vt:lpstr>Додавання значень елементів двовимірного масиву</vt:lpstr>
      <vt:lpstr>Додавання значень елементів двовимірного масиву</vt:lpstr>
      <vt:lpstr>Додавання значень елементів двовимірного масиву</vt:lpstr>
      <vt:lpstr>Додавання значень елементів двовимірного масиву</vt:lpstr>
      <vt:lpstr>Додавання значень елементів двовимірного масиву</vt:lpstr>
      <vt:lpstr>Додавання значень елементів двовимірного масиву</vt:lpstr>
      <vt:lpstr>Додавання значень елементів двовимірного масиву</vt:lpstr>
      <vt:lpstr>Додавання значень елементів двовимірного масиву</vt:lpstr>
      <vt:lpstr>Пошук елементів двовимірного масиву, які задовольняють певній умові</vt:lpstr>
      <vt:lpstr>Слайд 14</vt:lpstr>
      <vt:lpstr>Пошук елементів двовимірного масиву, які задовольняють певній умові</vt:lpstr>
      <vt:lpstr>Пошук елементів двовимірного масиву, які задовольняють певній умові</vt:lpstr>
      <vt:lpstr>Розгадайте ребус</vt:lpstr>
      <vt:lpstr>Домашнє завдання письмово в зошиті 1-3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Anna</cp:lastModifiedBy>
  <cp:revision>451</cp:revision>
  <dcterms:created xsi:type="dcterms:W3CDTF">2016-06-06T19:48:43Z</dcterms:created>
  <dcterms:modified xsi:type="dcterms:W3CDTF">2020-04-08T12:56:53Z</dcterms:modified>
</cp:coreProperties>
</file>