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731" r:id="rId3"/>
    <p:sldId id="683" r:id="rId4"/>
    <p:sldId id="722" r:id="rId5"/>
    <p:sldId id="723" r:id="rId6"/>
    <p:sldId id="724" r:id="rId7"/>
    <p:sldId id="725" r:id="rId8"/>
    <p:sldId id="726" r:id="rId9"/>
    <p:sldId id="727" r:id="rId10"/>
    <p:sldId id="728" r:id="rId11"/>
    <p:sldId id="729" r:id="rId12"/>
    <p:sldId id="539" r:id="rId13"/>
    <p:sldId id="259" r:id="rId14"/>
    <p:sldId id="304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9426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Помірний стиль 1 –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54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5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8CCA78-9DA2-42F1-AEC8-9213A79BDB16}" type="doc">
      <dgm:prSet loTypeId="urn:microsoft.com/office/officeart/2005/8/layout/chevron2" loCatId="process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uk-UA"/>
        </a:p>
      </dgm:t>
    </dgm:pt>
    <dgm:pt modelId="{D7D30CB0-42E3-4872-8223-5BD4079EBA38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uk-UA" sz="2000" i="1" noProof="0" dirty="0">
              <a:solidFill>
                <a:srgbClr val="FF0000"/>
              </a:solidFill>
            </a:rPr>
            <a:t>1</a:t>
          </a:r>
        </a:p>
      </dgm:t>
    </dgm:pt>
    <dgm:pt modelId="{A76330C2-FC73-4193-B5AE-EB88A94FD8DD}" type="par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73E000F2-A519-46CF-859B-74F3E3DB4383}" type="sib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FCE13B40-F9F2-4E71-AC18-F41072C4B3F1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rgbClr val="FF0000"/>
              </a:solidFill>
            </a:rPr>
            <a:t>задаються початкові значення </a:t>
          </a:r>
          <a:r>
            <a:rPr lang="uk-UA" sz="2400" b="1" i="1" noProof="0" dirty="0">
              <a:solidFill>
                <a:srgbClr val="FF0000"/>
              </a:solidFill>
            </a:rPr>
            <a:t>А</a:t>
          </a:r>
          <a:r>
            <a:rPr lang="uk-UA" sz="2400" i="1" noProof="0" dirty="0">
              <a:solidFill>
                <a:srgbClr val="FF0000"/>
              </a:solidFill>
            </a:rPr>
            <a:t>, — першого члена послідовності,</a:t>
          </a:r>
          <a:r>
            <a:rPr lang="en-US" sz="2400" i="1" noProof="0" dirty="0">
              <a:solidFill>
                <a:srgbClr val="FF0000"/>
              </a:solidFill>
            </a:rPr>
            <a:t/>
          </a:r>
          <a:br>
            <a:rPr lang="en-US" sz="2400" i="1" noProof="0" dirty="0">
              <a:solidFill>
                <a:srgbClr val="FF0000"/>
              </a:solidFill>
            </a:rPr>
          </a:br>
          <a:r>
            <a:rPr lang="uk-UA" sz="2400" b="1" i="1" noProof="0" dirty="0">
              <a:solidFill>
                <a:srgbClr val="FF0000"/>
              </a:solidFill>
            </a:rPr>
            <a:t>n</a:t>
          </a:r>
          <a:r>
            <a:rPr lang="uk-UA" sz="2400" i="1" noProof="0" dirty="0">
              <a:solidFill>
                <a:srgbClr val="FF0000"/>
              </a:solidFill>
            </a:rPr>
            <a:t> — кількості членів, які потрібно обчислити;</a:t>
          </a:r>
        </a:p>
      </dgm:t>
    </dgm:pt>
    <dgm:pt modelId="{B6D11A31-67E4-4F3C-B2A7-BE8B55F7EC96}" type="par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D12ADD5B-53AF-489E-BFAA-D87C993CA5E3}" type="sib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505724CF-73FE-4F1F-810B-DEF145202D2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000" i="1" noProof="0" dirty="0">
              <a:solidFill>
                <a:srgbClr val="FF0000"/>
              </a:solidFill>
            </a:rPr>
            <a:t>2</a:t>
          </a:r>
        </a:p>
      </dgm:t>
    </dgm:pt>
    <dgm:pt modelId="{42C16228-611A-46E7-809F-20B362F0CBA4}" type="par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01D04756-EB7C-4C4D-A0C3-CDFD35EDC784}" type="sib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3AD5F8B5-933B-4C46-B0E6-1895959D0445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rgbClr val="FF0000"/>
              </a:solidFill>
            </a:rPr>
            <a:t>задаються початкові значення лічильника членів послідовності</a:t>
          </a:r>
          <a:r>
            <a:rPr lang="en-US" sz="2400" i="1" noProof="0" dirty="0">
              <a:solidFill>
                <a:srgbClr val="FF0000"/>
              </a:solidFill>
            </a:rPr>
            <a:t/>
          </a:r>
          <a:br>
            <a:rPr lang="en-US" sz="2400" i="1" noProof="0" dirty="0">
              <a:solidFill>
                <a:srgbClr val="FF0000"/>
              </a:solidFill>
            </a:rPr>
          </a:br>
          <a:r>
            <a:rPr lang="uk-UA" sz="2400" i="1" noProof="0" dirty="0">
              <a:solidFill>
                <a:srgbClr val="FF0000"/>
              </a:solidFill>
            </a:rPr>
            <a:t>(і := 0) і суми (S := 0);</a:t>
          </a:r>
        </a:p>
      </dgm:t>
    </dgm:pt>
    <dgm:pt modelId="{5E906912-37EE-4A4F-AC4D-5A11172FCC4C}" type="par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6C9956DC-8E1D-4B78-865B-5DCCF8603C4E}" type="sib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D304DA83-E892-49A6-BA60-69FB1CA5F3EB}">
      <dgm:prSet phldrT="[Текст]" custT="1"/>
      <dgm:spPr/>
      <dgm:t>
        <a:bodyPr/>
        <a:lstStyle/>
        <a:p>
          <a:r>
            <a:rPr lang="uk-UA" sz="2000" i="1" noProof="0" dirty="0">
              <a:solidFill>
                <a:srgbClr val="FF0000"/>
              </a:solidFill>
            </a:rPr>
            <a:t>3</a:t>
          </a:r>
        </a:p>
      </dgm:t>
    </dgm:pt>
    <dgm:pt modelId="{7E4DAF1D-3393-4AAD-BA11-F6CEE6953294}" type="par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671DC4B0-67A9-4863-A7EC-BC6EE631A41D}" type="sib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088CBD8F-3349-48EC-A2BC-0B2D00A6B3D3}">
      <dgm:prSet phldrT="[Текст]" custT="1"/>
      <dgm:spPr>
        <a:solidFill>
          <a:srgbClr val="F8C200"/>
        </a:solidFill>
      </dgm:spPr>
      <dgm:t>
        <a:bodyPr/>
        <a:lstStyle/>
        <a:p>
          <a:pPr marL="0" indent="0">
            <a:buNone/>
          </a:pPr>
          <a:r>
            <a:rPr lang="uk-UA" sz="2400" i="1" noProof="0" dirty="0">
              <a:solidFill>
                <a:srgbClr val="FF0000"/>
              </a:solidFill>
            </a:rPr>
            <a:t>поки номер </a:t>
          </a:r>
          <a:r>
            <a:rPr lang="uk-UA" sz="2400" b="1" i="1" noProof="0" dirty="0">
              <a:solidFill>
                <a:srgbClr val="FF0000"/>
              </a:solidFill>
            </a:rPr>
            <a:t>і</a:t>
          </a:r>
          <a:r>
            <a:rPr lang="uk-UA" sz="2400" i="1" noProof="0" dirty="0">
              <a:solidFill>
                <a:srgbClr val="FF0000"/>
              </a:solidFill>
            </a:rPr>
            <a:t>-то члена послідовності, який обчислено, не досягне значення </a:t>
          </a:r>
          <a:r>
            <a:rPr lang="en-US" sz="2400" b="1" i="1" noProof="0" dirty="0">
              <a:solidFill>
                <a:srgbClr val="FF0000"/>
              </a:solidFill>
            </a:rPr>
            <a:t>n</a:t>
          </a:r>
          <a:r>
            <a:rPr lang="uk-UA" sz="2400" i="1" noProof="0" dirty="0">
              <a:solidFill>
                <a:srgbClr val="FF0000"/>
              </a:solidFill>
            </a:rPr>
            <a:t>— заданої кількості членів, повторюються дії: номер поточного доданка збільшується на 1; обчислюється значення наступного доданка А, обчислене значення А додається до суми S.</a:t>
          </a:r>
        </a:p>
      </dgm:t>
    </dgm:pt>
    <dgm:pt modelId="{6DD8EC14-ADB9-42A1-B613-C52457919D57}" type="par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D02864A6-EA4F-4092-B991-1531DDC204A9}" type="sib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90F7D88D-44C1-4494-B17A-D58C5BD2886B}" type="pres">
      <dgm:prSet presAssocID="{D78CCA78-9DA2-42F1-AEC8-9213A79BDB1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88E4D9-C227-4F21-B50C-5D996E1B66A0}" type="pres">
      <dgm:prSet presAssocID="{D7D30CB0-42E3-4872-8223-5BD4079EBA38}" presName="composite" presStyleCnt="0"/>
      <dgm:spPr/>
    </dgm:pt>
    <dgm:pt modelId="{D863490E-97AF-44D5-A814-FDC534B3E3CC}" type="pres">
      <dgm:prSet presAssocID="{D7D30CB0-42E3-4872-8223-5BD4079EBA3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244AEF-BD16-4508-9A5A-9640B519654B}" type="pres">
      <dgm:prSet presAssocID="{D7D30CB0-42E3-4872-8223-5BD4079EBA38}" presName="descendantText" presStyleLbl="alignAcc1" presStyleIdx="0" presStyleCnt="3" custScaleY="91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0E6B48-B059-4734-9976-E402B396D814}" type="pres">
      <dgm:prSet presAssocID="{73E000F2-A519-46CF-859B-74F3E3DB4383}" presName="sp" presStyleCnt="0"/>
      <dgm:spPr/>
    </dgm:pt>
    <dgm:pt modelId="{44771BAD-6342-43E0-B71E-8191DECB3B5F}" type="pres">
      <dgm:prSet presAssocID="{505724CF-73FE-4F1F-810B-DEF145202D2D}" presName="composite" presStyleCnt="0"/>
      <dgm:spPr/>
    </dgm:pt>
    <dgm:pt modelId="{CA699784-EE11-48B7-BD5B-E6C7811778B0}" type="pres">
      <dgm:prSet presAssocID="{505724CF-73FE-4F1F-810B-DEF145202D2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CB376A-E1F5-4E26-86CA-E248F361C893}" type="pres">
      <dgm:prSet presAssocID="{505724CF-73FE-4F1F-810B-DEF145202D2D}" presName="descendantText" presStyleLbl="alignAcc1" presStyleIdx="1" presStyleCnt="3" custScaleY="94479" custLinFactNeighborY="-108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6C483-C8E1-4CC2-B679-96CCB49A70C2}" type="pres">
      <dgm:prSet presAssocID="{01D04756-EB7C-4C4D-A0C3-CDFD35EDC784}" presName="sp" presStyleCnt="0"/>
      <dgm:spPr/>
    </dgm:pt>
    <dgm:pt modelId="{D84507B5-2466-4D5D-A15D-7A3F0143E4D0}" type="pres">
      <dgm:prSet presAssocID="{D304DA83-E892-49A6-BA60-69FB1CA5F3EB}" presName="composite" presStyleCnt="0"/>
      <dgm:spPr/>
    </dgm:pt>
    <dgm:pt modelId="{D547829D-0660-4ECE-8B9B-4DD150AEB617}" type="pres">
      <dgm:prSet presAssocID="{D304DA83-E892-49A6-BA60-69FB1CA5F3E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04A936-A0BD-4697-B593-D6F4E69814DB}" type="pres">
      <dgm:prSet presAssocID="{D304DA83-E892-49A6-BA60-69FB1CA5F3EB}" presName="descendantText" presStyleLbl="alignAcc1" presStyleIdx="2" presStyleCnt="3" custScaleY="206462" custLinFactNeighborY="-108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C9CDE1-788C-49A3-B590-5146EC4B23D1}" srcId="{505724CF-73FE-4F1F-810B-DEF145202D2D}" destId="{3AD5F8B5-933B-4C46-B0E6-1895959D0445}" srcOrd="0" destOrd="0" parTransId="{5E906912-37EE-4A4F-AC4D-5A11172FCC4C}" sibTransId="{6C9956DC-8E1D-4B78-865B-5DCCF8603C4E}"/>
    <dgm:cxn modelId="{47437CC5-D9C6-4A89-A623-A702C06DC24B}" type="presOf" srcId="{D304DA83-E892-49A6-BA60-69FB1CA5F3EB}" destId="{D547829D-0660-4ECE-8B9B-4DD150AEB617}" srcOrd="0" destOrd="0" presId="urn:microsoft.com/office/officeart/2005/8/layout/chevron2"/>
    <dgm:cxn modelId="{0E9897D3-D435-4A24-A020-EBB1902A8943}" type="presOf" srcId="{D7D30CB0-42E3-4872-8223-5BD4079EBA38}" destId="{D863490E-97AF-44D5-A814-FDC534B3E3CC}" srcOrd="0" destOrd="0" presId="urn:microsoft.com/office/officeart/2005/8/layout/chevron2"/>
    <dgm:cxn modelId="{465738A9-C304-4C79-8D73-4483CDA11D5C}" type="presOf" srcId="{505724CF-73FE-4F1F-810B-DEF145202D2D}" destId="{CA699784-EE11-48B7-BD5B-E6C7811778B0}" srcOrd="0" destOrd="0" presId="urn:microsoft.com/office/officeart/2005/8/layout/chevron2"/>
    <dgm:cxn modelId="{65E05336-2FB6-4424-AA75-05320ABF9A1F}" srcId="{D78CCA78-9DA2-42F1-AEC8-9213A79BDB16}" destId="{D7D30CB0-42E3-4872-8223-5BD4079EBA38}" srcOrd="0" destOrd="0" parTransId="{A76330C2-FC73-4193-B5AE-EB88A94FD8DD}" sibTransId="{73E000F2-A519-46CF-859B-74F3E3DB4383}"/>
    <dgm:cxn modelId="{4BFE0CE8-A3DF-4932-8697-AF6CFF2F5467}" type="presOf" srcId="{D78CCA78-9DA2-42F1-AEC8-9213A79BDB16}" destId="{90F7D88D-44C1-4494-B17A-D58C5BD2886B}" srcOrd="0" destOrd="0" presId="urn:microsoft.com/office/officeart/2005/8/layout/chevron2"/>
    <dgm:cxn modelId="{F5CD5AC7-A088-48CC-B6FF-26508899FF8C}" type="presOf" srcId="{088CBD8F-3349-48EC-A2BC-0B2D00A6B3D3}" destId="{9E04A936-A0BD-4697-B593-D6F4E69814DB}" srcOrd="0" destOrd="0" presId="urn:microsoft.com/office/officeart/2005/8/layout/chevron2"/>
    <dgm:cxn modelId="{FCB844C3-21D0-4566-B57D-694E3A692B44}" type="presOf" srcId="{3AD5F8B5-933B-4C46-B0E6-1895959D0445}" destId="{E5CB376A-E1F5-4E26-86CA-E248F361C893}" srcOrd="0" destOrd="0" presId="urn:microsoft.com/office/officeart/2005/8/layout/chevron2"/>
    <dgm:cxn modelId="{A9298103-695A-4AB2-9D7A-258886565383}" srcId="{D78CCA78-9DA2-42F1-AEC8-9213A79BDB16}" destId="{D304DA83-E892-49A6-BA60-69FB1CA5F3EB}" srcOrd="2" destOrd="0" parTransId="{7E4DAF1D-3393-4AAD-BA11-F6CEE6953294}" sibTransId="{671DC4B0-67A9-4863-A7EC-BC6EE631A41D}"/>
    <dgm:cxn modelId="{F381F22D-DDBF-4286-8F1E-1B4C33B63C47}" srcId="{D304DA83-E892-49A6-BA60-69FB1CA5F3EB}" destId="{088CBD8F-3349-48EC-A2BC-0B2D00A6B3D3}" srcOrd="0" destOrd="0" parTransId="{6DD8EC14-ADB9-42A1-B613-C52457919D57}" sibTransId="{D02864A6-EA4F-4092-B991-1531DDC204A9}"/>
    <dgm:cxn modelId="{F89CB2F8-745B-4DB2-8A4B-80E1CBE82FFD}" type="presOf" srcId="{FCE13B40-F9F2-4E71-AC18-F41072C4B3F1}" destId="{3F244AEF-BD16-4508-9A5A-9640B519654B}" srcOrd="0" destOrd="0" presId="urn:microsoft.com/office/officeart/2005/8/layout/chevron2"/>
    <dgm:cxn modelId="{8D3ED09F-9713-405C-8DAF-7E8FE83F3843}" srcId="{D78CCA78-9DA2-42F1-AEC8-9213A79BDB16}" destId="{505724CF-73FE-4F1F-810B-DEF145202D2D}" srcOrd="1" destOrd="0" parTransId="{42C16228-611A-46E7-809F-20B362F0CBA4}" sibTransId="{01D04756-EB7C-4C4D-A0C3-CDFD35EDC784}"/>
    <dgm:cxn modelId="{55755FD8-CCFF-46B4-BFB0-7E086AD35A9D}" srcId="{D7D30CB0-42E3-4872-8223-5BD4079EBA38}" destId="{FCE13B40-F9F2-4E71-AC18-F41072C4B3F1}" srcOrd="0" destOrd="0" parTransId="{B6D11A31-67E4-4F3C-B2A7-BE8B55F7EC96}" sibTransId="{D12ADD5B-53AF-489E-BFAA-D87C993CA5E3}"/>
    <dgm:cxn modelId="{9BC004EF-0C1A-4D74-83F6-81132247CCC5}" type="presParOf" srcId="{90F7D88D-44C1-4494-B17A-D58C5BD2886B}" destId="{E988E4D9-C227-4F21-B50C-5D996E1B66A0}" srcOrd="0" destOrd="0" presId="urn:microsoft.com/office/officeart/2005/8/layout/chevron2"/>
    <dgm:cxn modelId="{3CB7F2B1-0EF7-4C07-804D-12138FCEA0B5}" type="presParOf" srcId="{E988E4D9-C227-4F21-B50C-5D996E1B66A0}" destId="{D863490E-97AF-44D5-A814-FDC534B3E3CC}" srcOrd="0" destOrd="0" presId="urn:microsoft.com/office/officeart/2005/8/layout/chevron2"/>
    <dgm:cxn modelId="{07CCA32C-64C0-4616-B49D-781F3ABD46F4}" type="presParOf" srcId="{E988E4D9-C227-4F21-B50C-5D996E1B66A0}" destId="{3F244AEF-BD16-4508-9A5A-9640B519654B}" srcOrd="1" destOrd="0" presId="urn:microsoft.com/office/officeart/2005/8/layout/chevron2"/>
    <dgm:cxn modelId="{F8839C0E-3DC9-4FDC-8FBA-6C115424E8B0}" type="presParOf" srcId="{90F7D88D-44C1-4494-B17A-D58C5BD2886B}" destId="{680E6B48-B059-4734-9976-E402B396D814}" srcOrd="1" destOrd="0" presId="urn:microsoft.com/office/officeart/2005/8/layout/chevron2"/>
    <dgm:cxn modelId="{C7C6E96A-E1B7-4CC4-8631-FB154A66CA98}" type="presParOf" srcId="{90F7D88D-44C1-4494-B17A-D58C5BD2886B}" destId="{44771BAD-6342-43E0-B71E-8191DECB3B5F}" srcOrd="2" destOrd="0" presId="urn:microsoft.com/office/officeart/2005/8/layout/chevron2"/>
    <dgm:cxn modelId="{D8F0E48D-6063-4270-8486-BF1C41414BE7}" type="presParOf" srcId="{44771BAD-6342-43E0-B71E-8191DECB3B5F}" destId="{CA699784-EE11-48B7-BD5B-E6C7811778B0}" srcOrd="0" destOrd="0" presId="urn:microsoft.com/office/officeart/2005/8/layout/chevron2"/>
    <dgm:cxn modelId="{21B7841D-DCC1-4990-8F2C-E9E59C109EF3}" type="presParOf" srcId="{44771BAD-6342-43E0-B71E-8191DECB3B5F}" destId="{E5CB376A-E1F5-4E26-86CA-E248F361C893}" srcOrd="1" destOrd="0" presId="urn:microsoft.com/office/officeart/2005/8/layout/chevron2"/>
    <dgm:cxn modelId="{6E872288-FCE5-4798-8906-CB7E7A591261}" type="presParOf" srcId="{90F7D88D-44C1-4494-B17A-D58C5BD2886B}" destId="{9DE6C483-C8E1-4CC2-B679-96CCB49A70C2}" srcOrd="3" destOrd="0" presId="urn:microsoft.com/office/officeart/2005/8/layout/chevron2"/>
    <dgm:cxn modelId="{D83075DE-8729-428A-B95E-652FBB500089}" type="presParOf" srcId="{90F7D88D-44C1-4494-B17A-D58C5BD2886B}" destId="{D84507B5-2466-4D5D-A15D-7A3F0143E4D0}" srcOrd="4" destOrd="0" presId="urn:microsoft.com/office/officeart/2005/8/layout/chevron2"/>
    <dgm:cxn modelId="{F0D0A232-E22C-4500-8696-4AB81098076A}" type="presParOf" srcId="{D84507B5-2466-4D5D-A15D-7A3F0143E4D0}" destId="{D547829D-0660-4ECE-8B9B-4DD150AEB617}" srcOrd="0" destOrd="0" presId="urn:microsoft.com/office/officeart/2005/8/layout/chevron2"/>
    <dgm:cxn modelId="{21B911F2-AEAD-44C1-A084-183A130EAE2D}" type="presParOf" srcId="{D84507B5-2466-4D5D-A15D-7A3F0143E4D0}" destId="{9E04A936-A0BD-4697-B593-D6F4E69814D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63490E-97AF-44D5-A814-FDC534B3E3CC}">
      <dsp:nvSpPr>
        <dsp:cNvPr id="0" name=""/>
        <dsp:cNvSpPr/>
      </dsp:nvSpPr>
      <dsp:spPr>
        <a:xfrm rot="5400000">
          <a:off x="-194216" y="197533"/>
          <a:ext cx="1294779" cy="906345"/>
        </a:xfrm>
        <a:prstGeom prst="chevron">
          <a:avLst/>
        </a:prstGeom>
        <a:solidFill>
          <a:schemeClr val="accent4">
            <a:lumMod val="20000"/>
            <a:lumOff val="8000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>
              <a:solidFill>
                <a:srgbClr val="FF0000"/>
              </a:solidFill>
            </a:rPr>
            <a:t>1</a:t>
          </a:r>
        </a:p>
      </dsp:txBody>
      <dsp:txXfrm rot="5400000">
        <a:off x="-194216" y="197533"/>
        <a:ext cx="1294779" cy="906345"/>
      </dsp:txXfrm>
    </dsp:sp>
    <dsp:sp modelId="{3F244AEF-BD16-4508-9A5A-9640B519654B}">
      <dsp:nvSpPr>
        <dsp:cNvPr id="0" name=""/>
        <dsp:cNvSpPr/>
      </dsp:nvSpPr>
      <dsp:spPr>
        <a:xfrm rot="5400000">
          <a:off x="6091521" y="-5147777"/>
          <a:ext cx="773445" cy="11143796"/>
        </a:xfrm>
        <a:prstGeom prst="round2SameRect">
          <a:avLst/>
        </a:prstGeom>
        <a:solidFill>
          <a:schemeClr val="accent4">
            <a:lumMod val="20000"/>
            <a:lumOff val="8000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2400" i="1" kern="1200" noProof="0" dirty="0">
              <a:solidFill>
                <a:srgbClr val="FF0000"/>
              </a:solidFill>
            </a:rPr>
            <a:t>задаються початкові значення </a:t>
          </a:r>
          <a:r>
            <a:rPr lang="uk-UA" sz="2400" b="1" i="1" kern="1200" noProof="0" dirty="0">
              <a:solidFill>
                <a:srgbClr val="FF0000"/>
              </a:solidFill>
            </a:rPr>
            <a:t>А</a:t>
          </a:r>
          <a:r>
            <a:rPr lang="uk-UA" sz="2400" i="1" kern="1200" noProof="0" dirty="0">
              <a:solidFill>
                <a:srgbClr val="FF0000"/>
              </a:solidFill>
            </a:rPr>
            <a:t>, — першого члена послідовності,</a:t>
          </a:r>
          <a:r>
            <a:rPr lang="en-US" sz="2400" i="1" kern="1200" noProof="0" dirty="0">
              <a:solidFill>
                <a:srgbClr val="FF0000"/>
              </a:solidFill>
            </a:rPr>
            <a:t/>
          </a:r>
          <a:br>
            <a:rPr lang="en-US" sz="2400" i="1" kern="1200" noProof="0" dirty="0">
              <a:solidFill>
                <a:srgbClr val="FF0000"/>
              </a:solidFill>
            </a:rPr>
          </a:br>
          <a:r>
            <a:rPr lang="uk-UA" sz="2400" b="1" i="1" kern="1200" noProof="0" dirty="0">
              <a:solidFill>
                <a:srgbClr val="FF0000"/>
              </a:solidFill>
            </a:rPr>
            <a:t>n</a:t>
          </a:r>
          <a:r>
            <a:rPr lang="uk-UA" sz="2400" i="1" kern="1200" noProof="0" dirty="0">
              <a:solidFill>
                <a:srgbClr val="FF0000"/>
              </a:solidFill>
            </a:rPr>
            <a:t> — кількості членів, які потрібно обчислити;</a:t>
          </a:r>
        </a:p>
      </dsp:txBody>
      <dsp:txXfrm rot="5400000">
        <a:off x="6091521" y="-5147777"/>
        <a:ext cx="773445" cy="11143796"/>
      </dsp:txXfrm>
    </dsp:sp>
    <dsp:sp modelId="{CA699784-EE11-48B7-BD5B-E6C7811778B0}">
      <dsp:nvSpPr>
        <dsp:cNvPr id="0" name=""/>
        <dsp:cNvSpPr/>
      </dsp:nvSpPr>
      <dsp:spPr>
        <a:xfrm rot="5400000">
          <a:off x="-194216" y="1318544"/>
          <a:ext cx="1294779" cy="906345"/>
        </a:xfrm>
        <a:prstGeom prst="chevron">
          <a:avLst/>
        </a:prstGeom>
        <a:solidFill>
          <a:srgbClr val="7030A0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>
              <a:solidFill>
                <a:srgbClr val="FF0000"/>
              </a:solidFill>
            </a:rPr>
            <a:t>2</a:t>
          </a:r>
        </a:p>
      </dsp:txBody>
      <dsp:txXfrm rot="5400000">
        <a:off x="-194216" y="1318544"/>
        <a:ext cx="1294779" cy="906345"/>
      </dsp:txXfrm>
    </dsp:sp>
    <dsp:sp modelId="{E5CB376A-E1F5-4E26-86CA-E248F361C893}">
      <dsp:nvSpPr>
        <dsp:cNvPr id="0" name=""/>
        <dsp:cNvSpPr/>
      </dsp:nvSpPr>
      <dsp:spPr>
        <a:xfrm rot="5400000">
          <a:off x="6080673" y="-4118216"/>
          <a:ext cx="795141" cy="11143796"/>
        </a:xfrm>
        <a:prstGeom prst="round2SameRect">
          <a:avLst/>
        </a:prstGeom>
        <a:solidFill>
          <a:srgbClr val="7030A0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2400" i="1" kern="1200" noProof="0" dirty="0">
              <a:solidFill>
                <a:srgbClr val="FF0000"/>
              </a:solidFill>
            </a:rPr>
            <a:t>задаються початкові значення лічильника членів послідовності</a:t>
          </a:r>
          <a:r>
            <a:rPr lang="en-US" sz="2400" i="1" kern="1200" noProof="0" dirty="0">
              <a:solidFill>
                <a:srgbClr val="FF0000"/>
              </a:solidFill>
            </a:rPr>
            <a:t/>
          </a:r>
          <a:br>
            <a:rPr lang="en-US" sz="2400" i="1" kern="1200" noProof="0" dirty="0">
              <a:solidFill>
                <a:srgbClr val="FF0000"/>
              </a:solidFill>
            </a:rPr>
          </a:br>
          <a:r>
            <a:rPr lang="uk-UA" sz="2400" i="1" kern="1200" noProof="0" dirty="0">
              <a:solidFill>
                <a:srgbClr val="FF0000"/>
              </a:solidFill>
            </a:rPr>
            <a:t>(і := 0) і суми (S := 0);</a:t>
          </a:r>
        </a:p>
      </dsp:txBody>
      <dsp:txXfrm rot="5400000">
        <a:off x="6080673" y="-4118216"/>
        <a:ext cx="795141" cy="11143796"/>
      </dsp:txXfrm>
    </dsp:sp>
    <dsp:sp modelId="{D547829D-0660-4ECE-8B9B-4DD150AEB617}">
      <dsp:nvSpPr>
        <dsp:cNvPr id="0" name=""/>
        <dsp:cNvSpPr/>
      </dsp:nvSpPr>
      <dsp:spPr>
        <a:xfrm rot="5400000">
          <a:off x="-194216" y="2887550"/>
          <a:ext cx="1294779" cy="906345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>
              <a:solidFill>
                <a:srgbClr val="FF0000"/>
              </a:solidFill>
            </a:rPr>
            <a:t>3</a:t>
          </a:r>
        </a:p>
      </dsp:txBody>
      <dsp:txXfrm rot="5400000">
        <a:off x="-194216" y="2887550"/>
        <a:ext cx="1294779" cy="906345"/>
      </dsp:txXfrm>
    </dsp:sp>
    <dsp:sp modelId="{9E04A936-A0BD-4697-B593-D6F4E69814DB}">
      <dsp:nvSpPr>
        <dsp:cNvPr id="0" name=""/>
        <dsp:cNvSpPr/>
      </dsp:nvSpPr>
      <dsp:spPr>
        <a:xfrm rot="5400000">
          <a:off x="5609444" y="-2549210"/>
          <a:ext cx="1737598" cy="11143796"/>
        </a:xfrm>
        <a:prstGeom prst="round2SameRect">
          <a:avLst/>
        </a:prstGeom>
        <a:solidFill>
          <a:srgbClr val="F8C200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i="1" kern="1200" noProof="0" dirty="0">
              <a:solidFill>
                <a:srgbClr val="FF0000"/>
              </a:solidFill>
            </a:rPr>
            <a:t>поки номер </a:t>
          </a:r>
          <a:r>
            <a:rPr lang="uk-UA" sz="2400" b="1" i="1" kern="1200" noProof="0" dirty="0">
              <a:solidFill>
                <a:srgbClr val="FF0000"/>
              </a:solidFill>
            </a:rPr>
            <a:t>і</a:t>
          </a:r>
          <a:r>
            <a:rPr lang="uk-UA" sz="2400" i="1" kern="1200" noProof="0" dirty="0">
              <a:solidFill>
                <a:srgbClr val="FF0000"/>
              </a:solidFill>
            </a:rPr>
            <a:t>-то члена послідовності, який обчислено, не досягне значення </a:t>
          </a:r>
          <a:r>
            <a:rPr lang="en-US" sz="2400" b="1" i="1" kern="1200" noProof="0" dirty="0">
              <a:solidFill>
                <a:srgbClr val="FF0000"/>
              </a:solidFill>
            </a:rPr>
            <a:t>n</a:t>
          </a:r>
          <a:r>
            <a:rPr lang="uk-UA" sz="2400" i="1" kern="1200" noProof="0" dirty="0">
              <a:solidFill>
                <a:srgbClr val="FF0000"/>
              </a:solidFill>
            </a:rPr>
            <a:t>— заданої кількості членів, повторюються дії: номер поточного доданка збільшується на 1; обчислюється значення наступного доданка А, обчислене значення А додається до суми S.</a:t>
          </a:r>
        </a:p>
      </dsp:txBody>
      <dsp:txXfrm rot="5400000">
        <a:off x="5609444" y="-2549210"/>
        <a:ext cx="1737598" cy="111437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1" y="-1"/>
            <a:ext cx="4765678" cy="5862955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8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64506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08.04.2020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0969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08.04.2020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6332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8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71739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08.04.2020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2391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08.04.2020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403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08.04.2020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7997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08.04.2020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6459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08.04.2020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4038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08.04.2020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3831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08.04.2020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389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08.04.2020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4847771" y="665538"/>
            <a:ext cx="7137066" cy="1801607"/>
          </a:xfrm>
        </p:spPr>
        <p:txBody>
          <a:bodyPr>
            <a:noAutofit/>
          </a:bodyPr>
          <a:lstStyle/>
          <a:p>
            <a:r>
              <a:rPr lang="uk-UA" sz="4800" dirty="0"/>
              <a:t>Алгоритми з повтореннями для опрацювання </a:t>
            </a:r>
            <a:r>
              <a:rPr lang="uk-UA" sz="4800" dirty="0" smtClean="0"/>
              <a:t>величин</a:t>
            </a:r>
            <a:endParaRPr lang="uk-UA" sz="48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 smtClean="0">
                <a:solidFill>
                  <a:srgbClr val="002060"/>
                </a:solidFill>
                <a:latin typeface="Verdana"/>
              </a:rPr>
              <a:t>53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026" name="Picture 2" descr="design, programming, seo, site, web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3476" y="361876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rrows, change, connection, direction, recycle, refresh, repeat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44477" y="3245183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743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dirty="0"/>
              <a:t>Алгоритм обчислення суми n членів числової послідовності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Знайти суму 20 елементів послідовності чисел</a:t>
            </a:r>
            <a:endParaRPr lang="en-US" sz="2800" b="1" i="1" kern="0" dirty="0">
              <a:solidFill>
                <a:schemeClr val="bg1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2,5; 3,0; 3,5; 4,0...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2278064"/>
            <a:ext cx="12050142" cy="39703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			// Задаються початкові значення: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S := 0;		// суми S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і := 0;		// лічильника доданків і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 := 2.5;	</a:t>
            </a:r>
            <a:r>
              <a:rPr lang="en-US" sz="2800" b="1" i="1" kern="0" dirty="0">
                <a:solidFill>
                  <a:schemeClr val="bg1"/>
                </a:solidFill>
              </a:rPr>
              <a:t>	</a:t>
            </a:r>
            <a:r>
              <a:rPr lang="uk-UA" sz="2800" b="1" i="1" kern="0" dirty="0">
                <a:solidFill>
                  <a:schemeClr val="bg1"/>
                </a:solidFill>
              </a:rPr>
              <a:t>// доданка А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00"/>
                </a:solidFill>
              </a:rPr>
              <a:t>While</a:t>
            </a:r>
            <a:r>
              <a:rPr lang="uk-UA" sz="2800" b="1" i="1" kern="0" dirty="0">
                <a:solidFill>
                  <a:schemeClr val="bg1"/>
                </a:solidFill>
              </a:rPr>
              <a:t> і &lt; 20 </a:t>
            </a:r>
            <a:r>
              <a:rPr lang="uk-UA" sz="2800" b="1" i="1" kern="0" dirty="0" err="1">
                <a:solidFill>
                  <a:schemeClr val="bg1"/>
                </a:solidFill>
              </a:rPr>
              <a:t>do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 err="1">
                <a:solidFill>
                  <a:srgbClr val="FFFF00"/>
                </a:solidFill>
              </a:rPr>
              <a:t>begin</a:t>
            </a:r>
            <a:endParaRPr lang="uk-UA" sz="2800" b="1" i="1" kern="0" dirty="0">
              <a:solidFill>
                <a:srgbClr val="FFFF00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   </a:t>
            </a:r>
            <a:r>
              <a:rPr lang="uk-UA" sz="2800" b="1" i="1" kern="0" dirty="0">
                <a:solidFill>
                  <a:schemeClr val="bg1"/>
                </a:solidFill>
              </a:rPr>
              <a:t>S := S + A;</a:t>
            </a:r>
            <a:r>
              <a:rPr lang="en-US" sz="2800" b="1" i="1" kern="0" dirty="0">
                <a:solidFill>
                  <a:schemeClr val="bg1"/>
                </a:solidFill>
              </a:rPr>
              <a:t>	//</a:t>
            </a:r>
            <a:r>
              <a:rPr lang="uk-UA" sz="2800" b="1" i="1" kern="0" dirty="0">
                <a:solidFill>
                  <a:schemeClr val="bg1"/>
                </a:solidFill>
              </a:rPr>
              <a:t> додається до суми S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   </a:t>
            </a:r>
            <a:r>
              <a:rPr lang="uk-UA" sz="2800" b="1" i="1" kern="0" dirty="0">
                <a:solidFill>
                  <a:schemeClr val="bg1"/>
                </a:solidFill>
              </a:rPr>
              <a:t>А := А + 0.5;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//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400" b="1" i="1" kern="0" dirty="0">
                <a:solidFill>
                  <a:schemeClr val="bg1"/>
                </a:solidFill>
              </a:rPr>
              <a:t>обчислюється наступне значення доданка А</a:t>
            </a:r>
            <a:endParaRPr lang="uk-UA" sz="2800" b="1" i="1" kern="0" dirty="0">
              <a:solidFill>
                <a:schemeClr val="bg1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   </a:t>
            </a:r>
            <a:r>
              <a:rPr lang="uk-UA" sz="2800" b="1" i="1" kern="0" dirty="0">
                <a:solidFill>
                  <a:schemeClr val="bg1"/>
                </a:solidFill>
              </a:rPr>
              <a:t>і := і + 1</a:t>
            </a:r>
            <a:endParaRPr lang="en-US" sz="2800" b="1" i="1" kern="0" dirty="0">
              <a:solidFill>
                <a:schemeClr val="bg1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00"/>
                </a:solidFill>
              </a:rPr>
              <a:t>end</a:t>
            </a:r>
            <a:r>
              <a:rPr lang="uk-UA" sz="2800" b="1" i="1" kern="0" dirty="0">
                <a:solidFill>
                  <a:schemeClr val="bg1"/>
                </a:solidFill>
              </a:rPr>
              <a:t>;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0735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08" y="1852083"/>
            <a:ext cx="12050142" cy="483209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i="1" kern="0" dirty="0" err="1">
                <a:solidFill>
                  <a:srgbClr val="FFFF00"/>
                </a:solidFill>
              </a:rPr>
              <a:t>var</a:t>
            </a:r>
            <a:r>
              <a:rPr lang="en-US" sz="2200" b="1" i="1" kern="0" dirty="0">
                <a:solidFill>
                  <a:schemeClr val="bg1"/>
                </a:solidFill>
              </a:rPr>
              <a:t> </a:t>
            </a:r>
            <a:r>
              <a:rPr lang="uk-UA" sz="2200" b="1" i="1" kern="0" dirty="0">
                <a:solidFill>
                  <a:schemeClr val="bg1"/>
                </a:solidFill>
              </a:rPr>
              <a:t>і: </a:t>
            </a:r>
            <a:r>
              <a:rPr lang="en-US" sz="2200" b="1" i="1" kern="0" dirty="0">
                <a:solidFill>
                  <a:schemeClr val="bg1"/>
                </a:solidFill>
              </a:rPr>
              <a:t>Integer;  A, S: Double;</a:t>
            </a:r>
            <a:endParaRPr lang="uk-UA" sz="2200" b="1" i="1" kern="0" dirty="0">
              <a:solidFill>
                <a:schemeClr val="bg1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i="1" kern="0" dirty="0">
                <a:solidFill>
                  <a:srgbClr val="FFFF00"/>
                </a:solidFill>
              </a:rPr>
              <a:t>begin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chemeClr val="bg1"/>
                </a:solidFill>
              </a:rPr>
              <a:t>		</a:t>
            </a:r>
            <a:r>
              <a:rPr lang="en-US" sz="2200" b="1" i="1" kern="0" dirty="0">
                <a:solidFill>
                  <a:schemeClr val="bg1"/>
                </a:solidFill>
              </a:rPr>
              <a:t>// </a:t>
            </a:r>
            <a:r>
              <a:rPr lang="uk-UA" sz="2200" b="1" i="1" kern="0" dirty="0">
                <a:solidFill>
                  <a:schemeClr val="bg1"/>
                </a:solidFill>
              </a:rPr>
              <a:t>Задаються: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i="1" kern="0" dirty="0">
                <a:solidFill>
                  <a:schemeClr val="bg1"/>
                </a:solidFill>
              </a:rPr>
              <a:t>S:=1; </a:t>
            </a:r>
            <a:r>
              <a:rPr lang="uk-UA" sz="2200" b="1" i="1" kern="0" dirty="0">
                <a:solidFill>
                  <a:schemeClr val="bg1"/>
                </a:solidFill>
              </a:rPr>
              <a:t>	</a:t>
            </a:r>
            <a:r>
              <a:rPr lang="en-US" sz="2200" b="1" i="1" kern="0" dirty="0">
                <a:solidFill>
                  <a:schemeClr val="bg1"/>
                </a:solidFill>
              </a:rPr>
              <a:t>// </a:t>
            </a:r>
            <a:r>
              <a:rPr lang="uk-UA" sz="2200" b="1" i="1" kern="0" dirty="0">
                <a:solidFill>
                  <a:schemeClr val="bg1"/>
                </a:solidFill>
              </a:rPr>
              <a:t>початкове значення суми </a:t>
            </a:r>
            <a:r>
              <a:rPr lang="en-US" sz="2200" b="1" i="1" kern="0" dirty="0">
                <a:solidFill>
                  <a:schemeClr val="bg1"/>
                </a:solidFill>
              </a:rPr>
              <a:t>S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chemeClr val="bg1"/>
                </a:solidFill>
              </a:rPr>
              <a:t>А:=1;    	// значення першого доданка А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chemeClr val="bg1"/>
                </a:solidFill>
              </a:rPr>
              <a:t>і:=1;     	// номер першого доданка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i="1" kern="0" dirty="0">
                <a:solidFill>
                  <a:srgbClr val="FFFF00"/>
                </a:solidFill>
              </a:rPr>
              <a:t>While</a:t>
            </a:r>
            <a:r>
              <a:rPr lang="en-US" sz="2200" b="1" i="1" kern="0" dirty="0">
                <a:solidFill>
                  <a:schemeClr val="bg1"/>
                </a:solidFill>
              </a:rPr>
              <a:t> A&gt;0.01 </a:t>
            </a:r>
            <a:r>
              <a:rPr lang="en-US" sz="2200" b="1" i="1" kern="0" dirty="0">
                <a:solidFill>
                  <a:srgbClr val="FFFF00"/>
                </a:solidFill>
              </a:rPr>
              <a:t>do</a:t>
            </a:r>
            <a:r>
              <a:rPr lang="en-US" sz="2200" b="1" i="1" kern="0" dirty="0">
                <a:solidFill>
                  <a:schemeClr val="bg1"/>
                </a:solidFill>
              </a:rPr>
              <a:t> </a:t>
            </a:r>
            <a:r>
              <a:rPr lang="en-US" sz="2200" b="1" i="1" kern="0" dirty="0">
                <a:solidFill>
                  <a:srgbClr val="FFFF00"/>
                </a:solidFill>
              </a:rPr>
              <a:t>begin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chemeClr val="bg1"/>
                </a:solidFill>
              </a:rPr>
              <a:t>і := і + 1;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chemeClr val="bg1"/>
                </a:solidFill>
              </a:rPr>
              <a:t>А := 1/і; 	// Обчислення доданка А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i="1" kern="0" dirty="0">
                <a:solidFill>
                  <a:schemeClr val="bg1"/>
                </a:solidFill>
              </a:rPr>
              <a:t>S := S + </a:t>
            </a:r>
            <a:r>
              <a:rPr lang="uk-UA" sz="2200" b="1" i="1" kern="0" dirty="0">
                <a:solidFill>
                  <a:schemeClr val="bg1"/>
                </a:solidFill>
              </a:rPr>
              <a:t>А;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i="1" kern="0" dirty="0">
                <a:solidFill>
                  <a:schemeClr val="bg1"/>
                </a:solidFill>
              </a:rPr>
              <a:t>Label2.Caption := </a:t>
            </a:r>
            <a:r>
              <a:rPr lang="en-US" sz="2200" b="1" i="1" kern="0" dirty="0" err="1">
                <a:solidFill>
                  <a:schemeClr val="bg1"/>
                </a:solidFill>
              </a:rPr>
              <a:t>FormatFloat</a:t>
            </a:r>
            <a:r>
              <a:rPr lang="en-US" sz="2200" b="1" i="1" kern="0" dirty="0">
                <a:solidFill>
                  <a:schemeClr val="bg1"/>
                </a:solidFill>
              </a:rPr>
              <a:t>('0.####', A);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i="1" kern="0" dirty="0">
                <a:solidFill>
                  <a:srgbClr val="FFFF00"/>
                </a:solidFill>
              </a:rPr>
              <a:t>end</a:t>
            </a:r>
            <a:r>
              <a:rPr lang="en-US" sz="2200" b="1" i="1" kern="0" dirty="0">
                <a:solidFill>
                  <a:schemeClr val="bg1"/>
                </a:solidFill>
              </a:rPr>
              <a:t>;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i="1" kern="0" dirty="0">
                <a:solidFill>
                  <a:schemeClr val="bg1"/>
                </a:solidFill>
              </a:rPr>
              <a:t>Edit1</a:t>
            </a:r>
            <a:r>
              <a:rPr lang="uk-UA" sz="2200" b="1" i="1" kern="0" dirty="0">
                <a:solidFill>
                  <a:schemeClr val="bg1"/>
                </a:solidFill>
              </a:rPr>
              <a:t>.</a:t>
            </a:r>
            <a:r>
              <a:rPr lang="en-US" sz="2200" b="1" i="1" kern="0" dirty="0">
                <a:solidFill>
                  <a:schemeClr val="bg1"/>
                </a:solidFill>
              </a:rPr>
              <a:t>Text := </a:t>
            </a:r>
            <a:r>
              <a:rPr lang="en-US" sz="2200" b="1" i="1" kern="0" dirty="0" err="1">
                <a:solidFill>
                  <a:schemeClr val="bg1"/>
                </a:solidFill>
              </a:rPr>
              <a:t>FormatFloat</a:t>
            </a:r>
            <a:r>
              <a:rPr lang="en-US" sz="2200" b="1" i="1" kern="0" dirty="0">
                <a:solidFill>
                  <a:schemeClr val="bg1"/>
                </a:solidFill>
              </a:rPr>
              <a:t>('0.###', S);</a:t>
            </a:r>
            <a:endParaRPr lang="uk-UA" sz="2200" b="1" i="1" kern="0" dirty="0">
              <a:solidFill>
                <a:schemeClr val="bg1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i="1" kern="0" dirty="0">
                <a:solidFill>
                  <a:srgbClr val="FFFF00"/>
                </a:solidFill>
              </a:rPr>
              <a:t>end</a:t>
            </a:r>
            <a:r>
              <a:rPr lang="en-US" sz="2200" b="1" i="1" kern="0" dirty="0">
                <a:solidFill>
                  <a:schemeClr val="bg1"/>
                </a:solidFill>
              </a:rPr>
              <a:t>;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51520" y="1852083"/>
            <a:ext cx="3770630" cy="392893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TextBox 10"/>
              <p:cNvSpPr txBox="1"/>
              <p:nvPr/>
            </p:nvSpPr>
            <p:spPr>
              <a:xfrm>
                <a:off x="72008" y="53763"/>
                <a:ext cx="12050142" cy="1733873"/>
              </a:xfrm>
              <a:prstGeom prst="rect">
                <a:avLst/>
              </a:prstGeom>
              <a:solidFill>
                <a:srgbClr val="19426B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lvl="0" indent="457189" algn="just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uk-UA" sz="2400" b="1" i="1" kern="0" dirty="0">
                    <a:solidFill>
                      <a:schemeClr val="bg1"/>
                    </a:solidFill>
                  </a:rPr>
                  <a:t>Знайти суму всіх елементів послідовності  1,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400" b="1" i="1" kern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400" b="1" i="1" kern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2400" b="1" i="1" kern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uk-UA" sz="2400" b="1" i="1" kern="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400" b="1" i="1" kern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400" b="1" i="1" kern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2400" b="1" i="1" kern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uk-UA" sz="2400" b="1" i="1" kern="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400" b="1" i="1" kern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400" b="1" i="1" kern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2400" b="1" i="1" kern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uk-UA" sz="2400" b="1" i="1" kern="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400" b="1" i="1" kern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400" b="1" i="1" kern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2400" b="1" i="1" kern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uk-UA" sz="2400" b="1" i="1" kern="0" dirty="0">
                    <a:solidFill>
                      <a:schemeClr val="bg1"/>
                    </a:solidFill>
                  </a:rPr>
                  <a:t>…, значення яких не менше за 0,01.</a:t>
                </a:r>
              </a:p>
              <a:p>
                <a:pPr lvl="0" indent="457189" algn="just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uk-UA" sz="2400" b="1" i="1" kern="0" dirty="0">
                    <a:solidFill>
                      <a:schemeClr val="bg1"/>
                    </a:solidFill>
                  </a:rPr>
                  <a:t>Під час складання програми будемо вважати, що точність досягнуто, якщо черговий доданок менший за значення точності.</a:t>
                </a: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8" y="53763"/>
                <a:ext cx="12050142" cy="1733873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322216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246536" y="5445224"/>
            <a:ext cx="6633671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Повторення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10" name="Групувати 9"/>
          <p:cNvGrpSpPr/>
          <p:nvPr/>
        </p:nvGrpSpPr>
        <p:grpSpPr>
          <a:xfrm>
            <a:off x="216722" y="1988995"/>
            <a:ext cx="11792398" cy="2804711"/>
            <a:chOff x="247202" y="2278064"/>
            <a:chExt cx="9811719" cy="233362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7202" y="2278064"/>
              <a:ext cx="6953250" cy="2333625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63371" y="2454276"/>
              <a:ext cx="2495550" cy="198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908806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6343" y="1272160"/>
            <a:ext cx="4662947" cy="53478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25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170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-172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0081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7" name="Округлена прямокутна виноска 6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noProof="0" smtClean="0">
                <a:solidFill>
                  <a:srgbClr val="002060"/>
                </a:solidFill>
                <a:latin typeface="Verdana"/>
              </a:rPr>
              <a:t>53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Picture 2" descr="design, programming, seo, site, web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3476" y="361876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rrows, change, connection, direction, recycle, refresh, repeat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44477" y="3245183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4496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black">
          <a:xfrm>
            <a:off x="242392" y="230932"/>
            <a:ext cx="10561173" cy="53282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Завдання для виконання</a:t>
            </a:r>
            <a:endParaRPr kumimoji="0" lang="ru-RU" sz="4000" b="1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0392" y="1674912"/>
            <a:ext cx="10657184" cy="1231106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uk-UA" sz="2800" b="1" i="1" kern="0" dirty="0" smtClean="0">
                <a:solidFill>
                  <a:srgbClr val="0070C0"/>
                </a:solidFill>
              </a:rPr>
              <a:t>Все виділене </a:t>
            </a:r>
            <a:r>
              <a:rPr lang="uk-UA" sz="2800" b="1" i="1" kern="0" dirty="0" smtClean="0">
                <a:solidFill>
                  <a:srgbClr val="FF0000"/>
                </a:solidFill>
              </a:rPr>
              <a:t>червоним </a:t>
            </a:r>
            <a:r>
              <a:rPr lang="uk-UA" sz="2800" b="1" i="1" kern="0" dirty="0" smtClean="0">
                <a:solidFill>
                  <a:srgbClr val="0070C0"/>
                </a:solidFill>
              </a:rPr>
              <a:t>записати в зошит.</a:t>
            </a:r>
            <a:r>
              <a:rPr lang="ru-RU" b="1" i="1" kern="0" dirty="0" smtClean="0">
                <a:solidFill>
                  <a:srgbClr val="0070C0"/>
                </a:solidFill>
              </a:rPr>
              <a:t> </a:t>
            </a:r>
            <a:r>
              <a:rPr lang="ru-RU" b="1" i="1" kern="0" dirty="0" err="1" smtClean="0">
                <a:solidFill>
                  <a:srgbClr val="0070C0"/>
                </a:solidFill>
              </a:rPr>
              <a:t>Слайди</a:t>
            </a:r>
            <a:r>
              <a:rPr lang="ru-RU" b="1" i="1" kern="0" dirty="0" smtClean="0">
                <a:solidFill>
                  <a:srgbClr val="0070C0"/>
                </a:solidFill>
              </a:rPr>
              <a:t>: 3, 4, 5, 6, 7, </a:t>
            </a:r>
            <a:r>
              <a:rPr lang="ru-RU" b="1" i="1" kern="0" dirty="0" smtClean="0">
                <a:solidFill>
                  <a:srgbClr val="0070C0"/>
                </a:solidFill>
              </a:rPr>
              <a:t>9.</a:t>
            </a:r>
            <a:endParaRPr lang="uk-UA" sz="2800" b="1" i="1" kern="0" dirty="0" smtClean="0">
              <a:solidFill>
                <a:srgbClr val="0070C0"/>
              </a:solidFill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uk-UA" sz="2800" b="1" i="1" kern="0" dirty="0" smtClean="0">
                <a:solidFill>
                  <a:srgbClr val="0070C0"/>
                </a:solidFill>
              </a:rPr>
              <a:t>Виконати тестування. </a:t>
            </a:r>
            <a:r>
              <a:rPr lang="uk-UA" sz="2800" b="1" i="1" kern="0" dirty="0" smtClean="0">
                <a:solidFill>
                  <a:srgbClr val="FF0000"/>
                </a:solidFill>
              </a:rPr>
              <a:t>Обов'язково!!!</a:t>
            </a:r>
            <a:endParaRPr lang="uk-UA" sz="2800" b="1" i="1" kern="0" dirty="0">
              <a:solidFill>
                <a:srgbClr val="FF000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4477762"/>
            <a:ext cx="12192000" cy="156966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Сфотографувати результати та надіслати їх  вчителю на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електронну пошту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hanna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.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cherepin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@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ukr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.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net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 або на шкільний сайт користуючись вказівкою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«Завантажити файл»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у розділі де знаходиться дане завдання.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0680415408 -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Calibri" pitchFamily="34" charset="0"/>
              </a:rPr>
              <a:t>Viber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2714" y="3263529"/>
            <a:ext cx="10443269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000" dirty="0" smtClean="0"/>
              <a:t>Завантажити програму для виконання практичної роботи можна за посиланням. </a:t>
            </a:r>
          </a:p>
          <a:p>
            <a:pPr algn="ctr"/>
            <a:r>
              <a:rPr lang="uk-UA" sz="2000" dirty="0" smtClean="0"/>
              <a:t>https://apps24.org/windows/razrabotchikam/redaktory-koda/lazarus</a:t>
            </a:r>
            <a:endParaRPr lang="uk-UA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dirty="0"/>
              <a:t>Повторюємо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119675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Повторення</a:t>
            </a:r>
            <a:r>
              <a:rPr lang="uk-UA" sz="2800" b="1" i="1" kern="0" dirty="0">
                <a:solidFill>
                  <a:srgbClr val="FFFFFF"/>
                </a:solidFill>
              </a:rPr>
              <a:t> — базова алгоритмічна структура, призначена для організації багаторазового виконання набору команд.</a:t>
            </a:r>
          </a:p>
        </p:txBody>
      </p:sp>
      <p:pic>
        <p:nvPicPr>
          <p:cNvPr id="8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digitalmanagers.ru/uploads/images/00/00/02/2014/03/17/265216938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82" b="3350"/>
          <a:stretch/>
        </p:blipFill>
        <p:spPr bwMode="auto">
          <a:xfrm>
            <a:off x="7921235" y="2751243"/>
            <a:ext cx="3711653" cy="34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2008" y="2751243"/>
            <a:ext cx="7395592" cy="1692771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Вираз «багаторазове виконання» означає, що команди будуть виконуватися </a:t>
            </a:r>
            <a:r>
              <a:rPr lang="uk-UA" sz="2600" b="1" i="1" kern="0" dirty="0">
                <a:solidFill>
                  <a:srgbClr val="FFFF00"/>
                </a:solidFill>
              </a:rPr>
              <a:t>скінченну</a:t>
            </a:r>
            <a:r>
              <a:rPr lang="uk-UA" sz="2600" b="1" i="1" kern="0" dirty="0">
                <a:solidFill>
                  <a:srgbClr val="FFFFFF"/>
                </a:solidFill>
              </a:rPr>
              <a:t> кількість разів.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03648" y="4635909"/>
            <a:ext cx="6063952" cy="1692771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У мовах програмування для опису структури повторення використовують </a:t>
            </a:r>
            <a:r>
              <a:rPr lang="uk-UA" sz="2600" b="1" i="1" kern="0" dirty="0">
                <a:solidFill>
                  <a:srgbClr val="FFFF00"/>
                </a:solidFill>
              </a:rPr>
              <a:t>оператори циклу</a:t>
            </a:r>
            <a:r>
              <a:rPr lang="uk-UA" sz="26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8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548" y="467263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4745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dirty="0"/>
              <a:t>Як мовами програмування описують цикл із передумовою?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0000"/>
                </a:solidFill>
              </a:rPr>
              <a:t>Будь-який оператор циклу складається з двох частин: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788464"/>
            <a:ext cx="5972331" cy="6463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0000"/>
                </a:solidFill>
              </a:rPr>
              <a:t>Заголовка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49819" y="1771344"/>
            <a:ext cx="5972331" cy="6463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0000"/>
                </a:solidFill>
              </a:rPr>
              <a:t>Тіла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008" y="2547324"/>
            <a:ext cx="5972331" cy="2246769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заголовку циклу записуються умови, за яких виконання циклу триватиме або завершиться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9819" y="2530204"/>
            <a:ext cx="5972331" cy="2246769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 тілі циклу містяться команди, виконання яких потрібно повторювати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2800" b="1" i="1" kern="0" dirty="0">
              <a:solidFill>
                <a:schemeClr val="bg1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2800" b="1" i="1" kern="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1050" y="5041307"/>
            <a:ext cx="2861310" cy="1627020"/>
          </a:xfrm>
          <a:prstGeom prst="rect">
            <a:avLst/>
          </a:prstGeom>
        </p:spPr>
      </p:pic>
      <p:sp>
        <p:nvSpPr>
          <p:cNvPr id="13" name="Прямокутник 12"/>
          <p:cNvSpPr/>
          <p:nvPr/>
        </p:nvSpPr>
        <p:spPr>
          <a:xfrm>
            <a:off x="4628445" y="5089001"/>
            <a:ext cx="1136085" cy="57093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1605636" y="4900710"/>
            <a:ext cx="2678988" cy="954107"/>
          </a:xfrm>
          <a:prstGeom prst="wedgeRectCallout">
            <a:avLst>
              <a:gd name="adj1" fmla="val 67756"/>
              <a:gd name="adj2" fmla="val -9220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Заголовок циклу</a:t>
            </a:r>
          </a:p>
        </p:txBody>
      </p:sp>
      <p:sp>
        <p:nvSpPr>
          <p:cNvPr id="14" name="Прямокутник 13"/>
          <p:cNvSpPr/>
          <p:nvPr/>
        </p:nvSpPr>
        <p:spPr>
          <a:xfrm>
            <a:off x="5764530" y="5089001"/>
            <a:ext cx="863979" cy="57093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TextBox 15"/>
          <p:cNvSpPr txBox="1"/>
          <p:nvPr/>
        </p:nvSpPr>
        <p:spPr>
          <a:xfrm>
            <a:off x="7489755" y="4919982"/>
            <a:ext cx="2678988" cy="523220"/>
          </a:xfrm>
          <a:prstGeom prst="wedgeRectCallout">
            <a:avLst>
              <a:gd name="adj1" fmla="val -97217"/>
              <a:gd name="adj2" fmla="val 4029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Умова</a:t>
            </a:r>
          </a:p>
        </p:txBody>
      </p:sp>
      <p:sp>
        <p:nvSpPr>
          <p:cNvPr id="17" name="Прямокутник 16"/>
          <p:cNvSpPr/>
          <p:nvPr/>
        </p:nvSpPr>
        <p:spPr>
          <a:xfrm>
            <a:off x="5023210" y="5659937"/>
            <a:ext cx="2184358" cy="31414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8" name="TextBox 17"/>
          <p:cNvSpPr txBox="1"/>
          <p:nvPr/>
        </p:nvSpPr>
        <p:spPr>
          <a:xfrm>
            <a:off x="7489755" y="5712471"/>
            <a:ext cx="2678988" cy="523220"/>
          </a:xfrm>
          <a:prstGeom prst="wedgeRectCallout">
            <a:avLst>
              <a:gd name="adj1" fmla="val -92002"/>
              <a:gd name="adj2" fmla="val -2038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Тіло циклу</a:t>
            </a:r>
          </a:p>
        </p:txBody>
      </p:sp>
    </p:spTree>
    <p:extLst>
      <p:ext uri="{BB962C8B-B14F-4D97-AF65-F5344CB8AC3E}">
        <p14:creationId xmlns:p14="http://schemas.microsoft.com/office/powerpoint/2010/main" xmlns="" val="1202340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75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7" grpId="0" animBg="1"/>
      <p:bldP spid="8" grpId="0" animBg="1"/>
      <p:bldP spid="9" grpId="0" animBg="1"/>
      <p:bldP spid="13" grpId="0" animBg="1"/>
      <p:bldP spid="12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dirty="0"/>
              <a:t>Як мовами програмування описують цикл із передумовою?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0000"/>
                </a:solidFill>
              </a:rPr>
              <a:t>У мові програмування </a:t>
            </a:r>
            <a:r>
              <a:rPr lang="en-US" sz="2800" b="1" i="1" kern="0" dirty="0">
                <a:solidFill>
                  <a:srgbClr val="FF0000"/>
                </a:solidFill>
              </a:rPr>
              <a:t>Lazarus</a:t>
            </a:r>
            <a:r>
              <a:rPr lang="uk-UA" sz="2800" b="1" i="1" kern="0" dirty="0">
                <a:solidFill>
                  <a:srgbClr val="FF0000"/>
                </a:solidFill>
              </a:rPr>
              <a:t> цикл із передумовою описується оператором </a:t>
            </a:r>
            <a:r>
              <a:rPr lang="en-US" sz="2800" b="1" i="1" kern="0" dirty="0">
                <a:solidFill>
                  <a:srgbClr val="FF0000"/>
                </a:solidFill>
              </a:rPr>
              <a:t>while...</a:t>
            </a:r>
            <a:endParaRPr lang="uk-UA" sz="2800" b="1" i="1" kern="0" dirty="0">
              <a:solidFill>
                <a:srgbClr val="FF0000"/>
              </a:solidFill>
            </a:endParaRP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2260904"/>
            <a:ext cx="5972331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0000"/>
                </a:solidFill>
              </a:rPr>
              <a:t>Скорочена форма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49819" y="2243784"/>
            <a:ext cx="5972331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0000"/>
                </a:solidFill>
              </a:rPr>
              <a:t>Повна форма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008" y="2943788"/>
            <a:ext cx="5972331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kern="0" dirty="0" err="1">
                <a:solidFill>
                  <a:srgbClr val="FF0000"/>
                </a:solidFill>
              </a:rPr>
              <a:t>while</a:t>
            </a:r>
            <a:r>
              <a:rPr lang="ru-RU" sz="2800" b="1" i="1" kern="0" dirty="0">
                <a:solidFill>
                  <a:srgbClr val="FF0000"/>
                </a:solidFill>
              </a:rPr>
              <a:t> &lt;</a:t>
            </a:r>
            <a:r>
              <a:rPr lang="ru-RU" sz="2800" b="1" i="1" kern="0" dirty="0" err="1">
                <a:solidFill>
                  <a:srgbClr val="FF0000"/>
                </a:solidFill>
              </a:rPr>
              <a:t>логічний</a:t>
            </a:r>
            <a:r>
              <a:rPr lang="ru-RU" sz="2800" b="1" i="1" kern="0" dirty="0">
                <a:solidFill>
                  <a:srgbClr val="FF0000"/>
                </a:solidFill>
              </a:rPr>
              <a:t> </a:t>
            </a:r>
            <a:r>
              <a:rPr lang="ru-RU" sz="2800" b="1" i="1" kern="0" dirty="0" err="1">
                <a:solidFill>
                  <a:srgbClr val="FF0000"/>
                </a:solidFill>
              </a:rPr>
              <a:t>вираз</a:t>
            </a:r>
            <a:r>
              <a:rPr lang="ru-RU" sz="2800" b="1" i="1" kern="0" dirty="0">
                <a:solidFill>
                  <a:srgbClr val="FF0000"/>
                </a:solidFill>
              </a:rPr>
              <a:t>&gt; </a:t>
            </a:r>
            <a:r>
              <a:rPr lang="ru-RU" sz="2800" b="1" i="1" kern="0" dirty="0" err="1">
                <a:solidFill>
                  <a:srgbClr val="FF0000"/>
                </a:solidFill>
              </a:rPr>
              <a:t>do</a:t>
            </a:r>
            <a:r>
              <a:rPr lang="ru-RU" sz="2800" b="1" i="1" kern="0" dirty="0">
                <a:solidFill>
                  <a:srgbClr val="FF0000"/>
                </a:solidFill>
              </a:rPr>
              <a:t> &lt;команда&gt;;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49819" y="2926668"/>
            <a:ext cx="5972331" cy="31085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kern="0" dirty="0" err="1">
                <a:solidFill>
                  <a:srgbClr val="FF0000"/>
                </a:solidFill>
              </a:rPr>
              <a:t>while</a:t>
            </a:r>
            <a:r>
              <a:rPr lang="ru-RU" sz="2800" b="1" i="1" kern="0" dirty="0">
                <a:solidFill>
                  <a:srgbClr val="FF0000"/>
                </a:solidFill>
              </a:rPr>
              <a:t> &lt;</a:t>
            </a:r>
            <a:r>
              <a:rPr lang="ru-RU" sz="2800" b="1" i="1" kern="0" dirty="0" err="1">
                <a:solidFill>
                  <a:srgbClr val="FF0000"/>
                </a:solidFill>
              </a:rPr>
              <a:t>логічний</a:t>
            </a:r>
            <a:r>
              <a:rPr lang="ru-RU" sz="2800" b="1" i="1" kern="0" dirty="0">
                <a:solidFill>
                  <a:srgbClr val="FF0000"/>
                </a:solidFill>
              </a:rPr>
              <a:t> </a:t>
            </a:r>
            <a:r>
              <a:rPr lang="ru-RU" sz="2800" b="1" i="1" kern="0" dirty="0" err="1">
                <a:solidFill>
                  <a:srgbClr val="FF0000"/>
                </a:solidFill>
              </a:rPr>
              <a:t>вираз</a:t>
            </a:r>
            <a:r>
              <a:rPr lang="ru-RU" sz="2800" b="1" i="1" kern="0" dirty="0">
                <a:solidFill>
                  <a:srgbClr val="FF0000"/>
                </a:solidFill>
              </a:rPr>
              <a:t>&gt; </a:t>
            </a:r>
            <a:r>
              <a:rPr lang="ru-RU" sz="2800" b="1" i="1" kern="0" dirty="0" err="1">
                <a:solidFill>
                  <a:srgbClr val="FF0000"/>
                </a:solidFill>
              </a:rPr>
              <a:t>do</a:t>
            </a:r>
            <a:endParaRPr lang="ru-RU" sz="2800" b="1" i="1" kern="0" dirty="0">
              <a:solidFill>
                <a:srgbClr val="FF000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kern="0" dirty="0">
                <a:solidFill>
                  <a:srgbClr val="FF0000"/>
                </a:solidFill>
              </a:rPr>
              <a:t>    </a:t>
            </a:r>
            <a:r>
              <a:rPr lang="ru-RU" sz="2800" b="1" i="1" kern="0" dirty="0" err="1">
                <a:solidFill>
                  <a:srgbClr val="FF0000"/>
                </a:solidFill>
              </a:rPr>
              <a:t>begin</a:t>
            </a:r>
            <a:endParaRPr lang="ru-RU" sz="2800" b="1" i="1" kern="0" dirty="0">
              <a:solidFill>
                <a:srgbClr val="FF000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kern="0" dirty="0">
                <a:solidFill>
                  <a:srgbClr val="FF0000"/>
                </a:solidFill>
              </a:rPr>
              <a:t>	&lt;команда1&gt;;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kern="0" dirty="0">
                <a:solidFill>
                  <a:srgbClr val="FF0000"/>
                </a:solidFill>
              </a:rPr>
              <a:t>	&lt;команда2&gt;;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kern="0" dirty="0">
                <a:solidFill>
                  <a:srgbClr val="FF0000"/>
                </a:solidFill>
              </a:rPr>
              <a:t>		…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kern="0" dirty="0">
                <a:solidFill>
                  <a:srgbClr val="FF0000"/>
                </a:solidFill>
              </a:rPr>
              <a:t>	&lt;команда </a:t>
            </a:r>
            <a:r>
              <a:rPr lang="en-US" sz="2800" b="1" i="1" kern="0" dirty="0">
                <a:solidFill>
                  <a:srgbClr val="FF0000"/>
                </a:solidFill>
              </a:rPr>
              <a:t>n</a:t>
            </a:r>
            <a:r>
              <a:rPr lang="ru-RU" sz="2800" b="1" i="1" kern="0" dirty="0">
                <a:solidFill>
                  <a:srgbClr val="FF0000"/>
                </a:solidFill>
              </a:rPr>
              <a:t>&gt;;</a:t>
            </a:r>
            <a:endParaRPr lang="en-US" sz="2800" b="1" i="1" kern="0" dirty="0">
              <a:solidFill>
                <a:srgbClr val="FF000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0000"/>
                </a:solidFill>
              </a:rPr>
              <a:t>    </a:t>
            </a:r>
            <a:r>
              <a:rPr lang="ru-RU" sz="2800" b="1" i="1" kern="0" dirty="0" err="1">
                <a:solidFill>
                  <a:srgbClr val="FF0000"/>
                </a:solidFill>
              </a:rPr>
              <a:t>end</a:t>
            </a:r>
            <a:r>
              <a:rPr lang="ru-RU" sz="2800" b="1" i="1" kern="0" dirty="0">
                <a:solidFill>
                  <a:srgbClr val="FF0000"/>
                </a:solidFill>
              </a:rPr>
              <a:t>;</a:t>
            </a:r>
          </a:p>
        </p:txBody>
      </p:sp>
      <p:pic>
        <p:nvPicPr>
          <p:cNvPr id="1026" name="Picture 2" descr="repeat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5236" y="3897895"/>
            <a:ext cx="2685873" cy="268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035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dirty="0"/>
              <a:t>Як мовами програмування описують цикл із передумовою?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0000"/>
                </a:solidFill>
              </a:rPr>
              <a:t>Скорочена форма</a:t>
            </a:r>
            <a:r>
              <a:rPr lang="uk-UA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оператора </a:t>
            </a:r>
            <a:r>
              <a:rPr lang="en-US" sz="2800" b="1" i="1" kern="0" dirty="0">
                <a:solidFill>
                  <a:srgbClr val="FFFF00"/>
                </a:solidFill>
              </a:rPr>
              <a:t>while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працює таким чином. Визначається значення логічного виразу. </a:t>
            </a:r>
            <a:r>
              <a:rPr lang="uk-UA" sz="2800" b="1" i="1" kern="0" dirty="0">
                <a:solidFill>
                  <a:srgbClr val="FF0000"/>
                </a:solidFill>
              </a:rPr>
              <a:t>Якщо це значення </a:t>
            </a:r>
            <a:r>
              <a:rPr lang="en-US" sz="2800" b="1" i="1" kern="0" dirty="0">
                <a:solidFill>
                  <a:srgbClr val="FF0000"/>
                </a:solidFill>
              </a:rPr>
              <a:t>True, </a:t>
            </a:r>
            <a:r>
              <a:rPr lang="uk-UA" sz="2800" b="1" i="1" kern="0" dirty="0">
                <a:solidFill>
                  <a:srgbClr val="FF0000"/>
                </a:solidFill>
              </a:rPr>
              <a:t>то виконується команда, записана після службового слова </a:t>
            </a:r>
            <a:r>
              <a:rPr lang="en-US" sz="2800" b="1" i="1" kern="0" dirty="0">
                <a:solidFill>
                  <a:srgbClr val="FF0000"/>
                </a:solidFill>
              </a:rPr>
              <a:t>do</a:t>
            </a:r>
            <a:r>
              <a:rPr lang="uk-UA" sz="2800" b="1" i="1" kern="0" dirty="0">
                <a:solidFill>
                  <a:srgbClr val="FF0000"/>
                </a:solidFill>
              </a:rPr>
              <a:t>. Якщо значення логічного виразу </a:t>
            </a:r>
            <a:r>
              <a:rPr lang="en-US" sz="2800" b="1" i="1" kern="0" dirty="0">
                <a:solidFill>
                  <a:srgbClr val="FF0000"/>
                </a:solidFill>
              </a:rPr>
              <a:t>False, </a:t>
            </a:r>
            <a:r>
              <a:rPr lang="uk-UA" sz="2800" b="1" i="1" kern="0" dirty="0">
                <a:solidFill>
                  <a:srgbClr val="FF0000"/>
                </a:solidFill>
              </a:rPr>
              <a:t>то цикл завершується й управління передається команді, записаній у програмному коді після тіла циклу.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6" name="Picture 6" descr="http://thumbs.dreamstime.com/z/algorithm-3d-man-2346006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87" r="3884" b="16454"/>
          <a:stretch/>
        </p:blipFill>
        <p:spPr bwMode="auto">
          <a:xfrm>
            <a:off x="9174481" y="4440558"/>
            <a:ext cx="2947669" cy="231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008" y="4440558"/>
            <a:ext cx="888911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тілі циклу обов'язково використовують команду, яка змінюватиме значення величини, що використовується в логічному виразі.</a:t>
            </a:r>
          </a:p>
        </p:txBody>
      </p:sp>
    </p:spTree>
    <p:extLst>
      <p:ext uri="{BB962C8B-B14F-4D97-AF65-F5344CB8AC3E}">
        <p14:creationId xmlns:p14="http://schemas.microsoft.com/office/powerpoint/2010/main" xmlns="" val="2699737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dirty="0"/>
              <a:t>Як мовами програмування описують цикл із передумовою?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6725032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0000"/>
                </a:solidFill>
              </a:rPr>
              <a:t>Повна форма оператора </a:t>
            </a:r>
            <a:r>
              <a:rPr lang="en-US" sz="2800" b="1" i="1" kern="0" dirty="0">
                <a:solidFill>
                  <a:srgbClr val="FF0000"/>
                </a:solidFill>
              </a:rPr>
              <a:t>while </a:t>
            </a:r>
            <a:r>
              <a:rPr lang="uk-UA" sz="2800" b="1" i="1" kern="0" dirty="0">
                <a:solidFill>
                  <a:srgbClr val="FF0000"/>
                </a:solidFill>
              </a:rPr>
              <a:t>мовою програмування </a:t>
            </a:r>
            <a:r>
              <a:rPr lang="en-US" sz="2800" b="1" i="1" kern="0" dirty="0">
                <a:solidFill>
                  <a:srgbClr val="FF0000"/>
                </a:solidFill>
              </a:rPr>
              <a:t>Lazarus</a:t>
            </a:r>
            <a:r>
              <a:rPr lang="uk-UA" sz="2800" b="1" i="1" kern="0" dirty="0">
                <a:solidFill>
                  <a:srgbClr val="FF0000"/>
                </a:solidFill>
              </a:rPr>
              <a:t> передбачає, що після службового слова </a:t>
            </a:r>
            <a:r>
              <a:rPr lang="en-US" sz="2800" b="1" i="1" kern="0" dirty="0">
                <a:solidFill>
                  <a:srgbClr val="FF0000"/>
                </a:solidFill>
              </a:rPr>
              <a:t>do </a:t>
            </a:r>
            <a:r>
              <a:rPr lang="uk-UA" sz="2800" b="1" i="1" kern="0" dirty="0">
                <a:solidFill>
                  <a:srgbClr val="FF0000"/>
                </a:solidFill>
              </a:rPr>
              <a:t>будуть виконуватись команди, які містяться між операторними дужками:</a:t>
            </a:r>
            <a:endParaRPr lang="en-US" sz="2800" b="1" i="1" kern="0" dirty="0">
              <a:solidFill>
                <a:srgbClr val="FF0000"/>
              </a:solidFill>
            </a:endParaRP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6" name="Picture 2" descr="http://savvycomsoftware.com/wp-content/uploads/2015/08/software-developer-vs-software-engine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413" r="23634"/>
          <a:stretch/>
        </p:blipFill>
        <p:spPr bwMode="auto">
          <a:xfrm>
            <a:off x="6918960" y="1196763"/>
            <a:ext cx="5187822" cy="553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008" y="4411219"/>
            <a:ext cx="6725032" cy="83099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i="1" kern="0" dirty="0">
                <a:solidFill>
                  <a:srgbClr val="FF0000"/>
                </a:solidFill>
              </a:rPr>
              <a:t>begin</a:t>
            </a:r>
            <a:endParaRPr lang="uk-UA" sz="4800" b="1" i="1" kern="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08" y="5476619"/>
            <a:ext cx="6725032" cy="83099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i="1" kern="0" dirty="0">
                <a:solidFill>
                  <a:srgbClr val="FF0000"/>
                </a:solidFill>
              </a:rPr>
              <a:t>end</a:t>
            </a:r>
            <a:endParaRPr lang="uk-UA" sz="4800" b="1" i="1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3457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699683"/>
            <a:ext cx="12050142" cy="483209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 err="1">
                <a:solidFill>
                  <a:srgbClr val="FFFF00"/>
                </a:solidFill>
              </a:rPr>
              <a:t>var</a:t>
            </a:r>
            <a:r>
              <a:rPr lang="en-US" sz="2800" b="1" i="1" kern="0" dirty="0">
                <a:solidFill>
                  <a:schemeClr val="bg1"/>
                </a:solidFill>
              </a:rPr>
              <a:t> A: Integer;</a:t>
            </a:r>
            <a:endParaRPr lang="uk-UA" sz="2800" b="1" i="1" kern="0" dirty="0">
              <a:solidFill>
                <a:schemeClr val="bg1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begin</a:t>
            </a:r>
          </a:p>
          <a:p>
            <a:pPr marL="0" lvl="1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  </a:t>
            </a:r>
            <a:r>
              <a:rPr lang="uk-UA" sz="2800" b="1" i="1" kern="0" dirty="0">
                <a:solidFill>
                  <a:schemeClr val="bg1"/>
                </a:solidFill>
              </a:rPr>
              <a:t>А := 1; // Початкове значення А</a:t>
            </a:r>
          </a:p>
          <a:p>
            <a:pPr marL="0" lvl="1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  While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А о 100 </a:t>
            </a:r>
            <a:r>
              <a:rPr lang="en-US" sz="2800" b="1" i="1" kern="0" dirty="0">
                <a:solidFill>
                  <a:schemeClr val="bg1"/>
                </a:solidFill>
              </a:rPr>
              <a:t>do</a:t>
            </a:r>
          </a:p>
          <a:p>
            <a:pPr marL="0" lvl="1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  begin</a:t>
            </a:r>
          </a:p>
          <a:p>
            <a:pPr marL="0" lvl="2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    </a:t>
            </a:r>
            <a:r>
              <a:rPr lang="uk-UA" sz="2800" b="1" i="1" kern="0" dirty="0">
                <a:solidFill>
                  <a:schemeClr val="bg1"/>
                </a:solidFill>
              </a:rPr>
              <a:t>А := А + 1;</a:t>
            </a:r>
          </a:p>
          <a:p>
            <a:pPr marL="0" lvl="2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    Label1.Caption := </a:t>
            </a:r>
            <a:r>
              <a:rPr lang="en-US" sz="2800" b="1" i="1" kern="0" dirty="0" err="1">
                <a:solidFill>
                  <a:schemeClr val="bg1"/>
                </a:solidFill>
              </a:rPr>
              <a:t>IntToStr</a:t>
            </a:r>
            <a:r>
              <a:rPr lang="en-US" sz="2800" b="1" i="1" kern="0" dirty="0">
                <a:solidFill>
                  <a:schemeClr val="bg1"/>
                </a:solidFill>
              </a:rPr>
              <a:t>(A);</a:t>
            </a:r>
          </a:p>
          <a:p>
            <a:pPr marL="0" lvl="2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    </a:t>
            </a:r>
            <a:r>
              <a:rPr lang="en-US" sz="2800" b="1" i="1" kern="0" dirty="0" err="1">
                <a:solidFill>
                  <a:schemeClr val="bg1"/>
                </a:solidFill>
              </a:rPr>
              <a:t>Application.ProcessMessages</a:t>
            </a:r>
            <a:r>
              <a:rPr lang="en-US" sz="2800" b="1" i="1" kern="0" dirty="0">
                <a:solidFill>
                  <a:schemeClr val="bg1"/>
                </a:solidFill>
              </a:rPr>
              <a:t>; // </a:t>
            </a:r>
            <a:r>
              <a:rPr lang="uk-UA" sz="2800" b="1" i="1" kern="0" dirty="0">
                <a:solidFill>
                  <a:schemeClr val="bg1"/>
                </a:solidFill>
              </a:rPr>
              <a:t>обробка повідомлень</a:t>
            </a:r>
            <a:endParaRPr lang="en-US" sz="2800" b="1" i="1" kern="0" dirty="0">
              <a:solidFill>
                <a:schemeClr val="bg1"/>
              </a:solidFill>
            </a:endParaRPr>
          </a:p>
          <a:p>
            <a:pPr marL="0" lvl="2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    Sleep(100); // </a:t>
            </a:r>
            <a:r>
              <a:rPr lang="uk-UA" sz="2800" b="1" i="1" kern="0" dirty="0">
                <a:solidFill>
                  <a:schemeClr val="bg1"/>
                </a:solidFill>
              </a:rPr>
              <a:t>зупинка на 0,1 с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  </a:t>
            </a:r>
            <a:r>
              <a:rPr lang="en-US" sz="2800" b="1" i="1" kern="0" dirty="0">
                <a:solidFill>
                  <a:srgbClr val="FFFF00"/>
                </a:solidFill>
              </a:rPr>
              <a:t>end</a:t>
            </a:r>
            <a:r>
              <a:rPr lang="en-US" sz="2800" b="1" i="1" kern="0" dirty="0">
                <a:solidFill>
                  <a:schemeClr val="bg1"/>
                </a:solidFill>
              </a:rPr>
              <a:t>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end</a:t>
            </a:r>
            <a:r>
              <a:rPr lang="en-US" sz="2800" b="1" i="1" kern="0" dirty="0">
                <a:solidFill>
                  <a:schemeClr val="bg1"/>
                </a:solidFill>
              </a:rPr>
              <a:t>;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1" y="1699683"/>
            <a:ext cx="3740150" cy="29258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008" y="38523"/>
            <a:ext cx="12050142" cy="156966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Поки А менше за 100, збільшувати значення А на одиницю і виводити значення змінної у </a:t>
            </a:r>
            <a:r>
              <a:rPr lang="en-US" sz="2400" b="1" i="1" kern="0" dirty="0">
                <a:solidFill>
                  <a:schemeClr val="bg1"/>
                </a:solidFill>
              </a:rPr>
              <a:t>Label</a:t>
            </a:r>
            <a:r>
              <a:rPr lang="uk-UA" sz="2400" b="1" i="1" kern="0" dirty="0">
                <a:solidFill>
                  <a:schemeClr val="bg1"/>
                </a:solidFill>
              </a:rPr>
              <a:t>.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Для призупинення роботи програми на 100 </a:t>
            </a:r>
            <a:r>
              <a:rPr lang="uk-UA" sz="2400" b="1" i="1" kern="0" dirty="0" err="1">
                <a:solidFill>
                  <a:schemeClr val="bg1"/>
                </a:solidFill>
              </a:rPr>
              <a:t>мілісекунд</a:t>
            </a:r>
            <a:r>
              <a:rPr lang="uk-UA" sz="2400" b="1" i="1" kern="0" dirty="0">
                <a:solidFill>
                  <a:schemeClr val="bg1"/>
                </a:solidFill>
              </a:rPr>
              <a:t> використано процедуру </a:t>
            </a:r>
            <a:r>
              <a:rPr lang="en-US" sz="2400" b="1" i="1" kern="0" dirty="0">
                <a:solidFill>
                  <a:srgbClr val="FFFF00"/>
                </a:solidFill>
              </a:rPr>
              <a:t>Sleep</a:t>
            </a:r>
            <a:r>
              <a:rPr lang="en-US" sz="2400" b="1" i="1" kern="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918439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dirty="0"/>
              <a:t>Алгоритм обчислення суми n членів числової послідовності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0000"/>
                </a:solidFill>
              </a:rPr>
              <a:t>Алгоритм обчислення </a:t>
            </a:r>
            <a:r>
              <a:rPr lang="en-US" sz="2800" b="1" i="1" kern="0" dirty="0">
                <a:solidFill>
                  <a:srgbClr val="FF0000"/>
                </a:solidFill>
              </a:rPr>
              <a:t>n</a:t>
            </a:r>
            <a:r>
              <a:rPr lang="uk-UA" sz="2800" b="1" i="1" kern="0" dirty="0">
                <a:solidFill>
                  <a:srgbClr val="FF0000"/>
                </a:solidFill>
              </a:rPr>
              <a:t>-го члена послідовності натуральних чисел і суми п членів складається з таких дій:</a:t>
            </a:r>
          </a:p>
        </p:txBody>
      </p:sp>
      <p:graphicFrame>
        <p:nvGraphicFramePr>
          <p:cNvPr id="8" name="Схема 7"/>
          <p:cNvGraphicFramePr/>
          <p:nvPr>
            <p:extLst/>
          </p:nvPr>
        </p:nvGraphicFramePr>
        <p:xfrm>
          <a:off x="72008" y="2699657"/>
          <a:ext cx="12050142" cy="3991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6314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8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14040</TotalTime>
  <Words>603</Words>
  <Application>Microsoft Office PowerPoint</Application>
  <PresentationFormat>Произвольный</PresentationFormat>
  <Paragraphs>109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Алгоритми з повтореннями для опрацювання величин</vt:lpstr>
      <vt:lpstr>Слайд 2</vt:lpstr>
      <vt:lpstr>Повторюємо</vt:lpstr>
      <vt:lpstr>Як мовами програмування описують цикл із передумовою?</vt:lpstr>
      <vt:lpstr>Як мовами програмування описують цикл із передумовою?</vt:lpstr>
      <vt:lpstr>Як мовами програмування описують цикл із передумовою?</vt:lpstr>
      <vt:lpstr>Як мовами програмування описують цикл із передумовою?</vt:lpstr>
      <vt:lpstr>Слайд 8</vt:lpstr>
      <vt:lpstr>Алгоритм обчислення суми n членів числової послідовності</vt:lpstr>
      <vt:lpstr>Алгоритм обчислення суми n членів числової послідовності</vt:lpstr>
      <vt:lpstr>Слайд 11</vt:lpstr>
      <vt:lpstr>Розгадайте ребус</vt:lpstr>
      <vt:lpstr>Домашнє завдання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Anna</cp:lastModifiedBy>
  <cp:revision>579</cp:revision>
  <dcterms:created xsi:type="dcterms:W3CDTF">2016-06-06T19:48:43Z</dcterms:created>
  <dcterms:modified xsi:type="dcterms:W3CDTF">2020-04-08T18:38:20Z</dcterms:modified>
</cp:coreProperties>
</file>