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821" r:id="rId3"/>
    <p:sldId id="1804" r:id="rId4"/>
    <p:sldId id="1805" r:id="rId5"/>
    <p:sldId id="1806" r:id="rId6"/>
    <p:sldId id="1807" r:id="rId7"/>
    <p:sldId id="1808" r:id="rId8"/>
    <p:sldId id="1812" r:id="rId9"/>
    <p:sldId id="1813" r:id="rId10"/>
    <p:sldId id="1818" r:id="rId11"/>
    <p:sldId id="1817" r:id="rId12"/>
    <p:sldId id="1819" r:id="rId13"/>
    <p:sldId id="1814" r:id="rId14"/>
    <p:sldId id="1815" r:id="rId15"/>
    <p:sldId id="1820" r:id="rId16"/>
    <p:sldId id="1354" r:id="rId17"/>
    <p:sldId id="643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8000"/>
    <a:srgbClr val="FF0000"/>
    <a:srgbClr val="FFFF00"/>
    <a:srgbClr val="0070C0"/>
    <a:srgbClr val="19426B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Елементи керування та властивості форм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="" xmlns:a16="http://schemas.microsoft.com/office/drawing/2014/main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Кожен елемент керування має власний набір властивостей. Цей набір є досить великим і </a:t>
            </a:r>
            <a:r>
              <a:rPr lang="uk-UA" sz="2800" b="1" i="1" kern="0" dirty="0" err="1">
                <a:solidFill>
                  <a:schemeClr val="bg1"/>
                </a:solidFill>
              </a:rPr>
              <a:t>рідко</a:t>
            </a:r>
            <a:r>
              <a:rPr lang="uk-UA" sz="2800" b="1" i="1" kern="0" dirty="0">
                <a:solidFill>
                  <a:schemeClr val="bg1"/>
                </a:solidFill>
              </a:rPr>
              <a:t> використовується в повному обсязі. У більшості випадків властивості встановлюються за замовчуванням.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FC8848-E11C-4BE7-8F1F-008C7784087F}"/>
              </a:ext>
            </a:extLst>
          </p:cNvPr>
          <p:cNvSpPr txBox="1"/>
          <p:nvPr/>
        </p:nvSpPr>
        <p:spPr>
          <a:xfrm>
            <a:off x="1403648" y="3614128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Властивості</a:t>
            </a:r>
            <a:r>
              <a:rPr lang="uk-UA" sz="2800" b="1" i="1" kern="0" dirty="0">
                <a:solidFill>
                  <a:schemeClr val="bg1"/>
                </a:solidFill>
              </a:rPr>
              <a:t> — це параметри елементів керування з певними іменами.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="" xmlns:a16="http://schemas.microsoft.com/office/drawing/2014/main" id="{2C468C18-BBA2-43DA-9076-FA82B4AC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353680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B8DB3D-8A4C-409B-B999-DCACF0B4335F}"/>
              </a:ext>
            </a:extLst>
          </p:cNvPr>
          <p:cNvSpPr txBox="1"/>
          <p:nvPr/>
        </p:nvSpPr>
        <p:spPr>
          <a:xfrm>
            <a:off x="70929" y="482826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 керування може мати, наприклад, такі параметри: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757CFC3F-E45E-416B-A1A1-D0709A6C0D6C}"/>
              </a:ext>
            </a:extLst>
          </p:cNvPr>
          <p:cNvSpPr/>
          <p:nvPr/>
        </p:nvSpPr>
        <p:spPr>
          <a:xfrm>
            <a:off x="71894" y="5894871"/>
            <a:ext cx="2304594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колір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E4F1F476-8710-42E5-AFE8-C7F1C348D929}"/>
              </a:ext>
            </a:extLst>
          </p:cNvPr>
          <p:cNvSpPr/>
          <p:nvPr/>
        </p:nvSpPr>
        <p:spPr>
          <a:xfrm>
            <a:off x="2507114" y="5894871"/>
            <a:ext cx="2304480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розмір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B88CD63E-06E6-4A1C-BF70-E1BA61413D5E}"/>
              </a:ext>
            </a:extLst>
          </p:cNvPr>
          <p:cNvSpPr/>
          <p:nvPr/>
        </p:nvSpPr>
        <p:spPr>
          <a:xfrm>
            <a:off x="4942220" y="5894871"/>
            <a:ext cx="2307099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товщина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0558E2E8-594E-47FE-AA60-068726873193}"/>
              </a:ext>
            </a:extLst>
          </p:cNvPr>
          <p:cNvSpPr/>
          <p:nvPr/>
        </p:nvSpPr>
        <p:spPr>
          <a:xfrm>
            <a:off x="7379945" y="5894871"/>
            <a:ext cx="2307100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розмір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F451EC2C-042D-4EE9-9DFF-FB849D5FCE39}"/>
              </a:ext>
            </a:extLst>
          </p:cNvPr>
          <p:cNvSpPr/>
          <p:nvPr/>
        </p:nvSpPr>
        <p:spPr>
          <a:xfrm>
            <a:off x="9817670" y="5894871"/>
            <a:ext cx="2304480" cy="737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шрифт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й ін.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67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821014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на екран списку значень властивостей елемента керування у відкритій формі достатньо клацнути на ньому кнопку миші. Відкриємо, наприклад, властивості елемента </a:t>
            </a:r>
            <a:r>
              <a:rPr lang="uk-UA" sz="2800" b="1" i="1" kern="0" dirty="0">
                <a:solidFill>
                  <a:srgbClr val="FFFF00"/>
                </a:solidFill>
              </a:rPr>
              <a:t>Лінія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5ACE373-0A4B-4EA0-8815-16819685A7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3891" y="93434"/>
            <a:ext cx="3396406" cy="649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AAD7E9-0794-4C2C-AEF3-226566F31CAC}"/>
              </a:ext>
            </a:extLst>
          </p:cNvPr>
          <p:cNvSpPr txBox="1"/>
          <p:nvPr/>
        </p:nvSpPr>
        <p:spPr>
          <a:xfrm>
            <a:off x="72008" y="4007322"/>
            <a:ext cx="559306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Аркуш властивостей цього елемента зображено на рисунку.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D9C5DCB-CC83-41FC-AE73-B01AD1DB7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217" t="19977" r="51787" b="60356"/>
          <a:stretch/>
        </p:blipFill>
        <p:spPr>
          <a:xfrm>
            <a:off x="5780689" y="4007322"/>
            <a:ext cx="2501463" cy="229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254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9" y="1196763"/>
            <a:ext cx="851494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Вікно властивостей має п'ять вкладок.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Усі</a:t>
            </a:r>
            <a:r>
              <a:rPr lang="uk-UA" sz="2800" b="1" i="1" kern="0" dirty="0">
                <a:solidFill>
                  <a:schemeClr val="bg1"/>
                </a:solidFill>
              </a:rPr>
              <a:t> містить повний набір параметрів елемента керування, а інші вкладки — скорочений їх перелік.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8C705C-8F62-4A7D-A1AD-6BAF96C2E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007"/>
          <a:stretch/>
        </p:blipFill>
        <p:spPr>
          <a:xfrm>
            <a:off x="8734097" y="1196763"/>
            <a:ext cx="3457904" cy="538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323D73-9712-4D0C-9047-09D405E04A12}"/>
              </a:ext>
            </a:extLst>
          </p:cNvPr>
          <p:cNvSpPr txBox="1"/>
          <p:nvPr/>
        </p:nvSpPr>
        <p:spPr>
          <a:xfrm>
            <a:off x="72009" y="3603632"/>
            <a:ext cx="851494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Властивості форми часто використовують для налаштування її зовнішнього вигляду. Повний їх склад міститься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Аркуш властивостей 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954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18" y="3239845"/>
            <a:ext cx="11372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відкриття цього вікна необхідно у відкритій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формі встановити курсор на вільному місці форми (не на об'єкті форми) й натиснути кнопку миші.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0156017-2B8E-45B5-A9C7-0CCDB2AAE7D5}"/>
              </a:ext>
            </a:extLst>
          </p:cNvPr>
          <p:cNvSpPr/>
          <p:nvPr/>
        </p:nvSpPr>
        <p:spPr>
          <a:xfrm>
            <a:off x="3737615" y="4374200"/>
            <a:ext cx="1371595" cy="11617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5364B9AE-61EC-406B-A8C9-DF3E22156879}"/>
              </a:ext>
            </a:extLst>
          </p:cNvPr>
          <p:cNvSpPr/>
          <p:nvPr/>
        </p:nvSpPr>
        <p:spPr>
          <a:xfrm rot="18900000">
            <a:off x="4612381" y="37414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54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8604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Опис часто вживаних властивостей форми: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81B99EE3-9442-4F3A-BD09-CCB1C93B82FC}"/>
              </a:ext>
            </a:extLst>
          </p:cNvPr>
          <p:cNvSpPr/>
          <p:nvPr/>
        </p:nvSpPr>
        <p:spPr>
          <a:xfrm>
            <a:off x="72007" y="1502780"/>
            <a:ext cx="2744765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0C3973D-6293-44E3-98F8-8D812F10DA83}"/>
              </a:ext>
            </a:extLst>
          </p:cNvPr>
          <p:cNvSpPr/>
          <p:nvPr/>
        </p:nvSpPr>
        <p:spPr>
          <a:xfrm>
            <a:off x="2911366" y="1502780"/>
            <a:ext cx="60539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Опис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97AB6521-9D06-4CF6-939A-7BE23EB23847}"/>
              </a:ext>
            </a:extLst>
          </p:cNvPr>
          <p:cNvSpPr/>
          <p:nvPr/>
        </p:nvSpPr>
        <p:spPr>
          <a:xfrm>
            <a:off x="9062074" y="1502780"/>
            <a:ext cx="3062232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BF7B9EBF-07D1-4EEC-840E-AB44FBFDA938}"/>
              </a:ext>
            </a:extLst>
          </p:cNvPr>
          <p:cNvSpPr/>
          <p:nvPr/>
        </p:nvSpPr>
        <p:spPr>
          <a:xfrm>
            <a:off x="69851" y="2128520"/>
            <a:ext cx="2744765" cy="7828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05E31F5D-D168-40EC-B015-7485034BBED6}"/>
              </a:ext>
            </a:extLst>
          </p:cNvPr>
          <p:cNvSpPr/>
          <p:nvPr/>
        </p:nvSpPr>
        <p:spPr>
          <a:xfrm>
            <a:off x="2909210" y="2128520"/>
            <a:ext cx="6056114" cy="782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Речення, яке виводиться в рядку заголовка форми в режимі форми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D53215CE-CB1D-4E56-9188-97994108EC62}"/>
              </a:ext>
            </a:extLst>
          </p:cNvPr>
          <p:cNvSpPr/>
          <p:nvPr/>
        </p:nvSpPr>
        <p:spPr>
          <a:xfrm>
            <a:off x="9059918" y="2128520"/>
            <a:ext cx="3062232" cy="78285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24CDF8E0-A973-476E-9D85-AD4E044DD026}"/>
              </a:ext>
            </a:extLst>
          </p:cNvPr>
          <p:cNvSpPr/>
          <p:nvPr/>
        </p:nvSpPr>
        <p:spPr>
          <a:xfrm>
            <a:off x="69851" y="3013892"/>
            <a:ext cx="2744765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Подання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 промовчанням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770C54B2-6767-452F-940E-D9BF6FE622D7}"/>
              </a:ext>
            </a:extLst>
          </p:cNvPr>
          <p:cNvSpPr/>
          <p:nvPr/>
        </p:nvSpPr>
        <p:spPr>
          <a:xfrm>
            <a:off x="2909210" y="3013892"/>
            <a:ext cx="6056114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Режим виведення форми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B86B64BD-8FAF-4BE6-B739-B78B6B1AC4B9}"/>
              </a:ext>
            </a:extLst>
          </p:cNvPr>
          <p:cNvSpPr/>
          <p:nvPr/>
        </p:nvSpPr>
        <p:spPr>
          <a:xfrm>
            <a:off x="9059918" y="3013892"/>
            <a:ext cx="3062232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Одна форма, Розділена форма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07AA8FF1-66A8-4976-B6DE-940CB54F5BD6}"/>
              </a:ext>
            </a:extLst>
          </p:cNvPr>
          <p:cNvSpPr/>
          <p:nvPr/>
        </p:nvSpPr>
        <p:spPr>
          <a:xfrm>
            <a:off x="69851" y="4288144"/>
            <a:ext cx="2744765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Дозволити подання форми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E310D753-E709-4DD6-87BE-A63703D81332}"/>
              </a:ext>
            </a:extLst>
          </p:cNvPr>
          <p:cNvSpPr/>
          <p:nvPr/>
        </p:nvSpPr>
        <p:spPr>
          <a:xfrm>
            <a:off x="2909210" y="4288144"/>
            <a:ext cx="6056114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 виводиться в режимі форми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DDC2B1F9-AE3D-4ACF-8191-BF5D0F0802EE}"/>
              </a:ext>
            </a:extLst>
          </p:cNvPr>
          <p:cNvSpPr/>
          <p:nvPr/>
        </p:nvSpPr>
        <p:spPr>
          <a:xfrm>
            <a:off x="9059918" y="4288144"/>
            <a:ext cx="3062232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39440500-D5A2-4A4E-BBC5-838481A066DD}"/>
              </a:ext>
            </a:extLst>
          </p:cNvPr>
          <p:cNvSpPr/>
          <p:nvPr/>
        </p:nvSpPr>
        <p:spPr>
          <a:xfrm>
            <a:off x="69851" y="5562396"/>
            <a:ext cx="2744765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Дозволити подання розмічування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21B3A071-8897-480E-9DC5-0214C07FB62B}"/>
              </a:ext>
            </a:extLst>
          </p:cNvPr>
          <p:cNvSpPr/>
          <p:nvPr/>
        </p:nvSpPr>
        <p:spPr>
          <a:xfrm>
            <a:off x="2909210" y="5562396"/>
            <a:ext cx="6056114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 виводиться в режимі розмічування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6940927B-7D15-4F7B-8E25-0B5551FA1FD7}"/>
              </a:ext>
            </a:extLst>
          </p:cNvPr>
          <p:cNvSpPr/>
          <p:nvPr/>
        </p:nvSpPr>
        <p:spPr>
          <a:xfrm>
            <a:off x="9059918" y="5562396"/>
            <a:ext cx="3062232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</p:spTree>
    <p:extLst>
      <p:ext uri="{BB962C8B-B14F-4D97-AF65-F5344CB8AC3E}">
        <p14:creationId xmlns:p14="http://schemas.microsoft.com/office/powerpoint/2010/main" xmlns="" val="390186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8604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Опис часто вживаних властивостей форми: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81B99EE3-9442-4F3A-BD09-CCB1C93B82FC}"/>
              </a:ext>
            </a:extLst>
          </p:cNvPr>
          <p:cNvSpPr/>
          <p:nvPr/>
        </p:nvSpPr>
        <p:spPr>
          <a:xfrm>
            <a:off x="72007" y="1502780"/>
            <a:ext cx="2826691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Властивість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C0C3973D-6293-44E3-98F8-8D812F10DA83}"/>
              </a:ext>
            </a:extLst>
          </p:cNvPr>
          <p:cNvSpPr/>
          <p:nvPr/>
        </p:nvSpPr>
        <p:spPr>
          <a:xfrm>
            <a:off x="2995448" y="1502780"/>
            <a:ext cx="4929352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Опис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97AB6521-9D06-4CF6-939A-7BE23EB23847}"/>
              </a:ext>
            </a:extLst>
          </p:cNvPr>
          <p:cNvSpPr/>
          <p:nvPr/>
        </p:nvSpPr>
        <p:spPr>
          <a:xfrm>
            <a:off x="8021550" y="1502780"/>
            <a:ext cx="4102756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BF7B9EBF-07D1-4EEC-840E-AB44FBFDA938}"/>
              </a:ext>
            </a:extLst>
          </p:cNvPr>
          <p:cNvSpPr/>
          <p:nvPr/>
        </p:nvSpPr>
        <p:spPr>
          <a:xfrm>
            <a:off x="69851" y="2128520"/>
            <a:ext cx="2839359" cy="7828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Кнопки переходу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05E31F5D-D168-40EC-B015-7485034BBED6}"/>
              </a:ext>
            </a:extLst>
          </p:cNvPr>
          <p:cNvSpPr/>
          <p:nvPr/>
        </p:nvSpPr>
        <p:spPr>
          <a:xfrm>
            <a:off x="2995448" y="2128520"/>
            <a:ext cx="4929352" cy="782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Виведення кнопок навігації по записах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D53215CE-CB1D-4E56-9188-97994108EC62}"/>
              </a:ext>
            </a:extLst>
          </p:cNvPr>
          <p:cNvSpPr/>
          <p:nvPr/>
        </p:nvSpPr>
        <p:spPr>
          <a:xfrm>
            <a:off x="8008883" y="2128520"/>
            <a:ext cx="4113267" cy="782852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24CDF8E0-A973-476E-9D85-AD4E044DD026}"/>
              </a:ext>
            </a:extLst>
          </p:cNvPr>
          <p:cNvSpPr/>
          <p:nvPr/>
        </p:nvSpPr>
        <p:spPr>
          <a:xfrm>
            <a:off x="69851" y="3013892"/>
            <a:ext cx="2839359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Лінії-роздільники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770C54B2-6767-452F-940E-D9BF6FE622D7}"/>
              </a:ext>
            </a:extLst>
          </p:cNvPr>
          <p:cNvSpPr/>
          <p:nvPr/>
        </p:nvSpPr>
        <p:spPr>
          <a:xfrm>
            <a:off x="2995448" y="3013892"/>
            <a:ext cx="4929352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Виведення роздільних, ліній між роздільними формами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B86B64BD-8FAF-4BE6-B739-B78B6B1AC4B9}"/>
              </a:ext>
            </a:extLst>
          </p:cNvPr>
          <p:cNvSpPr/>
          <p:nvPr/>
        </p:nvSpPr>
        <p:spPr>
          <a:xfrm>
            <a:off x="8008883" y="3013892"/>
            <a:ext cx="4113267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07AA8FF1-66A8-4976-B6DE-940CB54F5BD6}"/>
              </a:ext>
            </a:extLst>
          </p:cNvPr>
          <p:cNvSpPr/>
          <p:nvPr/>
        </p:nvSpPr>
        <p:spPr>
          <a:xfrm>
            <a:off x="69851" y="4288144"/>
            <a:ext cx="2839359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Смуги прокручування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E310D753-E709-4DD6-87BE-A63703D81332}"/>
              </a:ext>
            </a:extLst>
          </p:cNvPr>
          <p:cNvSpPr/>
          <p:nvPr/>
        </p:nvSpPr>
        <p:spPr>
          <a:xfrm>
            <a:off x="2995448" y="4288144"/>
            <a:ext cx="4929352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Виводиться смуга прокручування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DDC2B1F9-AE3D-4ACF-8191-BF5D0F0802EE}"/>
              </a:ext>
            </a:extLst>
          </p:cNvPr>
          <p:cNvSpPr/>
          <p:nvPr/>
        </p:nvSpPr>
        <p:spPr>
          <a:xfrm>
            <a:off x="8008883" y="4288144"/>
            <a:ext cx="4113267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Обидві, Немає,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Лише горизонтальний,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Лише вертикальний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39440500-D5A2-4A4E-BBC5-838481A066DD}"/>
              </a:ext>
            </a:extLst>
          </p:cNvPr>
          <p:cNvSpPr/>
          <p:nvPr/>
        </p:nvSpPr>
        <p:spPr>
          <a:xfrm>
            <a:off x="69851" y="5562396"/>
            <a:ext cx="2839359" cy="1171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Вирівнювання зображення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21B3A071-8897-480E-9DC5-0214C07FB62B}"/>
              </a:ext>
            </a:extLst>
          </p:cNvPr>
          <p:cNvSpPr/>
          <p:nvPr/>
        </p:nvSpPr>
        <p:spPr>
          <a:xfrm>
            <a:off x="2995448" y="5562396"/>
            <a:ext cx="4929352" cy="11717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Форма автоматично центрується на екрані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6940927B-7D15-4F7B-8E25-0B5551FA1FD7}"/>
              </a:ext>
            </a:extLst>
          </p:cNvPr>
          <p:cNvSpPr/>
          <p:nvPr/>
        </p:nvSpPr>
        <p:spPr>
          <a:xfrm>
            <a:off x="8008883" y="5562396"/>
            <a:ext cx="4113267" cy="1171733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Так, Ні</a:t>
            </a:r>
          </a:p>
        </p:txBody>
      </p:sp>
    </p:spTree>
    <p:extLst>
      <p:ext uri="{BB962C8B-B14F-4D97-AF65-F5344CB8AC3E}">
        <p14:creationId xmlns:p14="http://schemas.microsoft.com/office/powerpoint/2010/main" xmlns="" val="247456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відкрити елементи керування формою?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869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основні елементи керування формою.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4406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відкрити аркуш властивостей форми?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1468" y="3062547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основні властивості елементів керування.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273129-A22D-40B1-AD5E-F9A38C216695}"/>
              </a:ext>
            </a:extLst>
          </p:cNvPr>
          <p:cNvSpPr txBox="1"/>
          <p:nvPr/>
        </p:nvSpPr>
        <p:spPr>
          <a:xfrm>
            <a:off x="77440" y="3702312"/>
            <a:ext cx="120425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призначено елемент керування Текстове поле?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AA9075-114D-48EE-B246-9BC639D04E3A}"/>
              </a:ext>
            </a:extLst>
          </p:cNvPr>
          <p:cNvSpPr txBox="1"/>
          <p:nvPr/>
        </p:nvSpPr>
        <p:spPr>
          <a:xfrm>
            <a:off x="71469" y="4775437"/>
            <a:ext cx="1045376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можна розмістити елемент керування на формі?</a:t>
            </a:r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71-74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</p:spTree>
    <p:extLst>
      <p:ext uri="{BB962C8B-B14F-4D97-AF65-F5344CB8AC3E}">
        <p14:creationId xmlns:p14="http://schemas.microsoft.com/office/powerpoint/2010/main" xmlns="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="" xmlns:a16="http://schemas.microsoft.com/office/drawing/2014/main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=""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=""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="" xmlns:a16="http://schemas.microsoft.com/office/drawing/2014/main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8" y="264112"/>
            <a:ext cx="8468612" cy="53282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uk-UA" sz="4000" dirty="0" smtClean="0"/>
              <a:t>Завдання для виконання</a:t>
            </a:r>
            <a:endParaRPr lang="ru-RU" sz="4000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662017"/>
            <a:ext cx="11518900" cy="310854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</a:t>
            </a:r>
            <a:r>
              <a:rPr lang="uk-UA" sz="2800" b="1" i="1" kern="0" dirty="0" smtClean="0">
                <a:solidFill>
                  <a:schemeClr val="tx2"/>
                </a:solidFill>
              </a:rPr>
              <a:t> записати в зошит.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Слайди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: 3, </a:t>
            </a:r>
            <a:r>
              <a:rPr lang="ru-RU" sz="2800" b="1" i="1" kern="0" dirty="0" smtClean="0">
                <a:solidFill>
                  <a:schemeClr val="tx2"/>
                </a:solidFill>
              </a:rPr>
              <a:t>7, </a:t>
            </a:r>
            <a:r>
              <a:rPr lang="ru-RU" sz="2800" b="1" i="1" kern="0" dirty="0" smtClean="0">
                <a:solidFill>
                  <a:schemeClr val="tx2"/>
                </a:solidFill>
              </a:rPr>
              <a:t>8</a:t>
            </a:r>
            <a:r>
              <a:rPr lang="ru-RU" sz="2800" b="1" i="1" kern="0" dirty="0" smtClean="0">
                <a:solidFill>
                  <a:schemeClr val="tx2"/>
                </a:solidFill>
              </a:rPr>
              <a:t>, </a:t>
            </a:r>
            <a:r>
              <a:rPr lang="ru-RU" sz="2800" b="1" i="1" kern="0" dirty="0" smtClean="0">
                <a:solidFill>
                  <a:schemeClr val="tx2"/>
                </a:solidFill>
              </a:rPr>
              <a:t>10</a:t>
            </a:r>
            <a:r>
              <a:rPr lang="ru-RU" sz="2800" b="1" i="1" kern="0" dirty="0" smtClean="0">
                <a:solidFill>
                  <a:schemeClr val="tx2"/>
                </a:solidFill>
              </a:rPr>
              <a:t>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800" b="1" i="1" kern="0" dirty="0" err="1" smtClean="0">
                <a:solidFill>
                  <a:schemeClr val="tx2"/>
                </a:solidFill>
              </a:rPr>
              <a:t>Дати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відповіді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на </a:t>
            </a:r>
            <a:r>
              <a:rPr lang="ru-RU" sz="2800" b="1" i="1" kern="0" dirty="0" err="1" smtClean="0">
                <a:solidFill>
                  <a:schemeClr val="tx2"/>
                </a:solidFill>
              </a:rPr>
              <a:t>запитання</a:t>
            </a:r>
            <a:r>
              <a:rPr lang="ru-RU" sz="2800" b="1" i="1" kern="0" dirty="0" smtClean="0">
                <a:solidFill>
                  <a:schemeClr val="tx2"/>
                </a:solidFill>
              </a:rPr>
              <a:t> слайд 16.</a:t>
            </a:r>
            <a:endParaRPr lang="ru-RU" sz="2800" b="1" i="1" kern="0" dirty="0" smtClean="0">
              <a:solidFill>
                <a:schemeClr val="tx2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За допомогою форми додати 3 книжки до таблиці Книги.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 smtClean="0">
                <a:solidFill>
                  <a:schemeClr val="tx2"/>
                </a:solidFill>
              </a:rPr>
              <a:t>За допомогою форми додати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2 читачів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до таблиці </a:t>
            </a:r>
            <a:r>
              <a:rPr lang="uk-UA" sz="2800" b="1" i="1" kern="0" dirty="0" smtClean="0">
                <a:solidFill>
                  <a:schemeClr val="tx2"/>
                </a:solidFill>
              </a:rPr>
              <a:t>Відвідувачі.</a:t>
            </a:r>
            <a:endParaRPr lang="uk-UA" sz="2800" b="1" i="1" kern="0" dirty="0" smtClean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9500" y="4919008"/>
            <a:ext cx="103632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створені раніше форми не містили жодних елементів керування, і їх властивості не встановлювалися. Це означає, що зовнішній вигляд форм установлювався за замовчуванням.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25D99F-8738-46F0-8728-ACA91BE174FD}"/>
              </a:ext>
            </a:extLst>
          </p:cNvPr>
          <p:cNvSpPr txBox="1"/>
          <p:nvPr/>
        </p:nvSpPr>
        <p:spPr>
          <a:xfrm>
            <a:off x="70929" y="3140115"/>
            <a:ext cx="1048145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0000"/>
                </a:solidFill>
              </a:rPr>
              <a:t>Кожну </a:t>
            </a:r>
            <a:r>
              <a:rPr lang="uk-UA" sz="2800" b="1" i="1" kern="0" dirty="0">
                <a:solidFill>
                  <a:srgbClr val="FF0000"/>
                </a:solidFill>
              </a:rPr>
              <a:t>з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форм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 </a:t>
            </a:r>
            <a:r>
              <a:rPr lang="uk-UA" sz="2800" b="1" i="1" kern="0" dirty="0">
                <a:solidFill>
                  <a:srgbClr val="FF0000"/>
                </a:solidFill>
              </a:rPr>
              <a:t>можна перевести в режим Конструктор, після чого стануть доступні елементи керування: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651E9B7-1B9A-4AD0-8F12-38F77396E749}"/>
              </a:ext>
            </a:extLst>
          </p:cNvPr>
          <p:cNvSpPr/>
          <p:nvPr/>
        </p:nvSpPr>
        <p:spPr>
          <a:xfrm>
            <a:off x="70929" y="465258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аркуш властивостей форм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A6C64B98-C83E-4A03-8D76-D6089948282E}"/>
              </a:ext>
            </a:extLst>
          </p:cNvPr>
          <p:cNvSpPr/>
          <p:nvPr/>
        </p:nvSpPr>
        <p:spPr>
          <a:xfrm>
            <a:off x="6150898" y="465258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аркуш властивостей елементів керування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3E5AD9-372D-428E-8C93-CE88E7AD08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3121" y="3140115"/>
            <a:ext cx="1447949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64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керування можна розмістити на формі й установити як їх властивості, так і властивості форми. Це, по-перше, сприяє полегшенню роботи користувача, а по-друге, надає формі естетичного та привабливого зовнішнього вигляду.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="" xmlns:a16="http://schemas.microsoft.com/office/drawing/2014/main" id="{A7913F85-4CBB-4575-B884-AF896C068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21"/>
          <a:stretch/>
        </p:blipFill>
        <p:spPr bwMode="auto">
          <a:xfrm>
            <a:off x="1614181" y="3548165"/>
            <a:ext cx="8963637" cy="309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47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02" y="3762873"/>
            <a:ext cx="118491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Перелік елементів керування можна відкрити так. Відкрити форму,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Форму_1</a:t>
            </a:r>
            <a:r>
              <a:rPr lang="uk-UA" sz="2800" b="1" i="1" kern="0" dirty="0">
                <a:solidFill>
                  <a:schemeClr val="bg1"/>
                </a:solidFill>
              </a:rPr>
              <a:t>,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на смузі з'явиться група </a:t>
            </a:r>
            <a:r>
              <a:rPr lang="uk-UA" sz="2800" b="1" i="1" kern="0" dirty="0">
                <a:solidFill>
                  <a:srgbClr val="FFFF00"/>
                </a:solidFill>
              </a:rPr>
              <a:t>Елементи керування</a:t>
            </a:r>
            <a:r>
              <a:rPr lang="uk-UA" sz="2800" b="1" i="1" kern="0" dirty="0">
                <a:solidFill>
                  <a:schemeClr val="bg1"/>
                </a:solidFill>
              </a:rPr>
              <a:t>, у якій слід відкрити меню однойменної кнопки.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C5963A9-E2DB-4B90-A168-CCDB1CEEA148}"/>
              </a:ext>
            </a:extLst>
          </p:cNvPr>
          <p:cNvSpPr/>
          <p:nvPr/>
        </p:nvSpPr>
        <p:spPr>
          <a:xfrm>
            <a:off x="6184489" y="4918913"/>
            <a:ext cx="315371" cy="3465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CD478B6B-438D-48FD-AD47-193B3D41F321}"/>
              </a:ext>
            </a:extLst>
          </p:cNvPr>
          <p:cNvSpPr/>
          <p:nvPr/>
        </p:nvSpPr>
        <p:spPr>
          <a:xfrm rot="18900000">
            <a:off x="6191552" y="431046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7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Унаслідок цього відкриється вікно з елементами керування, зображене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5722DB-0864-421D-AB4C-CF3EA6DEB4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0331"/>
          <a:stretch/>
        </p:blipFill>
        <p:spPr>
          <a:xfrm>
            <a:off x="2861030" y="3320006"/>
            <a:ext cx="6469939" cy="23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1A18A150-0CA5-44C8-B860-5C1639365755}"/>
              </a:ext>
            </a:extLst>
          </p:cNvPr>
          <p:cNvSpPr/>
          <p:nvPr/>
        </p:nvSpPr>
        <p:spPr>
          <a:xfrm>
            <a:off x="2861030" y="3337462"/>
            <a:ext cx="78606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7534A2-A210-4E3D-900A-4810D319C260}"/>
              </a:ext>
            </a:extLst>
          </p:cNvPr>
          <p:cNvSpPr txBox="1"/>
          <p:nvPr/>
        </p:nvSpPr>
        <p:spPr>
          <a:xfrm>
            <a:off x="72008" y="2250705"/>
            <a:ext cx="2051082" cy="523220"/>
          </a:xfrm>
          <a:prstGeom prst="wedgeRectCallout">
            <a:avLst>
              <a:gd name="adj1" fmla="val 88705"/>
              <a:gd name="adj2" fmla="val 22678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Вибір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E83C1035-0F28-40D8-B6C9-E7F2FCACAD8B}"/>
              </a:ext>
            </a:extLst>
          </p:cNvPr>
          <p:cNvSpPr/>
          <p:nvPr/>
        </p:nvSpPr>
        <p:spPr>
          <a:xfrm>
            <a:off x="3647090" y="3337462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8163C5-F76B-4838-8336-6B696891ADAE}"/>
              </a:ext>
            </a:extLst>
          </p:cNvPr>
          <p:cNvSpPr txBox="1"/>
          <p:nvPr/>
        </p:nvSpPr>
        <p:spPr>
          <a:xfrm>
            <a:off x="2290799" y="2250705"/>
            <a:ext cx="2051082" cy="954107"/>
          </a:xfrm>
          <a:prstGeom prst="wedgeRectCallout">
            <a:avLst>
              <a:gd name="adj1" fmla="val 29015"/>
              <a:gd name="adj2" fmla="val 886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Текстове поле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1C340579-4757-46F1-A000-8EAC86E5993D}"/>
              </a:ext>
            </a:extLst>
          </p:cNvPr>
          <p:cNvSpPr/>
          <p:nvPr/>
        </p:nvSpPr>
        <p:spPr>
          <a:xfrm>
            <a:off x="4394200" y="3337462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CA0C8F-7486-4897-9264-DDF1CA848FC6}"/>
              </a:ext>
            </a:extLst>
          </p:cNvPr>
          <p:cNvSpPr txBox="1"/>
          <p:nvPr/>
        </p:nvSpPr>
        <p:spPr>
          <a:xfrm>
            <a:off x="4509590" y="2250705"/>
            <a:ext cx="1586410" cy="523220"/>
          </a:xfrm>
          <a:prstGeom prst="wedgeRectCallout">
            <a:avLst>
              <a:gd name="adj1" fmla="val -37114"/>
              <a:gd name="adj2" fmla="val 1760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Підпис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3C6F7460-3B66-4246-8164-400F2244DB4E}"/>
              </a:ext>
            </a:extLst>
          </p:cNvPr>
          <p:cNvSpPr/>
          <p:nvPr/>
        </p:nvSpPr>
        <p:spPr>
          <a:xfrm>
            <a:off x="5141310" y="3337461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3505B3B0-8BDF-422A-A8D5-5B1006D74961}"/>
              </a:ext>
            </a:extLst>
          </p:cNvPr>
          <p:cNvSpPr/>
          <p:nvPr/>
        </p:nvSpPr>
        <p:spPr>
          <a:xfrm>
            <a:off x="5893504" y="3337460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2DD3FC-48C7-4314-8571-C4F495B65499}"/>
              </a:ext>
            </a:extLst>
          </p:cNvPr>
          <p:cNvSpPr txBox="1"/>
          <p:nvPr/>
        </p:nvSpPr>
        <p:spPr>
          <a:xfrm>
            <a:off x="6263708" y="2250705"/>
            <a:ext cx="1775391" cy="523220"/>
          </a:xfrm>
          <a:prstGeom prst="wedgeRectCallout">
            <a:avLst>
              <a:gd name="adj1" fmla="val -82895"/>
              <a:gd name="adj2" fmla="val 1769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F2DD90D0-79BF-4C1C-B607-ACD2BC854C61}"/>
              </a:ext>
            </a:extLst>
          </p:cNvPr>
          <p:cNvSpPr/>
          <p:nvPr/>
        </p:nvSpPr>
        <p:spPr>
          <a:xfrm>
            <a:off x="6635530" y="3337459"/>
            <a:ext cx="747110" cy="80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AAAD845-CDB6-40B1-9069-98F163E28765}"/>
              </a:ext>
            </a:extLst>
          </p:cNvPr>
          <p:cNvSpPr txBox="1"/>
          <p:nvPr/>
        </p:nvSpPr>
        <p:spPr>
          <a:xfrm>
            <a:off x="8329473" y="2967002"/>
            <a:ext cx="3792677" cy="523220"/>
          </a:xfrm>
          <a:prstGeom prst="wedgeRectCallout">
            <a:avLst>
              <a:gd name="adj1" fmla="val -83146"/>
              <a:gd name="adj2" fmla="val 590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Гіперпосилання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8D3950-1EC5-493A-BA23-79E9DFBC3FC8}"/>
              </a:ext>
            </a:extLst>
          </p:cNvPr>
          <p:cNvSpPr txBox="1"/>
          <p:nvPr/>
        </p:nvSpPr>
        <p:spPr>
          <a:xfrm>
            <a:off x="8206807" y="2254762"/>
            <a:ext cx="1912553" cy="523220"/>
          </a:xfrm>
          <a:prstGeom prst="wedgeRectCallout">
            <a:avLst>
              <a:gd name="adj1" fmla="val -140268"/>
              <a:gd name="adj2" fmla="val 1842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485E7286-3E48-4C51-96E6-2E55D66A19BD}"/>
              </a:ext>
            </a:extLst>
          </p:cNvPr>
          <p:cNvSpPr/>
          <p:nvPr/>
        </p:nvSpPr>
        <p:spPr>
          <a:xfrm>
            <a:off x="4394200" y="4152645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D248B18-7D5E-486A-A5F6-918767CF34E5}"/>
              </a:ext>
            </a:extLst>
          </p:cNvPr>
          <p:cNvSpPr txBox="1"/>
          <p:nvPr/>
        </p:nvSpPr>
        <p:spPr>
          <a:xfrm>
            <a:off x="67922" y="3486424"/>
            <a:ext cx="2051082" cy="954107"/>
          </a:xfrm>
          <a:prstGeom prst="wedgeRectCallout">
            <a:avLst>
              <a:gd name="adj1" fmla="val 171675"/>
              <a:gd name="adj2" fmla="val 566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Поле зі списком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F3D2ADB0-16F5-4EC9-9B39-087BD727C953}"/>
              </a:ext>
            </a:extLst>
          </p:cNvPr>
          <p:cNvSpPr/>
          <p:nvPr/>
        </p:nvSpPr>
        <p:spPr>
          <a:xfrm>
            <a:off x="5146394" y="4152645"/>
            <a:ext cx="747110" cy="7241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F9BFD9-B08F-494F-A434-A66451BB3F89}"/>
              </a:ext>
            </a:extLst>
          </p:cNvPr>
          <p:cNvSpPr txBox="1"/>
          <p:nvPr/>
        </p:nvSpPr>
        <p:spPr>
          <a:xfrm>
            <a:off x="67922" y="4891420"/>
            <a:ext cx="2051082" cy="523220"/>
          </a:xfrm>
          <a:prstGeom prst="wedgeRectCallout">
            <a:avLst>
              <a:gd name="adj1" fmla="val 221705"/>
              <a:gd name="adj2" fmla="val -102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Лінія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="" xmlns:a16="http://schemas.microsoft.com/office/drawing/2014/main" id="{0A6FB688-63A0-4D7A-B663-F028FF7FDCA5}"/>
              </a:ext>
            </a:extLst>
          </p:cNvPr>
          <p:cNvSpPr/>
          <p:nvPr/>
        </p:nvSpPr>
        <p:spPr>
          <a:xfrm>
            <a:off x="6635530" y="4155442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47095C-D18D-40FF-9D60-DE05F0A270C8}"/>
              </a:ext>
            </a:extLst>
          </p:cNvPr>
          <p:cNvSpPr txBox="1"/>
          <p:nvPr/>
        </p:nvSpPr>
        <p:spPr>
          <a:xfrm>
            <a:off x="9448800" y="3560283"/>
            <a:ext cx="1794722" cy="523220"/>
          </a:xfrm>
          <a:prstGeom prst="wedgeRectCallout">
            <a:avLst>
              <a:gd name="adj1" fmla="val -168045"/>
              <a:gd name="adj2" fmla="val 923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="" xmlns:a16="http://schemas.microsoft.com/office/drawing/2014/main" id="{B6575272-7708-4331-A105-B4804DA9D051}"/>
              </a:ext>
            </a:extLst>
          </p:cNvPr>
          <p:cNvSpPr/>
          <p:nvPr/>
        </p:nvSpPr>
        <p:spPr>
          <a:xfrm>
            <a:off x="8214264" y="4158389"/>
            <a:ext cx="747110" cy="7213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1F2F84-A47E-4B2E-A2E7-50B0590427E3}"/>
              </a:ext>
            </a:extLst>
          </p:cNvPr>
          <p:cNvSpPr txBox="1"/>
          <p:nvPr/>
        </p:nvSpPr>
        <p:spPr>
          <a:xfrm>
            <a:off x="9448800" y="4178921"/>
            <a:ext cx="2673350" cy="523220"/>
          </a:xfrm>
          <a:prstGeom prst="wedgeRectCallout">
            <a:avLst>
              <a:gd name="adj1" fmla="val -74733"/>
              <a:gd name="adj2" fmla="val 68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Прапорець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="" xmlns:a16="http://schemas.microsoft.com/office/drawing/2014/main" id="{A61C1CC4-E6FA-4AA3-84B5-F147AF4B7F8E}"/>
              </a:ext>
            </a:extLst>
          </p:cNvPr>
          <p:cNvSpPr/>
          <p:nvPr/>
        </p:nvSpPr>
        <p:spPr>
          <a:xfrm>
            <a:off x="4394200" y="4891420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077E463-BEB0-4664-93B6-85385F3BDAFD}"/>
              </a:ext>
            </a:extLst>
          </p:cNvPr>
          <p:cNvSpPr txBox="1"/>
          <p:nvPr/>
        </p:nvSpPr>
        <p:spPr>
          <a:xfrm>
            <a:off x="1994179" y="5881176"/>
            <a:ext cx="2519761" cy="523220"/>
          </a:xfrm>
          <a:prstGeom prst="wedgeRectCallout">
            <a:avLst>
              <a:gd name="adj1" fmla="val 55293"/>
              <a:gd name="adj2" fmla="val -12631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Перемикач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="" xmlns:a16="http://schemas.microsoft.com/office/drawing/2014/main" id="{CDF6E52C-C79E-4D23-A401-0F40E441A692}"/>
              </a:ext>
            </a:extLst>
          </p:cNvPr>
          <p:cNvSpPr/>
          <p:nvPr/>
        </p:nvSpPr>
        <p:spPr>
          <a:xfrm>
            <a:off x="7429217" y="4891420"/>
            <a:ext cx="747110" cy="7698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3380A23-ECD6-4C6A-B147-5EA1E3126F7B}"/>
              </a:ext>
            </a:extLst>
          </p:cNvPr>
          <p:cNvSpPr txBox="1"/>
          <p:nvPr/>
        </p:nvSpPr>
        <p:spPr>
          <a:xfrm>
            <a:off x="8002338" y="5881176"/>
            <a:ext cx="2519761" cy="523220"/>
          </a:xfrm>
          <a:prstGeom prst="wedgeRectCallout">
            <a:avLst>
              <a:gd name="adj1" fmla="val -51489"/>
              <a:gd name="adj2" fmla="val -1142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Діаграма</a:t>
            </a:r>
          </a:p>
        </p:txBody>
      </p:sp>
    </p:spTree>
    <p:extLst>
      <p:ext uri="{BB962C8B-B14F-4D97-AF65-F5344CB8AC3E}">
        <p14:creationId xmlns:p14="http://schemas.microsoft.com/office/powerpoint/2010/main" xmlns="" val="428135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рисунку вказано назви деяких елементів керування. Для отримання назв інших елементів достатньо встановити на них курсор. Опис найчастіше вживаних елементів керування: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E0712B09-943E-40AE-B789-F237EE828962}"/>
              </a:ext>
            </a:extLst>
          </p:cNvPr>
          <p:cNvSpPr/>
          <p:nvPr/>
        </p:nvSpPr>
        <p:spPr>
          <a:xfrm>
            <a:off x="72008" y="3099681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Текстове поле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C5E4F2F4-1C55-41DE-B30A-3D9B39199FAC}"/>
              </a:ext>
            </a:extLst>
          </p:cNvPr>
          <p:cNvSpPr/>
          <p:nvPr/>
        </p:nvSpPr>
        <p:spPr>
          <a:xfrm>
            <a:off x="3258207" y="3099681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У це поле можуть уводитися дані з клавіатури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099E3384-6AB7-4D03-9E10-2F538EF9ED68}"/>
              </a:ext>
            </a:extLst>
          </p:cNvPr>
          <p:cNvSpPr/>
          <p:nvPr/>
        </p:nvSpPr>
        <p:spPr>
          <a:xfrm>
            <a:off x="72008" y="4014745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Підпис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0B5A7CF-CF21-451C-BF3D-4EA63B1E2951}"/>
              </a:ext>
            </a:extLst>
          </p:cNvPr>
          <p:cNvSpPr/>
          <p:nvPr/>
        </p:nvSpPr>
        <p:spPr>
          <a:xfrm>
            <a:off x="3258207" y="4014745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Поле для виведення тексту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703E97FA-92A5-4D26-9004-93838B9CC3C9}"/>
              </a:ext>
            </a:extLst>
          </p:cNvPr>
          <p:cNvSpPr/>
          <p:nvPr/>
        </p:nvSpPr>
        <p:spPr>
          <a:xfrm>
            <a:off x="72008" y="4929809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Кнопка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8795D20A-25C2-4FF7-BFAE-739AA0C3C894}"/>
              </a:ext>
            </a:extLst>
          </p:cNvPr>
          <p:cNvSpPr/>
          <p:nvPr/>
        </p:nvSpPr>
        <p:spPr>
          <a:xfrm>
            <a:off x="3258207" y="4929809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Дає змогу виконати певну команду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7E970413-E33D-404E-9AE7-929D0EC98AA9}"/>
              </a:ext>
            </a:extLst>
          </p:cNvPr>
          <p:cNvSpPr/>
          <p:nvPr/>
        </p:nvSpPr>
        <p:spPr>
          <a:xfrm>
            <a:off x="72008" y="5844873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Прямокутник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8D6DE9C2-A91F-4549-96BF-73D2A5EDE078}"/>
              </a:ext>
            </a:extLst>
          </p:cNvPr>
          <p:cNvSpPr/>
          <p:nvPr/>
        </p:nvSpPr>
        <p:spPr>
          <a:xfrm>
            <a:off x="3258207" y="5844873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Використовується для виділення елементів керування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36498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Опис найчастіше вживаних елементів керування: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5160F9DA-EE86-4450-854D-29DE6B4812B9}"/>
              </a:ext>
            </a:extLst>
          </p:cNvPr>
          <p:cNvSpPr/>
          <p:nvPr/>
        </p:nvSpPr>
        <p:spPr>
          <a:xfrm>
            <a:off x="72008" y="2258858"/>
            <a:ext cx="3081095" cy="620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Лінія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DDA6A49-0D12-4F22-BE31-2A410B0AEF69}"/>
              </a:ext>
            </a:extLst>
          </p:cNvPr>
          <p:cNvSpPr/>
          <p:nvPr/>
        </p:nvSpPr>
        <p:spPr>
          <a:xfrm>
            <a:off x="3258207" y="2258858"/>
            <a:ext cx="8861785" cy="6209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0000"/>
                </a:solidFill>
              </a:rPr>
              <a:t>Пряма лінія відповідного кольору й товщини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694A90F3-4194-414D-98EB-782319BDCB0B}"/>
              </a:ext>
            </a:extLst>
          </p:cNvPr>
          <p:cNvSpPr/>
          <p:nvPr/>
        </p:nvSpPr>
        <p:spPr>
          <a:xfrm>
            <a:off x="72008" y="2998576"/>
            <a:ext cx="3081095" cy="8280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Прапорець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EBA2B69E-329D-402D-B1E9-C171F8DC0B4F}"/>
              </a:ext>
            </a:extLst>
          </p:cNvPr>
          <p:cNvSpPr/>
          <p:nvPr/>
        </p:nvSpPr>
        <p:spPr>
          <a:xfrm>
            <a:off x="3258207" y="2998576"/>
            <a:ext cx="8861785" cy="8280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0000"/>
                </a:solidFill>
              </a:rPr>
              <a:t>Призначений для встановлення певного режиму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B73C95D3-DFD6-4E5C-85DA-6F920AD61A47}"/>
              </a:ext>
            </a:extLst>
          </p:cNvPr>
          <p:cNvSpPr/>
          <p:nvPr/>
        </p:nvSpPr>
        <p:spPr>
          <a:xfrm>
            <a:off x="72008" y="3955612"/>
            <a:ext cx="3081095" cy="1355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Перемикач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6BEC4A9A-F46A-4092-A62E-0EE7383C446E}"/>
              </a:ext>
            </a:extLst>
          </p:cNvPr>
          <p:cNvSpPr/>
          <p:nvPr/>
        </p:nvSpPr>
        <p:spPr>
          <a:xfrm>
            <a:off x="3258207" y="3955612"/>
            <a:ext cx="8861785" cy="135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0000"/>
                </a:solidFill>
              </a:rPr>
              <a:t>Призначений для вибору зі списку значень параметрів або тільки одного режиму із цієї групи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6B3E4786-AED5-4760-9136-84853DECFD1A}"/>
              </a:ext>
            </a:extLst>
          </p:cNvPr>
          <p:cNvSpPr/>
          <p:nvPr/>
        </p:nvSpPr>
        <p:spPr>
          <a:xfrm>
            <a:off x="72008" y="5440132"/>
            <a:ext cx="3081095" cy="1355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Посилання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B7D759E5-39FA-489C-9C38-14C3CB9C72A5}"/>
              </a:ext>
            </a:extLst>
          </p:cNvPr>
          <p:cNvSpPr/>
          <p:nvPr/>
        </p:nvSpPr>
        <p:spPr>
          <a:xfrm>
            <a:off x="3258207" y="5440132"/>
            <a:ext cx="8861785" cy="1355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0000"/>
                </a:solidFill>
              </a:rPr>
              <a:t>Дає змогу звернутися до веб-сторінок і файлів, а також перейти до певних місць у документі</a:t>
            </a:r>
          </a:p>
        </p:txBody>
      </p:sp>
    </p:spTree>
    <p:extLst>
      <p:ext uri="{BB962C8B-B14F-4D97-AF65-F5344CB8AC3E}">
        <p14:creationId xmlns:p14="http://schemas.microsoft.com/office/powerpoint/2010/main" xmlns="" val="190574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Елементи керування</a:t>
            </a:r>
            <a:br>
              <a:rPr lang="uk-UA" dirty="0"/>
            </a:br>
            <a:r>
              <a:rPr lang="uk-UA" dirty="0"/>
              <a:t>та властивості форм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елемент керування на форму можна, наприклад, так: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встановити курсор на імені певного елемента й натиснути кнопку миші та виконати аналогічну операцію в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8268B50-EFE1-4196-91B0-4AC9F108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48" t="33961" r="54096"/>
          <a:stretch/>
        </p:blipFill>
        <p:spPr>
          <a:xfrm>
            <a:off x="8292661" y="3144074"/>
            <a:ext cx="3615558" cy="344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FCF333E-AEA9-40C3-8DF6-B95EB94452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40331"/>
          <a:stretch/>
        </p:blipFill>
        <p:spPr>
          <a:xfrm>
            <a:off x="149361" y="3514076"/>
            <a:ext cx="6469939" cy="23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B9BC17C9-10A3-45E2-B3F7-C83CE4ED0AB3}"/>
              </a:ext>
            </a:extLst>
          </p:cNvPr>
          <p:cNvSpPr/>
          <p:nvPr/>
        </p:nvSpPr>
        <p:spPr>
          <a:xfrm rot="10800000">
            <a:off x="6879917" y="4209397"/>
            <a:ext cx="1152128" cy="93016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1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205602</TotalTime>
  <Words>808</Words>
  <Application>Microsoft Office PowerPoint</Application>
  <PresentationFormat>Произвольный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Елементи керування та властивості форм</vt:lpstr>
      <vt:lpstr>Завдання для виконання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Елементи керування та властивості форм</vt:lpstr>
      <vt:lpstr>Запитання для самоперевірки знань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794</cp:revision>
  <dcterms:created xsi:type="dcterms:W3CDTF">2016-06-06T19:48:43Z</dcterms:created>
  <dcterms:modified xsi:type="dcterms:W3CDTF">2020-04-08T16:01:05Z</dcterms:modified>
</cp:coreProperties>
</file>