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sldIdLst>
    <p:sldId id="531" r:id="rId2"/>
    <p:sldId id="862" r:id="rId3"/>
    <p:sldId id="863" r:id="rId4"/>
    <p:sldId id="864" r:id="rId5"/>
    <p:sldId id="865" r:id="rId6"/>
    <p:sldId id="866" r:id="rId7"/>
    <p:sldId id="867" r:id="rId8"/>
    <p:sldId id="868" r:id="rId9"/>
    <p:sldId id="869" r:id="rId10"/>
    <p:sldId id="870" r:id="rId11"/>
    <p:sldId id="871" r:id="rId12"/>
    <p:sldId id="882" r:id="rId13"/>
    <p:sldId id="877" r:id="rId14"/>
    <p:sldId id="878" r:id="rId15"/>
    <p:sldId id="74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8D33"/>
    <a:srgbClr val="339933"/>
    <a:srgbClr val="C0C0C0"/>
    <a:srgbClr val="5F5F5F"/>
    <a:srgbClr val="B2B2B2"/>
    <a:srgbClr val="0099CC"/>
    <a:srgbClr val="CC3300"/>
    <a:srgbClr val="A7BB69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06" autoAdjust="0"/>
    <p:restoredTop sz="95761" autoAdjust="0"/>
  </p:normalViewPr>
  <p:slideViewPr>
    <p:cSldViewPr>
      <p:cViewPr>
        <p:scale>
          <a:sx n="66" d="100"/>
          <a:sy n="66" d="100"/>
        </p:scale>
        <p:origin x="-10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84A5B3-E254-4A34-AD4C-407DE3697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0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Титуль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949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667000"/>
            <a:ext cx="57150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424" y="71437"/>
            <a:ext cx="4576072" cy="2349451"/>
          </a:xfrm>
        </p:spPr>
        <p:txBody>
          <a:bodyPr/>
          <a:lstStyle>
            <a:lvl1pPr algn="ctr">
              <a:defRPr sz="3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0" y="3227784"/>
            <a:ext cx="9144000" cy="3657600"/>
          </a:xfrm>
          <a:prstGeom prst="rect">
            <a:avLst/>
          </a:prstGeom>
          <a:gradFill flip="none" rotWithShape="1">
            <a:gsLst>
              <a:gs pos="0">
                <a:srgbClr val="FA0000">
                  <a:alpha val="0"/>
                </a:srgbClr>
              </a:gs>
              <a:gs pos="95833">
                <a:schemeClr val="accent6">
                  <a:lumMod val="60000"/>
                  <a:lumOff val="40000"/>
                </a:schemeClr>
              </a:gs>
              <a:gs pos="41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22" name="Picture 2" descr="F:\Документи\Iнформатика\2 клас\2 k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1381600"/>
            <a:ext cx="4716017" cy="4990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87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61A1F84F-E97B-4197-9798-F5437B6EA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5773618D-C872-45AF-9E10-7BFBB5A681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51520" y="162512"/>
            <a:ext cx="813690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kumimoji="0" lang="uk-UA" sz="28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99777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F5D56-C208-4F9B-B0EC-6A607E1B7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8" name="Picture 2" descr="F:\Документи\Iнформатика\2 клас\2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3" y="6423362"/>
            <a:ext cx="410733" cy="434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CB41-B1C8-4F74-8FF6-492674D21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107B-1338-4096-A396-67712BAA7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039B-10F0-477B-90F8-82CB2685F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58F0-455C-4A46-BA16-DC6E78F4A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6B4B-F905-458F-A2A0-6F7D0743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8289-9880-4748-B4AE-3DBC2C0FF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D269734C-A44C-412E-A498-48D461203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73618D-C872-45AF-9E10-7BFBB5A68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88509" y="4785934"/>
              <a:ext cx="433578" cy="615553"/>
              <a:chOff x="5478930" y="3246786"/>
              <a:chExt cx="1828953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78930" y="3246786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2 клас\2 klas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3" y="6423362"/>
            <a:ext cx="410733" cy="434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995936" y="-2282"/>
            <a:ext cx="5205333" cy="34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3200" dirty="0"/>
              <a:t>Ігрові вправи з надання команд виконавцям у середовищах програмування.</a:t>
            </a:r>
            <a:endParaRPr lang="ru-RU" sz="3200" dirty="0">
              <a:effectLst/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9168" y="6132291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278008" cy="245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10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Scratch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903760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 на  Робочому столі є   значок програми </a:t>
            </a:r>
            <a:r>
              <a:rPr lang="en-US" sz="2400" b="1" i="1" kern="0" dirty="0">
                <a:solidFill>
                  <a:srgbClr val="FFFF00"/>
                </a:solidFill>
              </a:rPr>
              <a:t>Scratch</a:t>
            </a:r>
            <a:r>
              <a:rPr lang="uk-UA" sz="2400" b="1" i="1" kern="0" dirty="0">
                <a:solidFill>
                  <a:srgbClr val="FFFFFF"/>
                </a:solidFill>
              </a:rPr>
              <a:t>,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3690" y="2276872"/>
            <a:ext cx="2078237" cy="254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40" y="3979035"/>
            <a:ext cx="486054" cy="458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393" y="5157192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для запуску програми можна навести вказівник на значок і двічі клацнути ліву кнопку миші.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028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51198 -0.0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sz="2000" dirty="0"/>
              <a:t>Вікно програми </a:t>
            </a:r>
            <a:r>
              <a:rPr lang="en-US" sz="2000" dirty="0"/>
              <a:t>Scratch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394" y="1332234"/>
            <a:ext cx="5061114" cy="492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19"/>
          <p:cNvSpPr/>
          <p:nvPr/>
        </p:nvSpPr>
        <p:spPr>
          <a:xfrm>
            <a:off x="1924833" y="1300349"/>
            <a:ext cx="5054675" cy="31171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234" y="715257"/>
            <a:ext cx="2118388" cy="646986"/>
          </a:xfrm>
          <a:prstGeom prst="wedgeRoundRectCallout">
            <a:avLst>
              <a:gd name="adj1" fmla="val 45938"/>
              <a:gd name="adj2" fmla="val 9200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заголовка</a:t>
            </a:r>
          </a:p>
        </p:txBody>
      </p:sp>
      <p:sp>
        <p:nvSpPr>
          <p:cNvPr id="11" name="Округлений прямокутник 21"/>
          <p:cNvSpPr/>
          <p:nvPr/>
        </p:nvSpPr>
        <p:spPr>
          <a:xfrm>
            <a:off x="2009233" y="1922444"/>
            <a:ext cx="1397228" cy="102506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22"/>
          <p:cNvSpPr/>
          <p:nvPr/>
        </p:nvSpPr>
        <p:spPr>
          <a:xfrm>
            <a:off x="3311844" y="1645880"/>
            <a:ext cx="3667664" cy="24274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23"/>
          <p:cNvSpPr/>
          <p:nvPr/>
        </p:nvSpPr>
        <p:spPr>
          <a:xfrm>
            <a:off x="2002305" y="2993620"/>
            <a:ext cx="1309539" cy="312052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24"/>
          <p:cNvSpPr/>
          <p:nvPr/>
        </p:nvSpPr>
        <p:spPr>
          <a:xfrm>
            <a:off x="5296671" y="2207756"/>
            <a:ext cx="1659472" cy="160384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8509" y="2803489"/>
            <a:ext cx="1026114" cy="374571"/>
          </a:xfrm>
          <a:prstGeom prst="wedgeRoundRectCallout">
            <a:avLst>
              <a:gd name="adj1" fmla="val -54780"/>
              <a:gd name="adj2" fmla="val -27521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Меню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2582152"/>
            <a:ext cx="1382015" cy="374571"/>
          </a:xfrm>
          <a:prstGeom prst="wedgeRoundRectCallout">
            <a:avLst>
              <a:gd name="adj1" fmla="val 94780"/>
              <a:gd name="adj2" fmla="val -814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Групи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309" y="5541143"/>
            <a:ext cx="1704092" cy="646986"/>
          </a:xfrm>
          <a:prstGeom prst="wedgeRoundRectCallout">
            <a:avLst>
              <a:gd name="adj1" fmla="val 66308"/>
              <a:gd name="adj2" fmla="val -11064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команд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0348" y="3246163"/>
            <a:ext cx="1044420" cy="374571"/>
          </a:xfrm>
          <a:prstGeom prst="wedgeRoundRectCallout">
            <a:avLst>
              <a:gd name="adj1" fmla="val -104382"/>
              <a:gd name="adj2" fmla="val -10477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Сцена</a:t>
            </a:r>
          </a:p>
        </p:txBody>
      </p:sp>
      <p:sp>
        <p:nvSpPr>
          <p:cNvPr id="19" name="Округлений прямокутник 20"/>
          <p:cNvSpPr/>
          <p:nvPr/>
        </p:nvSpPr>
        <p:spPr>
          <a:xfrm>
            <a:off x="6268779" y="1291322"/>
            <a:ext cx="710729" cy="320709"/>
          </a:xfrm>
          <a:prstGeom prst="round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0348" y="1651782"/>
            <a:ext cx="2014248" cy="919401"/>
          </a:xfrm>
          <a:prstGeom prst="wedgeRoundRectCallout">
            <a:avLst>
              <a:gd name="adj1" fmla="val -61176"/>
              <a:gd name="adj2" fmla="val -6216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Кнопки керування вікном</a:t>
            </a:r>
          </a:p>
        </p:txBody>
      </p:sp>
      <p:sp>
        <p:nvSpPr>
          <p:cNvPr id="21" name="Округлений прямокутник 26"/>
          <p:cNvSpPr/>
          <p:nvPr/>
        </p:nvSpPr>
        <p:spPr>
          <a:xfrm>
            <a:off x="5273305" y="3843485"/>
            <a:ext cx="1589540" cy="230248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0347" y="4757951"/>
            <a:ext cx="1393451" cy="646986"/>
          </a:xfrm>
          <a:prstGeom prst="wedgeRoundRectCallout">
            <a:avLst>
              <a:gd name="adj1" fmla="val -118344"/>
              <a:gd name="adj2" fmla="val -7359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</a:t>
            </a:r>
            <a:r>
              <a:rPr kumimoji="0" lang="uk-UA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спрайтів</a:t>
            </a:r>
            <a:endParaRPr kumimoji="0" lang="uk-UA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4841" y="3495516"/>
            <a:ext cx="1393451" cy="646986"/>
          </a:xfrm>
          <a:prstGeom prst="wedgeRoundRectCallout">
            <a:avLst>
              <a:gd name="adj1" fmla="val -4426"/>
              <a:gd name="adj2" fmla="val 773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Поле </a:t>
            </a:r>
            <a:r>
              <a:rPr kumimoji="0" lang="uk-UA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скриптів</a:t>
            </a:r>
            <a:endParaRPr kumimoji="0" lang="uk-UA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66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89" t="18703" r="9237" b="35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Додай два числа, що стоять поруч, і впиши суму у верхній кружечок.</a:t>
            </a:r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054021" y="3042802"/>
            <a:ext cx="2376488" cy="2854325"/>
            <a:chOff x="137" y="2341"/>
            <a:chExt cx="1996" cy="179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37" y="3640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36" y="3640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135" y="3640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634" y="3640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88" y="3203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887" y="3203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386" y="3203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636" y="2778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1135" y="2778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884" y="2341"/>
              <a:ext cx="499" cy="499"/>
            </a:xfrm>
            <a:prstGeom prst="ellipse">
              <a:avLst/>
            </a:prstGeom>
            <a:solidFill>
              <a:srgbClr val="5598C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3376279" y="2481175"/>
            <a:ext cx="2376488" cy="2854325"/>
            <a:chOff x="2085" y="1706"/>
            <a:chExt cx="1996" cy="1798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2085" y="3005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584" y="3005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083" y="3005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3582" y="3005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336" y="2568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835" y="2568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334" y="2568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2584" y="2143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3083" y="2143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2832" y="1706"/>
              <a:ext cx="499" cy="49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5454907" y="5596074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49029" y="5596074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6643150" y="5596074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7237273" y="5596074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5753754" y="4902336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6347875" y="4902336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0"/>
          <p:cNvSpPr>
            <a:spLocks noChangeArrowheads="1"/>
          </p:cNvSpPr>
          <p:nvPr/>
        </p:nvSpPr>
        <p:spPr bwMode="auto">
          <a:xfrm>
            <a:off x="6941998" y="4902336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6049029" y="4227649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auto">
          <a:xfrm>
            <a:off x="6643150" y="4227649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6344304" y="3533911"/>
            <a:ext cx="594122" cy="792163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5765660" y="4902336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6343113" y="4902336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6941998" y="4902336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6059744" y="4218124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6647913" y="4232411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332398" y="3533911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1948285" y="4397397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2536247" y="4425057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1654796" y="3743455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2242960" y="3713185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1936768" y="3031244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3688431" y="3852553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4254159" y="3855047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4833191" y="3827157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3974745" y="3159036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4561445" y="3159036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4267463" y="2476095"/>
            <a:ext cx="594122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</p:spTree>
    <p:extLst>
      <p:ext uri="{BB962C8B-B14F-4D97-AF65-F5344CB8AC3E}">
        <p14:creationId xmlns="" xmlns:p14="http://schemas.microsoft.com/office/powerpoint/2010/main" val="250776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послідовність дій у правильному порядку.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4186" y="2256437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Візьми яблуко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4186" y="3000472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Помий руки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4186" y="3744507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З'їж яблуко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9740" y="4488542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Помий яблуко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9740" y="5232577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Викинь недогризок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0120" y="2257606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0" y="3000472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0120" y="3745676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0120" y="4488542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0" y="5232577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9740" y="5962474"/>
            <a:ext cx="5232070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Знайди кошик для сміття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0120" y="5962474"/>
            <a:ext cx="432048" cy="57888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pic>
        <p:nvPicPr>
          <p:cNvPr id="21" name="Picture 27" descr="http://simplyfoodndrink.com/images/child_eating_app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06"/>
          <a:stretch/>
        </p:blipFill>
        <p:spPr bwMode="auto">
          <a:xfrm>
            <a:off x="7095836" y="2413410"/>
            <a:ext cx="1989103" cy="381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6238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139952" y="-2282"/>
            <a:ext cx="5061317" cy="34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4000" dirty="0" smtClean="0">
                <a:effectLst/>
              </a:rPr>
              <a:t>Дякую</a:t>
            </a:r>
          </a:p>
          <a:p>
            <a:r>
              <a:rPr lang="uk-UA" sz="4000" dirty="0" smtClean="0">
                <a:effectLst/>
              </a:rPr>
              <a:t>За увагу!!!</a:t>
            </a:r>
            <a:endParaRPr lang="ru-RU" sz="4000" dirty="0">
              <a:effectLst/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9168" y="6132291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endParaRPr kumimoji="0" lang="uk-UA" sz="36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278008" cy="2459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2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Ти вже знаєш, що виконавцем послідовності дій може бути той, хто розуміє і може виконати кожну команду цієї послідовності дій. Є різні виконавці послідовностей дій. </a:t>
            </a:r>
          </a:p>
        </p:txBody>
      </p:sp>
      <p:pic>
        <p:nvPicPr>
          <p:cNvPr id="8" name="Shape 209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4006" y="3911615"/>
            <a:ext cx="2987430" cy="1818564"/>
          </a:xfrm>
          <a:prstGeom prst="rect">
            <a:avLst/>
          </a:prstGeom>
        </p:spPr>
      </p:pic>
      <p:pic>
        <p:nvPicPr>
          <p:cNvPr id="10" name="Picture 8" descr="green, light, lights, red, road, traffic, yellow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48" y="3713921"/>
            <a:ext cx="1784065" cy="1947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hina-review.com.ua/uploads/posts/2012-05/1336122523_131404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13" y="3424000"/>
            <a:ext cx="2101700" cy="2217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isti.rovno.ua/images/articles/1136/middle/Shkolyar_.jpg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4" r="12292"/>
          <a:stretch/>
        </p:blipFill>
        <p:spPr bwMode="auto">
          <a:xfrm>
            <a:off x="3340650" y="3205235"/>
            <a:ext cx="1865198" cy="2363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18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71" y="2852936"/>
            <a:ext cx="8641517" cy="306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96764"/>
            <a:ext cx="909161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Розглянь малюнки. Назви виконавців. Наведи приклади команд для них.</a:t>
            </a:r>
          </a:p>
        </p:txBody>
      </p:sp>
    </p:spTree>
    <p:extLst>
      <p:ext uri="{BB962C8B-B14F-4D97-AF65-F5344CB8AC3E}">
        <p14:creationId xmlns="" xmlns:p14="http://schemas.microsoft.com/office/powerpoint/2010/main" val="1410555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9037607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Одного виконавця від іншого відрізняє: </a:t>
            </a:r>
          </a:p>
        </p:txBody>
      </p:sp>
      <p:pic>
        <p:nvPicPr>
          <p:cNvPr id="8" name="Picture 49" descr="http://www.wiu.edu/academics/majors/business_and_technology/images/desktop_computer_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18" y="4281853"/>
            <a:ext cx="1912005" cy="21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firstpost.com/wp-content/uploads/2011/09/domestic-robo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8"/>
          <a:stretch>
            <a:fillRect/>
          </a:stretch>
        </p:blipFill>
        <p:spPr bwMode="auto">
          <a:xfrm>
            <a:off x="7324515" y="4115043"/>
            <a:ext cx="1674019" cy="21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Оксана\Desktop\DystOsvita\картинки\elearningki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5" y="4296602"/>
            <a:ext cx="1789993" cy="18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66" y="4380958"/>
            <a:ext cx="2751705" cy="172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4664" y="1788301"/>
            <a:ext cx="868694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список команд, які розуміє виконавець. Цей список називають  </a:t>
            </a:r>
            <a:r>
              <a:rPr lang="uk-UA" sz="2400" b="1" i="1" kern="0" dirty="0">
                <a:solidFill>
                  <a:srgbClr val="FFFF00"/>
                </a:solidFill>
              </a:rPr>
              <a:t>системою команд виконавця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664" y="2810724"/>
            <a:ext cx="8686949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місце, де виконавець може виконувати команди алгоритму. Це місце називають  </a:t>
            </a:r>
            <a:r>
              <a:rPr lang="uk-UA" sz="2400" b="1" i="1" kern="0" dirty="0">
                <a:solidFill>
                  <a:srgbClr val="FFFF00"/>
                </a:solidFill>
              </a:rPr>
              <a:t>середовищем виконавця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94457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Кожна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дій </a:t>
            </a:r>
            <a:r>
              <a:rPr lang="uk-UA" sz="2400" b="1" i="1" kern="0" dirty="0">
                <a:solidFill>
                  <a:srgbClr val="FFFFFF"/>
                </a:solidFill>
              </a:rPr>
              <a:t>складається для конкретного </a:t>
            </a:r>
            <a:r>
              <a:rPr lang="uk-UA" sz="2400" b="1" i="1" kern="0" dirty="0">
                <a:solidFill>
                  <a:srgbClr val="FFFF00"/>
                </a:solidFill>
              </a:rPr>
              <a:t>виконавця</a:t>
            </a:r>
            <a:r>
              <a:rPr lang="uk-UA" sz="2400" b="1" i="1" kern="0" dirty="0">
                <a:solidFill>
                  <a:srgbClr val="FFFFFF"/>
                </a:solidFill>
              </a:rPr>
              <a:t>. Щоб скласти послідовність дій, необхідно спочатку визначити середовище та систему команд виконавця. А потім записати потрібні команди в певному порядку.</a:t>
            </a:r>
          </a:p>
        </p:txBody>
      </p:sp>
      <p:pic>
        <p:nvPicPr>
          <p:cNvPr id="7170" name="Picture 2" descr="Результат пошуку зображень за запитом &quot;microwave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80" b="19305"/>
          <a:stretch/>
        </p:blipFill>
        <p:spPr bwMode="auto">
          <a:xfrm>
            <a:off x="185402" y="3867741"/>
            <a:ext cx="2915685" cy="1979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кавовар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8" t="9290" r="10841" b="4996"/>
          <a:stretch/>
        </p:blipFill>
        <p:spPr bwMode="auto">
          <a:xfrm>
            <a:off x="3599415" y="3844351"/>
            <a:ext cx="1946788" cy="2438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ьтат пошуку зображень за запитом &quot;пральна машин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41" y="3867741"/>
            <a:ext cx="1786159" cy="2687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623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096946"/>
            <a:ext cx="8352929" cy="3322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96763"/>
            <a:ext cx="909161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малюнок, ознайомся з таблицею. Склади для учня послідовність дій, результатом виконання яких є написання на дошці назви країни.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824950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Команди та виконавці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Порівняй свою послідовність дій з послідовністю дій, поданою нижче. Знайди відмінності.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6894" y="2553025"/>
            <a:ext cx="2851914" cy="3977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" y="2711153"/>
            <a:ext cx="5055010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Встань. 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Підійди</a:t>
            </a:r>
            <a:r>
              <a:rPr lang="uk-UA" sz="2800" b="1" i="1" kern="0" dirty="0">
                <a:solidFill>
                  <a:srgbClr val="FFFFFF"/>
                </a:solidFill>
              </a:rPr>
              <a:t> до дошки.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Візьми крейду.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Напиши слово «Україна».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Поклади крейду.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Підійди</a:t>
            </a:r>
            <a:r>
              <a:rPr lang="uk-UA" sz="2800" b="1" i="1" kern="0" dirty="0">
                <a:solidFill>
                  <a:srgbClr val="FFFFFF"/>
                </a:solidFill>
              </a:rPr>
              <a:t> до своєї парти.</a:t>
            </a:r>
          </a:p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Сядь на своє місце.</a:t>
            </a:r>
          </a:p>
        </p:txBody>
      </p:sp>
    </p:spTree>
    <p:extLst>
      <p:ext uri="{BB962C8B-B14F-4D97-AF65-F5344CB8AC3E}">
        <p14:creationId xmlns="" xmlns:p14="http://schemas.microsoft.com/office/powerpoint/2010/main" val="7964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Середовище програмування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3828507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Сьогодні ти ознайомишся із середовищем програмування </a:t>
            </a:r>
            <a:r>
              <a:rPr lang="uk-UA" sz="22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200" b="1" i="1" kern="0" dirty="0">
                <a:solidFill>
                  <a:srgbClr val="FFFF00"/>
                </a:solidFill>
              </a:rPr>
              <a:t>  (</a:t>
            </a:r>
            <a:r>
              <a:rPr lang="uk-UA" sz="22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200" b="1" i="1" kern="0" dirty="0">
                <a:solidFill>
                  <a:srgbClr val="FFFF00"/>
                </a:solidFill>
              </a:rPr>
              <a:t>)</a:t>
            </a:r>
            <a:r>
              <a:rPr lang="uk-UA" sz="2200" b="1" i="1" kern="0" dirty="0">
                <a:solidFill>
                  <a:srgbClr val="FFFFFF"/>
                </a:solidFill>
              </a:rPr>
              <a:t>, у якому навчишся створювати невеличкі програми, а якщо </a:t>
            </a:r>
            <a:r>
              <a:rPr lang="uk-UA" sz="2200" b="1" i="1" kern="0" dirty="0" err="1">
                <a:solidFill>
                  <a:srgbClr val="FFFFFF"/>
                </a:solidFill>
              </a:rPr>
              <a:t>захочеш</a:t>
            </a:r>
            <a:r>
              <a:rPr lang="uk-UA" sz="2200" b="1" i="1" kern="0" dirty="0">
                <a:solidFill>
                  <a:srgbClr val="FFFFFF"/>
                </a:solidFill>
              </a:rPr>
              <a:t> — і власні комікси, мультфільми та навіть комп’ютерні ігри. </a:t>
            </a:r>
          </a:p>
        </p:txBody>
      </p:sp>
      <p:pic>
        <p:nvPicPr>
          <p:cNvPr id="9218" name="Picture 2" descr="Результат пошуку зображень за запитом &quot;Scratch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40" y="1196763"/>
            <a:ext cx="4987874" cy="4987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4955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Запуск програми </a:t>
            </a:r>
            <a:r>
              <a:rPr lang="en-US" dirty="0"/>
              <a:t>Scratch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Пуск 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Усі програми  </a:t>
            </a:r>
            <a:r>
              <a:rPr lang="en-US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 </a:t>
            </a:r>
            <a:r>
              <a:rPr lang="en-US" sz="2800" b="1" i="1" kern="0" dirty="0">
                <a:solidFill>
                  <a:srgbClr val="FFFF00"/>
                </a:solidFill>
                <a:sym typeface="Symbol" panose="05050102010706020507" pitchFamily="18" charset="2"/>
              </a:rPr>
              <a:t>Scratch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7765" y="1928389"/>
            <a:ext cx="2970036" cy="449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t="21495"/>
          <a:stretch/>
        </p:blipFill>
        <p:spPr>
          <a:xfrm>
            <a:off x="1473086" y="1892085"/>
            <a:ext cx="2827832" cy="184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а прямокутна виноска 6"/>
          <p:cNvSpPr/>
          <p:nvPr/>
        </p:nvSpPr>
        <p:spPr>
          <a:xfrm>
            <a:off x="968825" y="3196621"/>
            <a:ext cx="404664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а прямокутна виноска 7"/>
          <p:cNvSpPr/>
          <p:nvPr/>
        </p:nvSpPr>
        <p:spPr>
          <a:xfrm>
            <a:off x="990822" y="2236409"/>
            <a:ext cx="404664" cy="433621"/>
          </a:xfrm>
          <a:prstGeom prst="wedgeRoundRectCallout">
            <a:avLst>
              <a:gd name="adj1" fmla="val 92993"/>
              <a:gd name="adj2" fmla="val 1214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3"/>
          <p:cNvSpPr/>
          <p:nvPr/>
        </p:nvSpPr>
        <p:spPr>
          <a:xfrm>
            <a:off x="1473086" y="3196620"/>
            <a:ext cx="420324" cy="536439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3"/>
          <p:cNvSpPr/>
          <p:nvPr/>
        </p:nvSpPr>
        <p:spPr>
          <a:xfrm>
            <a:off x="1508528" y="2232852"/>
            <a:ext cx="2792390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4"/>
          <p:cNvSpPr/>
          <p:nvPr/>
        </p:nvSpPr>
        <p:spPr>
          <a:xfrm>
            <a:off x="4501621" y="1783962"/>
            <a:ext cx="2792390" cy="434450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5"/>
          <p:cNvSpPr/>
          <p:nvPr/>
        </p:nvSpPr>
        <p:spPr>
          <a:xfrm>
            <a:off x="4570117" y="2342827"/>
            <a:ext cx="2398500" cy="324475"/>
          </a:xfrm>
          <a:prstGeom prst="roundRect">
            <a:avLst/>
          </a:prstGeom>
          <a:noFill/>
          <a:ln w="57150" cap="flat" cmpd="sng" algn="ctr">
            <a:solidFill>
              <a:srgbClr val="D247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а прямокутна виноска 8"/>
          <p:cNvSpPr/>
          <p:nvPr/>
        </p:nvSpPr>
        <p:spPr>
          <a:xfrm>
            <a:off x="5295788" y="1709980"/>
            <a:ext cx="404664" cy="433621"/>
          </a:xfrm>
          <a:prstGeom prst="wedgeRoundRectCallout">
            <a:avLst>
              <a:gd name="adj1" fmla="val -98925"/>
              <a:gd name="adj2" fmla="val 3837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80" y="4042012"/>
            <a:ext cx="1657308" cy="2385570"/>
          </a:xfrm>
          <a:prstGeom prst="rect">
            <a:avLst/>
          </a:prstGeom>
        </p:spPr>
      </p:pic>
      <p:sp>
        <p:nvSpPr>
          <p:cNvPr id="13" name="Округлена прямокутна виноска 9"/>
          <p:cNvSpPr/>
          <p:nvPr/>
        </p:nvSpPr>
        <p:spPr>
          <a:xfrm>
            <a:off x="5568119" y="2885711"/>
            <a:ext cx="404664" cy="433621"/>
          </a:xfrm>
          <a:prstGeom prst="wedgeRoundRectCallout">
            <a:avLst>
              <a:gd name="adj1" fmla="val -121047"/>
              <a:gd name="adj2" fmla="val -1214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291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theme/theme1.xml><?xml version="1.0" encoding="utf-8"?>
<a:theme xmlns:a="http://schemas.openxmlformats.org/drawingml/2006/main" name="2-v=new">
  <a:themeElements>
    <a:clrScheme name="Другая 55">
      <a:dk1>
        <a:srgbClr val="00843C"/>
      </a:dk1>
      <a:lt1>
        <a:srgbClr val="FFFFFF"/>
      </a:lt1>
      <a:dk2>
        <a:srgbClr val="091B2D"/>
      </a:dk2>
      <a:lt2>
        <a:srgbClr val="091B2D"/>
      </a:lt2>
      <a:accent1>
        <a:srgbClr val="00843C"/>
      </a:accent1>
      <a:accent2>
        <a:srgbClr val="00632C"/>
      </a:accent2>
      <a:accent3>
        <a:srgbClr val="00843C"/>
      </a:accent3>
      <a:accent4>
        <a:srgbClr val="00632C"/>
      </a:accent4>
      <a:accent5>
        <a:srgbClr val="00843C"/>
      </a:accent5>
      <a:accent6>
        <a:srgbClr val="00B050"/>
      </a:accent6>
      <a:hlink>
        <a:srgbClr val="00843C"/>
      </a:hlink>
      <a:folHlink>
        <a:srgbClr val="00843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2-v=new</Template>
  <TotalTime>10693</TotalTime>
  <Words>380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2-v=new</vt:lpstr>
      <vt:lpstr>Слайд 1</vt:lpstr>
      <vt:lpstr>Команди та виконавці</vt:lpstr>
      <vt:lpstr>Команди та виконавці</vt:lpstr>
      <vt:lpstr>Команди та виконавці</vt:lpstr>
      <vt:lpstr>Команди та виконавці</vt:lpstr>
      <vt:lpstr>Команди та виконавці</vt:lpstr>
      <vt:lpstr>Команди та виконавці</vt:lpstr>
      <vt:lpstr>Середовище програмування</vt:lpstr>
      <vt:lpstr>Запуск програми Scratch</vt:lpstr>
      <vt:lpstr>Запуск програми Scratch</vt:lpstr>
      <vt:lpstr>Вікно програми Scratch</vt:lpstr>
      <vt:lpstr>Слайд 12</vt:lpstr>
      <vt:lpstr>Запитання і завдання</vt:lpstr>
      <vt:lpstr>Запитання і завдання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vchytel-inf.at.ua</dc:creator>
  <cp:lastModifiedBy>Anna</cp:lastModifiedBy>
  <cp:revision>546</cp:revision>
  <dcterms:created xsi:type="dcterms:W3CDTF">2013-08-10T09:18:28Z</dcterms:created>
  <dcterms:modified xsi:type="dcterms:W3CDTF">2020-04-07T16:54:21Z</dcterms:modified>
</cp:coreProperties>
</file>