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4"/>
  </p:notesMasterIdLst>
  <p:sldIdLst>
    <p:sldId id="1059" r:id="rId2"/>
    <p:sldId id="1066" r:id="rId3"/>
    <p:sldId id="1060" r:id="rId4"/>
    <p:sldId id="1061" r:id="rId5"/>
    <p:sldId id="1062" r:id="rId6"/>
    <p:sldId id="1063" r:id="rId7"/>
    <p:sldId id="1064" r:id="rId8"/>
    <p:sldId id="1065" r:id="rId9"/>
    <p:sldId id="755" r:id="rId10"/>
    <p:sldId id="1067" r:id="rId11"/>
    <p:sldId id="1068" r:id="rId12"/>
    <p:sldId id="9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2" autoAdjust="0"/>
    <p:restoredTop sz="96512" autoAdjust="0"/>
  </p:normalViewPr>
  <p:slideViewPr>
    <p:cSldViewPr>
      <p:cViewPr>
        <p:scale>
          <a:sx n="80" d="100"/>
          <a:sy n="80" d="100"/>
        </p:scale>
        <p:origin x="-81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0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FCE13B40-F9F2-4E71-AC18-F41072C4B3F1}">
      <dgm:prSet phldrT="[Текст]" custT="1"/>
      <dgm:spPr/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000" i="1" noProof="0" dirty="0" smtClean="0">
              <a:solidFill>
                <a:srgbClr val="FF0000"/>
              </a:solidFill>
            </a:rPr>
            <a:t>на вкладці </a:t>
          </a:r>
          <a:r>
            <a:rPr lang="uk-UA" sz="2000" b="1" i="1" noProof="0" dirty="0" smtClean="0">
              <a:solidFill>
                <a:srgbClr val="FF0000"/>
              </a:solidFill>
            </a:rPr>
            <a:t>Властивості</a:t>
          </a:r>
          <a:r>
            <a:rPr lang="uk-UA" sz="2000" i="1" noProof="0" dirty="0" smtClean="0">
              <a:solidFill>
                <a:srgbClr val="FF0000"/>
              </a:solidFill>
            </a:rPr>
            <a:t> вікна </a:t>
          </a:r>
          <a:r>
            <a:rPr lang="uk-UA" sz="2000" b="1" i="1" noProof="0" dirty="0" smtClean="0">
              <a:solidFill>
                <a:srgbClr val="FF0000"/>
              </a:solidFill>
            </a:rPr>
            <a:t>Інспектор об'єктів </a:t>
          </a:r>
          <a:r>
            <a:rPr lang="uk-UA" sz="2000" i="1" noProof="0" dirty="0" smtClean="0">
              <a:solidFill>
                <a:srgbClr val="FF0000"/>
              </a:solidFill>
            </a:rPr>
            <a:t>в рядку </a:t>
          </a:r>
          <a:r>
            <a:rPr lang="uk-UA" sz="2000" b="1" i="1" noProof="0" dirty="0" err="1" smtClean="0">
              <a:solidFill>
                <a:srgbClr val="FF0000"/>
              </a:solidFill>
            </a:rPr>
            <a:t>Items</a:t>
          </a:r>
          <a:r>
            <a:rPr lang="uk-UA" sz="2000" i="1" noProof="0" dirty="0" smtClean="0">
              <a:solidFill>
                <a:srgbClr val="FF0000"/>
              </a:solidFill>
            </a:rPr>
            <a:t> клацнути кнопку</a:t>
          </a:r>
          <a:endParaRPr lang="uk-UA" sz="2000" i="1" noProof="0" dirty="0">
            <a:solidFill>
              <a:srgbClr val="FF0000"/>
            </a:solidFill>
          </a:endParaRP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505724CF-73FE-4F1F-810B-DEF145202D2D}">
      <dgm:prSet phldrT="[Текст]" custT="1"/>
      <dgm:spPr/>
      <dgm:t>
        <a:bodyPr/>
        <a:lstStyle/>
        <a:p>
          <a:r>
            <a:rPr lang="uk-UA" sz="20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3AD5F8B5-933B-4C46-B0E6-1895959D0445}">
      <dgm:prSet phldrT="[Текст]" custT="1"/>
      <dgm:spPr/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000" i="1" noProof="0" dirty="0" smtClean="0">
              <a:solidFill>
                <a:srgbClr val="FF0000"/>
              </a:solidFill>
            </a:rPr>
            <a:t>ввести потрібну інформацію у вікні редактора вмісту </a:t>
          </a:r>
          <a:r>
            <a:rPr lang="uk-UA" sz="2000" b="1" i="1" noProof="0" dirty="0" smtClean="0">
              <a:solidFill>
                <a:srgbClr val="FF0000"/>
              </a:solidFill>
            </a:rPr>
            <a:t>Редактор рядків</a:t>
          </a:r>
          <a:r>
            <a:rPr lang="uk-UA" sz="2000" i="1" noProof="0" dirty="0" smtClean="0">
              <a:solidFill>
                <a:srgbClr val="FF0000"/>
              </a:solidFill>
            </a:rPr>
            <a:t>;</a:t>
          </a:r>
          <a:endParaRPr lang="uk-UA" sz="2000" i="1" noProof="0" dirty="0">
            <a:solidFill>
              <a:srgbClr val="FF0000"/>
            </a:solidFill>
          </a:endParaRP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000" i="1" noProof="0" smtClean="0"/>
            <a:t>3</a:t>
          </a:r>
          <a:endParaRPr lang="uk-UA" sz="2000" i="1" noProof="0" dirty="0"/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088CBD8F-3349-48EC-A2BC-0B2D00A6B3D3}">
      <dgm:prSet phldrT="[Текст]" custT="1"/>
      <dgm:spPr/>
      <dgm:t>
        <a:bodyPr/>
        <a:lstStyle/>
        <a:p>
          <a:pPr marL="0" indent="0">
            <a:buNone/>
          </a:pPr>
          <a:r>
            <a:rPr lang="uk-UA" sz="2000" i="1" noProof="0" smtClean="0">
              <a:solidFill>
                <a:srgbClr val="FF0000"/>
              </a:solidFill>
            </a:rPr>
            <a:t>клацнути кнопку </a:t>
          </a:r>
          <a:r>
            <a:rPr lang="uk-UA" sz="2000" b="1" i="1" noProof="0" smtClean="0">
              <a:solidFill>
                <a:srgbClr val="FF0000"/>
              </a:solidFill>
            </a:rPr>
            <a:t>ОК</a:t>
          </a:r>
          <a:r>
            <a:rPr lang="uk-UA" sz="2000" i="1" noProof="0" smtClean="0">
              <a:solidFill>
                <a:srgbClr val="FF0000"/>
              </a:solidFill>
            </a:rPr>
            <a:t>.</a:t>
          </a:r>
          <a:endParaRPr lang="uk-UA" sz="2000" i="1" noProof="0" dirty="0">
            <a:solidFill>
              <a:srgbClr val="FF0000"/>
            </a:solidFill>
          </a:endParaRP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88E4D9-C227-4F21-B50C-5D996E1B66A0}" type="pres">
      <dgm:prSet presAssocID="{D7D30CB0-42E3-4872-8223-5BD4079EBA38}" presName="composite" presStyleCnt="0"/>
      <dgm:spPr/>
      <dgm:t>
        <a:bodyPr/>
        <a:lstStyle/>
        <a:p>
          <a:endParaRPr lang="uk-UA"/>
        </a:p>
      </dgm:t>
    </dgm:pt>
    <dgm:pt modelId="{D863490E-97AF-44D5-A814-FDC534B3E3CC}" type="pres">
      <dgm:prSet presAssocID="{D7D30CB0-42E3-4872-8223-5BD4079EBA3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44AEF-BD16-4508-9A5A-9640B519654B}" type="pres">
      <dgm:prSet presAssocID="{D7D30CB0-42E3-4872-8223-5BD4079EBA38}" presName="descendantText" presStyleLbl="alignAcc1" presStyleIdx="0" presStyleCnt="3" custScaleY="119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E6B48-B059-4734-9976-E402B396D814}" type="pres">
      <dgm:prSet presAssocID="{73E000F2-A519-46CF-859B-74F3E3DB4383}" presName="sp" presStyleCnt="0"/>
      <dgm:spPr/>
      <dgm:t>
        <a:bodyPr/>
        <a:lstStyle/>
        <a:p>
          <a:endParaRPr lang="uk-UA"/>
        </a:p>
      </dgm:t>
    </dgm:pt>
    <dgm:pt modelId="{44771BAD-6342-43E0-B71E-8191DECB3B5F}" type="pres">
      <dgm:prSet presAssocID="{505724CF-73FE-4F1F-810B-DEF145202D2D}" presName="composite" presStyleCnt="0"/>
      <dgm:spPr/>
      <dgm:t>
        <a:bodyPr/>
        <a:lstStyle/>
        <a:p>
          <a:endParaRPr lang="uk-UA"/>
        </a:p>
      </dgm:t>
    </dgm:pt>
    <dgm:pt modelId="{CA699784-EE11-48B7-BD5B-E6C7811778B0}" type="pres">
      <dgm:prSet presAssocID="{505724CF-73FE-4F1F-810B-DEF145202D2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B376A-E1F5-4E26-86CA-E248F361C893}" type="pres">
      <dgm:prSet presAssocID="{505724CF-73FE-4F1F-810B-DEF145202D2D}" presName="descendantText" presStyleLbl="alignAcc1" presStyleIdx="1" presStyleCnt="3" custScaleY="137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6C483-C8E1-4CC2-B679-96CCB49A70C2}" type="pres">
      <dgm:prSet presAssocID="{01D04756-EB7C-4C4D-A0C3-CDFD35EDC784}" presName="sp" presStyleCnt="0"/>
      <dgm:spPr/>
      <dgm:t>
        <a:bodyPr/>
        <a:lstStyle/>
        <a:p>
          <a:endParaRPr lang="uk-UA"/>
        </a:p>
      </dgm:t>
    </dgm:pt>
    <dgm:pt modelId="{D84507B5-2466-4D5D-A15D-7A3F0143E4D0}" type="pres">
      <dgm:prSet presAssocID="{D304DA83-E892-49A6-BA60-69FB1CA5F3EB}" presName="composite" presStyleCnt="0"/>
      <dgm:spPr/>
      <dgm:t>
        <a:bodyPr/>
        <a:lstStyle/>
        <a:p>
          <a:endParaRPr lang="uk-UA"/>
        </a:p>
      </dgm:t>
    </dgm:pt>
    <dgm:pt modelId="{D547829D-0660-4ECE-8B9B-4DD150AEB617}" type="pres">
      <dgm:prSet presAssocID="{D304DA83-E892-49A6-BA60-69FB1CA5F3E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4A936-A0BD-4697-B593-D6F4E69814DB}" type="pres">
      <dgm:prSet presAssocID="{D304DA83-E892-49A6-BA60-69FB1CA5F3EB}" presName="descendantText" presStyleLbl="alignAcc1" presStyleIdx="2" presStyleCnt="3" custScaleY="137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7C029C-5F6A-4EC3-945F-45AD671E5A6F}" type="presOf" srcId="{D304DA83-E892-49A6-BA60-69FB1CA5F3EB}" destId="{D547829D-0660-4ECE-8B9B-4DD150AEB617}" srcOrd="0" destOrd="0" presId="urn:microsoft.com/office/officeart/2005/8/layout/chevron2"/>
    <dgm:cxn modelId="{8FFCE04D-CFDE-43DF-900E-E97792AAEF90}" type="presOf" srcId="{505724CF-73FE-4F1F-810B-DEF145202D2D}" destId="{CA699784-EE11-48B7-BD5B-E6C7811778B0}" srcOrd="0" destOrd="0" presId="urn:microsoft.com/office/officeart/2005/8/layout/chevron2"/>
    <dgm:cxn modelId="{ADC6A827-1898-40CF-890E-929ABD36E936}" type="presOf" srcId="{088CBD8F-3349-48EC-A2BC-0B2D00A6B3D3}" destId="{9E04A936-A0BD-4697-B593-D6F4E69814DB}" srcOrd="0" destOrd="0" presId="urn:microsoft.com/office/officeart/2005/8/layout/chevron2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BB0D5FD7-B560-4FC6-A420-1573AC984931}" type="presOf" srcId="{3AD5F8B5-933B-4C46-B0E6-1895959D0445}" destId="{E5CB376A-E1F5-4E26-86CA-E248F361C893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18847508-33DC-49E0-A44C-31A5F6D3180D}" type="presOf" srcId="{D78CCA78-9DA2-42F1-AEC8-9213A79BDB16}" destId="{90F7D88D-44C1-4494-B17A-D58C5BD2886B}" srcOrd="0" destOrd="0" presId="urn:microsoft.com/office/officeart/2005/8/layout/chevron2"/>
    <dgm:cxn modelId="{B1B5AE07-5B76-49D3-9295-91C96AB8FA73}" type="presOf" srcId="{D7D30CB0-42E3-4872-8223-5BD4079EBA38}" destId="{D863490E-97AF-44D5-A814-FDC534B3E3CC}" srcOrd="0" destOrd="0" presId="urn:microsoft.com/office/officeart/2005/8/layout/chevron2"/>
    <dgm:cxn modelId="{FE153229-9325-4F42-BA38-0655F5BD560B}" type="presOf" srcId="{FCE13B40-F9F2-4E71-AC18-F41072C4B3F1}" destId="{3F244AEF-BD16-4508-9A5A-9640B519654B}" srcOrd="0" destOrd="0" presId="urn:microsoft.com/office/officeart/2005/8/layout/chevron2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99E171CF-BE77-4C2D-B61C-32E7E3535C65}" type="presParOf" srcId="{90F7D88D-44C1-4494-B17A-D58C5BD2886B}" destId="{E988E4D9-C227-4F21-B50C-5D996E1B66A0}" srcOrd="0" destOrd="0" presId="urn:microsoft.com/office/officeart/2005/8/layout/chevron2"/>
    <dgm:cxn modelId="{18180FDA-AC05-444A-8818-7EB7CC9BBEF6}" type="presParOf" srcId="{E988E4D9-C227-4F21-B50C-5D996E1B66A0}" destId="{D863490E-97AF-44D5-A814-FDC534B3E3CC}" srcOrd="0" destOrd="0" presId="urn:microsoft.com/office/officeart/2005/8/layout/chevron2"/>
    <dgm:cxn modelId="{A84EC3BC-4A65-402F-B7B4-C019E196073D}" type="presParOf" srcId="{E988E4D9-C227-4F21-B50C-5D996E1B66A0}" destId="{3F244AEF-BD16-4508-9A5A-9640B519654B}" srcOrd="1" destOrd="0" presId="urn:microsoft.com/office/officeart/2005/8/layout/chevron2"/>
    <dgm:cxn modelId="{A4143DF0-E210-472A-A292-0B441D6DF671}" type="presParOf" srcId="{90F7D88D-44C1-4494-B17A-D58C5BD2886B}" destId="{680E6B48-B059-4734-9976-E402B396D814}" srcOrd="1" destOrd="0" presId="urn:microsoft.com/office/officeart/2005/8/layout/chevron2"/>
    <dgm:cxn modelId="{DA8195F5-D845-41BC-8FBE-FB8E4C8756AF}" type="presParOf" srcId="{90F7D88D-44C1-4494-B17A-D58C5BD2886B}" destId="{44771BAD-6342-43E0-B71E-8191DECB3B5F}" srcOrd="2" destOrd="0" presId="urn:microsoft.com/office/officeart/2005/8/layout/chevron2"/>
    <dgm:cxn modelId="{7AA29980-C373-4E42-A2D2-ABD812FCEC1B}" type="presParOf" srcId="{44771BAD-6342-43E0-B71E-8191DECB3B5F}" destId="{CA699784-EE11-48B7-BD5B-E6C7811778B0}" srcOrd="0" destOrd="0" presId="urn:microsoft.com/office/officeart/2005/8/layout/chevron2"/>
    <dgm:cxn modelId="{67F0D688-F1EE-4B9A-BB68-F4704E02687D}" type="presParOf" srcId="{44771BAD-6342-43E0-B71E-8191DECB3B5F}" destId="{E5CB376A-E1F5-4E26-86CA-E248F361C893}" srcOrd="1" destOrd="0" presId="urn:microsoft.com/office/officeart/2005/8/layout/chevron2"/>
    <dgm:cxn modelId="{4D8D55E2-0562-4B1D-AC1C-74340E800484}" type="presParOf" srcId="{90F7D88D-44C1-4494-B17A-D58C5BD2886B}" destId="{9DE6C483-C8E1-4CC2-B679-96CCB49A70C2}" srcOrd="3" destOrd="0" presId="urn:microsoft.com/office/officeart/2005/8/layout/chevron2"/>
    <dgm:cxn modelId="{D88ED7C0-7A6A-4C53-B46F-9B728EBDAD7F}" type="presParOf" srcId="{90F7D88D-44C1-4494-B17A-D58C5BD2886B}" destId="{D84507B5-2466-4D5D-A15D-7A3F0143E4D0}" srcOrd="4" destOrd="0" presId="urn:microsoft.com/office/officeart/2005/8/layout/chevron2"/>
    <dgm:cxn modelId="{9746BE1C-843D-452B-9957-3F46D78E02CA}" type="presParOf" srcId="{D84507B5-2466-4D5D-A15D-7A3F0143E4D0}" destId="{D547829D-0660-4ECE-8B9B-4DD150AEB617}" srcOrd="0" destOrd="0" presId="urn:microsoft.com/office/officeart/2005/8/layout/chevron2"/>
    <dgm:cxn modelId="{A7E894F7-BBDF-4FA1-A30B-898AA2BA7D36}" type="presParOf" srcId="{D84507B5-2466-4D5D-A15D-7A3F0143E4D0}" destId="{9E04A936-A0BD-4697-B593-D6F4E69814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210936" y="340851"/>
          <a:ext cx="1406245" cy="984371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1</a:t>
          </a:r>
        </a:p>
      </dsp:txBody>
      <dsp:txXfrm rot="5400000">
        <a:off x="-210936" y="340851"/>
        <a:ext cx="1406245" cy="984371"/>
      </dsp:txXfrm>
    </dsp:sp>
    <dsp:sp modelId="{3F244AEF-BD16-4508-9A5A-9640B519654B}">
      <dsp:nvSpPr>
        <dsp:cNvPr id="0" name=""/>
        <dsp:cNvSpPr/>
      </dsp:nvSpPr>
      <dsp:spPr>
        <a:xfrm rot="5400000">
          <a:off x="2575863" y="-1551698"/>
          <a:ext cx="1094302" cy="4277286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dk1">
              <a:alpha val="90000"/>
              <a:tint val="4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000" i="1" kern="1200" noProof="0" dirty="0" smtClean="0">
              <a:solidFill>
                <a:srgbClr val="FF0000"/>
              </a:solidFill>
            </a:rPr>
            <a:t>на вкладці </a:t>
          </a:r>
          <a:r>
            <a:rPr lang="uk-UA" sz="2000" b="1" i="1" kern="1200" noProof="0" dirty="0" smtClean="0">
              <a:solidFill>
                <a:srgbClr val="FF0000"/>
              </a:solidFill>
            </a:rPr>
            <a:t>Властивості</a:t>
          </a:r>
          <a:r>
            <a:rPr lang="uk-UA" sz="2000" i="1" kern="1200" noProof="0" dirty="0" smtClean="0">
              <a:solidFill>
                <a:srgbClr val="FF0000"/>
              </a:solidFill>
            </a:rPr>
            <a:t> вікна </a:t>
          </a:r>
          <a:r>
            <a:rPr lang="uk-UA" sz="2000" b="1" i="1" kern="1200" noProof="0" dirty="0" smtClean="0">
              <a:solidFill>
                <a:srgbClr val="FF0000"/>
              </a:solidFill>
            </a:rPr>
            <a:t>Інспектор об'єктів </a:t>
          </a:r>
          <a:r>
            <a:rPr lang="uk-UA" sz="2000" i="1" kern="1200" noProof="0" dirty="0" smtClean="0">
              <a:solidFill>
                <a:srgbClr val="FF0000"/>
              </a:solidFill>
            </a:rPr>
            <a:t>в рядку </a:t>
          </a:r>
          <a:r>
            <a:rPr lang="uk-UA" sz="2000" b="1" i="1" kern="1200" noProof="0" dirty="0" err="1" smtClean="0">
              <a:solidFill>
                <a:srgbClr val="FF0000"/>
              </a:solidFill>
            </a:rPr>
            <a:t>Items</a:t>
          </a:r>
          <a:r>
            <a:rPr lang="uk-UA" sz="2000" i="1" kern="1200" noProof="0" dirty="0" smtClean="0">
              <a:solidFill>
                <a:srgbClr val="FF0000"/>
              </a:solidFill>
            </a:rPr>
            <a:t> клацнути кнопку</a:t>
          </a:r>
          <a:endParaRPr lang="uk-UA" sz="2000" i="1" kern="1200" noProof="0" dirty="0">
            <a:solidFill>
              <a:srgbClr val="FF0000"/>
            </a:solidFill>
          </a:endParaRPr>
        </a:p>
      </dsp:txBody>
      <dsp:txXfrm rot="5400000">
        <a:off x="2575863" y="-1551698"/>
        <a:ext cx="1094302" cy="4277286"/>
      </dsp:txXfrm>
    </dsp:sp>
    <dsp:sp modelId="{CA699784-EE11-48B7-BD5B-E6C7811778B0}">
      <dsp:nvSpPr>
        <dsp:cNvPr id="0" name=""/>
        <dsp:cNvSpPr/>
      </dsp:nvSpPr>
      <dsp:spPr>
        <a:xfrm rot="5400000">
          <a:off x="-210936" y="1746790"/>
          <a:ext cx="1406245" cy="984371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2</a:t>
          </a:r>
        </a:p>
      </dsp:txBody>
      <dsp:txXfrm rot="5400000">
        <a:off x="-210936" y="1746790"/>
        <a:ext cx="1406245" cy="984371"/>
      </dsp:txXfrm>
    </dsp:sp>
    <dsp:sp modelId="{E5CB376A-E1F5-4E26-86CA-E248F361C893}">
      <dsp:nvSpPr>
        <dsp:cNvPr id="0" name=""/>
        <dsp:cNvSpPr/>
      </dsp:nvSpPr>
      <dsp:spPr>
        <a:xfrm rot="5400000">
          <a:off x="2494612" y="-145759"/>
          <a:ext cx="1256804" cy="4277286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dk1">
              <a:alpha val="90000"/>
              <a:tint val="4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000" i="1" kern="1200" noProof="0" dirty="0" smtClean="0">
              <a:solidFill>
                <a:srgbClr val="FF0000"/>
              </a:solidFill>
            </a:rPr>
            <a:t>ввести потрібну інформацію у вікні редактора вмісту </a:t>
          </a:r>
          <a:r>
            <a:rPr lang="uk-UA" sz="2000" b="1" i="1" kern="1200" noProof="0" dirty="0" smtClean="0">
              <a:solidFill>
                <a:srgbClr val="FF0000"/>
              </a:solidFill>
            </a:rPr>
            <a:t>Редактор рядків</a:t>
          </a:r>
          <a:r>
            <a:rPr lang="uk-UA" sz="2000" i="1" kern="1200" noProof="0" dirty="0" smtClean="0">
              <a:solidFill>
                <a:srgbClr val="FF0000"/>
              </a:solidFill>
            </a:rPr>
            <a:t>;</a:t>
          </a:r>
          <a:endParaRPr lang="uk-UA" sz="2000" i="1" kern="1200" noProof="0" dirty="0">
            <a:solidFill>
              <a:srgbClr val="FF0000"/>
            </a:solidFill>
          </a:endParaRPr>
        </a:p>
      </dsp:txBody>
      <dsp:txXfrm rot="5400000">
        <a:off x="2494612" y="-145759"/>
        <a:ext cx="1256804" cy="4277286"/>
      </dsp:txXfrm>
    </dsp:sp>
    <dsp:sp modelId="{D547829D-0660-4ECE-8B9B-4DD150AEB617}">
      <dsp:nvSpPr>
        <dsp:cNvPr id="0" name=""/>
        <dsp:cNvSpPr/>
      </dsp:nvSpPr>
      <dsp:spPr>
        <a:xfrm rot="5400000">
          <a:off x="-210936" y="3152729"/>
          <a:ext cx="1406245" cy="984371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smtClean="0"/>
            <a:t>3</a:t>
          </a:r>
          <a:endParaRPr lang="uk-UA" sz="2000" i="1" kern="1200" noProof="0" dirty="0"/>
        </a:p>
      </dsp:txBody>
      <dsp:txXfrm rot="5400000">
        <a:off x="-210936" y="3152729"/>
        <a:ext cx="1406245" cy="984371"/>
      </dsp:txXfrm>
    </dsp:sp>
    <dsp:sp modelId="{9E04A936-A0BD-4697-B593-D6F4E69814DB}">
      <dsp:nvSpPr>
        <dsp:cNvPr id="0" name=""/>
        <dsp:cNvSpPr/>
      </dsp:nvSpPr>
      <dsp:spPr>
        <a:xfrm rot="5400000">
          <a:off x="2494612" y="1260179"/>
          <a:ext cx="1256804" cy="4277286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dk1">
              <a:alpha val="90000"/>
              <a:tint val="4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i="1" kern="1200" noProof="0" smtClean="0">
              <a:solidFill>
                <a:srgbClr val="FF0000"/>
              </a:solidFill>
            </a:rPr>
            <a:t>клацнути кнопку </a:t>
          </a:r>
          <a:r>
            <a:rPr lang="uk-UA" sz="2000" b="1" i="1" kern="1200" noProof="0" smtClean="0">
              <a:solidFill>
                <a:srgbClr val="FF0000"/>
              </a:solidFill>
            </a:rPr>
            <a:t>ОК</a:t>
          </a:r>
          <a:r>
            <a:rPr lang="uk-UA" sz="2000" i="1" kern="1200" noProof="0" smtClean="0">
              <a:solidFill>
                <a:srgbClr val="FF0000"/>
              </a:solidFill>
            </a:rPr>
            <a:t>.</a:t>
          </a:r>
          <a:endParaRPr lang="uk-UA" sz="2000" i="1" kern="1200" noProof="0" dirty="0">
            <a:solidFill>
              <a:srgbClr val="FF0000"/>
            </a:solidFill>
          </a:endParaRPr>
        </a:p>
      </dsp:txBody>
      <dsp:txXfrm rot="5400000">
        <a:off x="2494612" y="1260179"/>
        <a:ext cx="1256804" cy="4277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1256E-8122-492F-8434-A5E06140AAD7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7C828-ADB2-4F57-BBE5-06BEDEE27A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3625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83F7-9346-4AD5-8EFC-1D69FC147018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438376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83F7-9346-4AD5-8EFC-1D69FC147018}" type="slidenum">
              <a:rPr lang="uk-UA" smtClean="0"/>
              <a:pPr/>
              <a:t>9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869396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83F7-9346-4AD5-8EFC-1D69FC147018}" type="slidenum">
              <a:rPr lang="uk-UA" smtClean="0"/>
              <a:pPr/>
              <a:t>12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438376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336766" cy="565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3527425"/>
            <a:ext cx="9144000" cy="3357563"/>
          </a:xfrm>
          <a:prstGeom prst="rect">
            <a:avLst/>
          </a:prstGeom>
          <a:gradFill>
            <a:gsLst>
              <a:gs pos="0">
                <a:srgbClr val="004D86"/>
              </a:gs>
              <a:gs pos="100000">
                <a:schemeClr val="tx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36767" y="-1726"/>
            <a:ext cx="4807233" cy="3646749"/>
          </a:xfrm>
        </p:spPr>
        <p:txBody>
          <a:bodyPr/>
          <a:lstStyle>
            <a:lvl1pPr algn="ctr">
              <a:defRPr sz="44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BB50B-3705-4B77-895D-1505E85136B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021288"/>
            <a:ext cx="5699686" cy="99124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893739"/>
            <a:ext cx="5699686" cy="991249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1" y="2078846"/>
            <a:ext cx="4597401" cy="4912272"/>
            <a:chOff x="433724" y="1797526"/>
            <a:chExt cx="4597401" cy="4912272"/>
          </a:xfrm>
        </p:grpSpPr>
        <p:pic>
          <p:nvPicPr>
            <p:cNvPr id="16" name="Picture 2" descr="C:\Users\adam\Desktop\klas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724" y="1844824"/>
              <a:ext cx="4597401" cy="486497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23"/>
            <p:cNvSpPr>
              <a:spLocks noChangeArrowheads="1"/>
            </p:cNvSpPr>
            <p:nvPr userDrawn="1"/>
          </p:nvSpPr>
          <p:spPr bwMode="gray">
            <a:xfrm rot="20995103">
              <a:off x="1896638" y="1797526"/>
              <a:ext cx="1440160" cy="1445472"/>
            </a:xfrm>
            <a:prstGeom prst="ellipse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uk-UA" sz="4800" b="1" i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8</a:t>
              </a:r>
              <a:endParaRPr lang="uk-UA" sz="8000" b="1" i="1" cap="all" spc="0" dirty="0">
                <a:ln w="38100" cmpd="sng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6337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6337300"/>
          </a:xfrm>
        </p:spPr>
        <p:txBody>
          <a:bodyPr vert="eaVert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4973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і таблиц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таблиці 2"/>
          <p:cNvSpPr>
            <a:spLocks noGrp="1"/>
          </p:cNvSpPr>
          <p:nvPr>
            <p:ph type="tbl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7240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і діаг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діаграми 2"/>
          <p:cNvSpPr>
            <a:spLocks noGrp="1"/>
          </p:cNvSpPr>
          <p:nvPr>
            <p:ph type="chart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92307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indent="-187325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7688" indent="-153987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325" indent="-174625" algn="l" rtl="0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6963" indent="-173037" algn="l" rtl="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indent="-101600" algn="l" rtl="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indent="-166370" algn="l" rtl="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z="1800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indent="-161289" algn="l" rtl="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indent="-168910" algn="l" rtl="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indent="-163829" algn="l" rtl="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400" b="0" i="0" u="none" strike="noStrike" cap="none" baseline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 lang="ru-RU"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0" y="6237312"/>
            <a:ext cx="78072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1"/>
          <a:lstStyle>
            <a:lvl1pPr marL="0" marR="0" indent="0" algn="ctr" rtl="0">
              <a:defRPr sz="14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0572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87109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467544" y="162512"/>
            <a:ext cx="7776864" cy="532820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 algn="ctr">
              <a:defRPr kumimoji="0" lang="uk-UA" sz="2800" b="1" i="0" u="none" strike="noStrike" cap="none" spc="0" normalizeH="0" baseline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6907315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34282"/>
            <a:ext cx="7391400" cy="563563"/>
          </a:xfrm>
        </p:spPr>
        <p:txBody>
          <a:bodyPr/>
          <a:lstStyle>
            <a:lvl1pPr>
              <a:defRPr sz="24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84928" y="6525344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>
                <a:latin typeface="+mn-lt"/>
              </a:rPr>
              <a:t>Допомога при </a:t>
            </a:r>
            <a:r>
              <a:rPr lang="uk-UA" sz="1400" i="1" dirty="0" smtClean="0">
                <a:latin typeface="+mn-lt"/>
              </a:rPr>
              <a:t>вивченні </a:t>
            </a:r>
            <a:r>
              <a:rPr lang="uk-UA" sz="1400" i="1" dirty="0" smtClean="0">
                <a:latin typeface="+mn-lt"/>
              </a:rPr>
              <a:t>інформатики</a:t>
            </a:r>
            <a:endParaRPr lang="ru-RU" sz="1400" b="1" i="1" dirty="0">
              <a:latin typeface="+mn-lt"/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0" y="6543822"/>
            <a:ext cx="336229" cy="314178"/>
            <a:chOff x="433724" y="1797526"/>
            <a:chExt cx="4597401" cy="4912272"/>
          </a:xfrm>
        </p:grpSpPr>
        <p:pic>
          <p:nvPicPr>
            <p:cNvPr id="8" name="Picture 2" descr="C:\Users\adam\Desktop\klas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724" y="1844824"/>
              <a:ext cx="4597401" cy="486497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val 23"/>
            <p:cNvSpPr>
              <a:spLocks noChangeArrowheads="1"/>
            </p:cNvSpPr>
            <p:nvPr userDrawn="1"/>
          </p:nvSpPr>
          <p:spPr bwMode="gray">
            <a:xfrm rot="20995103">
              <a:off x="1896638" y="1797526"/>
              <a:ext cx="1440160" cy="1445472"/>
            </a:xfrm>
            <a:prstGeom prst="ellipse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uk-UA" sz="8000" b="1" i="1" cap="all" spc="0" dirty="0">
                <a:ln w="38100" cmpd="sng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2716706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241425"/>
            <a:ext cx="4038600" cy="524827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241425"/>
            <a:ext cx="4038600" cy="524827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1733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18037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35133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29337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>
                <a:solidFill>
                  <a:schemeClr val="accent3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46044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953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12132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5"/>
          <p:cNvSpPr>
            <a:spLocks noChangeArrowheads="1"/>
          </p:cNvSpPr>
          <p:nvPr/>
        </p:nvSpPr>
        <p:spPr bwMode="gray">
          <a:xfrm>
            <a:off x="0" y="798513"/>
            <a:ext cx="9144000" cy="312737"/>
          </a:xfrm>
          <a:prstGeom prst="rect">
            <a:avLst/>
          </a:prstGeom>
          <a:solidFill>
            <a:srgbClr val="69FFAD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798513"/>
            <a:ext cx="9144000" cy="312737"/>
          </a:xfrm>
          <a:prstGeom prst="rect">
            <a:avLst/>
          </a:prstGeom>
          <a:solidFill>
            <a:srgbClr val="BEF4BA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white">
          <a:xfrm>
            <a:off x="1488" y="8091"/>
            <a:ext cx="9144000" cy="836613"/>
          </a:xfrm>
          <a:prstGeom prst="rect">
            <a:avLst/>
          </a:prstGeom>
          <a:solidFill>
            <a:srgbClr val="00B451">
              <a:alpha val="92549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14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en-US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24200" y="6553200"/>
            <a:ext cx="21336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781908" y="70212"/>
            <a:ext cx="7391400" cy="69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/>
            <a:r>
              <a:rPr lang="uk-UA" dirty="0" smtClean="0"/>
              <a:t>Зразок заголовка</a:t>
            </a:r>
            <a:endParaRPr lang="en-US" dirty="0" smtClean="0"/>
          </a:p>
        </p:txBody>
      </p:sp>
      <p:grpSp>
        <p:nvGrpSpPr>
          <p:cNvPr id="3" name="Группа 2"/>
          <p:cNvGrpSpPr/>
          <p:nvPr/>
        </p:nvGrpSpPr>
        <p:grpSpPr>
          <a:xfrm>
            <a:off x="7956376" y="70211"/>
            <a:ext cx="1165072" cy="1198549"/>
            <a:chOff x="6804248" y="1609133"/>
            <a:chExt cx="1584176" cy="1456604"/>
          </a:xfrm>
        </p:grpSpPr>
        <p:sp>
          <p:nvSpPr>
            <p:cNvPr id="17" name="Freeform 22" descr="55282"/>
            <p:cNvSpPr>
              <a:spLocks/>
            </p:cNvSpPr>
            <p:nvPr/>
          </p:nvSpPr>
          <p:spPr bwMode="gray">
            <a:xfrm>
              <a:off x="7099216" y="2337435"/>
              <a:ext cx="950891" cy="635453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1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/>
          </p:spPr>
          <p:txBody>
            <a:bodyPr/>
            <a:lstStyle/>
            <a:p>
              <a:endParaRPr lang="uk-UA"/>
            </a:p>
          </p:txBody>
        </p:sp>
        <p:pic>
          <p:nvPicPr>
            <p:cNvPr id="18" name="Picture 2" descr="http://inspitech.ru/wp-content/uploads/2013/11/111111-634x325.jpg"/>
            <p:cNvPicPr>
              <a:picLocks noChangeAspect="1" noChangeArrowheads="1"/>
            </p:cNvPicPr>
            <p:nvPr userDrawn="1"/>
          </p:nvPicPr>
          <p:blipFill rotWithShape="1">
            <a:blip r:embed="rId1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2871" t="4259" r="2871" b="-4259"/>
            <a:stretch/>
          </p:blipFill>
          <p:spPr bwMode="auto">
            <a:xfrm>
              <a:off x="6923854" y="1609133"/>
              <a:ext cx="1226837" cy="1456604"/>
            </a:xfrm>
            <a:prstGeom prst="pie">
              <a:avLst>
                <a:gd name="adj1" fmla="val 8137350"/>
                <a:gd name="adj2" fmla="val 13620670"/>
              </a:avLst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/>
            <p:cNvPicPr>
              <a:picLocks noChangeAspect="1" noChangeArrowheads="1"/>
            </p:cNvPicPr>
            <p:nvPr userDrawn="1"/>
          </p:nvPicPr>
          <p:blipFill rotWithShape="1"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3571" r="4541"/>
            <a:stretch/>
          </p:blipFill>
          <p:spPr bwMode="auto">
            <a:xfrm>
              <a:off x="6874967" y="1724849"/>
              <a:ext cx="1396164" cy="1192900"/>
            </a:xfrm>
            <a:prstGeom prst="pie">
              <a:avLst>
                <a:gd name="adj1" fmla="val 8137671"/>
                <a:gd name="adj2" fmla="val 13545664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7" descr="http://sostav.ua/app/public/images/news/2013/09/26/ftech_04.jpg?rand=0.23995255399495363"/>
            <p:cNvPicPr>
              <a:picLocks noChangeAspect="1" noChangeArrowheads="1"/>
            </p:cNvPicPr>
            <p:nvPr userDrawn="1"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6255" r="4165"/>
            <a:stretch/>
          </p:blipFill>
          <p:spPr bwMode="auto">
            <a:xfrm>
              <a:off x="6959601" y="1745501"/>
              <a:ext cx="1337850" cy="1160945"/>
            </a:xfrm>
            <a:prstGeom prst="pie">
              <a:avLst>
                <a:gd name="adj1" fmla="val 18689472"/>
                <a:gd name="adj2" fmla="val 2838853"/>
              </a:avLst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/>
            <p:cNvPicPr>
              <a:picLocks noChangeAspect="1" noChangeArrowheads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2729" y="1687068"/>
              <a:ext cx="1355119" cy="1298678"/>
            </a:xfrm>
            <a:prstGeom prst="pie">
              <a:avLst>
                <a:gd name="adj1" fmla="val 2773342"/>
                <a:gd name="adj2" fmla="val 802804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12" descr="http://static1.repo.aif.ru/1/2c/271241/7e6dd6328aed1f24eda9283e4253632c.jpg"/>
            <p:cNvPicPr>
              <a:picLocks noChangeAspect="1" noChangeArrowheads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590" y="1703610"/>
              <a:ext cx="1397023" cy="1230501"/>
            </a:xfrm>
            <a:prstGeom prst="pie">
              <a:avLst>
                <a:gd name="adj1" fmla="val 13533095"/>
                <a:gd name="adj2" fmla="val 18752966"/>
              </a:avLst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Oval 23"/>
            <p:cNvSpPr>
              <a:spLocks noChangeArrowheads="1"/>
            </p:cNvSpPr>
            <p:nvPr/>
          </p:nvSpPr>
          <p:spPr bwMode="gray">
            <a:xfrm>
              <a:off x="7303982" y="2127365"/>
              <a:ext cx="531500" cy="4740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7261042" y="1959370"/>
              <a:ext cx="452808" cy="78549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BottomRigh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uk-UA" sz="3600" b="1" i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8</a:t>
              </a:r>
              <a:endParaRPr lang="uk-UA" sz="4400" b="1" i="1" cap="none" spc="0" dirty="0">
                <a:ln w="11430"/>
                <a:solidFill>
                  <a:schemeClr val="accent3">
                    <a:lumMod val="75000"/>
                    <a:lumOff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" name="Овал 1"/>
            <p:cNvSpPr/>
            <p:nvPr userDrawn="1"/>
          </p:nvSpPr>
          <p:spPr bwMode="auto">
            <a:xfrm>
              <a:off x="6804248" y="1609133"/>
              <a:ext cx="1584176" cy="1456604"/>
            </a:xfrm>
            <a:prstGeom prst="ellipse">
              <a:avLst/>
            </a:prstGeom>
            <a:noFill/>
            <a:ln w="50800">
              <a:solidFill>
                <a:srgbClr val="00B050"/>
              </a:solidFill>
              <a:miter lim="800000"/>
              <a:headEnd/>
              <a:tailEnd/>
            </a:ln>
            <a:effectLst>
              <a:glow rad="25400">
                <a:srgbClr val="75EBA5">
                  <a:alpha val="40000"/>
                </a:srgbClr>
              </a:glow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01600" prst="riblet"/>
              <a:bevelB prst="angle"/>
            </a:sp3d>
            <a:extLst/>
          </p:spPr>
          <p:txBody>
            <a:bodyPr wrap="none"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042"/>
          <a:stretch/>
        </p:blipFill>
        <p:spPr bwMode="auto">
          <a:xfrm>
            <a:off x="0" y="98285"/>
            <a:ext cx="972121" cy="76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 userDrawn="1"/>
        </p:nvSpPr>
        <p:spPr>
          <a:xfrm>
            <a:off x="284928" y="6525344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>
                <a:latin typeface="+mn-lt"/>
              </a:rPr>
              <a:t>Допомога при вивченні інформатики</a:t>
            </a:r>
            <a:endParaRPr lang="ru-RU" sz="1400" b="1" i="1" dirty="0">
              <a:latin typeface="+mn-lt"/>
            </a:endParaRPr>
          </a:p>
        </p:txBody>
      </p:sp>
      <p:grpSp>
        <p:nvGrpSpPr>
          <p:cNvPr id="27" name="Группа 26"/>
          <p:cNvGrpSpPr/>
          <p:nvPr userDrawn="1"/>
        </p:nvGrpSpPr>
        <p:grpSpPr>
          <a:xfrm>
            <a:off x="0" y="6543822"/>
            <a:ext cx="336229" cy="314178"/>
            <a:chOff x="433724" y="1797526"/>
            <a:chExt cx="4597401" cy="4912272"/>
          </a:xfrm>
        </p:grpSpPr>
        <p:pic>
          <p:nvPicPr>
            <p:cNvPr id="28" name="Picture 2" descr="C:\Users\adam\Desktop\klas.png"/>
            <p:cNvPicPr>
              <a:picLocks noChangeAspect="1" noChangeArrowheads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724" y="1844824"/>
              <a:ext cx="4597401" cy="486497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Oval 23"/>
            <p:cNvSpPr>
              <a:spLocks noChangeArrowheads="1"/>
            </p:cNvSpPr>
            <p:nvPr userDrawn="1"/>
          </p:nvSpPr>
          <p:spPr bwMode="gray">
            <a:xfrm rot="20995103">
              <a:off x="1896638" y="1797526"/>
              <a:ext cx="1440160" cy="1445472"/>
            </a:xfrm>
            <a:prstGeom prst="ellipse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uk-UA" sz="8000" b="1" i="1" cap="all" spc="0" dirty="0">
                <a:ln w="38100" cmpd="sng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 cap="none" spc="0">
          <a:ln/>
          <a:solidFill>
            <a:schemeClr val="accent3"/>
          </a:solidFill>
          <a:effectLst/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accent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круглена прямокутна виноска 1"/>
          <p:cNvSpPr/>
          <p:nvPr/>
        </p:nvSpPr>
        <p:spPr>
          <a:xfrm>
            <a:off x="-18256" y="6156666"/>
            <a:ext cx="2862064" cy="747464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Урок 41</a:t>
            </a:r>
            <a:endParaRPr lang="uk-UA" sz="4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6012160" y="6319664"/>
            <a:ext cx="2880320" cy="53833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</a:rPr>
              <a:t>Розділ 6</a:t>
            </a:r>
            <a:r>
              <a:rPr lang="uk-UA" sz="24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kumimoji="0" lang="en-US" sz="2400" b="1" i="0" u="none" strike="noStrike" kern="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Verdana" pitchFamily="34" charset="0"/>
              </a:rPr>
              <a:t>§ </a:t>
            </a:r>
            <a:r>
              <a:rPr kumimoji="0" lang="uk-UA" sz="2400" b="1" i="0" u="none" strike="noStrike" kern="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Verdana" pitchFamily="34" charset="0"/>
              </a:rPr>
              <a:t>24</a:t>
            </a:r>
            <a:endParaRPr kumimoji="0" lang="en-US" sz="2400" b="1" i="0" u="none" strike="noStrike" kern="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Verdana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black">
          <a:xfrm>
            <a:off x="4355976" y="0"/>
            <a:ext cx="4788024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4763" lvl="0">
              <a:spcAft>
                <a:spcPts val="0"/>
              </a:spcAft>
            </a:pPr>
            <a:r>
              <a:rPr lang="uk-UA" sz="2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Складання та виконання алгоритмів з елементами управління для </a:t>
            </a:r>
            <a:r>
              <a:rPr lang="uk-UA" sz="2200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задання</a:t>
            </a:r>
            <a:r>
              <a:rPr lang="uk-UA" sz="2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логічного значення величини. Елемент управління </a:t>
            </a:r>
            <a:r>
              <a:rPr lang="uk-UA" sz="2200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“Список</a:t>
            </a:r>
            <a:r>
              <a:rPr lang="uk-UA" sz="2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що </a:t>
            </a:r>
            <a:r>
              <a:rPr lang="uk-UA" sz="2200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розкривається”</a:t>
            </a:r>
            <a:r>
              <a:rPr lang="uk-UA" sz="2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uk-UA" sz="22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Batang"/>
            </a:endParaRPr>
          </a:p>
        </p:txBody>
      </p:sp>
      <p:pic>
        <p:nvPicPr>
          <p:cNvPr id="7174" name="Picture 6" descr="http://ghostblog-lexqrk.rhcloud.com/content/images/2015/10/Pyth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05064"/>
            <a:ext cx="1850471" cy="18504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F:\Документи\Sait\сайт кабінет\icons\pasc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517" y="4824772"/>
            <a:ext cx="2663082" cy="1088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F:\Документи\Sait\сайт кабінет\icons\c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87" y="3623878"/>
            <a:ext cx="1733833" cy="11336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http://www.activetech.fr/data/images_references/delphi0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763" t="13195" r="21312" b="39009"/>
          <a:stretch/>
        </p:blipFill>
        <p:spPr bwMode="auto">
          <a:xfrm>
            <a:off x="5924374" y="5094975"/>
            <a:ext cx="1671962" cy="10912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492224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078" t="42702" r="23626" b="5127"/>
          <a:stretch>
            <a:fillRect/>
          </a:stretch>
        </p:blipFill>
        <p:spPr bwMode="auto">
          <a:xfrm>
            <a:off x="0" y="1412776"/>
            <a:ext cx="9144000" cy="512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391400" cy="563563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uk-UA" sz="3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Працюємо за комп’ютером</a:t>
            </a:r>
            <a:endParaRPr lang="uk-UA" sz="3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uk-UA" sz="3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Працюємо за комп’ютером</a:t>
            </a:r>
            <a:endParaRPr lang="uk-UA" sz="3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125" t="34238" r="41376" b="37749"/>
          <a:stretch>
            <a:fillRect/>
          </a:stretch>
        </p:blipFill>
        <p:spPr bwMode="auto">
          <a:xfrm>
            <a:off x="0" y="1412776"/>
            <a:ext cx="91440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круглена прямокутна виноска 1"/>
          <p:cNvSpPr/>
          <p:nvPr/>
        </p:nvSpPr>
        <p:spPr>
          <a:xfrm>
            <a:off x="-18256" y="6156666"/>
            <a:ext cx="2862064" cy="747464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Урок 41</a:t>
            </a:r>
            <a:endParaRPr lang="uk-UA" sz="4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6029486" y="6261230"/>
            <a:ext cx="2880320" cy="53833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</a:rPr>
              <a:t>Розділ </a:t>
            </a:r>
            <a:r>
              <a:rPr kumimoji="0" lang="en-US" sz="2400" b="1" i="0" u="none" strike="noStrike" kern="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</a:rPr>
              <a:t>6</a:t>
            </a:r>
            <a:r>
              <a:rPr lang="uk-UA" sz="24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kumimoji="0" lang="en-US" sz="2400" b="1" i="0" u="none" strike="noStrike" kern="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Verdana" pitchFamily="34" charset="0"/>
              </a:rPr>
              <a:t>§ 2</a:t>
            </a:r>
            <a:r>
              <a:rPr kumimoji="0" lang="uk-UA" sz="2400" b="1" i="0" u="none" strike="noStrike" kern="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Verdana" pitchFamily="34" charset="0"/>
              </a:rPr>
              <a:t>4</a:t>
            </a:r>
            <a:endParaRPr kumimoji="0" lang="en-US" sz="2400" b="1" i="0" u="none" strike="noStrike" kern="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Verdana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black">
          <a:xfrm>
            <a:off x="4355976" y="116632"/>
            <a:ext cx="478802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457200">
              <a:spcAft>
                <a:spcPts val="0"/>
              </a:spcAft>
            </a:pPr>
            <a:r>
              <a:rPr lang="ru-RU" dirty="0" err="1" smtClean="0">
                <a:effectLst/>
              </a:rPr>
              <a:t>Дякую</a:t>
            </a:r>
            <a:endParaRPr lang="ru-RU" dirty="0" smtClean="0">
              <a:effectLst/>
            </a:endParaRPr>
          </a:p>
          <a:p>
            <a:pPr marL="457200">
              <a:spcAft>
                <a:spcPts val="0"/>
              </a:spcAft>
            </a:pPr>
            <a:r>
              <a:rPr lang="uk-UA" dirty="0" smtClean="0">
                <a:effectLst/>
                <a:latin typeface="Times New Roman"/>
                <a:ea typeface="Batang"/>
                <a:cs typeface="Times New Roman"/>
              </a:rPr>
              <a:t>За увагу!!!</a:t>
            </a:r>
            <a:endParaRPr lang="ru-RU" dirty="0">
              <a:effectLst/>
              <a:latin typeface="Times New Roman"/>
              <a:ea typeface="Batang"/>
              <a:cs typeface="Times New Roman"/>
            </a:endParaRPr>
          </a:p>
        </p:txBody>
      </p:sp>
      <p:pic>
        <p:nvPicPr>
          <p:cNvPr id="11" name="Picture 6" descr="http://ghostblog-lexqrk.rhcloud.com/content/images/2015/10/Pyth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05064"/>
            <a:ext cx="1850471" cy="18504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F:\Документи\Sait\сайт кабінет\icons\pasc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847" y="3709022"/>
            <a:ext cx="2663082" cy="1088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F:\Документи\Sait\сайт кабінет\icons\c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129" y="4950438"/>
            <a:ext cx="1733833" cy="11336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http://www.activetech.fr/data/images_references/delphi0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9008"/>
          <a:stretch/>
        </p:blipFill>
        <p:spPr bwMode="auto">
          <a:xfrm>
            <a:off x="5796136" y="5012535"/>
            <a:ext cx="2857500" cy="13071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873376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black">
          <a:xfrm>
            <a:off x="467544" y="116632"/>
            <a:ext cx="7920880" cy="53282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Завдання для виконання</a:t>
            </a:r>
            <a:endParaRPr kumimoji="0" lang="ru-RU" sz="40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836712"/>
            <a:ext cx="7992888" cy="1815882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uk-UA" sz="2800" b="1" i="1" kern="0" dirty="0" smtClean="0">
                <a:solidFill>
                  <a:srgbClr val="0070C0"/>
                </a:solidFill>
              </a:rPr>
              <a:t>Все виділене </a:t>
            </a:r>
            <a:r>
              <a:rPr lang="uk-UA" sz="2800" b="1" i="1" kern="0" dirty="0" smtClean="0">
                <a:solidFill>
                  <a:srgbClr val="FF0000"/>
                </a:solidFill>
              </a:rPr>
              <a:t>червоним </a:t>
            </a:r>
            <a:r>
              <a:rPr lang="uk-UA" sz="2800" b="1" i="1" kern="0" dirty="0" smtClean="0">
                <a:solidFill>
                  <a:srgbClr val="0070C0"/>
                </a:solidFill>
              </a:rPr>
              <a:t>записати в зошит.</a:t>
            </a:r>
            <a:r>
              <a:rPr lang="ru-RU" b="1" i="1" kern="0" dirty="0" smtClean="0">
                <a:solidFill>
                  <a:srgbClr val="0070C0"/>
                </a:solidFill>
              </a:rPr>
              <a:t> </a:t>
            </a:r>
            <a:r>
              <a:rPr lang="ru-RU" b="1" i="1" kern="0" dirty="0" err="1" smtClean="0">
                <a:solidFill>
                  <a:srgbClr val="0070C0"/>
                </a:solidFill>
              </a:rPr>
              <a:t>Слайди</a:t>
            </a:r>
            <a:r>
              <a:rPr lang="ru-RU" b="1" i="1" kern="0" dirty="0" smtClean="0">
                <a:solidFill>
                  <a:srgbClr val="0070C0"/>
                </a:solidFill>
              </a:rPr>
              <a:t>: 3, 4, 5, 6, </a:t>
            </a:r>
            <a:r>
              <a:rPr lang="ru-RU" b="1" i="1" kern="0" dirty="0" smtClean="0">
                <a:solidFill>
                  <a:srgbClr val="0070C0"/>
                </a:solidFill>
              </a:rPr>
              <a:t>7, </a:t>
            </a:r>
            <a:r>
              <a:rPr lang="ru-RU" b="1" i="1" kern="0" dirty="0" smtClean="0">
                <a:solidFill>
                  <a:srgbClr val="0070C0"/>
                </a:solidFill>
              </a:rPr>
              <a:t>8</a:t>
            </a:r>
            <a:r>
              <a:rPr lang="ru-RU" b="1" i="1" kern="0" dirty="0" smtClean="0">
                <a:solidFill>
                  <a:srgbClr val="0070C0"/>
                </a:solidFill>
              </a:rPr>
              <a:t>.</a:t>
            </a:r>
            <a:endParaRPr lang="uk-UA" sz="2800" b="1" i="1" kern="0" dirty="0" smtClean="0">
              <a:solidFill>
                <a:srgbClr val="0070C0"/>
              </a:solidFill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uk-UA" sz="2800" b="1" i="1" kern="0" dirty="0" smtClean="0">
                <a:solidFill>
                  <a:srgbClr val="0070C0"/>
                </a:solidFill>
              </a:rPr>
              <a:t>Виконати вправу </a:t>
            </a:r>
            <a:r>
              <a:rPr lang="uk-UA" sz="2800" b="1" i="1" kern="0" dirty="0" smtClean="0">
                <a:solidFill>
                  <a:srgbClr val="0070C0"/>
                </a:solidFill>
              </a:rPr>
              <a:t>4 </a:t>
            </a:r>
            <a:r>
              <a:rPr lang="uk-UA" sz="2800" b="1" i="1" kern="0" dirty="0" err="1" smtClean="0">
                <a:solidFill>
                  <a:srgbClr val="0070C0"/>
                </a:solidFill>
              </a:rPr>
              <a:t>“</a:t>
            </a:r>
            <a:r>
              <a:rPr lang="uk-UA" sz="2800" b="1" i="1" kern="0" dirty="0" err="1" smtClean="0">
                <a:solidFill>
                  <a:srgbClr val="0070C0"/>
                </a:solidFill>
              </a:rPr>
              <a:t>Кольорова</a:t>
            </a:r>
            <a:r>
              <a:rPr lang="uk-UA" sz="2800" b="1" i="1" kern="0" dirty="0" smtClean="0">
                <a:solidFill>
                  <a:srgbClr val="0070C0"/>
                </a:solidFill>
              </a:rPr>
              <a:t> </a:t>
            </a:r>
            <a:r>
              <a:rPr lang="uk-UA" sz="2800" b="1" i="1" kern="0" dirty="0" err="1" smtClean="0">
                <a:solidFill>
                  <a:srgbClr val="0070C0"/>
                </a:solidFill>
              </a:rPr>
              <a:t>форма</a:t>
            </a:r>
            <a:r>
              <a:rPr lang="uk-UA" sz="2800" b="1" i="1" kern="0" dirty="0" err="1" smtClean="0">
                <a:solidFill>
                  <a:srgbClr val="0070C0"/>
                </a:solidFill>
              </a:rPr>
              <a:t>”</a:t>
            </a:r>
            <a:r>
              <a:rPr lang="uk-UA" sz="2800" b="1" i="1" kern="0" dirty="0" smtClean="0">
                <a:solidFill>
                  <a:srgbClr val="0070C0"/>
                </a:solidFill>
              </a:rPr>
              <a:t> </a:t>
            </a:r>
            <a:r>
              <a:rPr lang="uk-UA" sz="2800" b="1" i="1" kern="0" dirty="0" smtClean="0">
                <a:solidFill>
                  <a:srgbClr val="0070C0"/>
                </a:solidFill>
              </a:rPr>
              <a:t>ст. </a:t>
            </a:r>
            <a:r>
              <a:rPr lang="uk-UA" sz="2800" b="1" i="1" kern="0" dirty="0" smtClean="0">
                <a:solidFill>
                  <a:srgbClr val="0070C0"/>
                </a:solidFill>
              </a:rPr>
              <a:t>164-165.</a:t>
            </a:r>
            <a:endParaRPr lang="uk-UA" sz="2800" b="1" i="1" kern="0" dirty="0">
              <a:solidFill>
                <a:srgbClr val="0070C0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4293096"/>
            <a:ext cx="9144000" cy="193899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Сфотографувати результати та надіслати їх  вчителю на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електронну пошту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hanna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cherepin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@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ukr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net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 або на шкільний сайт користуючись вказівкою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«Завантажити файл»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у розділі де знаходиться дане завдання.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0680415408 -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Viber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780928"/>
            <a:ext cx="7832452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Завантажити програму для виконання практичної роботи можна за посиланням. </a:t>
            </a:r>
          </a:p>
          <a:p>
            <a:pPr algn="ctr"/>
            <a:r>
              <a:rPr lang="uk-UA" sz="2000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https://apps24.org/windows/razrabotchikam/redaktory-koda/lazarus</a:t>
            </a:r>
            <a:endParaRPr lang="uk-UA" sz="2000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064896" cy="72008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uk-UA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чого на формі використовують елемент управління список, що розкривається?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006" y="1196763"/>
            <a:ext cx="9037607" cy="26776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accent3"/>
                </a:solidFill>
              </a:rPr>
              <a:t>Окрім текстового поля, яке може містити тільки одне значення, на екранних формах розміщують також елемент управління список, який дає змогу обрати одне значення із запропонованого переліку. </a:t>
            </a:r>
            <a:r>
              <a:rPr lang="uk-UA" sz="2400" b="1" i="1" kern="0" dirty="0">
                <a:solidFill>
                  <a:srgbClr val="FF0000"/>
                </a:solidFill>
              </a:rPr>
              <a:t>У середовищі </a:t>
            </a:r>
            <a:r>
              <a:rPr lang="uk-UA" sz="2400" b="1" i="1" kern="0" dirty="0" err="1">
                <a:solidFill>
                  <a:srgbClr val="FF0000"/>
                </a:solidFill>
              </a:rPr>
              <a:t>Lazarus</a:t>
            </a:r>
            <a:r>
              <a:rPr lang="uk-UA" sz="2400" b="1" i="1" kern="0" dirty="0">
                <a:solidFill>
                  <a:srgbClr val="FF0000"/>
                </a:solidFill>
              </a:rPr>
              <a:t> створити список, що розкривається, можна за допомогою компонента </a:t>
            </a:r>
            <a:r>
              <a:rPr lang="uk-UA" sz="2400" b="1" i="1" kern="0" dirty="0" err="1">
                <a:solidFill>
                  <a:srgbClr val="FF0000"/>
                </a:solidFill>
              </a:rPr>
              <a:t>ComboBox</a:t>
            </a:r>
            <a:r>
              <a:rPr lang="uk-UA" sz="2400" b="1" i="1" kern="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261" y="4175110"/>
            <a:ext cx="8684279" cy="141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кутник 12"/>
          <p:cNvSpPr/>
          <p:nvPr/>
        </p:nvSpPr>
        <p:spPr>
          <a:xfrm>
            <a:off x="5294640" y="4754104"/>
            <a:ext cx="448936" cy="62053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496409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346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uk-UA" sz="27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чого на формі використовують елемент управління список, що розкривається?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006" y="1196764"/>
            <a:ext cx="9037607" cy="707886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</a:rPr>
              <a:t>На відміну від інших елементів управління, які ви уже вивчали, </a:t>
            </a:r>
            <a:r>
              <a:rPr lang="uk-UA" sz="2000" b="1" i="1" kern="0" dirty="0">
                <a:solidFill>
                  <a:srgbClr val="FF0000"/>
                </a:solidFill>
              </a:rPr>
              <a:t>список </a:t>
            </a:r>
            <a:r>
              <a:rPr lang="en-US" sz="2000" b="1" i="1" kern="0" dirty="0" err="1">
                <a:solidFill>
                  <a:srgbClr val="FF0000"/>
                </a:solidFill>
              </a:rPr>
              <a:t>ComboBox</a:t>
            </a:r>
            <a:r>
              <a:rPr lang="en-US" sz="2000" b="1" i="1" kern="0" dirty="0">
                <a:solidFill>
                  <a:srgbClr val="FF0000"/>
                </a:solidFill>
              </a:rPr>
              <a:t> </a:t>
            </a:r>
            <a:r>
              <a:rPr lang="uk-UA" sz="2000" b="1" i="1" kern="0" dirty="0">
                <a:solidFill>
                  <a:srgbClr val="FF0000"/>
                </a:solidFill>
              </a:rPr>
              <a:t>має особливі властивості: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4581" y="2233108"/>
            <a:ext cx="6724987" cy="40011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0000"/>
                </a:solidFill>
              </a:rPr>
              <a:t>Елементи списку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54006" y="2233108"/>
            <a:ext cx="2254854" cy="43088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kern="0" dirty="0">
                <a:solidFill>
                  <a:srgbClr val="FF0000"/>
                </a:solidFill>
              </a:rPr>
              <a:t>Items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64580" y="2720271"/>
            <a:ext cx="6724987" cy="40011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0000"/>
                </a:solidFill>
              </a:rPr>
              <a:t>Кількість елементів списку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54006" y="2730970"/>
            <a:ext cx="2254854" cy="42018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kern="0" dirty="0">
                <a:solidFill>
                  <a:srgbClr val="FF0000"/>
                </a:solidFill>
              </a:rPr>
              <a:t>Count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4581" y="3210060"/>
            <a:ext cx="6724987" cy="1015663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0000"/>
                </a:solidFill>
              </a:rPr>
              <a:t>Ознака необхідного сортування (якщо ця властивість має значення </a:t>
            </a:r>
            <a:r>
              <a:rPr lang="en-US" sz="2000" b="1" i="1" kern="0" dirty="0">
                <a:solidFill>
                  <a:srgbClr val="FF0000"/>
                </a:solidFill>
              </a:rPr>
              <a:t>True) </a:t>
            </a:r>
            <a:r>
              <a:rPr lang="uk-UA" sz="2000" b="1" i="1" kern="0" dirty="0">
                <a:solidFill>
                  <a:srgbClr val="FF0000"/>
                </a:solidFill>
              </a:rPr>
              <a:t>після додавання чергового елемента списку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54006" y="3218134"/>
            <a:ext cx="2254854" cy="109992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kern="0" dirty="0">
                <a:solidFill>
                  <a:srgbClr val="FF0000"/>
                </a:solidFill>
              </a:rPr>
              <a:t>Sorted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64581" y="4376415"/>
            <a:ext cx="6724987" cy="830997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i="1" kern="0" dirty="0">
                <a:solidFill>
                  <a:srgbClr val="FF0000"/>
                </a:solidFill>
              </a:rPr>
              <a:t>Номер вибраного елемента (нумерація розпочинається з нуля. Якщо жоден Із елементів не вибраний — то значення дорівнює -1)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54006" y="4385032"/>
            <a:ext cx="2254854" cy="109937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kern="0" dirty="0" err="1">
                <a:solidFill>
                  <a:srgbClr val="FF0000"/>
                </a:solidFill>
              </a:rPr>
              <a:t>ItemIndex</a:t>
            </a:r>
            <a:endParaRPr lang="en-US" sz="2000" b="1" i="1" kern="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4581" y="5548707"/>
            <a:ext cx="6724987" cy="1015663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0000"/>
                </a:solidFill>
              </a:rPr>
              <a:t>Кількість елементів, які відображаються у списку. Щоб відобразити решту — використовують смугу прокручування</a:t>
            </a:r>
          </a:p>
        </p:txBody>
      </p:sp>
      <p:sp>
        <p:nvSpPr>
          <p:cNvPr id="17" name="Прямокутник 16"/>
          <p:cNvSpPr/>
          <p:nvPr/>
        </p:nvSpPr>
        <p:spPr>
          <a:xfrm>
            <a:off x="54006" y="5548707"/>
            <a:ext cx="2254854" cy="110799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kern="0" dirty="0" err="1">
                <a:solidFill>
                  <a:srgbClr val="FF0000"/>
                </a:solidFill>
              </a:rPr>
              <a:t>DropDownCount</a:t>
            </a:r>
            <a:endParaRPr lang="en-US" sz="2000" b="1" i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47894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7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4006" y="1196763"/>
            <a:ext cx="9037607" cy="1569660"/>
          </a:xfrm>
          <a:prstGeom prst="rect">
            <a:avLst/>
          </a:prstGeom>
          <a:solidFill>
            <a:srgbClr val="FFFFCC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0000"/>
                </a:solidFill>
              </a:rPr>
              <a:t>C</a:t>
            </a:r>
            <a:r>
              <a:rPr lang="uk-UA" sz="2400" b="1" i="1" kern="0" dirty="0">
                <a:solidFill>
                  <a:srgbClr val="FF0000"/>
                </a:solidFill>
              </a:rPr>
              <a:t>писок рядків елемента керування </a:t>
            </a:r>
            <a:r>
              <a:rPr lang="uk-UA" sz="2400" b="1" i="1" kern="0" dirty="0" err="1">
                <a:solidFill>
                  <a:srgbClr val="FF0000"/>
                </a:solidFill>
              </a:rPr>
              <a:t>ComboBox</a:t>
            </a:r>
            <a:r>
              <a:rPr lang="uk-UA" sz="2400" b="1" i="1" kern="0" dirty="0">
                <a:solidFill>
                  <a:srgbClr val="FF0000"/>
                </a:solidFill>
              </a:rPr>
              <a:t> спочатку прихований і розкривається при натисканні  мишею  трикутничка  розкриття,  який знаходиться праворуч у рядку введення.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3609" y="3180285"/>
            <a:ext cx="4338400" cy="3120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/>
          <p:cNvSpPr/>
          <p:nvPr/>
        </p:nvSpPr>
        <p:spPr>
          <a:xfrm>
            <a:off x="4816960" y="4575996"/>
            <a:ext cx="520850" cy="86468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07504" y="162512"/>
            <a:ext cx="8712968" cy="6742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uk-UA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чого на формі використовують елемент управління список, що розкривається?</a:t>
            </a:r>
          </a:p>
        </p:txBody>
      </p:sp>
    </p:spTree>
    <p:extLst>
      <p:ext uri="{BB962C8B-B14F-4D97-AF65-F5344CB8AC3E}">
        <p14:creationId xmlns="" xmlns:p14="http://schemas.microsoft.com/office/powerpoint/2010/main" val="29737837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4006" y="1196764"/>
            <a:ext cx="9037607" cy="83099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0000"/>
                </a:solidFill>
              </a:rPr>
              <a:t>Для додавання рядків </a:t>
            </a:r>
            <a:r>
              <a:rPr lang="uk-UA" sz="2400" b="1" i="1" kern="0" dirty="0">
                <a:solidFill>
                  <a:schemeClr val="bg1"/>
                </a:solidFill>
              </a:rPr>
              <a:t>на етапі розробки інтерфейсу потрібно: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2426334328"/>
              </p:ext>
            </p:extLst>
          </p:nvPr>
        </p:nvGraphicFramePr>
        <p:xfrm>
          <a:off x="54006" y="2303255"/>
          <a:ext cx="5261658" cy="4387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6999" y="2837650"/>
            <a:ext cx="376024" cy="5541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69880" y="2492896"/>
            <a:ext cx="3588776" cy="3502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83671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uk-UA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чого на формі використовують елемент управління список, що розкривається?</a:t>
            </a:r>
          </a:p>
        </p:txBody>
      </p:sp>
    </p:spTree>
    <p:extLst>
      <p:ext uri="{BB962C8B-B14F-4D97-AF65-F5344CB8AC3E}">
        <p14:creationId xmlns="" xmlns:p14="http://schemas.microsoft.com/office/powerpoint/2010/main" val="21828635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7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Компонент </a:t>
            </a:r>
            <a:r>
              <a:rPr lang="en-US" dirty="0" err="1"/>
              <a:t>ComboBox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54006" y="1196764"/>
            <a:ext cx="9037607" cy="954107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Вміст редактора з'явиться в списку елемента </a:t>
            </a:r>
            <a:r>
              <a:rPr lang="uk-UA" sz="2800" b="1" i="1" kern="0" dirty="0" err="1">
                <a:solidFill>
                  <a:srgbClr val="FFFF00"/>
                </a:solidFill>
              </a:rPr>
              <a:t>ComboBox</a:t>
            </a:r>
            <a:r>
              <a:rPr lang="uk-UA" sz="2800" b="1" i="1" kern="0" dirty="0">
                <a:solidFill>
                  <a:schemeClr val="bg1"/>
                </a:solidFill>
              </a:rPr>
              <a:t> на формі.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06" y="2308545"/>
            <a:ext cx="9037607" cy="954107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Вивести до текстового поля номер вибраного рядка списку </a:t>
            </a:r>
            <a:r>
              <a:rPr lang="en-US" sz="2800" b="1" i="1" kern="0" dirty="0" err="1">
                <a:solidFill>
                  <a:srgbClr val="FF0000"/>
                </a:solidFill>
              </a:rPr>
              <a:t>ComboBox</a:t>
            </a:r>
            <a:endParaRPr lang="en-US" sz="2800" b="1" i="1" kern="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006" y="3435566"/>
            <a:ext cx="5203794" cy="267765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 err="1">
                <a:solidFill>
                  <a:srgbClr val="FFFF00"/>
                </a:solidFill>
              </a:rPr>
              <a:t>var</a:t>
            </a:r>
            <a:r>
              <a:rPr lang="en-US" sz="2400" b="1" i="1" kern="0" dirty="0">
                <a:solidFill>
                  <a:schemeClr val="bg1"/>
                </a:solidFill>
              </a:rPr>
              <a:t> S: String;   N: Integer;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00"/>
                </a:solidFill>
              </a:rPr>
              <a:t>begin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N := ComboBox1.ItemIndex; </a:t>
            </a:r>
            <a:endParaRPr lang="uk-UA" sz="2400" b="1" i="1" kern="0" dirty="0">
              <a:solidFill>
                <a:schemeClr val="bg1"/>
              </a:solidFill>
            </a:endParaRP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Edit</a:t>
            </a:r>
            <a:r>
              <a:rPr lang="uk-UA" sz="2400" b="1" i="1" kern="0" dirty="0">
                <a:solidFill>
                  <a:schemeClr val="bg1"/>
                </a:solidFill>
              </a:rPr>
              <a:t>1</a:t>
            </a:r>
            <a:r>
              <a:rPr lang="en-US" sz="2400" b="1" i="1" kern="0" dirty="0">
                <a:solidFill>
                  <a:schemeClr val="bg1"/>
                </a:solidFill>
              </a:rPr>
              <a:t>.Text := </a:t>
            </a:r>
            <a:r>
              <a:rPr lang="en-US" sz="24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2400" b="1" i="1" kern="0" dirty="0">
                <a:solidFill>
                  <a:schemeClr val="bg1"/>
                </a:solidFill>
              </a:rPr>
              <a:t>(N);</a:t>
            </a:r>
          </a:p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00"/>
                </a:solidFill>
              </a:rPr>
              <a:t>end</a:t>
            </a:r>
            <a:r>
              <a:rPr lang="en-US" sz="2400" b="1" i="1" kern="0" dirty="0">
                <a:solidFill>
                  <a:schemeClr val="bg1"/>
                </a:solidFill>
              </a:rPr>
              <a:t>;</a:t>
            </a:r>
            <a:endParaRPr lang="en-US" sz="2400" b="1" i="1" kern="0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t="1" b="47570"/>
          <a:stretch/>
        </p:blipFill>
        <p:spPr>
          <a:xfrm>
            <a:off x="5286786" y="3435564"/>
            <a:ext cx="3804827" cy="2246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413757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Компонент </a:t>
            </a:r>
            <a:r>
              <a:rPr lang="en-US" dirty="0" err="1"/>
              <a:t>ComboBox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54006" y="1120564"/>
            <a:ext cx="9037607" cy="954107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Вивести до  текстового  поля  текст із  вибраного  рядка  списку</a:t>
            </a:r>
            <a:r>
              <a:rPr lang="en-US" sz="2800" b="1" i="1" kern="0" dirty="0">
                <a:solidFill>
                  <a:srgbClr val="FF0000"/>
                </a:solidFill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</a:rPr>
              <a:t>ComboBox</a:t>
            </a:r>
            <a:r>
              <a:rPr lang="en-US" sz="2800" b="1" i="1" kern="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06" y="2140904"/>
            <a:ext cx="5192364" cy="224676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kern="0" dirty="0" err="1">
                <a:solidFill>
                  <a:srgbClr val="FFFF00"/>
                </a:solidFill>
              </a:rPr>
              <a:t>var</a:t>
            </a:r>
            <a:r>
              <a:rPr lang="en-US" sz="2000" b="1" i="1" kern="0" dirty="0">
                <a:solidFill>
                  <a:schemeClr val="bg1"/>
                </a:solidFill>
              </a:rPr>
              <a:t> S: String;  N: Integer;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kern="0" dirty="0">
                <a:solidFill>
                  <a:srgbClr val="FFFF00"/>
                </a:solidFill>
              </a:rPr>
              <a:t>begin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kern="0" dirty="0">
                <a:solidFill>
                  <a:schemeClr val="bg1"/>
                </a:solidFill>
              </a:rPr>
              <a:t>N := ComboBox1.ItemIndex;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kern="0" dirty="0">
                <a:solidFill>
                  <a:schemeClr val="bg1"/>
                </a:solidFill>
              </a:rPr>
              <a:t>S := ComboBox1.Items[N];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kern="0" dirty="0">
                <a:solidFill>
                  <a:schemeClr val="bg1"/>
                </a:solidFill>
              </a:rPr>
              <a:t>Edit1.Text := S;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kern="0" dirty="0">
                <a:solidFill>
                  <a:srgbClr val="FFFF00"/>
                </a:solidFill>
              </a:rPr>
              <a:t>end</a:t>
            </a:r>
            <a:r>
              <a:rPr lang="en-US" sz="2000" b="1" i="1" kern="0" dirty="0">
                <a:solidFill>
                  <a:schemeClr val="bg1"/>
                </a:solidFill>
              </a:rPr>
              <a:t>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b="36859"/>
          <a:stretch/>
        </p:blipFill>
        <p:spPr>
          <a:xfrm>
            <a:off x="5326380" y="2140904"/>
            <a:ext cx="3765233" cy="2677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4006" y="4915324"/>
            <a:ext cx="9037607" cy="92333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chemeClr val="bg1"/>
                </a:solidFill>
              </a:rPr>
              <a:t>У ході виконання програми </a:t>
            </a:r>
            <a:r>
              <a:rPr lang="uk-UA" b="1" i="1" kern="0" dirty="0">
                <a:solidFill>
                  <a:srgbClr val="FF0000"/>
                </a:solidFill>
              </a:rPr>
              <a:t>можна вводити значення в текстове поле </a:t>
            </a:r>
            <a:r>
              <a:rPr lang="en-US" b="1" i="1" kern="0" dirty="0" err="1">
                <a:solidFill>
                  <a:srgbClr val="FF0000"/>
                </a:solidFill>
              </a:rPr>
              <a:t>ComboBox</a:t>
            </a:r>
            <a:r>
              <a:rPr lang="en-US" b="1" i="1" kern="0" dirty="0">
                <a:solidFill>
                  <a:srgbClr val="FF0000"/>
                </a:solidFill>
              </a:rPr>
              <a:t> (</a:t>
            </a:r>
            <a:r>
              <a:rPr lang="uk-UA" b="1" i="1" kern="0" dirty="0">
                <a:solidFill>
                  <a:srgbClr val="FF0000"/>
                </a:solidFill>
              </a:rPr>
              <a:t>властивість </a:t>
            </a:r>
            <a:r>
              <a:rPr lang="en-US" b="1" i="1" kern="0" dirty="0">
                <a:solidFill>
                  <a:srgbClr val="FF0000"/>
                </a:solidFill>
              </a:rPr>
              <a:t>Text) </a:t>
            </a:r>
            <a:r>
              <a:rPr lang="uk-UA" b="1" i="1" kern="0" dirty="0">
                <a:solidFill>
                  <a:srgbClr val="FF0000"/>
                </a:solidFill>
              </a:rPr>
              <a:t>і додавати введене значення до списку </a:t>
            </a:r>
            <a:r>
              <a:rPr lang="en-US" b="1" i="1" kern="0" dirty="0" err="1">
                <a:solidFill>
                  <a:srgbClr val="FF0000"/>
                </a:solidFill>
              </a:rPr>
              <a:t>ComboBox</a:t>
            </a:r>
            <a:r>
              <a:rPr lang="en-US" b="1" i="1" kern="0" dirty="0">
                <a:solidFill>
                  <a:srgbClr val="FF0000"/>
                </a:solidFill>
              </a:rPr>
              <a:t> </a:t>
            </a:r>
            <a:r>
              <a:rPr lang="uk-UA" b="1" i="1" kern="0" dirty="0">
                <a:solidFill>
                  <a:srgbClr val="FF0000"/>
                </a:solidFill>
              </a:rPr>
              <a:t>за допомогою методу </a:t>
            </a:r>
            <a:r>
              <a:rPr lang="en-US" b="1" i="1" kern="0" dirty="0">
                <a:solidFill>
                  <a:srgbClr val="FF0000"/>
                </a:solidFill>
              </a:rPr>
              <a:t>Add: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05" y="5881354"/>
            <a:ext cx="9037607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0000"/>
                </a:solidFill>
              </a:rPr>
              <a:t>ComboBox1.Items.Add(ComboBox1.Text);</a:t>
            </a:r>
          </a:p>
        </p:txBody>
      </p:sp>
    </p:spTree>
    <p:extLst>
      <p:ext uri="{BB962C8B-B14F-4D97-AF65-F5344CB8AC3E}">
        <p14:creationId xmlns="" xmlns:p14="http://schemas.microsoft.com/office/powerpoint/2010/main" val="33883128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uk-UA" sz="3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Працюємо за комп’ютером</a:t>
            </a:r>
            <a:endParaRPr lang="uk-UA" sz="3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2" descr="F:\Документи\Sait\сайт кабінет\icons\техніка безпеки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003"/>
          <a:stretch/>
        </p:blipFill>
        <p:spPr bwMode="auto">
          <a:xfrm>
            <a:off x="1372115" y="519871"/>
            <a:ext cx="5887470" cy="58182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472071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-morze">
  <a:themeElements>
    <a:clrScheme name="Другая 30">
      <a:dk1>
        <a:srgbClr val="00843C"/>
      </a:dk1>
      <a:lt1>
        <a:srgbClr val="FFFFFF"/>
      </a:lt1>
      <a:dk2>
        <a:srgbClr val="B2B2B2"/>
      </a:dk2>
      <a:lt2>
        <a:srgbClr val="B2B2B2"/>
      </a:lt2>
      <a:accent1>
        <a:srgbClr val="35C9C2"/>
      </a:accent1>
      <a:accent2>
        <a:srgbClr val="398AC7"/>
      </a:accent2>
      <a:accent3>
        <a:srgbClr val="091B2D"/>
      </a:accent3>
      <a:accent4>
        <a:srgbClr val="4D6900"/>
      </a:accent4>
      <a:accent5>
        <a:srgbClr val="7030A0"/>
      </a:accent5>
      <a:accent6>
        <a:srgbClr val="00B050"/>
      </a:accent6>
      <a:hlink>
        <a:srgbClr val="8BBC00"/>
      </a:hlink>
      <a:folHlink>
        <a:srgbClr val="6D50CA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>
          <a:defRPr/>
        </a:defPPr>
      </a:lstStyle>
    </a:spDef>
  </a:objectDefaults>
  <a:extraClrSchemeLst>
    <a:extraClrScheme>
      <a:clrScheme name="sample 1">
        <a:dk1>
          <a:srgbClr val="000000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68402"/>
        </a:accent2>
        <a:accent3>
          <a:srgbClr val="FFFFFF"/>
        </a:accent3>
        <a:accent4>
          <a:srgbClr val="000000"/>
        </a:accent4>
        <a:accent5>
          <a:srgbClr val="B1DBF4"/>
        </a:accent5>
        <a:accent6>
          <a:srgbClr val="D07702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8BB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5095D"/>
        </a:dk1>
        <a:lt1>
          <a:srgbClr val="FFFFFF"/>
        </a:lt1>
        <a:dk2>
          <a:srgbClr val="235752"/>
        </a:dk2>
        <a:lt2>
          <a:srgbClr val="B2B2B2"/>
        </a:lt2>
        <a:accent1>
          <a:srgbClr val="DAAF34"/>
        </a:accent1>
        <a:accent2>
          <a:srgbClr val="6F9A3C"/>
        </a:accent2>
        <a:accent3>
          <a:srgbClr val="FFFFFF"/>
        </a:accent3>
        <a:accent4>
          <a:srgbClr val="1E064E"/>
        </a:accent4>
        <a:accent5>
          <a:srgbClr val="EAD4AE"/>
        </a:accent5>
        <a:accent6>
          <a:srgbClr val="648B35"/>
        </a:accent6>
        <a:hlink>
          <a:srgbClr val="8DAED9"/>
        </a:hlink>
        <a:folHlink>
          <a:srgbClr val="A8C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8-morze</Template>
  <TotalTime>674</TotalTime>
  <Words>477</Words>
  <Application>Microsoft Office PowerPoint</Application>
  <PresentationFormat>Экран (4:3)</PresentationFormat>
  <Paragraphs>62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8-morze</vt:lpstr>
      <vt:lpstr>Слайд 1</vt:lpstr>
      <vt:lpstr>Слайд 2</vt:lpstr>
      <vt:lpstr>Для чого на формі використовують елемент управління список, що розкривається?</vt:lpstr>
      <vt:lpstr>Для чого на формі використовують елемент управління список, що розкривається?</vt:lpstr>
      <vt:lpstr>Для чого на формі використовують елемент управління список, що розкривається?</vt:lpstr>
      <vt:lpstr>Для чого на формі використовують елемент управління список, що розкривається?</vt:lpstr>
      <vt:lpstr>Компонент ComboBox</vt:lpstr>
      <vt:lpstr>Компонент ComboBox</vt:lpstr>
      <vt:lpstr>Працюємо за комп’ютером</vt:lpstr>
      <vt:lpstr>Працюємо за комп’ютером</vt:lpstr>
      <vt:lpstr>Працюємо за комп’ютером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vchytel-inf.at.ua</dc:creator>
  <cp:lastModifiedBy>Anna</cp:lastModifiedBy>
  <cp:revision>116</cp:revision>
  <dcterms:created xsi:type="dcterms:W3CDTF">2016-08-06T16:43:29Z</dcterms:created>
  <dcterms:modified xsi:type="dcterms:W3CDTF">2020-04-07T20:06:22Z</dcterms:modified>
</cp:coreProperties>
</file>