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534" r:id="rId3"/>
    <p:sldId id="448" r:id="rId4"/>
    <p:sldId id="512" r:id="rId5"/>
    <p:sldId id="513" r:id="rId6"/>
    <p:sldId id="514" r:id="rId7"/>
    <p:sldId id="515" r:id="rId8"/>
    <p:sldId id="516" r:id="rId9"/>
    <p:sldId id="517" r:id="rId10"/>
    <p:sldId id="520" r:id="rId11"/>
    <p:sldId id="521" r:id="rId12"/>
    <p:sldId id="522" r:id="rId13"/>
    <p:sldId id="523" r:id="rId14"/>
    <p:sldId id="524" r:id="rId15"/>
    <p:sldId id="525" r:id="rId16"/>
    <p:sldId id="529" r:id="rId17"/>
    <p:sldId id="526" r:id="rId18"/>
    <p:sldId id="530" r:id="rId19"/>
    <p:sldId id="531" r:id="rId20"/>
    <p:sldId id="532" r:id="rId21"/>
    <p:sldId id="533" r:id="rId22"/>
    <p:sldId id="380" r:id="rId23"/>
    <p:sldId id="381" r:id="rId24"/>
    <p:sldId id="382" r:id="rId25"/>
    <p:sldId id="383" r:id="rId26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Мацаєнко Сергій" initials="МС" lastIdx="1" clrIdx="0">
    <p:extLst>
      <p:ext uri="{19B8F6BF-5375-455C-9EA6-DF929625EA0E}">
        <p15:presenceInfo xmlns="" xmlns:p15="http://schemas.microsoft.com/office/powerpoint/2012/main" userId="1a9c3d308a22d43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8000"/>
    <a:srgbClr val="4472C4"/>
    <a:srgbClr val="EC721E"/>
    <a:srgbClr val="C8267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із теми 2 –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937" autoAdjust="0"/>
    <p:restoredTop sz="94660"/>
  </p:normalViewPr>
  <p:slideViewPr>
    <p:cSldViewPr snapToGrid="0">
      <p:cViewPr>
        <p:scale>
          <a:sx n="70" d="100"/>
          <a:sy n="70" d="100"/>
        </p:scale>
        <p:origin x="-540" y="-1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E75B7B-D9A8-435A-826C-A8E51F821C28}" type="datetimeFigureOut">
              <a:rPr lang="uk-UA" smtClean="0"/>
              <a:pPr/>
              <a:t>08.04.2020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A56E6B-ACE2-43F0-A13C-000D742D8BB0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8687534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D3C9B-8B17-4062-9844-1E8FC9AAC8D0}" type="slidenum">
              <a:rPr lang="uk-UA" smtClean="0"/>
              <a:pPr/>
              <a:t>22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5144242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hyperlink" Target="http://teach-inf.at.ua/" TargetMode="External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3066"/>
          <a:stretch/>
        </p:blipFill>
        <p:spPr>
          <a:xfrm>
            <a:off x="1" y="0"/>
            <a:ext cx="4748562" cy="5292694"/>
          </a:xfrm>
          <a:prstGeom prst="rect">
            <a:avLst/>
          </a:prstGeom>
        </p:spPr>
      </p:pic>
      <p:sp>
        <p:nvSpPr>
          <p:cNvPr id="9" name="Rectangle 24"/>
          <p:cNvSpPr>
            <a:spLocks noChangeArrowheads="1"/>
          </p:cNvSpPr>
          <p:nvPr userDrawn="1"/>
        </p:nvSpPr>
        <p:spPr bwMode="auto">
          <a:xfrm>
            <a:off x="0" y="3527436"/>
            <a:ext cx="12192000" cy="335756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00484" y="6021300"/>
            <a:ext cx="5699686" cy="991249"/>
          </a:xfrm>
          <a:prstGeom prst="rect">
            <a:avLst/>
          </a:prstGeom>
        </p:spPr>
      </p:pic>
      <p:sp>
        <p:nvSpPr>
          <p:cNvPr id="11" name="Rectangle 17"/>
          <p:cNvSpPr>
            <a:spLocks noChangeArrowheads="1"/>
          </p:cNvSpPr>
          <p:nvPr userDrawn="1"/>
        </p:nvSpPr>
        <p:spPr bwMode="gray">
          <a:xfrm>
            <a:off x="0" y="3141663"/>
            <a:ext cx="12192000" cy="431800"/>
          </a:xfrm>
          <a:prstGeom prst="rect">
            <a:avLst/>
          </a:prstGeom>
          <a:solidFill>
            <a:srgbClr val="19426B"/>
          </a:solidFill>
          <a:ln w="9525">
            <a:solidFill>
              <a:srgbClr val="19426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3" name="Oval 25"/>
          <p:cNvSpPr>
            <a:spLocks noChangeArrowheads="1"/>
          </p:cNvSpPr>
          <p:nvPr userDrawn="1"/>
        </p:nvSpPr>
        <p:spPr bwMode="ltGray">
          <a:xfrm>
            <a:off x="1258888" y="4508512"/>
            <a:ext cx="4248150" cy="1800225"/>
          </a:xfrm>
          <a:prstGeom prst="ellipse">
            <a:avLst/>
          </a:prstGeom>
          <a:gradFill rotWithShape="1">
            <a:gsLst>
              <a:gs pos="0">
                <a:srgbClr val="398AC7"/>
              </a:gs>
              <a:gs pos="100000">
                <a:srgbClr val="398AC7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4" name="Rectangle 4"/>
          <p:cNvSpPr txBox="1">
            <a:spLocks noChangeArrowheads="1"/>
          </p:cNvSpPr>
          <p:nvPr userDrawn="1"/>
        </p:nvSpPr>
        <p:spPr bwMode="auto">
          <a:xfrm>
            <a:off x="457200" y="6486536"/>
            <a:ext cx="2133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l" defTabSz="914400" rtl="0" eaLnBrk="1" latinLnBrk="0" hangingPunct="1">
              <a:defRPr sz="1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Rectangle 5"/>
          <p:cNvSpPr txBox="1">
            <a:spLocks noChangeArrowheads="1"/>
          </p:cNvSpPr>
          <p:nvPr userDrawn="1"/>
        </p:nvSpPr>
        <p:spPr>
          <a:xfrm>
            <a:off x="3124200" y="6486536"/>
            <a:ext cx="2895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ctr" defTabSz="914400" rtl="0" eaLnBrk="1" latinLnBrk="0" hangingPunct="1">
              <a:defRPr sz="12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Oval 18"/>
          <p:cNvSpPr>
            <a:spLocks noChangeArrowheads="1"/>
          </p:cNvSpPr>
          <p:nvPr userDrawn="1"/>
        </p:nvSpPr>
        <p:spPr bwMode="gray">
          <a:xfrm>
            <a:off x="276225" y="1255713"/>
            <a:ext cx="4656138" cy="4837112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dist="172739" dir="3238358" algn="ctr" rotWithShape="0">
              <a:srgbClr val="19426B"/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7" name="Freeform 21" descr="2"/>
          <p:cNvSpPr>
            <a:spLocks/>
          </p:cNvSpPr>
          <p:nvPr userDrawn="1"/>
        </p:nvSpPr>
        <p:spPr bwMode="gray">
          <a:xfrm>
            <a:off x="376245" y="2147896"/>
            <a:ext cx="2103437" cy="3032125"/>
          </a:xfrm>
          <a:custGeom>
            <a:avLst/>
            <a:gdLst>
              <a:gd name="T0" fmla="*/ 1325 w 1325"/>
              <a:gd name="T1" fmla="*/ 960 h 1910"/>
              <a:gd name="T2" fmla="*/ 414 w 1325"/>
              <a:gd name="T3" fmla="*/ 0 h 1910"/>
              <a:gd name="T4" fmla="*/ 27 w 1325"/>
              <a:gd name="T5" fmla="*/ 1014 h 1910"/>
              <a:gd name="T6" fmla="*/ 402 w 1325"/>
              <a:gd name="T7" fmla="*/ 1910 h 1910"/>
              <a:gd name="T8" fmla="*/ 1325 w 1325"/>
              <a:gd name="T9" fmla="*/ 960 h 1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5" h="1910">
                <a:moveTo>
                  <a:pt x="1325" y="960"/>
                </a:moveTo>
                <a:lnTo>
                  <a:pt x="414" y="0"/>
                </a:lnTo>
                <a:cubicBezTo>
                  <a:pt x="238" y="162"/>
                  <a:pt x="0" y="570"/>
                  <a:pt x="27" y="1014"/>
                </a:cubicBezTo>
                <a:cubicBezTo>
                  <a:pt x="53" y="1458"/>
                  <a:pt x="233" y="1748"/>
                  <a:pt x="402" y="1910"/>
                </a:cubicBezTo>
                <a:lnTo>
                  <a:pt x="1325" y="960"/>
                </a:lnTo>
                <a:close/>
              </a:path>
            </a:pathLst>
          </a:cu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8" name="Freeform 19" descr="4"/>
          <p:cNvSpPr>
            <a:spLocks/>
          </p:cNvSpPr>
          <p:nvPr userDrawn="1"/>
        </p:nvSpPr>
        <p:spPr bwMode="gray">
          <a:xfrm>
            <a:off x="2625727" y="2119317"/>
            <a:ext cx="2139950" cy="3116263"/>
          </a:xfrm>
          <a:custGeom>
            <a:avLst/>
            <a:gdLst>
              <a:gd name="T0" fmla="*/ 951 w 1348"/>
              <a:gd name="T1" fmla="*/ 1963 h 1963"/>
              <a:gd name="T2" fmla="*/ 1338 w 1348"/>
              <a:gd name="T3" fmla="*/ 977 h 1963"/>
              <a:gd name="T4" fmla="*/ 905 w 1348"/>
              <a:gd name="T5" fmla="*/ 0 h 1963"/>
              <a:gd name="T6" fmla="*/ 0 w 1348"/>
              <a:gd name="T7" fmla="*/ 987 h 1963"/>
              <a:gd name="T8" fmla="*/ 951 w 1348"/>
              <a:gd name="T9" fmla="*/ 1963 h 1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8" h="1963">
                <a:moveTo>
                  <a:pt x="951" y="1963"/>
                </a:moveTo>
                <a:cubicBezTo>
                  <a:pt x="1244" y="1689"/>
                  <a:pt x="1348" y="1323"/>
                  <a:pt x="1338" y="977"/>
                </a:cubicBezTo>
                <a:cubicBezTo>
                  <a:pt x="1329" y="629"/>
                  <a:pt x="1132" y="226"/>
                  <a:pt x="905" y="0"/>
                </a:cubicBezTo>
                <a:lnTo>
                  <a:pt x="0" y="987"/>
                </a:lnTo>
                <a:lnTo>
                  <a:pt x="951" y="1963"/>
                </a:lnTo>
                <a:close/>
              </a:path>
            </a:pathLst>
          </a:cu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9" name="Freeform 20" descr="1"/>
          <p:cNvSpPr>
            <a:spLocks/>
          </p:cNvSpPr>
          <p:nvPr userDrawn="1"/>
        </p:nvSpPr>
        <p:spPr bwMode="gray">
          <a:xfrm>
            <a:off x="1130307" y="1416060"/>
            <a:ext cx="2873375" cy="2182813"/>
          </a:xfrm>
          <a:custGeom>
            <a:avLst/>
            <a:gdLst>
              <a:gd name="T0" fmla="*/ 905 w 1810"/>
              <a:gd name="T1" fmla="*/ 1375 h 1375"/>
              <a:gd name="T2" fmla="*/ 1810 w 1810"/>
              <a:gd name="T3" fmla="*/ 395 h 1375"/>
              <a:gd name="T4" fmla="*/ 876 w 1810"/>
              <a:gd name="T5" fmla="*/ 24 h 1375"/>
              <a:gd name="T6" fmla="*/ 0 w 1810"/>
              <a:gd name="T7" fmla="*/ 396 h 1375"/>
              <a:gd name="T8" fmla="*/ 905 w 1810"/>
              <a:gd name="T9" fmla="*/ 1375 h 1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0" h="1375">
                <a:moveTo>
                  <a:pt x="905" y="1375"/>
                </a:moveTo>
                <a:lnTo>
                  <a:pt x="1810" y="395"/>
                </a:lnTo>
                <a:cubicBezTo>
                  <a:pt x="1612" y="176"/>
                  <a:pt x="1300" y="0"/>
                  <a:pt x="876" y="24"/>
                </a:cubicBezTo>
                <a:cubicBezTo>
                  <a:pt x="452" y="48"/>
                  <a:pt x="252" y="149"/>
                  <a:pt x="0" y="396"/>
                </a:cubicBezTo>
                <a:lnTo>
                  <a:pt x="905" y="1375"/>
                </a:lnTo>
                <a:close/>
              </a:path>
            </a:pathLst>
          </a:cu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0" name="Freeform 22" descr="55282"/>
          <p:cNvSpPr>
            <a:spLocks/>
          </p:cNvSpPr>
          <p:nvPr userDrawn="1"/>
        </p:nvSpPr>
        <p:spPr bwMode="gray">
          <a:xfrm>
            <a:off x="1085855" y="3730636"/>
            <a:ext cx="2962275" cy="2219325"/>
          </a:xfrm>
          <a:custGeom>
            <a:avLst/>
            <a:gdLst>
              <a:gd name="T0" fmla="*/ 927 w 1866"/>
              <a:gd name="T1" fmla="*/ 0 h 1398"/>
              <a:gd name="T2" fmla="*/ 0 w 1866"/>
              <a:gd name="T3" fmla="*/ 975 h 1398"/>
              <a:gd name="T4" fmla="*/ 996 w 1866"/>
              <a:gd name="T5" fmla="*/ 1387 h 1398"/>
              <a:gd name="T6" fmla="*/ 1866 w 1866"/>
              <a:gd name="T7" fmla="*/ 996 h 1398"/>
              <a:gd name="T8" fmla="*/ 927 w 1866"/>
              <a:gd name="T9" fmla="*/ 0 h 1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66" h="1398">
                <a:moveTo>
                  <a:pt x="927" y="0"/>
                </a:moveTo>
                <a:lnTo>
                  <a:pt x="0" y="975"/>
                </a:lnTo>
                <a:cubicBezTo>
                  <a:pt x="203" y="1204"/>
                  <a:pt x="607" y="1398"/>
                  <a:pt x="996" y="1387"/>
                </a:cubicBezTo>
                <a:cubicBezTo>
                  <a:pt x="1385" y="1375"/>
                  <a:pt x="1707" y="1159"/>
                  <a:pt x="1866" y="996"/>
                </a:cubicBezTo>
                <a:lnTo>
                  <a:pt x="927" y="0"/>
                </a:lnTo>
                <a:close/>
              </a:path>
            </a:pathLst>
          </a:cu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1" name="Oval 23"/>
          <p:cNvSpPr>
            <a:spLocks noChangeArrowheads="1"/>
          </p:cNvSpPr>
          <p:nvPr userDrawn="1"/>
        </p:nvSpPr>
        <p:spPr bwMode="gray">
          <a:xfrm>
            <a:off x="1806578" y="2954337"/>
            <a:ext cx="1655763" cy="1655763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1920416" y="2606941"/>
            <a:ext cx="141061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5000" b="1" i="1" dirty="0">
                <a:solidFill>
                  <a:srgbClr val="002060"/>
                </a:solidFill>
                <a:latin typeface="Arial" panose="020B0604020202020204" pitchFamily="34" charset="0"/>
              </a:rPr>
              <a:t>9</a:t>
            </a:r>
            <a:endParaRPr lang="uk-UA" sz="15000" b="1" i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25" name="Заголовок 1"/>
          <p:cNvSpPr>
            <a:spLocks noGrp="1"/>
          </p:cNvSpPr>
          <p:nvPr>
            <p:ph type="ctrTitle"/>
          </p:nvPr>
        </p:nvSpPr>
        <p:spPr>
          <a:xfrm>
            <a:off x="4847770" y="584394"/>
            <a:ext cx="7151587" cy="1801607"/>
          </a:xfrm>
        </p:spPr>
        <p:txBody>
          <a:bodyPr anchor="ctr">
            <a:normAutofit/>
          </a:bodyPr>
          <a:lstStyle>
            <a:lvl1pPr algn="r">
              <a:defRPr kumimoji="0" lang="uk-UA" sz="4400" b="1" i="0" u="none" strike="noStrike" kern="1200" cap="none" spc="0" normalizeH="0" baseline="0" dirty="0">
                <a:ln>
                  <a:noFill/>
                </a:ln>
                <a:solidFill>
                  <a:srgbClr val="1942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/>
                <a:ea typeface="+mj-ea"/>
                <a:cs typeface="+mj-cs"/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  <p:sp>
        <p:nvSpPr>
          <p:cNvPr id="26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032382" y="3184362"/>
            <a:ext cx="7138989" cy="40341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lang="uk-UA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marR="0" lvl="0" indent="0" algn="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BC00"/>
              </a:buClr>
              <a:buSzTx/>
              <a:buFont typeface="Wingdings" panose="05000000000000000000" pitchFamily="2" charset="2"/>
              <a:buNone/>
              <a:tabLst/>
            </a:pPr>
            <a:r>
              <a:rPr lang="uk-UA" dirty="0"/>
              <a:t>Зразок підзаголовка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16450611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08.04.2020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409699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08.04.2020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7633298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і об'єк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60917" y="134283"/>
            <a:ext cx="9855200" cy="563563"/>
          </a:xfrm>
        </p:spPr>
        <p:txBody>
          <a:bodyPr/>
          <a:lstStyle>
            <a:lvl1pPr>
              <a:defRPr sz="2400" b="1" cap="none" spc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 userDrawn="1"/>
        </p:nvSpPr>
        <p:spPr>
          <a:xfrm>
            <a:off x="379904" y="6525345"/>
            <a:ext cx="62406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i="1" dirty="0" smtClean="0">
                <a:latin typeface="+mn-lt"/>
              </a:rPr>
              <a:t>Допомога при вивченні інформатики</a:t>
            </a:r>
            <a:endParaRPr lang="ru-RU" sz="1400" b="1" i="1" dirty="0">
              <a:latin typeface="+mn-lt"/>
            </a:endParaRPr>
          </a:p>
        </p:txBody>
      </p:sp>
      <p:grpSp>
        <p:nvGrpSpPr>
          <p:cNvPr id="4" name="Группа 6"/>
          <p:cNvGrpSpPr/>
          <p:nvPr userDrawn="1"/>
        </p:nvGrpSpPr>
        <p:grpSpPr>
          <a:xfrm>
            <a:off x="1" y="6543822"/>
            <a:ext cx="448305" cy="314178"/>
            <a:chOff x="433724" y="1797526"/>
            <a:chExt cx="4597401" cy="4912272"/>
          </a:xfrm>
        </p:grpSpPr>
        <p:pic>
          <p:nvPicPr>
            <p:cNvPr id="8" name="Picture 2" descr="C:\Users\adam\Desktop\klas.pn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724" y="1844824"/>
              <a:ext cx="4597401" cy="48649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Oval 23"/>
            <p:cNvSpPr>
              <a:spLocks noChangeArrowheads="1"/>
            </p:cNvSpPr>
            <p:nvPr userDrawn="1"/>
          </p:nvSpPr>
          <p:spPr bwMode="gray">
            <a:xfrm rot="20995103">
              <a:off x="1896638" y="1797526"/>
              <a:ext cx="1440160" cy="1445472"/>
            </a:xfrm>
            <a:prstGeom prst="ellipse">
              <a:avLst/>
            </a:prstGeom>
            <a:noFill/>
            <a:ln>
              <a:noFill/>
            </a:ln>
            <a:effectLst/>
            <a:ex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uk-UA" sz="8000" b="1" i="1" cap="all" spc="0" dirty="0">
                <a:ln w="38100" cmpd="sng">
                  <a:solidFill>
                    <a:schemeClr val="tx1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2716706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10287570" y="188919"/>
            <a:ext cx="1665288" cy="1512887"/>
            <a:chOff x="4604" y="119"/>
            <a:chExt cx="1049" cy="953"/>
          </a:xfrm>
        </p:grpSpPr>
        <p:sp>
          <p:nvSpPr>
            <p:cNvPr id="10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rgbClr val="19426B"/>
                </a:gs>
                <a:gs pos="100000">
                  <a:srgbClr val="19426B">
                    <a:gamma/>
                    <a:tint val="0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63500" dir="2212194" algn="ctr" rotWithShape="0">
                <a:srgbClr val="19426B"/>
              </a:outerShdw>
            </a:effectLst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10777240" y="566632"/>
            <a:ext cx="7565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i="1" dirty="0">
                <a:solidFill>
                  <a:srgbClr val="19426B"/>
                </a:solidFill>
                <a:latin typeface="Arial" panose="020B0604020202020204" pitchFamily="34" charset="0"/>
              </a:rPr>
              <a:t>9</a:t>
            </a:r>
            <a:endParaRPr lang="uk-UA" sz="4400" b="1" i="1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grpSp>
        <p:nvGrpSpPr>
          <p:cNvPr id="19" name="Групувати 18"/>
          <p:cNvGrpSpPr/>
          <p:nvPr userDrawn="1"/>
        </p:nvGrpSpPr>
        <p:grpSpPr>
          <a:xfrm>
            <a:off x="-15225" y="6529734"/>
            <a:ext cx="468052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© </a:t>
              </a: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Вивчаємо інформатику        </a:t>
              </a:r>
              <a:r>
                <a:rPr lang="en-US" sz="1400" b="1" i="1" dirty="0">
                  <a:solidFill>
                    <a:srgbClr val="19426B"/>
                  </a:solidFill>
                  <a:latin typeface="Verdana"/>
                  <a:hlinkClick r:id="rId7" tooltip="Перейти на сайт"/>
                </a:rPr>
                <a:t>teach-inf.at.ua</a:t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17173988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08.04.2020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7239118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і області з в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08.04.2020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9140328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08.04.2020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42799790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08.04.2020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864596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08.04.2020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0403829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08.04.2020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5383177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08.04.2020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038992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E9269-1560-433C-88F4-3A78CD881B3D}" type="datetimeFigureOut">
              <a:rPr lang="uk-UA" smtClean="0"/>
              <a:pPr/>
              <a:t>08.04.2020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92280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sjYvaDW0BAs" TargetMode="External"/><Relationship Id="rId4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  <a:latin typeface="Verdana"/>
              </a:rPr>
              <a:t>За новою програмою</a:t>
            </a:r>
          </a:p>
        </p:txBody>
      </p:sp>
      <p:sp>
        <p:nvSpPr>
          <p:cNvPr id="6" name="Округлена прямокутна виноска 6"/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C8267C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</a:t>
            </a:r>
            <a:r>
              <a:rPr lang="uk-UA" sz="3600" b="1" i="1" kern="0" dirty="0">
                <a:solidFill>
                  <a:srgbClr val="FFFFFF"/>
                </a:solidFill>
                <a:latin typeface="Verdana"/>
              </a:rPr>
              <a:t>50</a:t>
            </a:r>
            <a:endParaRPr kumimoji="0" lang="uk-UA" sz="36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10" name="Picture 4" descr="Результат пошуку зображень за запитом &quot;lazarus icon&quot;">
            <a:extLst>
              <a:ext uri="{FF2B5EF4-FFF2-40B4-BE49-F238E27FC236}">
                <a16:creationId xmlns="" xmlns:a16="http://schemas.microsoft.com/office/drawing/2014/main" id="{6AA34C5F-63C9-458F-B1E2-DBB2C8266D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48608" y="3622708"/>
            <a:ext cx="2553099" cy="2553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Заголовок 1">
            <a:extLst>
              <a:ext uri="{FF2B5EF4-FFF2-40B4-BE49-F238E27FC236}">
                <a16:creationId xmlns="" xmlns:a16="http://schemas.microsoft.com/office/drawing/2014/main" id="{66D897A0-5EA5-4640-A472-A5FC9FECDE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7771" y="658282"/>
            <a:ext cx="7137066" cy="1801607"/>
          </a:xfrm>
        </p:spPr>
        <p:txBody>
          <a:bodyPr>
            <a:noAutofit/>
          </a:bodyPr>
          <a:lstStyle/>
          <a:p>
            <a:r>
              <a:rPr lang="uk-UA" sz="6600" dirty="0"/>
              <a:t>Двовимірний масив даних</a:t>
            </a:r>
          </a:p>
        </p:txBody>
      </p:sp>
      <p:pic>
        <p:nvPicPr>
          <p:cNvPr id="1028" name="Picture 4" descr="chart, medicine, shedule, sheet, table, timetable icon">
            <a:extLst>
              <a:ext uri="{FF2B5EF4-FFF2-40B4-BE49-F238E27FC236}">
                <a16:creationId xmlns="" xmlns:a16="http://schemas.microsoft.com/office/drawing/2014/main" id="{0B0844DB-0150-4440-B2D2-8B668153F2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49298" y="3689960"/>
            <a:ext cx="2418594" cy="2418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574352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Надання значень елементам масиву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38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Ввести елементи масиву </a:t>
            </a:r>
            <a:r>
              <a:rPr lang="en-US" sz="2800" b="1" i="1" kern="0" dirty="0">
                <a:solidFill>
                  <a:schemeClr val="bg1"/>
                </a:solidFill>
              </a:rPr>
              <a:t>A[1..N, 1..M] </a:t>
            </a:r>
            <a:r>
              <a:rPr lang="uk-UA" sz="2800" b="1" i="1" kern="0" dirty="0">
                <a:solidFill>
                  <a:schemeClr val="bg1"/>
                </a:solidFill>
              </a:rPr>
              <a:t>з клавіатури:</a:t>
            </a:r>
            <a:endParaRPr lang="en-US" sz="2800" b="1" i="1" kern="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8EB1D031-7C69-4AAF-856F-9B8B9897EB60}"/>
              </a:ext>
            </a:extLst>
          </p:cNvPr>
          <p:cNvSpPr txBox="1"/>
          <p:nvPr/>
        </p:nvSpPr>
        <p:spPr>
          <a:xfrm>
            <a:off x="72008" y="1806681"/>
            <a:ext cx="12050142" cy="2062103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i="1" kern="0" dirty="0">
                <a:solidFill>
                  <a:srgbClr val="FFFF00"/>
                </a:solidFill>
              </a:rPr>
              <a:t>For</a:t>
            </a:r>
            <a:r>
              <a:rPr lang="en-US" sz="3200" b="1" i="1" kern="0" dirty="0">
                <a:solidFill>
                  <a:schemeClr val="bg1"/>
                </a:solidFill>
              </a:rPr>
              <a:t> </a:t>
            </a:r>
            <a:r>
              <a:rPr lang="en-US" sz="3200" b="1" i="1" kern="0" dirty="0" err="1">
                <a:solidFill>
                  <a:schemeClr val="bg1"/>
                </a:solidFill>
              </a:rPr>
              <a:t>i</a:t>
            </a:r>
            <a:r>
              <a:rPr lang="en-US" sz="3200" b="1" i="1" kern="0" dirty="0">
                <a:solidFill>
                  <a:schemeClr val="bg1"/>
                </a:solidFill>
              </a:rPr>
              <a:t> := 1 </a:t>
            </a:r>
            <a:r>
              <a:rPr lang="en-US" sz="3200" b="1" i="1" kern="0" dirty="0">
                <a:solidFill>
                  <a:srgbClr val="FFFF00"/>
                </a:solidFill>
              </a:rPr>
              <a:t>to</a:t>
            </a:r>
            <a:r>
              <a:rPr lang="en-US" sz="3200" b="1" i="1" kern="0" dirty="0">
                <a:solidFill>
                  <a:schemeClr val="bg1"/>
                </a:solidFill>
              </a:rPr>
              <a:t> N </a:t>
            </a:r>
            <a:r>
              <a:rPr lang="en-US" sz="3200" b="1" i="1" kern="0" dirty="0">
                <a:solidFill>
                  <a:srgbClr val="FFFF00"/>
                </a:solidFill>
              </a:rPr>
              <a:t>do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i="1" kern="0" dirty="0">
                <a:solidFill>
                  <a:srgbClr val="FFFF00"/>
                </a:solidFill>
              </a:rPr>
              <a:t>For</a:t>
            </a:r>
            <a:r>
              <a:rPr lang="en-US" sz="3200" b="1" i="1" kern="0" dirty="0">
                <a:solidFill>
                  <a:schemeClr val="bg1"/>
                </a:solidFill>
              </a:rPr>
              <a:t> j := 1 </a:t>
            </a:r>
            <a:r>
              <a:rPr lang="en-US" sz="3200" b="1" i="1" kern="0" dirty="0">
                <a:solidFill>
                  <a:srgbClr val="FFFF00"/>
                </a:solidFill>
              </a:rPr>
              <a:t>to</a:t>
            </a:r>
            <a:r>
              <a:rPr lang="en-US" sz="3200" b="1" i="1" kern="0" dirty="0">
                <a:solidFill>
                  <a:schemeClr val="bg1"/>
                </a:solidFill>
              </a:rPr>
              <a:t> M </a:t>
            </a:r>
            <a:r>
              <a:rPr lang="en-US" sz="3200" b="1" i="1" kern="0" dirty="0">
                <a:solidFill>
                  <a:srgbClr val="FFFF00"/>
                </a:solidFill>
              </a:rPr>
              <a:t>do</a:t>
            </a:r>
            <a:r>
              <a:rPr lang="en-US" sz="3200" b="1" i="1" kern="0" dirty="0">
                <a:solidFill>
                  <a:schemeClr val="bg1"/>
                </a:solidFill>
              </a:rPr>
              <a:t> </a:t>
            </a:r>
            <a:r>
              <a:rPr lang="en-US" sz="3200" b="1" i="1" kern="0" dirty="0" err="1">
                <a:solidFill>
                  <a:schemeClr val="bg1"/>
                </a:solidFill>
              </a:rPr>
              <a:t>StrToInt</a:t>
            </a:r>
            <a:r>
              <a:rPr lang="en-US" sz="3200" b="1" i="1" kern="0" dirty="0">
                <a:solidFill>
                  <a:schemeClr val="bg1"/>
                </a:solidFill>
              </a:rPr>
              <a:t>(</a:t>
            </a:r>
            <a:r>
              <a:rPr lang="en-US" sz="3200" b="1" i="1" kern="0" dirty="0" err="1">
                <a:solidFill>
                  <a:schemeClr val="bg1"/>
                </a:solidFill>
              </a:rPr>
              <a:t>InputBox</a:t>
            </a:r>
            <a:r>
              <a:rPr lang="en-US" sz="3200" b="1" i="1" kern="0" dirty="0">
                <a:solidFill>
                  <a:schemeClr val="bg1"/>
                </a:solidFill>
              </a:rPr>
              <a:t>('</a:t>
            </a:r>
            <a:r>
              <a:rPr lang="uk-UA" sz="3200" b="1" i="1" kern="0" dirty="0">
                <a:solidFill>
                  <a:schemeClr val="bg1"/>
                </a:solidFill>
              </a:rPr>
              <a:t>Введіть значення елементів', </a:t>
            </a:r>
            <a:r>
              <a:rPr lang="en-US" sz="3200" b="1" i="1" kern="0" dirty="0">
                <a:solidFill>
                  <a:schemeClr val="bg1"/>
                </a:solidFill>
              </a:rPr>
              <a:t>A[' + </a:t>
            </a:r>
            <a:r>
              <a:rPr lang="en-US" sz="3200" b="1" i="1" kern="0" dirty="0" err="1">
                <a:solidFill>
                  <a:schemeClr val="bg1"/>
                </a:solidFill>
              </a:rPr>
              <a:t>IntToStr</a:t>
            </a:r>
            <a:r>
              <a:rPr lang="en-US" sz="3200" b="1" i="1" kern="0" dirty="0">
                <a:solidFill>
                  <a:schemeClr val="bg1"/>
                </a:solidFill>
              </a:rPr>
              <a:t>(</a:t>
            </a:r>
            <a:r>
              <a:rPr lang="en-US" sz="3200" b="1" i="1" kern="0" dirty="0" err="1">
                <a:solidFill>
                  <a:schemeClr val="bg1"/>
                </a:solidFill>
              </a:rPr>
              <a:t>i</a:t>
            </a:r>
            <a:r>
              <a:rPr lang="en-US" sz="3200" b="1" i="1" kern="0" dirty="0">
                <a:solidFill>
                  <a:schemeClr val="bg1"/>
                </a:solidFill>
              </a:rPr>
              <a:t>) + </a:t>
            </a:r>
            <a:r>
              <a:rPr lang="en-US" sz="3200" b="1" i="1" kern="0" dirty="0" err="1">
                <a:solidFill>
                  <a:schemeClr val="bg1"/>
                </a:solidFill>
              </a:rPr>
              <a:t>lntToStr</a:t>
            </a:r>
            <a:r>
              <a:rPr lang="en-US" sz="3200" b="1" i="1" kern="0" dirty="0">
                <a:solidFill>
                  <a:schemeClr val="bg1"/>
                </a:solidFill>
              </a:rPr>
              <a:t>(j)+']?',   '0'));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1FF5D1ED-58AB-41D9-BA2E-C6FDD085EC58}"/>
              </a:ext>
            </a:extLst>
          </p:cNvPr>
          <p:cNvSpPr txBox="1"/>
          <p:nvPr/>
        </p:nvSpPr>
        <p:spPr>
          <a:xfrm>
            <a:off x="72008" y="4087447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Задати значення за допомогою масиву-константи: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CCD33FE3-24ED-4F55-BA89-5FB80281BABB}"/>
              </a:ext>
            </a:extLst>
          </p:cNvPr>
          <p:cNvSpPr txBox="1"/>
          <p:nvPr/>
        </p:nvSpPr>
        <p:spPr>
          <a:xfrm>
            <a:off x="72008" y="4697365"/>
            <a:ext cx="12050142" cy="156966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i="1" kern="0" dirty="0">
                <a:solidFill>
                  <a:srgbClr val="FFFF00"/>
                </a:solidFill>
              </a:rPr>
              <a:t>type</a:t>
            </a:r>
            <a:r>
              <a:rPr lang="en-US" sz="3200" b="1" i="1" kern="0" dirty="0">
                <a:solidFill>
                  <a:schemeClr val="bg1"/>
                </a:solidFill>
              </a:rPr>
              <a:t> </a:t>
            </a:r>
            <a:r>
              <a:rPr lang="en-US" sz="3200" b="1" i="1" kern="0" dirty="0" err="1">
                <a:solidFill>
                  <a:schemeClr val="bg1"/>
                </a:solidFill>
              </a:rPr>
              <a:t>Tabl</a:t>
            </a:r>
            <a:r>
              <a:rPr lang="en-US" sz="3200" b="1" i="1" kern="0" dirty="0">
                <a:solidFill>
                  <a:schemeClr val="bg1"/>
                </a:solidFill>
              </a:rPr>
              <a:t> = array[1..3, 1..4] of Real;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i="1" kern="0" dirty="0" err="1">
                <a:solidFill>
                  <a:srgbClr val="FFFF00"/>
                </a:solidFill>
              </a:rPr>
              <a:t>const</a:t>
            </a:r>
            <a:r>
              <a:rPr lang="en-US" sz="3200" b="1" i="1" kern="0" dirty="0">
                <a:solidFill>
                  <a:schemeClr val="bg1"/>
                </a:solidFill>
              </a:rPr>
              <a:t> В: </a:t>
            </a:r>
            <a:r>
              <a:rPr lang="en-US" sz="3200" b="1" i="1" kern="0" dirty="0" err="1">
                <a:solidFill>
                  <a:schemeClr val="bg1"/>
                </a:solidFill>
              </a:rPr>
              <a:t>Tabl</a:t>
            </a:r>
            <a:r>
              <a:rPr lang="en-US" sz="3200" b="1" i="1" kern="0" dirty="0">
                <a:solidFill>
                  <a:schemeClr val="bg1"/>
                </a:solidFill>
              </a:rPr>
              <a:t> = ((7, 2, 3, 34), (4, 5, 0, -3), (1, 3, 8, 1.2));</a:t>
            </a:r>
          </a:p>
        </p:txBody>
      </p:sp>
    </p:spTree>
    <p:extLst>
      <p:ext uri="{BB962C8B-B14F-4D97-AF65-F5344CB8AC3E}">
        <p14:creationId xmlns:p14="http://schemas.microsoft.com/office/powerpoint/2010/main" xmlns="" val="24364681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Надання значень елементам масиву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38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Заповнити масив випадковими числами:</a:t>
            </a:r>
            <a:endParaRPr lang="en-US" sz="2800" b="1" i="1" kern="0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23A7BF73-AEC1-43A0-A4DD-60C780B5AA68}"/>
              </a:ext>
            </a:extLst>
          </p:cNvPr>
          <p:cNvSpPr txBox="1"/>
          <p:nvPr/>
        </p:nvSpPr>
        <p:spPr>
          <a:xfrm>
            <a:off x="72008" y="1806681"/>
            <a:ext cx="12050142" cy="1938992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i="1" kern="0" dirty="0">
                <a:solidFill>
                  <a:srgbClr val="FFFF00"/>
                </a:solidFill>
              </a:rPr>
              <a:t>begin</a:t>
            </a:r>
            <a:r>
              <a:rPr lang="en-US" sz="4000" b="1" i="1" kern="0" dirty="0">
                <a:solidFill>
                  <a:schemeClr val="bg1"/>
                </a:solidFill>
              </a:rPr>
              <a:t> Randomize;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i="1" kern="0" dirty="0">
                <a:solidFill>
                  <a:srgbClr val="FFFF00"/>
                </a:solidFill>
              </a:rPr>
              <a:t>For</a:t>
            </a:r>
            <a:r>
              <a:rPr lang="en-US" sz="4000" b="1" i="1" kern="0" dirty="0">
                <a:solidFill>
                  <a:schemeClr val="bg1"/>
                </a:solidFill>
              </a:rPr>
              <a:t> </a:t>
            </a:r>
            <a:r>
              <a:rPr lang="uk-UA" sz="4000" b="1" i="1" kern="0" dirty="0">
                <a:solidFill>
                  <a:schemeClr val="bg1"/>
                </a:solidFill>
              </a:rPr>
              <a:t>і := 1 </a:t>
            </a:r>
            <a:r>
              <a:rPr lang="en-US" sz="4000" b="1" i="1" kern="0" dirty="0">
                <a:solidFill>
                  <a:srgbClr val="FFFF00"/>
                </a:solidFill>
              </a:rPr>
              <a:t>to</a:t>
            </a:r>
            <a:r>
              <a:rPr lang="en-US" sz="4000" b="1" i="1" kern="0" dirty="0">
                <a:solidFill>
                  <a:schemeClr val="bg1"/>
                </a:solidFill>
              </a:rPr>
              <a:t> N </a:t>
            </a:r>
            <a:r>
              <a:rPr lang="en-US" sz="4000" b="1" i="1" kern="0" dirty="0">
                <a:solidFill>
                  <a:srgbClr val="FFFF00"/>
                </a:solidFill>
              </a:rPr>
              <a:t>do</a:t>
            </a:r>
            <a:endParaRPr lang="en-US" sz="4000" b="1" i="1" kern="0" dirty="0">
              <a:solidFill>
                <a:schemeClr val="bg1"/>
              </a:solidFill>
            </a:endParaRP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i="1" kern="0" dirty="0">
                <a:solidFill>
                  <a:srgbClr val="FFFF00"/>
                </a:solidFill>
              </a:rPr>
              <a:t>For</a:t>
            </a:r>
            <a:r>
              <a:rPr lang="en-US" sz="4000" b="1" i="1" kern="0" dirty="0">
                <a:solidFill>
                  <a:schemeClr val="bg1"/>
                </a:solidFill>
              </a:rPr>
              <a:t> j := 1 </a:t>
            </a:r>
            <a:r>
              <a:rPr lang="en-US" sz="4000" b="1" i="1" kern="0" dirty="0">
                <a:solidFill>
                  <a:srgbClr val="FFFF00"/>
                </a:solidFill>
              </a:rPr>
              <a:t>to</a:t>
            </a:r>
            <a:r>
              <a:rPr lang="en-US" sz="4000" b="1" i="1" kern="0" dirty="0">
                <a:solidFill>
                  <a:schemeClr val="bg1"/>
                </a:solidFill>
              </a:rPr>
              <a:t> M </a:t>
            </a:r>
            <a:r>
              <a:rPr lang="en-US" sz="4000" b="1" i="1" kern="0" dirty="0">
                <a:solidFill>
                  <a:srgbClr val="FFFF00"/>
                </a:solidFill>
              </a:rPr>
              <a:t>do</a:t>
            </a:r>
            <a:r>
              <a:rPr lang="en-US" sz="4000" b="1" i="1" kern="0" dirty="0">
                <a:solidFill>
                  <a:schemeClr val="bg1"/>
                </a:solidFill>
              </a:rPr>
              <a:t> A[</a:t>
            </a:r>
            <a:r>
              <a:rPr lang="en-US" sz="4000" b="1" i="1" kern="0" dirty="0" err="1">
                <a:solidFill>
                  <a:schemeClr val="bg1"/>
                </a:solidFill>
              </a:rPr>
              <a:t>i,j</a:t>
            </a:r>
            <a:r>
              <a:rPr lang="en-US" sz="4000" b="1" i="1" kern="0" dirty="0">
                <a:solidFill>
                  <a:schemeClr val="bg1"/>
                </a:solidFill>
              </a:rPr>
              <a:t>] := Random(X);</a:t>
            </a:r>
          </a:p>
        </p:txBody>
      </p:sp>
      <p:pic>
        <p:nvPicPr>
          <p:cNvPr id="4098" name="Picture 2" descr="Пов’язане зображення">
            <a:extLst>
              <a:ext uri="{FF2B5EF4-FFF2-40B4-BE49-F238E27FC236}">
                <a16:creationId xmlns="" xmlns:a16="http://schemas.microsoft.com/office/drawing/2014/main" id="{9E12F7EE-7BCD-4B1B-B20E-4EE00508A0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6238" b="4654"/>
          <a:stretch/>
        </p:blipFill>
        <p:spPr bwMode="auto">
          <a:xfrm>
            <a:off x="3283974" y="3832371"/>
            <a:ext cx="5626210" cy="2720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652222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Надання значень елементам масиву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38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008" y="3084558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Заповнити одиничну матрицю </a:t>
            </a:r>
            <a:r>
              <a:rPr lang="en-US" sz="2800" b="1" i="1" kern="0" dirty="0">
                <a:solidFill>
                  <a:schemeClr val="bg1"/>
                </a:solidFill>
              </a:rPr>
              <a:t>M[1..N, 1..N]: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B580BDE3-BCAF-4C50-8B56-C6FB81C496CA}"/>
              </a:ext>
            </a:extLst>
          </p:cNvPr>
          <p:cNvSpPr txBox="1"/>
          <p:nvPr/>
        </p:nvSpPr>
        <p:spPr>
          <a:xfrm>
            <a:off x="72008" y="3694476"/>
            <a:ext cx="12050142" cy="2308324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i="1" kern="0" dirty="0">
                <a:solidFill>
                  <a:srgbClr val="FFFF00"/>
                </a:solidFill>
              </a:rPr>
              <a:t>For</a:t>
            </a:r>
            <a:r>
              <a:rPr lang="en-US" sz="3600" b="1" i="1" kern="0" dirty="0">
                <a:solidFill>
                  <a:schemeClr val="bg1"/>
                </a:solidFill>
              </a:rPr>
              <a:t> </a:t>
            </a:r>
            <a:r>
              <a:rPr lang="uk-UA" sz="3600" b="1" i="1" kern="0" dirty="0">
                <a:solidFill>
                  <a:schemeClr val="bg1"/>
                </a:solidFill>
              </a:rPr>
              <a:t>і := 1 </a:t>
            </a:r>
            <a:r>
              <a:rPr lang="en-US" sz="3600" b="1" i="1" kern="0" dirty="0">
                <a:solidFill>
                  <a:srgbClr val="FFFF00"/>
                </a:solidFill>
              </a:rPr>
              <a:t>to</a:t>
            </a:r>
            <a:r>
              <a:rPr lang="en-US" sz="3600" b="1" i="1" kern="0" dirty="0">
                <a:solidFill>
                  <a:schemeClr val="bg1"/>
                </a:solidFill>
              </a:rPr>
              <a:t> N </a:t>
            </a:r>
            <a:r>
              <a:rPr lang="en-US" sz="3600" b="1" i="1" kern="0" dirty="0">
                <a:solidFill>
                  <a:srgbClr val="FFFF00"/>
                </a:solidFill>
              </a:rPr>
              <a:t>do</a:t>
            </a:r>
            <a:endParaRPr lang="uk-UA" sz="3600" b="1" i="1" kern="0" dirty="0">
              <a:solidFill>
                <a:schemeClr val="bg1"/>
              </a:solidFill>
            </a:endParaRP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600" b="1" i="1" kern="0" dirty="0">
                <a:solidFill>
                  <a:schemeClr val="bg1"/>
                </a:solidFill>
              </a:rPr>
              <a:t>	</a:t>
            </a:r>
            <a:r>
              <a:rPr lang="en-US" sz="3600" b="1" i="1" kern="0" dirty="0">
                <a:solidFill>
                  <a:srgbClr val="FFFF00"/>
                </a:solidFill>
              </a:rPr>
              <a:t>For</a:t>
            </a:r>
            <a:r>
              <a:rPr lang="en-US" sz="3600" b="1" i="1" kern="0" dirty="0">
                <a:solidFill>
                  <a:schemeClr val="bg1"/>
                </a:solidFill>
              </a:rPr>
              <a:t> j := 1 </a:t>
            </a:r>
            <a:r>
              <a:rPr lang="en-US" sz="3600" b="1" i="1" kern="0" dirty="0">
                <a:solidFill>
                  <a:srgbClr val="FFFF00"/>
                </a:solidFill>
              </a:rPr>
              <a:t>to</a:t>
            </a:r>
            <a:r>
              <a:rPr lang="en-US" sz="3600" b="1" i="1" kern="0" dirty="0">
                <a:solidFill>
                  <a:schemeClr val="bg1"/>
                </a:solidFill>
              </a:rPr>
              <a:t> N </a:t>
            </a:r>
            <a:r>
              <a:rPr lang="en-US" sz="3600" b="1" i="1" kern="0" dirty="0">
                <a:solidFill>
                  <a:srgbClr val="FFFF00"/>
                </a:solidFill>
              </a:rPr>
              <a:t>do</a:t>
            </a:r>
            <a:endParaRPr lang="uk-UA" sz="3600" b="1" i="1" kern="0" dirty="0">
              <a:solidFill>
                <a:srgbClr val="FFFF00"/>
              </a:solidFill>
            </a:endParaRP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600" b="1" i="1" kern="0" dirty="0">
                <a:solidFill>
                  <a:srgbClr val="FFFF00"/>
                </a:solidFill>
              </a:rPr>
              <a:t>		</a:t>
            </a:r>
            <a:r>
              <a:rPr lang="en-US" sz="3600" b="1" i="1" kern="0" dirty="0">
                <a:solidFill>
                  <a:srgbClr val="FFFF00"/>
                </a:solidFill>
              </a:rPr>
              <a:t>If</a:t>
            </a:r>
            <a:r>
              <a:rPr lang="en-US" sz="3600" b="1" i="1" kern="0" dirty="0">
                <a:solidFill>
                  <a:schemeClr val="bg1"/>
                </a:solidFill>
              </a:rPr>
              <a:t> </a:t>
            </a:r>
            <a:r>
              <a:rPr lang="uk-UA" sz="3600" b="1" i="1" kern="0" dirty="0">
                <a:solidFill>
                  <a:schemeClr val="bg1"/>
                </a:solidFill>
              </a:rPr>
              <a:t>і = </a:t>
            </a:r>
            <a:r>
              <a:rPr lang="en-US" sz="3600" b="1" i="1" kern="0" dirty="0">
                <a:solidFill>
                  <a:schemeClr val="bg1"/>
                </a:solidFill>
              </a:rPr>
              <a:t>j </a:t>
            </a:r>
            <a:r>
              <a:rPr lang="en-US" sz="3600" b="1" i="1" kern="0" dirty="0">
                <a:solidFill>
                  <a:srgbClr val="FFFF00"/>
                </a:solidFill>
              </a:rPr>
              <a:t>Then</a:t>
            </a:r>
            <a:r>
              <a:rPr lang="en-US" sz="3600" b="1" i="1" kern="0" dirty="0">
                <a:solidFill>
                  <a:schemeClr val="bg1"/>
                </a:solidFill>
              </a:rPr>
              <a:t> M[</a:t>
            </a:r>
            <a:r>
              <a:rPr lang="en-US" sz="3600" b="1" i="1" kern="0" dirty="0" err="1">
                <a:solidFill>
                  <a:schemeClr val="bg1"/>
                </a:solidFill>
              </a:rPr>
              <a:t>i,j</a:t>
            </a:r>
            <a:r>
              <a:rPr lang="en-US" sz="3600" b="1" i="1" kern="0" dirty="0">
                <a:solidFill>
                  <a:schemeClr val="bg1"/>
                </a:solidFill>
              </a:rPr>
              <a:t>] := 1</a:t>
            </a:r>
            <a:endParaRPr lang="uk-UA" sz="3600" b="1" i="1" kern="0" dirty="0">
              <a:solidFill>
                <a:schemeClr val="bg1"/>
              </a:solidFill>
            </a:endParaRP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600" b="1" i="1" kern="0" dirty="0">
                <a:solidFill>
                  <a:schemeClr val="bg1"/>
                </a:solidFill>
              </a:rPr>
              <a:t>		</a:t>
            </a:r>
            <a:r>
              <a:rPr lang="en-US" sz="3600" b="1" i="1" kern="0" dirty="0">
                <a:solidFill>
                  <a:srgbClr val="FFFF00"/>
                </a:solidFill>
              </a:rPr>
              <a:t>else</a:t>
            </a:r>
            <a:r>
              <a:rPr lang="en-US" sz="3600" b="1" i="1" kern="0" dirty="0">
                <a:solidFill>
                  <a:schemeClr val="bg1"/>
                </a:solidFill>
              </a:rPr>
              <a:t> M[</a:t>
            </a:r>
            <a:r>
              <a:rPr lang="en-US" sz="3600" b="1" i="1" kern="0" dirty="0" err="1">
                <a:solidFill>
                  <a:schemeClr val="bg1"/>
                </a:solidFill>
              </a:rPr>
              <a:t>i,j</a:t>
            </a:r>
            <a:r>
              <a:rPr lang="en-US" sz="3600" b="1" i="1" kern="0" dirty="0">
                <a:solidFill>
                  <a:schemeClr val="bg1"/>
                </a:solidFill>
              </a:rPr>
              <a:t>] := 0;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57ADADAC-8E78-4835-98E5-2C95AEF30A6D}"/>
              </a:ext>
            </a:extLst>
          </p:cNvPr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0000"/>
                </a:solidFill>
              </a:rPr>
              <a:t>Одиничною матрицею називають двовимірний масив, у якого однакова кількість рядків і стовпців, елементи головної діагоналі дорівнюють одиниці, а всі інші — нулю.</a:t>
            </a:r>
          </a:p>
        </p:txBody>
      </p:sp>
    </p:spTree>
    <p:extLst>
      <p:ext uri="{BB962C8B-B14F-4D97-AF65-F5344CB8AC3E}">
        <p14:creationId xmlns:p14="http://schemas.microsoft.com/office/powerpoint/2010/main" xmlns="" val="20401674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sz="2900" dirty="0"/>
              <a:t>Використання компонента </a:t>
            </a:r>
            <a:r>
              <a:rPr lang="uk-UA" sz="2900" dirty="0" err="1"/>
              <a:t>Str</a:t>
            </a:r>
            <a:r>
              <a:rPr lang="en-US" sz="2900" dirty="0" err="1"/>
              <a:t>i</a:t>
            </a:r>
            <a:r>
              <a:rPr lang="uk-UA" sz="2900" dirty="0" err="1"/>
              <a:t>ngGrid</a:t>
            </a:r>
            <a:r>
              <a:rPr lang="uk-UA" sz="2900" dirty="0"/>
              <a:t/>
            </a:r>
            <a:br>
              <a:rPr lang="uk-UA" sz="2900" dirty="0"/>
            </a:br>
            <a:r>
              <a:rPr lang="uk-UA" sz="2900" dirty="0"/>
              <a:t>під час роботи з двовимірними масивами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38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У ході виведення двовимірного масиву на екран важливо, щоб елементи масиву утворювали прямокутну таблицю, тому зручно користуватися компонентом </a:t>
            </a:r>
            <a:r>
              <a:rPr lang="en-US" sz="2800" b="1" i="1" kern="0" dirty="0" err="1">
                <a:solidFill>
                  <a:srgbClr val="FFFF00"/>
                </a:solidFill>
              </a:rPr>
              <a:t>StringGrid</a:t>
            </a:r>
            <a:r>
              <a:rPr lang="en-US" sz="2800" b="1" i="1" kern="0" dirty="0">
                <a:solidFill>
                  <a:schemeClr val="bg1"/>
                </a:solidFill>
              </a:rPr>
              <a:t>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7B441C41-098B-4434-9BE8-871D75383728}"/>
              </a:ext>
            </a:extLst>
          </p:cNvPr>
          <p:cNvSpPr txBox="1"/>
          <p:nvPr/>
        </p:nvSpPr>
        <p:spPr>
          <a:xfrm>
            <a:off x="72008" y="3123885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При цьому виникає суттєва проблема: при зверненні до елемента масиву:</a:t>
            </a:r>
            <a:endParaRPr lang="en-US" sz="2800" b="1" i="1" kern="0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2306C31D-0DBE-4DA5-AE6F-237432D65631}"/>
              </a:ext>
            </a:extLst>
          </p:cNvPr>
          <p:cNvSpPr txBox="1"/>
          <p:nvPr/>
        </p:nvSpPr>
        <p:spPr>
          <a:xfrm>
            <a:off x="72008" y="4189232"/>
            <a:ext cx="12050142" cy="92333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 i="1" kern="0" dirty="0">
                <a:solidFill>
                  <a:schemeClr val="bg1"/>
                </a:solidFill>
              </a:rPr>
              <a:t>Name[</a:t>
            </a:r>
            <a:r>
              <a:rPr lang="en-US" sz="5400" b="1" i="1" kern="0" dirty="0" err="1">
                <a:solidFill>
                  <a:schemeClr val="bg1"/>
                </a:solidFill>
              </a:rPr>
              <a:t>i</a:t>
            </a:r>
            <a:r>
              <a:rPr lang="uk-UA" sz="5400" b="1" i="1" kern="0" dirty="0">
                <a:solidFill>
                  <a:schemeClr val="bg1"/>
                </a:solidFill>
              </a:rPr>
              <a:t>,</a:t>
            </a:r>
            <a:r>
              <a:rPr lang="en-US" sz="5400" b="1" i="1" kern="0" dirty="0">
                <a:solidFill>
                  <a:schemeClr val="bg1"/>
                </a:solidFill>
              </a:rPr>
              <a:t>j]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A32D819A-8E52-4A1A-9C27-1B2F4100C2A5}"/>
              </a:ext>
            </a:extLst>
          </p:cNvPr>
          <p:cNvSpPr txBox="1"/>
          <p:nvPr/>
        </p:nvSpPr>
        <p:spPr>
          <a:xfrm>
            <a:off x="72008" y="5223802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Вважається, що елемент розташований на перетині </a:t>
            </a:r>
            <a:r>
              <a:rPr lang="uk-UA" sz="2800" b="1" i="1" kern="0" dirty="0">
                <a:solidFill>
                  <a:srgbClr val="FFFF00"/>
                </a:solidFill>
              </a:rPr>
              <a:t>і</a:t>
            </a:r>
            <a:r>
              <a:rPr lang="uk-UA" sz="2800" b="1" i="1" kern="0" dirty="0">
                <a:solidFill>
                  <a:schemeClr val="bg1"/>
                </a:solidFill>
              </a:rPr>
              <a:t>‑</a:t>
            </a:r>
            <a:r>
              <a:rPr lang="uk-UA" sz="2800" b="1" i="1" kern="0" dirty="0">
                <a:solidFill>
                  <a:srgbClr val="FFFF00"/>
                </a:solidFill>
              </a:rPr>
              <a:t>го</a:t>
            </a:r>
            <a:r>
              <a:rPr lang="uk-UA" sz="2800" b="1" i="1" kern="0" dirty="0">
                <a:solidFill>
                  <a:schemeClr val="bg1"/>
                </a:solidFill>
              </a:rPr>
              <a:t> рядка і </a:t>
            </a:r>
            <a:r>
              <a:rPr lang="en-US" sz="2800" b="1" i="1" kern="0" dirty="0">
                <a:solidFill>
                  <a:srgbClr val="FFFF00"/>
                </a:solidFill>
              </a:rPr>
              <a:t>j</a:t>
            </a:r>
            <a:r>
              <a:rPr lang="uk-UA" sz="2800" b="1" i="1" kern="0" dirty="0">
                <a:solidFill>
                  <a:srgbClr val="FFFF00"/>
                </a:solidFill>
              </a:rPr>
              <a:t>-го </a:t>
            </a:r>
            <a:r>
              <a:rPr lang="uk-UA" sz="2800" b="1" i="1" kern="0" dirty="0">
                <a:solidFill>
                  <a:schemeClr val="bg1"/>
                </a:solidFill>
              </a:rPr>
              <a:t>стовпця масиву </a:t>
            </a:r>
            <a:r>
              <a:rPr lang="en-US" sz="2800" b="1" i="1" kern="0" dirty="0">
                <a:solidFill>
                  <a:srgbClr val="FFFF00"/>
                </a:solidFill>
              </a:rPr>
              <a:t>Name</a:t>
            </a:r>
            <a:r>
              <a:rPr lang="en-US" sz="2800" b="1" i="1" kern="0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7562628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sz="2900" dirty="0"/>
              <a:t>Використання компонента </a:t>
            </a:r>
            <a:r>
              <a:rPr lang="uk-UA" sz="2900" dirty="0" err="1"/>
              <a:t>Str</a:t>
            </a:r>
            <a:r>
              <a:rPr lang="en-US" sz="2900" dirty="0" err="1"/>
              <a:t>i</a:t>
            </a:r>
            <a:r>
              <a:rPr lang="uk-UA" sz="2900" dirty="0" err="1"/>
              <a:t>ngGrid</a:t>
            </a:r>
            <a:r>
              <a:rPr lang="uk-UA" sz="2900" dirty="0"/>
              <a:t/>
            </a:r>
            <a:br>
              <a:rPr lang="uk-UA" sz="2900" dirty="0"/>
            </a:br>
            <a:r>
              <a:rPr lang="uk-UA" sz="2900" dirty="0"/>
              <a:t>під час роботи з двовимірними масивами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38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07840" y="1196763"/>
            <a:ext cx="10714310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0000"/>
                </a:solidFill>
              </a:rPr>
              <a:t>У разі звернення до комірок таблиці </a:t>
            </a:r>
            <a:r>
              <a:rPr lang="en-US" sz="2800" b="1" i="1" kern="0" dirty="0" err="1">
                <a:solidFill>
                  <a:srgbClr val="FF0000"/>
                </a:solidFill>
              </a:rPr>
              <a:t>StringGrid</a:t>
            </a:r>
            <a:r>
              <a:rPr lang="en-US" sz="2800" b="1" i="1" kern="0" dirty="0">
                <a:solidFill>
                  <a:srgbClr val="FF0000"/>
                </a:solidFill>
              </a:rPr>
              <a:t> </a:t>
            </a:r>
            <a:r>
              <a:rPr lang="uk-UA" sz="2800" b="1" i="1" kern="0" dirty="0">
                <a:solidFill>
                  <a:srgbClr val="FF0000"/>
                </a:solidFill>
              </a:rPr>
              <a:t>першим індексом є номер стовпця, а другим — номер рядка, тобто комірку, розташовану на перетині і-го рядка і </a:t>
            </a:r>
            <a:r>
              <a:rPr lang="en-US" sz="2800" b="1" i="1" kern="0" dirty="0">
                <a:solidFill>
                  <a:srgbClr val="FF0000"/>
                </a:solidFill>
              </a:rPr>
              <a:t>j</a:t>
            </a:r>
            <a:r>
              <a:rPr lang="uk-UA" sz="2800" b="1" i="1" kern="0" dirty="0">
                <a:solidFill>
                  <a:srgbClr val="FF0000"/>
                </a:solidFill>
              </a:rPr>
              <a:t>-го стовпця, позначають</a:t>
            </a:r>
            <a:r>
              <a:rPr lang="en-US" sz="2800" b="1" i="1" kern="0" dirty="0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6" name="Picture 2" descr="alert, attention, danger, error, exclamation, hanger, message, problem, warning icon">
            <a:extLst>
              <a:ext uri="{FF2B5EF4-FFF2-40B4-BE49-F238E27FC236}">
                <a16:creationId xmlns="" xmlns:a16="http://schemas.microsoft.com/office/drawing/2014/main" id="{9E6A6576-2682-4A78-9AC4-5FC0536FB2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2440" y="1235044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163B0E8F-F5C2-4688-A385-9A936F871B38}"/>
              </a:ext>
            </a:extLst>
          </p:cNvPr>
          <p:cNvSpPr txBox="1"/>
          <p:nvPr/>
        </p:nvSpPr>
        <p:spPr>
          <a:xfrm>
            <a:off x="72008" y="3166677"/>
            <a:ext cx="7194031" cy="1754326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 i="1" kern="0" dirty="0">
                <a:solidFill>
                  <a:srgbClr val="FF0000"/>
                </a:solidFill>
              </a:rPr>
              <a:t>StringGrid1.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 i="1" kern="0" dirty="0">
                <a:solidFill>
                  <a:srgbClr val="FF0000"/>
                </a:solidFill>
              </a:rPr>
              <a:t>Cells[</a:t>
            </a:r>
            <a:r>
              <a:rPr lang="en-US" sz="5400" b="1" i="1" kern="0" dirty="0" err="1">
                <a:solidFill>
                  <a:srgbClr val="FF0000"/>
                </a:solidFill>
              </a:rPr>
              <a:t>j,i</a:t>
            </a:r>
            <a:r>
              <a:rPr lang="en-US" sz="5400" b="1" i="1" kern="0" dirty="0">
                <a:solidFill>
                  <a:srgbClr val="FF0000"/>
                </a:solidFill>
              </a:rPr>
              <a:t>]</a:t>
            </a:r>
          </a:p>
        </p:txBody>
      </p:sp>
      <p:pic>
        <p:nvPicPr>
          <p:cNvPr id="9" name="Picture 2" descr="cell, table icon">
            <a:extLst>
              <a:ext uri="{FF2B5EF4-FFF2-40B4-BE49-F238E27FC236}">
                <a16:creationId xmlns="" xmlns:a16="http://schemas.microsoft.com/office/drawing/2014/main" id="{BD167595-4168-48E7-8636-25D8436457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52852" y="3166677"/>
            <a:ext cx="4669298" cy="3501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861251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sz="2900" dirty="0"/>
              <a:t>Використання компонента </a:t>
            </a:r>
            <a:r>
              <a:rPr lang="uk-UA" sz="2900" dirty="0" err="1"/>
              <a:t>Str</a:t>
            </a:r>
            <a:r>
              <a:rPr lang="en-US" sz="2900" dirty="0" err="1"/>
              <a:t>i</a:t>
            </a:r>
            <a:r>
              <a:rPr lang="uk-UA" sz="2900" dirty="0" err="1"/>
              <a:t>ngGrid</a:t>
            </a:r>
            <a:r>
              <a:rPr lang="uk-UA" sz="2900" dirty="0"/>
              <a:t/>
            </a:r>
            <a:br>
              <a:rPr lang="uk-UA" sz="2900" dirty="0"/>
            </a:br>
            <a:r>
              <a:rPr lang="uk-UA" sz="2900" dirty="0"/>
              <a:t>під час роботи з двовимірними масивами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38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0000"/>
                </a:solidFill>
              </a:rPr>
              <a:t>На формі створити об'єкт </a:t>
            </a:r>
            <a:r>
              <a:rPr lang="en-US" sz="2800" b="1" i="1" kern="0" dirty="0">
                <a:solidFill>
                  <a:srgbClr val="FF0000"/>
                </a:solidFill>
              </a:rPr>
              <a:t>StringGrid1</a:t>
            </a:r>
            <a:r>
              <a:rPr lang="uk-UA" sz="2800" b="1" i="1" kern="0" dirty="0">
                <a:solidFill>
                  <a:srgbClr val="FF0000"/>
                </a:solidFill>
              </a:rPr>
              <a:t>, властивості якого налаштувати для відображення масиву з:</a:t>
            </a:r>
            <a:endParaRPr lang="en-US" sz="2800" b="1" i="1" kern="0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DD709051-65F6-4244-B019-990EE4AC72BC}"/>
              </a:ext>
            </a:extLst>
          </p:cNvPr>
          <p:cNvSpPr txBox="1"/>
          <p:nvPr/>
        </p:nvSpPr>
        <p:spPr>
          <a:xfrm>
            <a:off x="140834" y="2255872"/>
            <a:ext cx="2622031" cy="1077218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0000"/>
                </a:solidFill>
              </a:rPr>
              <a:t>трьох рядків</a:t>
            </a:r>
            <a:endParaRPr lang="en-US" sz="3200" b="1" i="1" kern="0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71934DD0-8EA2-43B1-8D59-94842FF4BA77}"/>
              </a:ext>
            </a:extLst>
          </p:cNvPr>
          <p:cNvSpPr txBox="1"/>
          <p:nvPr/>
        </p:nvSpPr>
        <p:spPr>
          <a:xfrm>
            <a:off x="2953662" y="2255872"/>
            <a:ext cx="2622031" cy="1077218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0000"/>
                </a:solidFill>
              </a:rPr>
              <a:t>чотирьох стовпців</a:t>
            </a:r>
            <a:endParaRPr lang="en-US" sz="3200" b="1" i="1" kern="0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BC9650FE-3F8D-4E99-9256-8ECCBAE8FD54}"/>
              </a:ext>
            </a:extLst>
          </p:cNvPr>
          <p:cNvSpPr txBox="1"/>
          <p:nvPr/>
        </p:nvSpPr>
        <p:spPr>
          <a:xfrm>
            <a:off x="140834" y="3487208"/>
            <a:ext cx="2622031" cy="646331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i="1" kern="0" dirty="0" err="1">
                <a:solidFill>
                  <a:srgbClr val="FF0000"/>
                </a:solidFill>
              </a:rPr>
              <a:t>ColRow</a:t>
            </a:r>
            <a:endParaRPr lang="en-US" sz="3600" b="1" i="1" kern="0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2D1B77CF-FDE5-4D5D-B632-FA3BBA8F851C}"/>
              </a:ext>
            </a:extLst>
          </p:cNvPr>
          <p:cNvSpPr txBox="1"/>
          <p:nvPr/>
        </p:nvSpPr>
        <p:spPr>
          <a:xfrm>
            <a:off x="2953662" y="3487208"/>
            <a:ext cx="2622031" cy="646331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i="1" kern="0" dirty="0" err="1">
                <a:solidFill>
                  <a:srgbClr val="FF0000"/>
                </a:solidFill>
              </a:rPr>
              <a:t>ColCount</a:t>
            </a:r>
            <a:endParaRPr lang="en-US" sz="3600" b="1" i="1" kern="0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A08142D0-BFE1-4006-9C1A-46567FC29031}"/>
              </a:ext>
            </a:extLst>
          </p:cNvPr>
          <p:cNvSpPr txBox="1"/>
          <p:nvPr/>
        </p:nvSpPr>
        <p:spPr>
          <a:xfrm>
            <a:off x="140834" y="4363918"/>
            <a:ext cx="2622031" cy="646331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i="1" kern="0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3D506374-2424-4FC0-B2E9-5B8D8EA77F73}"/>
              </a:ext>
            </a:extLst>
          </p:cNvPr>
          <p:cNvSpPr txBox="1"/>
          <p:nvPr/>
        </p:nvSpPr>
        <p:spPr>
          <a:xfrm>
            <a:off x="2953662" y="4363918"/>
            <a:ext cx="2622031" cy="646331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i="1" kern="0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DCB46DD6-EAAC-4D0F-ABCD-ABDDB4BBDBF1}"/>
              </a:ext>
            </a:extLst>
          </p:cNvPr>
          <p:cNvSpPr txBox="1"/>
          <p:nvPr/>
        </p:nvSpPr>
        <p:spPr>
          <a:xfrm>
            <a:off x="140834" y="5240628"/>
            <a:ext cx="2622031" cy="707886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4000" b="1" i="1" kern="0" dirty="0">
                <a:solidFill>
                  <a:srgbClr val="FF0000"/>
                </a:solidFill>
              </a:rPr>
              <a:t>4</a:t>
            </a:r>
            <a:endParaRPr lang="en-US" sz="4000" b="1" i="1" kern="0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03442F5D-A14F-4BAA-83D6-DE37B822F070}"/>
              </a:ext>
            </a:extLst>
          </p:cNvPr>
          <p:cNvSpPr txBox="1"/>
          <p:nvPr/>
        </p:nvSpPr>
        <p:spPr>
          <a:xfrm>
            <a:off x="2953662" y="5240628"/>
            <a:ext cx="2622031" cy="707886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4000" b="1" i="1" kern="0" dirty="0">
                <a:solidFill>
                  <a:srgbClr val="FF0000"/>
                </a:solidFill>
              </a:rPr>
              <a:t>5</a:t>
            </a:r>
            <a:endParaRPr lang="en-US" sz="4000" b="1" i="1" kern="0" dirty="0">
              <a:solidFill>
                <a:srgbClr val="FF0000"/>
              </a:solidFill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C79EE004-02D3-4284-8206-2146AF3E31D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66490" y="2255872"/>
            <a:ext cx="6355660" cy="36926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9157561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75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7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75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50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sz="2900" dirty="0"/>
              <a:t>Використання компонента </a:t>
            </a:r>
            <a:r>
              <a:rPr lang="uk-UA" sz="2900" dirty="0" err="1"/>
              <a:t>Str</a:t>
            </a:r>
            <a:r>
              <a:rPr lang="en-US" sz="2900" dirty="0" err="1"/>
              <a:t>i</a:t>
            </a:r>
            <a:r>
              <a:rPr lang="uk-UA" sz="2900" dirty="0" err="1"/>
              <a:t>ngGrid</a:t>
            </a:r>
            <a:r>
              <a:rPr lang="uk-UA" sz="2900" dirty="0"/>
              <a:t/>
            </a:r>
            <a:br>
              <a:rPr lang="uk-UA" sz="2900" dirty="0"/>
            </a:br>
            <a:r>
              <a:rPr lang="uk-UA" sz="2900" dirty="0"/>
              <a:t>під час роботи з двовимірними масивами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38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Відображення номерів рядків і стовпців запрограмоване в процедурі </a:t>
            </a:r>
            <a:r>
              <a:rPr lang="en-US" sz="2800" b="1" i="1" kern="0" dirty="0" err="1">
                <a:solidFill>
                  <a:srgbClr val="FFFF00"/>
                </a:solidFill>
              </a:rPr>
              <a:t>FormCreate</a:t>
            </a:r>
            <a:r>
              <a:rPr lang="en-US" sz="2800" b="1" i="1" kern="0" dirty="0">
                <a:solidFill>
                  <a:schemeClr val="bg1"/>
                </a:solidFill>
              </a:rPr>
              <a:t>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B32CBC5D-5F8B-4B2C-BF02-4560BBD8F497}"/>
              </a:ext>
            </a:extLst>
          </p:cNvPr>
          <p:cNvSpPr txBox="1"/>
          <p:nvPr/>
        </p:nvSpPr>
        <p:spPr>
          <a:xfrm>
            <a:off x="72008" y="2307532"/>
            <a:ext cx="12050142" cy="4031873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i="1" kern="0" dirty="0">
                <a:solidFill>
                  <a:srgbClr val="FFFF00"/>
                </a:solidFill>
              </a:rPr>
              <a:t>procedure</a:t>
            </a:r>
            <a:r>
              <a:rPr lang="en-US" sz="3200" b="1" i="1" kern="0" dirty="0">
                <a:solidFill>
                  <a:schemeClr val="bg1"/>
                </a:solidFill>
              </a:rPr>
              <a:t> TForm1.FormCreate(Sender: </a:t>
            </a:r>
            <a:r>
              <a:rPr lang="en-US" sz="3200" b="1" i="1" kern="0" dirty="0" err="1">
                <a:solidFill>
                  <a:schemeClr val="bg1"/>
                </a:solidFill>
              </a:rPr>
              <a:t>TObject</a:t>
            </a:r>
            <a:r>
              <a:rPr lang="en-US" sz="3200" b="1" i="1" kern="0" dirty="0">
                <a:solidFill>
                  <a:schemeClr val="bg1"/>
                </a:solidFill>
              </a:rPr>
              <a:t>);</a:t>
            </a:r>
          </a:p>
          <a:p>
            <a:pPr lvl="0" indent="45718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i="1" kern="0" dirty="0" err="1">
                <a:solidFill>
                  <a:srgbClr val="FFFF00"/>
                </a:solidFill>
              </a:rPr>
              <a:t>var</a:t>
            </a:r>
            <a:r>
              <a:rPr lang="en-US" sz="3200" b="1" i="1" kern="0" dirty="0">
                <a:solidFill>
                  <a:schemeClr val="bg1"/>
                </a:solidFill>
              </a:rPr>
              <a:t>   </a:t>
            </a:r>
            <a:r>
              <a:rPr lang="uk-UA" sz="3200" b="1" i="1" kern="0" dirty="0">
                <a:solidFill>
                  <a:schemeClr val="bg1"/>
                </a:solidFill>
              </a:rPr>
              <a:t>і, </a:t>
            </a:r>
            <a:r>
              <a:rPr lang="en-US" sz="3200" b="1" i="1" kern="0" dirty="0">
                <a:solidFill>
                  <a:schemeClr val="bg1"/>
                </a:solidFill>
              </a:rPr>
              <a:t>j: Integer;</a:t>
            </a:r>
          </a:p>
          <a:p>
            <a:pPr lvl="0" indent="45718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i="1" kern="0" dirty="0">
                <a:solidFill>
                  <a:srgbClr val="FFFF00"/>
                </a:solidFill>
              </a:rPr>
              <a:t>begin</a:t>
            </a:r>
          </a:p>
          <a:p>
            <a:pPr lvl="0" indent="45718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i="1" kern="0" dirty="0">
                <a:solidFill>
                  <a:srgbClr val="FFFF00"/>
                </a:solidFill>
              </a:rPr>
              <a:t>	For</a:t>
            </a:r>
            <a:r>
              <a:rPr lang="en-US" sz="3200" b="1" i="1" kern="0" dirty="0">
                <a:solidFill>
                  <a:schemeClr val="bg1"/>
                </a:solidFill>
              </a:rPr>
              <a:t> </a:t>
            </a:r>
            <a:r>
              <a:rPr lang="uk-UA" sz="3200" b="1" i="1" kern="0" dirty="0">
                <a:solidFill>
                  <a:schemeClr val="bg1"/>
                </a:solidFill>
              </a:rPr>
              <a:t>і := 1 </a:t>
            </a:r>
            <a:r>
              <a:rPr lang="en-US" sz="3200" b="1" i="1" kern="0" dirty="0">
                <a:solidFill>
                  <a:srgbClr val="FFFF00"/>
                </a:solidFill>
              </a:rPr>
              <a:t>to</a:t>
            </a:r>
            <a:r>
              <a:rPr lang="en-US" sz="3200" b="1" i="1" kern="0" dirty="0">
                <a:solidFill>
                  <a:schemeClr val="bg1"/>
                </a:solidFill>
              </a:rPr>
              <a:t> 3 </a:t>
            </a:r>
            <a:r>
              <a:rPr lang="en-US" sz="3200" b="1" i="1" kern="0" dirty="0">
                <a:solidFill>
                  <a:srgbClr val="FFFF00"/>
                </a:solidFill>
              </a:rPr>
              <a:t>do</a:t>
            </a:r>
            <a:r>
              <a:rPr lang="en-US" sz="3200" b="1" i="1" kern="0" dirty="0">
                <a:solidFill>
                  <a:schemeClr val="bg1"/>
                </a:solidFill>
              </a:rPr>
              <a:t> StringGrid1.Cells[0,i] := </a:t>
            </a:r>
            <a:r>
              <a:rPr lang="en-US" sz="3200" b="1" i="1" kern="0" dirty="0" err="1">
                <a:solidFill>
                  <a:schemeClr val="bg1"/>
                </a:solidFill>
              </a:rPr>
              <a:t>IntToStr</a:t>
            </a:r>
            <a:r>
              <a:rPr lang="en-US" sz="3200" b="1" i="1" kern="0" dirty="0">
                <a:solidFill>
                  <a:schemeClr val="bg1"/>
                </a:solidFill>
              </a:rPr>
              <a:t>(</a:t>
            </a:r>
            <a:r>
              <a:rPr lang="en-US" sz="3200" b="1" i="1" kern="0" dirty="0" err="1">
                <a:solidFill>
                  <a:schemeClr val="bg1"/>
                </a:solidFill>
              </a:rPr>
              <a:t>i</a:t>
            </a:r>
            <a:r>
              <a:rPr lang="en-US" sz="3200" b="1" i="1" kern="0" dirty="0">
                <a:solidFill>
                  <a:schemeClr val="bg1"/>
                </a:solidFill>
              </a:rPr>
              <a:t>);</a:t>
            </a:r>
          </a:p>
          <a:p>
            <a:pPr lvl="0" indent="45718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i="1" kern="0" dirty="0">
                <a:solidFill>
                  <a:schemeClr val="bg1"/>
                </a:solidFill>
              </a:rPr>
              <a:t>	</a:t>
            </a:r>
            <a:r>
              <a:rPr lang="en-US" sz="3200" b="1" i="1" kern="0" dirty="0">
                <a:solidFill>
                  <a:srgbClr val="FFFF00"/>
                </a:solidFill>
              </a:rPr>
              <a:t>For</a:t>
            </a:r>
            <a:r>
              <a:rPr lang="en-US" sz="3200" b="1" i="1" kern="0" dirty="0">
                <a:solidFill>
                  <a:schemeClr val="bg1"/>
                </a:solidFill>
              </a:rPr>
              <a:t> j := 1 </a:t>
            </a:r>
            <a:r>
              <a:rPr lang="en-US" sz="3200" b="1" i="1" kern="0" dirty="0">
                <a:solidFill>
                  <a:srgbClr val="FFFF00"/>
                </a:solidFill>
              </a:rPr>
              <a:t>to</a:t>
            </a:r>
            <a:r>
              <a:rPr lang="en-US" sz="3200" b="1" i="1" kern="0" dirty="0">
                <a:solidFill>
                  <a:schemeClr val="bg1"/>
                </a:solidFill>
              </a:rPr>
              <a:t> 4 </a:t>
            </a:r>
            <a:r>
              <a:rPr lang="en-US" sz="3200" b="1" i="1" kern="0" dirty="0">
                <a:solidFill>
                  <a:srgbClr val="FFFF00"/>
                </a:solidFill>
              </a:rPr>
              <a:t>do</a:t>
            </a:r>
            <a:r>
              <a:rPr lang="en-US" sz="3200" b="1" i="1" kern="0" dirty="0">
                <a:solidFill>
                  <a:schemeClr val="bg1"/>
                </a:solidFill>
              </a:rPr>
              <a:t> StringGrid1.Cells[j,0] := </a:t>
            </a:r>
            <a:r>
              <a:rPr lang="en-US" sz="3200" b="1" i="1" kern="0" dirty="0" err="1">
                <a:solidFill>
                  <a:schemeClr val="bg1"/>
                </a:solidFill>
              </a:rPr>
              <a:t>lntToStr</a:t>
            </a:r>
            <a:r>
              <a:rPr lang="en-US" sz="3200" b="1" i="1" kern="0" dirty="0">
                <a:solidFill>
                  <a:schemeClr val="bg1"/>
                </a:solidFill>
              </a:rPr>
              <a:t>(j);</a:t>
            </a:r>
          </a:p>
          <a:p>
            <a:pPr lvl="0" indent="45718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i="1" kern="0" dirty="0">
                <a:solidFill>
                  <a:srgbClr val="FFFF00"/>
                </a:solidFill>
              </a:rPr>
              <a:t>end</a:t>
            </a:r>
            <a:r>
              <a:rPr lang="en-US" sz="3200" b="1" i="1" kern="0" dirty="0">
                <a:solidFill>
                  <a:schemeClr val="bg1"/>
                </a:solidFill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xmlns="" val="26906620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sz="2900" dirty="0"/>
              <a:t>Використання компонента </a:t>
            </a:r>
            <a:r>
              <a:rPr lang="uk-UA" sz="2900" dirty="0" err="1"/>
              <a:t>Str</a:t>
            </a:r>
            <a:r>
              <a:rPr lang="en-US" sz="2900" dirty="0" err="1"/>
              <a:t>i</a:t>
            </a:r>
            <a:r>
              <a:rPr lang="uk-UA" sz="2900" dirty="0" err="1"/>
              <a:t>ngGrid</a:t>
            </a:r>
            <a:r>
              <a:rPr lang="uk-UA" sz="2900" dirty="0"/>
              <a:t/>
            </a:r>
            <a:br>
              <a:rPr lang="uk-UA" sz="2900" dirty="0"/>
            </a:br>
            <a:r>
              <a:rPr lang="uk-UA" sz="2900" dirty="0"/>
              <a:t>під час роботи з двовимірними масивами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38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Введемо з клавіатури за допомогою функції </a:t>
            </a:r>
            <a:r>
              <a:rPr lang="en-US" sz="2800" b="1" i="1" kern="0" dirty="0" err="1">
                <a:solidFill>
                  <a:srgbClr val="FFFF00"/>
                </a:solidFill>
              </a:rPr>
              <a:t>InputBox</a:t>
            </a:r>
            <a:r>
              <a:rPr lang="en-US" sz="2800" b="1" i="1" kern="0" dirty="0">
                <a:solidFill>
                  <a:schemeClr val="bg1"/>
                </a:solidFill>
              </a:rPr>
              <a:t> </a:t>
            </a:r>
            <a:r>
              <a:rPr lang="uk-UA" sz="2800" b="1" i="1" kern="0" dirty="0">
                <a:solidFill>
                  <a:schemeClr val="bg1"/>
                </a:solidFill>
              </a:rPr>
              <a:t>значення елементів масиву </a:t>
            </a:r>
            <a:r>
              <a:rPr lang="uk-UA" sz="2800" b="1" i="1" kern="0" dirty="0">
                <a:solidFill>
                  <a:srgbClr val="FFFF00"/>
                </a:solidFill>
              </a:rPr>
              <a:t>А</a:t>
            </a:r>
            <a:r>
              <a:rPr lang="uk-UA" sz="2800" b="1" i="1" kern="0" dirty="0">
                <a:solidFill>
                  <a:schemeClr val="bg1"/>
                </a:solidFill>
              </a:rPr>
              <a:t> з першого прикладу. Введення значень здійснюється по рядках.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708156F3-745F-4128-A78D-BD59F1B9E65F}"/>
              </a:ext>
            </a:extLst>
          </p:cNvPr>
          <p:cNvSpPr txBox="1"/>
          <p:nvPr/>
        </p:nvSpPr>
        <p:spPr>
          <a:xfrm>
            <a:off x="72008" y="2681434"/>
            <a:ext cx="12050142" cy="3046988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i="1" kern="0" dirty="0" err="1">
                <a:solidFill>
                  <a:srgbClr val="FFFF00"/>
                </a:solidFill>
              </a:rPr>
              <a:t>var</a:t>
            </a:r>
            <a:r>
              <a:rPr lang="en-US" sz="3200" b="1" i="1" kern="0" dirty="0">
                <a:solidFill>
                  <a:schemeClr val="bg1"/>
                </a:solidFill>
              </a:rPr>
              <a:t>   A: array[1..3, 1..4] of Real; </a:t>
            </a:r>
            <a:r>
              <a:rPr lang="uk-UA" sz="3200" b="1" i="1" kern="0" dirty="0">
                <a:solidFill>
                  <a:schemeClr val="bg1"/>
                </a:solidFill>
              </a:rPr>
              <a:t>і, </a:t>
            </a:r>
            <a:r>
              <a:rPr lang="en-US" sz="3200" b="1" i="1" kern="0" dirty="0">
                <a:solidFill>
                  <a:schemeClr val="bg1"/>
                </a:solidFill>
              </a:rPr>
              <a:t>j: Integer;</a:t>
            </a:r>
          </a:p>
          <a:p>
            <a:pPr lvl="0" indent="45718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i="1" kern="0" dirty="0">
                <a:solidFill>
                  <a:srgbClr val="FFFF00"/>
                </a:solidFill>
              </a:rPr>
              <a:t>begin</a:t>
            </a:r>
          </a:p>
          <a:p>
            <a:pPr lvl="0" indent="45718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i="1" kern="0" dirty="0">
                <a:solidFill>
                  <a:srgbClr val="FFFF00"/>
                </a:solidFill>
              </a:rPr>
              <a:t>For</a:t>
            </a:r>
            <a:r>
              <a:rPr lang="en-US" sz="3200" b="1" i="1" kern="0" dirty="0">
                <a:solidFill>
                  <a:schemeClr val="bg1"/>
                </a:solidFill>
              </a:rPr>
              <a:t> </a:t>
            </a:r>
            <a:r>
              <a:rPr lang="uk-UA" sz="3200" b="1" i="1" kern="0" dirty="0">
                <a:solidFill>
                  <a:schemeClr val="bg1"/>
                </a:solidFill>
              </a:rPr>
              <a:t>і := 1 </a:t>
            </a:r>
            <a:r>
              <a:rPr lang="en-US" sz="3200" b="1" i="1" kern="0" dirty="0">
                <a:solidFill>
                  <a:srgbClr val="FFFF00"/>
                </a:solidFill>
              </a:rPr>
              <a:t>to</a:t>
            </a:r>
            <a:r>
              <a:rPr lang="en-US" sz="3200" b="1" i="1" kern="0" dirty="0">
                <a:solidFill>
                  <a:schemeClr val="bg1"/>
                </a:solidFill>
              </a:rPr>
              <a:t> 3 </a:t>
            </a:r>
            <a:r>
              <a:rPr lang="en-US" sz="3200" b="1" i="1" kern="0" dirty="0">
                <a:solidFill>
                  <a:srgbClr val="FFFF00"/>
                </a:solidFill>
              </a:rPr>
              <a:t>do</a:t>
            </a:r>
            <a:endParaRPr lang="uk-UA" sz="3200" b="1" i="1" kern="0" dirty="0">
              <a:solidFill>
                <a:srgbClr val="FFFF00"/>
              </a:solidFill>
            </a:endParaRPr>
          </a:p>
          <a:p>
            <a:pPr lvl="0" indent="45718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i="1" kern="0" dirty="0">
                <a:solidFill>
                  <a:srgbClr val="FFFF00"/>
                </a:solidFill>
              </a:rPr>
              <a:t>For</a:t>
            </a:r>
            <a:r>
              <a:rPr lang="en-US" sz="3200" b="1" i="1" kern="0" dirty="0">
                <a:solidFill>
                  <a:schemeClr val="bg1"/>
                </a:solidFill>
              </a:rPr>
              <a:t> j :=  1  </a:t>
            </a:r>
            <a:r>
              <a:rPr lang="en-US" sz="3200" b="1" i="1" kern="0" dirty="0">
                <a:solidFill>
                  <a:srgbClr val="FFFF00"/>
                </a:solidFill>
              </a:rPr>
              <a:t>to</a:t>
            </a:r>
            <a:r>
              <a:rPr lang="en-US" sz="3200" b="1" i="1" kern="0" dirty="0">
                <a:solidFill>
                  <a:schemeClr val="bg1"/>
                </a:solidFill>
              </a:rPr>
              <a:t> 4 </a:t>
            </a:r>
            <a:r>
              <a:rPr lang="en-US" sz="3200" b="1" i="1" kern="0" dirty="0">
                <a:solidFill>
                  <a:srgbClr val="FFFF00"/>
                </a:solidFill>
              </a:rPr>
              <a:t>do</a:t>
            </a:r>
            <a:endParaRPr lang="en-US" sz="3200" b="1" i="1" kern="0" dirty="0">
              <a:solidFill>
                <a:schemeClr val="bg1"/>
              </a:solidFill>
            </a:endParaRPr>
          </a:p>
          <a:p>
            <a:pPr lvl="0" indent="45718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i="1" kern="0" dirty="0">
                <a:solidFill>
                  <a:schemeClr val="bg1"/>
                </a:solidFill>
              </a:rPr>
              <a:t>a[</a:t>
            </a:r>
            <a:r>
              <a:rPr lang="en-US" sz="3200" b="1" i="1" kern="0" dirty="0" err="1">
                <a:solidFill>
                  <a:schemeClr val="bg1"/>
                </a:solidFill>
              </a:rPr>
              <a:t>i,j</a:t>
            </a:r>
            <a:r>
              <a:rPr lang="en-US" sz="3200" b="1" i="1" kern="0" dirty="0">
                <a:solidFill>
                  <a:schemeClr val="bg1"/>
                </a:solidFill>
              </a:rPr>
              <a:t>]  := </a:t>
            </a:r>
            <a:r>
              <a:rPr lang="en-US" sz="3200" b="1" i="1" kern="0" dirty="0" err="1">
                <a:solidFill>
                  <a:schemeClr val="bg1"/>
                </a:solidFill>
              </a:rPr>
              <a:t>StrToFloat</a:t>
            </a:r>
            <a:r>
              <a:rPr lang="en-US" sz="3200" b="1" i="1" kern="0" dirty="0">
                <a:solidFill>
                  <a:schemeClr val="bg1"/>
                </a:solidFill>
              </a:rPr>
              <a:t>(</a:t>
            </a:r>
            <a:r>
              <a:rPr lang="en-US" sz="3200" b="1" i="1" kern="0" dirty="0" err="1">
                <a:solidFill>
                  <a:schemeClr val="bg1"/>
                </a:solidFill>
              </a:rPr>
              <a:t>InputBox</a:t>
            </a:r>
            <a:r>
              <a:rPr lang="en-US" sz="3200" b="1" i="1" kern="0" dirty="0">
                <a:solidFill>
                  <a:schemeClr val="bg1"/>
                </a:solidFill>
              </a:rPr>
              <a:t>(‘</a:t>
            </a:r>
            <a:r>
              <a:rPr lang="uk-UA" sz="3200" b="1" i="1" kern="0" dirty="0">
                <a:solidFill>
                  <a:schemeClr val="bg1"/>
                </a:solidFill>
              </a:rPr>
              <a:t>Введіть</a:t>
            </a:r>
            <a:r>
              <a:rPr lang="en-US" sz="3200" b="1" i="1" kern="0" dirty="0">
                <a:solidFill>
                  <a:schemeClr val="bg1"/>
                </a:solidFill>
              </a:rPr>
              <a:t> </a:t>
            </a:r>
            <a:r>
              <a:rPr lang="uk-UA" sz="3200" b="1" i="1" kern="0" dirty="0">
                <a:solidFill>
                  <a:schemeClr val="bg1"/>
                </a:solidFill>
              </a:rPr>
              <a:t>значення</a:t>
            </a:r>
            <a:endParaRPr lang="en-US" sz="3200" b="1" i="1" kern="0" dirty="0">
              <a:solidFill>
                <a:schemeClr val="bg1"/>
              </a:solidFill>
            </a:endParaRPr>
          </a:p>
          <a:p>
            <a:pPr lvl="0" indent="45718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chemeClr val="bg1"/>
                </a:solidFill>
              </a:rPr>
              <a:t>елементів', </a:t>
            </a:r>
            <a:r>
              <a:rPr lang="en-US" sz="3200" b="1" i="1" kern="0" dirty="0" err="1">
                <a:solidFill>
                  <a:schemeClr val="bg1"/>
                </a:solidFill>
              </a:rPr>
              <a:t>IntToStr</a:t>
            </a:r>
            <a:r>
              <a:rPr lang="en-US" sz="3200" b="1" i="1" kern="0" dirty="0">
                <a:solidFill>
                  <a:schemeClr val="bg1"/>
                </a:solidFill>
              </a:rPr>
              <a:t>(</a:t>
            </a:r>
            <a:r>
              <a:rPr lang="en-US" sz="3200" b="1" i="1" kern="0" dirty="0" err="1">
                <a:solidFill>
                  <a:schemeClr val="bg1"/>
                </a:solidFill>
              </a:rPr>
              <a:t>i</a:t>
            </a:r>
            <a:r>
              <a:rPr lang="en-US" sz="3200" b="1" i="1" kern="0" dirty="0">
                <a:solidFill>
                  <a:schemeClr val="bg1"/>
                </a:solidFill>
              </a:rPr>
              <a:t>) + ‘,’ + </a:t>
            </a:r>
            <a:r>
              <a:rPr lang="en-US" sz="3200" b="1" i="1" kern="0" dirty="0" err="1">
                <a:solidFill>
                  <a:schemeClr val="bg1"/>
                </a:solidFill>
              </a:rPr>
              <a:t>IntToStr</a:t>
            </a:r>
            <a:r>
              <a:rPr lang="en-US" sz="3200" b="1" i="1" kern="0" dirty="0">
                <a:solidFill>
                  <a:schemeClr val="bg1"/>
                </a:solidFill>
              </a:rPr>
              <a:t>(j), '0'));</a:t>
            </a:r>
          </a:p>
        </p:txBody>
      </p:sp>
    </p:spTree>
    <p:extLst>
      <p:ext uri="{BB962C8B-B14F-4D97-AF65-F5344CB8AC3E}">
        <p14:creationId xmlns:p14="http://schemas.microsoft.com/office/powerpoint/2010/main" xmlns="" val="1005993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sz="2900" dirty="0"/>
              <a:t>Використання компонента </a:t>
            </a:r>
            <a:r>
              <a:rPr lang="uk-UA" sz="2900" dirty="0" err="1"/>
              <a:t>Str</a:t>
            </a:r>
            <a:r>
              <a:rPr lang="en-US" sz="2900" dirty="0" err="1"/>
              <a:t>i</a:t>
            </a:r>
            <a:r>
              <a:rPr lang="uk-UA" sz="2900" dirty="0" err="1"/>
              <a:t>ngGrid</a:t>
            </a:r>
            <a:r>
              <a:rPr lang="uk-UA" sz="2900" dirty="0"/>
              <a:t/>
            </a:r>
            <a:br>
              <a:rPr lang="uk-UA" sz="2900" dirty="0"/>
            </a:br>
            <a:r>
              <a:rPr lang="uk-UA" sz="2900" dirty="0"/>
              <a:t>під час роботи з двовимірними масивами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38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0000"/>
                </a:solidFill>
              </a:rPr>
              <a:t>Відобразимо значення елементів масиву А в таблиці </a:t>
            </a:r>
            <a:r>
              <a:rPr lang="en-US" sz="2800" b="1" i="1" kern="0" dirty="0">
                <a:solidFill>
                  <a:srgbClr val="FF0000"/>
                </a:solidFill>
              </a:rPr>
              <a:t>StringGrid1.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313EBD38-660D-431A-8086-1FBD6BE43CB2}"/>
              </a:ext>
            </a:extLst>
          </p:cNvPr>
          <p:cNvSpPr txBox="1"/>
          <p:nvPr/>
        </p:nvSpPr>
        <p:spPr>
          <a:xfrm>
            <a:off x="1286346" y="2344352"/>
            <a:ext cx="10835804" cy="9541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0000"/>
                </a:solidFill>
              </a:rPr>
              <a:t>Елемент </a:t>
            </a:r>
            <a:r>
              <a:rPr lang="en-US" sz="2800" b="1" i="1" kern="0" dirty="0">
                <a:solidFill>
                  <a:srgbClr val="FF0000"/>
                </a:solidFill>
              </a:rPr>
              <a:t>a[</a:t>
            </a:r>
            <a:r>
              <a:rPr lang="en-US" sz="2800" b="1" i="1" kern="0" dirty="0" err="1">
                <a:solidFill>
                  <a:srgbClr val="FF0000"/>
                </a:solidFill>
              </a:rPr>
              <a:t>i,j</a:t>
            </a:r>
            <a:r>
              <a:rPr lang="en-US" sz="2800" b="1" i="1" kern="0" dirty="0">
                <a:solidFill>
                  <a:srgbClr val="FF0000"/>
                </a:solidFill>
              </a:rPr>
              <a:t>] </a:t>
            </a:r>
            <a:r>
              <a:rPr lang="uk-UA" sz="2800" b="1" i="1" kern="0" dirty="0">
                <a:solidFill>
                  <a:srgbClr val="FF0000"/>
                </a:solidFill>
              </a:rPr>
              <a:t>виводиться до комірки </a:t>
            </a:r>
            <a:r>
              <a:rPr lang="en-US" sz="2800" b="1" i="1" kern="0" dirty="0">
                <a:solidFill>
                  <a:srgbClr val="FF0000"/>
                </a:solidFill>
              </a:rPr>
              <a:t>StringGrid1.Cells[</a:t>
            </a:r>
            <a:r>
              <a:rPr lang="en-US" sz="2800" b="1" i="1" kern="0" dirty="0" err="1">
                <a:solidFill>
                  <a:srgbClr val="FF0000"/>
                </a:solidFill>
              </a:rPr>
              <a:t>j,i</a:t>
            </a:r>
            <a:r>
              <a:rPr lang="en-US" sz="2800" b="1" i="1" kern="0" dirty="0">
                <a:solidFill>
                  <a:srgbClr val="FF0000"/>
                </a:solidFill>
              </a:rPr>
              <a:t>].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BEE9284C-5E05-4E37-9ABD-051761CC7985}"/>
              </a:ext>
            </a:extLst>
          </p:cNvPr>
          <p:cNvSpPr txBox="1"/>
          <p:nvPr/>
        </p:nvSpPr>
        <p:spPr>
          <a:xfrm>
            <a:off x="72008" y="3550939"/>
            <a:ext cx="12050142" cy="1754326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i="1" kern="0" dirty="0">
                <a:solidFill>
                  <a:srgbClr val="FFFF00"/>
                </a:solidFill>
              </a:rPr>
              <a:t>For</a:t>
            </a:r>
            <a:r>
              <a:rPr lang="en-US" sz="3600" b="1" i="1" kern="0" dirty="0">
                <a:solidFill>
                  <a:schemeClr val="bg1"/>
                </a:solidFill>
              </a:rPr>
              <a:t> </a:t>
            </a:r>
            <a:r>
              <a:rPr lang="uk-UA" sz="3600" b="1" i="1" kern="0" dirty="0">
                <a:solidFill>
                  <a:schemeClr val="bg1"/>
                </a:solidFill>
              </a:rPr>
              <a:t>і := 1 </a:t>
            </a:r>
            <a:r>
              <a:rPr lang="en-US" sz="3600" b="1" i="1" kern="0" dirty="0">
                <a:solidFill>
                  <a:srgbClr val="FFFF00"/>
                </a:solidFill>
              </a:rPr>
              <a:t>to</a:t>
            </a:r>
            <a:r>
              <a:rPr lang="en-US" sz="3600" b="1" i="1" kern="0" dirty="0">
                <a:solidFill>
                  <a:schemeClr val="bg1"/>
                </a:solidFill>
              </a:rPr>
              <a:t> 3 </a:t>
            </a:r>
            <a:r>
              <a:rPr lang="en-US" sz="3600" b="1" i="1" kern="0" dirty="0">
                <a:solidFill>
                  <a:srgbClr val="FFFF00"/>
                </a:solidFill>
              </a:rPr>
              <a:t>do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i="1" kern="0" dirty="0">
                <a:solidFill>
                  <a:srgbClr val="FFFF00"/>
                </a:solidFill>
              </a:rPr>
              <a:t>For</a:t>
            </a:r>
            <a:r>
              <a:rPr lang="en-US" sz="3600" b="1" i="1" kern="0" dirty="0">
                <a:solidFill>
                  <a:schemeClr val="bg1"/>
                </a:solidFill>
              </a:rPr>
              <a:t> j := 1 </a:t>
            </a:r>
            <a:r>
              <a:rPr lang="en-US" sz="3600" b="1" i="1" kern="0" dirty="0">
                <a:solidFill>
                  <a:srgbClr val="FFFF00"/>
                </a:solidFill>
              </a:rPr>
              <a:t>to</a:t>
            </a:r>
            <a:r>
              <a:rPr lang="en-US" sz="3600" b="1" i="1" kern="0" dirty="0">
                <a:solidFill>
                  <a:schemeClr val="bg1"/>
                </a:solidFill>
              </a:rPr>
              <a:t> 4 </a:t>
            </a:r>
            <a:r>
              <a:rPr lang="en-US" sz="3600" b="1" i="1" kern="0" dirty="0">
                <a:solidFill>
                  <a:srgbClr val="FFFF00"/>
                </a:solidFill>
              </a:rPr>
              <a:t>do</a:t>
            </a:r>
            <a:endParaRPr lang="en-US" sz="3600" b="1" i="1" kern="0" dirty="0">
              <a:solidFill>
                <a:schemeClr val="bg1"/>
              </a:solidFill>
            </a:endParaRP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i="1" kern="0" dirty="0">
                <a:solidFill>
                  <a:schemeClr val="bg1"/>
                </a:solidFill>
              </a:rPr>
              <a:t>StringGrid1.Cells[</a:t>
            </a:r>
            <a:r>
              <a:rPr lang="en-US" sz="3600" b="1" i="1" kern="0" dirty="0" err="1">
                <a:solidFill>
                  <a:schemeClr val="bg1"/>
                </a:solidFill>
              </a:rPr>
              <a:t>j,i</a:t>
            </a:r>
            <a:r>
              <a:rPr lang="en-US" sz="3600" b="1" i="1" kern="0" dirty="0">
                <a:solidFill>
                  <a:schemeClr val="bg1"/>
                </a:solidFill>
              </a:rPr>
              <a:t>] := </a:t>
            </a:r>
            <a:r>
              <a:rPr lang="en-US" sz="3600" b="1" i="1" kern="0" dirty="0" err="1">
                <a:solidFill>
                  <a:schemeClr val="bg1"/>
                </a:solidFill>
              </a:rPr>
              <a:t>FloatToStr</a:t>
            </a:r>
            <a:r>
              <a:rPr lang="en-US" sz="3600" b="1" i="1" kern="0" dirty="0">
                <a:solidFill>
                  <a:schemeClr val="bg1"/>
                </a:solidFill>
              </a:rPr>
              <a:t>(a[</a:t>
            </a:r>
            <a:r>
              <a:rPr lang="en-US" sz="3600" b="1" i="1" kern="0" dirty="0" err="1">
                <a:solidFill>
                  <a:schemeClr val="bg1"/>
                </a:solidFill>
              </a:rPr>
              <a:t>i,j</a:t>
            </a:r>
            <a:r>
              <a:rPr lang="en-US" sz="3600" b="1" i="1" kern="0" dirty="0">
                <a:solidFill>
                  <a:schemeClr val="bg1"/>
                </a:solidFill>
              </a:rPr>
              <a:t>])</a:t>
            </a:r>
            <a:endParaRPr lang="uk-UA" sz="3600" b="1" i="1" kern="0" dirty="0">
              <a:solidFill>
                <a:schemeClr val="bg1"/>
              </a:solidFill>
            </a:endParaRPr>
          </a:p>
        </p:txBody>
      </p:sp>
      <p:pic>
        <p:nvPicPr>
          <p:cNvPr id="9" name="Picture 2" descr="alert, attention, danger, error, exclamation, hanger, message, problem, warning icon">
            <a:extLst>
              <a:ext uri="{FF2B5EF4-FFF2-40B4-BE49-F238E27FC236}">
                <a16:creationId xmlns="" xmlns:a16="http://schemas.microsoft.com/office/drawing/2014/main" id="{520886F2-180C-4FAC-BF94-5C3CB5A987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146" y="2236198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156550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sz="2900" dirty="0"/>
              <a:t>Використання компонента </a:t>
            </a:r>
            <a:r>
              <a:rPr lang="uk-UA" sz="2900" dirty="0" err="1"/>
              <a:t>Str</a:t>
            </a:r>
            <a:r>
              <a:rPr lang="en-US" sz="2900" dirty="0" err="1"/>
              <a:t>i</a:t>
            </a:r>
            <a:r>
              <a:rPr lang="uk-UA" sz="2900" dirty="0" err="1"/>
              <a:t>ngGrid</a:t>
            </a:r>
            <a:r>
              <a:rPr lang="uk-UA" sz="2900" dirty="0"/>
              <a:t/>
            </a:r>
            <a:br>
              <a:rPr lang="uk-UA" sz="2900" dirty="0"/>
            </a:br>
            <a:r>
              <a:rPr lang="uk-UA" sz="2900" dirty="0"/>
              <a:t>під час роботи з двовимірними масивами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38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Заповнити таблицю Піфагора 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C6C0B3D0-7A5F-4862-9048-DB62CDA7259E}"/>
              </a:ext>
            </a:extLst>
          </p:cNvPr>
          <p:cNvSpPr txBox="1"/>
          <p:nvPr/>
        </p:nvSpPr>
        <p:spPr>
          <a:xfrm>
            <a:off x="72008" y="1783597"/>
            <a:ext cx="12050142" cy="489364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600" b="1" i="1" kern="0" dirty="0">
                <a:solidFill>
                  <a:srgbClr val="FFFF00"/>
                </a:solidFill>
              </a:rPr>
              <a:t>procedure</a:t>
            </a:r>
            <a:r>
              <a:rPr lang="en-US" sz="2600" b="1" i="1" kern="0" dirty="0">
                <a:solidFill>
                  <a:schemeClr val="bg1"/>
                </a:solidFill>
              </a:rPr>
              <a:t> TForm1.FormCreate(Sender: </a:t>
            </a:r>
            <a:r>
              <a:rPr lang="en-US" sz="2600" b="1" i="1" kern="0" dirty="0" err="1">
                <a:solidFill>
                  <a:schemeClr val="bg1"/>
                </a:solidFill>
              </a:rPr>
              <a:t>TObject</a:t>
            </a:r>
            <a:r>
              <a:rPr lang="en-US" sz="2600" b="1" i="1" kern="0" dirty="0">
                <a:solidFill>
                  <a:schemeClr val="bg1"/>
                </a:solidFill>
              </a:rPr>
              <a:t>);</a:t>
            </a:r>
            <a:endParaRPr lang="uk-UA" sz="2600" b="1" i="1" kern="0" dirty="0">
              <a:solidFill>
                <a:schemeClr val="bg1"/>
              </a:solidFill>
            </a:endParaRP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600" b="1" i="1" kern="0" dirty="0" err="1">
                <a:solidFill>
                  <a:srgbClr val="FFFF00"/>
                </a:solidFill>
              </a:rPr>
              <a:t>var</a:t>
            </a:r>
            <a:r>
              <a:rPr lang="en-US" sz="2600" b="1" i="1" kern="0" dirty="0">
                <a:solidFill>
                  <a:schemeClr val="bg1"/>
                </a:solidFill>
              </a:rPr>
              <a:t>   </a:t>
            </a:r>
            <a:r>
              <a:rPr lang="en-US" sz="2600" b="1" i="1" kern="0" dirty="0" err="1">
                <a:solidFill>
                  <a:schemeClr val="bg1"/>
                </a:solidFill>
              </a:rPr>
              <a:t>i</a:t>
            </a:r>
            <a:r>
              <a:rPr lang="en-US" sz="2600" b="1" i="1" kern="0" dirty="0">
                <a:solidFill>
                  <a:schemeClr val="bg1"/>
                </a:solidFill>
              </a:rPr>
              <a:t>, j: Integer; T: array[1..W, 1..10] of Integer;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600" b="1" i="1" kern="0" dirty="0">
                <a:solidFill>
                  <a:srgbClr val="FFFF00"/>
                </a:solidFill>
              </a:rPr>
              <a:t>begin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i="1" kern="0" dirty="0">
                <a:solidFill>
                  <a:schemeClr val="bg1"/>
                </a:solidFill>
              </a:rPr>
              <a:t>{ заповнення зафіксованих рядків }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chemeClr val="bg1"/>
                </a:solidFill>
              </a:rPr>
              <a:t> </a:t>
            </a:r>
            <a:r>
              <a:rPr lang="en-US" sz="2600" b="1" i="1" kern="0" dirty="0">
                <a:solidFill>
                  <a:srgbClr val="FFFF00"/>
                </a:solidFill>
              </a:rPr>
              <a:t>For</a:t>
            </a:r>
            <a:r>
              <a:rPr lang="en-US" sz="2600" b="1" i="1" kern="0" dirty="0">
                <a:solidFill>
                  <a:schemeClr val="bg1"/>
                </a:solidFill>
              </a:rPr>
              <a:t> </a:t>
            </a:r>
            <a:r>
              <a:rPr lang="en-US" sz="2600" b="1" i="1" kern="0" dirty="0" err="1">
                <a:solidFill>
                  <a:schemeClr val="bg1"/>
                </a:solidFill>
              </a:rPr>
              <a:t>i</a:t>
            </a:r>
            <a:r>
              <a:rPr lang="en-US" sz="2600" b="1" i="1" kern="0" dirty="0">
                <a:solidFill>
                  <a:schemeClr val="bg1"/>
                </a:solidFill>
              </a:rPr>
              <a:t> := 1 </a:t>
            </a:r>
            <a:r>
              <a:rPr lang="en-US" sz="2600" b="1" i="1" kern="0" dirty="0">
                <a:solidFill>
                  <a:srgbClr val="FFFF00"/>
                </a:solidFill>
              </a:rPr>
              <a:t>to</a:t>
            </a:r>
            <a:r>
              <a:rPr lang="en-US" sz="2600" b="1" i="1" kern="0" dirty="0">
                <a:solidFill>
                  <a:schemeClr val="bg1"/>
                </a:solidFill>
              </a:rPr>
              <a:t> 10 </a:t>
            </a:r>
            <a:r>
              <a:rPr lang="en-US" sz="2600" b="1" i="1" kern="0" dirty="0">
                <a:solidFill>
                  <a:srgbClr val="FFFF00"/>
                </a:solidFill>
              </a:rPr>
              <a:t>do</a:t>
            </a:r>
            <a:r>
              <a:rPr lang="en-US" sz="2600" b="1" i="1" kern="0" dirty="0">
                <a:solidFill>
                  <a:schemeClr val="bg1"/>
                </a:solidFill>
              </a:rPr>
              <a:t> StringGrid1.Cells[0,i] := </a:t>
            </a:r>
            <a:r>
              <a:rPr lang="en-US" sz="2600" b="1" i="1" kern="0" dirty="0" err="1">
                <a:solidFill>
                  <a:schemeClr val="bg1"/>
                </a:solidFill>
              </a:rPr>
              <a:t>IntToStr</a:t>
            </a:r>
            <a:r>
              <a:rPr lang="en-US" sz="2600" b="1" i="1" kern="0" dirty="0">
                <a:solidFill>
                  <a:schemeClr val="bg1"/>
                </a:solidFill>
              </a:rPr>
              <a:t>(</a:t>
            </a:r>
            <a:r>
              <a:rPr lang="en-US" sz="2600" b="1" i="1" kern="0" dirty="0" err="1">
                <a:solidFill>
                  <a:schemeClr val="bg1"/>
                </a:solidFill>
              </a:rPr>
              <a:t>i</a:t>
            </a:r>
            <a:r>
              <a:rPr lang="en-US" sz="2600" b="1" i="1" kern="0" dirty="0">
                <a:solidFill>
                  <a:schemeClr val="bg1"/>
                </a:solidFill>
              </a:rPr>
              <a:t>);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600" b="1" i="1" kern="0" dirty="0">
                <a:solidFill>
                  <a:schemeClr val="bg1"/>
                </a:solidFill>
              </a:rPr>
              <a:t> </a:t>
            </a:r>
            <a:r>
              <a:rPr lang="en-US" sz="2600" b="1" i="1" kern="0" dirty="0">
                <a:solidFill>
                  <a:srgbClr val="FFFF00"/>
                </a:solidFill>
              </a:rPr>
              <a:t>For</a:t>
            </a:r>
            <a:r>
              <a:rPr lang="en-US" sz="2600" b="1" i="1" kern="0" dirty="0">
                <a:solidFill>
                  <a:schemeClr val="bg1"/>
                </a:solidFill>
              </a:rPr>
              <a:t> j := 1 </a:t>
            </a:r>
            <a:r>
              <a:rPr lang="en-US" sz="2600" b="1" i="1" kern="0" dirty="0">
                <a:solidFill>
                  <a:srgbClr val="FFFF00"/>
                </a:solidFill>
              </a:rPr>
              <a:t>to</a:t>
            </a:r>
            <a:r>
              <a:rPr lang="en-US" sz="2600" b="1" i="1" kern="0" dirty="0">
                <a:solidFill>
                  <a:schemeClr val="bg1"/>
                </a:solidFill>
              </a:rPr>
              <a:t> 10 </a:t>
            </a:r>
            <a:r>
              <a:rPr lang="en-US" sz="2600" b="1" i="1" kern="0" dirty="0">
                <a:solidFill>
                  <a:srgbClr val="FFFF00"/>
                </a:solidFill>
              </a:rPr>
              <a:t>do</a:t>
            </a:r>
            <a:r>
              <a:rPr lang="en-US" sz="2600" b="1" i="1" kern="0" dirty="0">
                <a:solidFill>
                  <a:schemeClr val="bg1"/>
                </a:solidFill>
              </a:rPr>
              <a:t> StringGrid1.Cells[j,0] := </a:t>
            </a:r>
            <a:r>
              <a:rPr lang="en-US" sz="2600" b="1" i="1" kern="0" dirty="0" err="1">
                <a:solidFill>
                  <a:schemeClr val="bg1"/>
                </a:solidFill>
              </a:rPr>
              <a:t>IntToStr</a:t>
            </a:r>
            <a:r>
              <a:rPr lang="en-US" sz="2600" b="1" i="1" kern="0" dirty="0">
                <a:solidFill>
                  <a:schemeClr val="bg1"/>
                </a:solidFill>
              </a:rPr>
              <a:t>(j);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600" i="1" kern="0" dirty="0">
                <a:solidFill>
                  <a:schemeClr val="bg1"/>
                </a:solidFill>
              </a:rPr>
              <a:t> { </a:t>
            </a:r>
            <a:r>
              <a:rPr lang="uk-UA" sz="2600" i="1" kern="0" dirty="0">
                <a:solidFill>
                  <a:schemeClr val="bg1"/>
                </a:solidFill>
              </a:rPr>
              <a:t>заповнення таблиці добутками індексів }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chemeClr val="bg1"/>
                </a:solidFill>
              </a:rPr>
              <a:t> </a:t>
            </a:r>
            <a:r>
              <a:rPr lang="en-US" sz="2600" b="1" i="1" kern="0" dirty="0">
                <a:solidFill>
                  <a:srgbClr val="FFFF00"/>
                </a:solidFill>
              </a:rPr>
              <a:t>For</a:t>
            </a:r>
            <a:r>
              <a:rPr lang="en-US" sz="2600" b="1" i="1" kern="0" dirty="0">
                <a:solidFill>
                  <a:schemeClr val="bg1"/>
                </a:solidFill>
              </a:rPr>
              <a:t> </a:t>
            </a:r>
            <a:r>
              <a:rPr lang="en-US" sz="2600" b="1" i="1" kern="0" dirty="0" err="1">
                <a:solidFill>
                  <a:schemeClr val="bg1"/>
                </a:solidFill>
              </a:rPr>
              <a:t>i</a:t>
            </a:r>
            <a:r>
              <a:rPr lang="en-US" sz="2600" b="1" i="1" kern="0" dirty="0">
                <a:solidFill>
                  <a:schemeClr val="bg1"/>
                </a:solidFill>
              </a:rPr>
              <a:t> := 1 </a:t>
            </a:r>
            <a:r>
              <a:rPr lang="en-US" sz="2600" b="1" i="1" kern="0" dirty="0">
                <a:solidFill>
                  <a:srgbClr val="FFFF00"/>
                </a:solidFill>
              </a:rPr>
              <a:t>to</a:t>
            </a:r>
            <a:r>
              <a:rPr lang="en-US" sz="2600" b="1" i="1" kern="0" dirty="0">
                <a:solidFill>
                  <a:schemeClr val="bg1"/>
                </a:solidFill>
              </a:rPr>
              <a:t> 10 </a:t>
            </a:r>
            <a:r>
              <a:rPr lang="en-US" sz="2600" b="1" i="1" kern="0" dirty="0">
                <a:solidFill>
                  <a:srgbClr val="FFFF00"/>
                </a:solidFill>
              </a:rPr>
              <a:t>do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600" b="1" i="1" kern="0" dirty="0">
                <a:solidFill>
                  <a:schemeClr val="bg1"/>
                </a:solidFill>
              </a:rPr>
              <a:t>    </a:t>
            </a:r>
            <a:r>
              <a:rPr lang="en-US" sz="2600" b="1" i="1" kern="0" dirty="0">
                <a:solidFill>
                  <a:srgbClr val="FFFF00"/>
                </a:solidFill>
              </a:rPr>
              <a:t>For</a:t>
            </a:r>
            <a:r>
              <a:rPr lang="en-US" sz="2600" b="1" i="1" kern="0" dirty="0">
                <a:solidFill>
                  <a:schemeClr val="bg1"/>
                </a:solidFill>
              </a:rPr>
              <a:t> j := 1 </a:t>
            </a:r>
            <a:r>
              <a:rPr lang="en-US" sz="2600" b="1" i="1" kern="0" dirty="0">
                <a:solidFill>
                  <a:srgbClr val="FFFF00"/>
                </a:solidFill>
              </a:rPr>
              <a:t>to</a:t>
            </a:r>
            <a:r>
              <a:rPr lang="en-US" sz="2600" b="1" i="1" kern="0" dirty="0">
                <a:solidFill>
                  <a:schemeClr val="bg1"/>
                </a:solidFill>
              </a:rPr>
              <a:t> 10 </a:t>
            </a:r>
            <a:r>
              <a:rPr lang="en-US" sz="2600" b="1" i="1" kern="0" dirty="0">
                <a:solidFill>
                  <a:srgbClr val="FFFF00"/>
                </a:solidFill>
              </a:rPr>
              <a:t>do</a:t>
            </a:r>
            <a:r>
              <a:rPr lang="en-US" sz="2600" b="1" i="1" kern="0" dirty="0">
                <a:solidFill>
                  <a:schemeClr val="bg1"/>
                </a:solidFill>
              </a:rPr>
              <a:t> </a:t>
            </a:r>
            <a:r>
              <a:rPr lang="en-US" sz="2600" b="1" i="1" kern="0" dirty="0">
                <a:solidFill>
                  <a:srgbClr val="FFFF00"/>
                </a:solidFill>
              </a:rPr>
              <a:t>begin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600" b="1" i="1" kern="0" dirty="0">
                <a:solidFill>
                  <a:schemeClr val="bg1"/>
                </a:solidFill>
              </a:rPr>
              <a:t>      T[</a:t>
            </a:r>
            <a:r>
              <a:rPr lang="en-US" sz="2600" b="1" i="1" kern="0" dirty="0" err="1">
                <a:solidFill>
                  <a:schemeClr val="bg1"/>
                </a:solidFill>
              </a:rPr>
              <a:t>i,j</a:t>
            </a:r>
            <a:r>
              <a:rPr lang="en-US" sz="2600" b="1" i="1" kern="0" dirty="0">
                <a:solidFill>
                  <a:schemeClr val="bg1"/>
                </a:solidFill>
              </a:rPr>
              <a:t>] := </a:t>
            </a:r>
            <a:r>
              <a:rPr lang="en-US" sz="2600" b="1" i="1" kern="0" dirty="0" err="1">
                <a:solidFill>
                  <a:schemeClr val="bg1"/>
                </a:solidFill>
              </a:rPr>
              <a:t>i</a:t>
            </a:r>
            <a:r>
              <a:rPr lang="en-US" sz="2600" b="1" i="1" kern="0" dirty="0">
                <a:solidFill>
                  <a:schemeClr val="bg1"/>
                </a:solidFill>
              </a:rPr>
              <a:t>*j;//</a:t>
            </a:r>
            <a:r>
              <a:rPr lang="uk-UA" sz="2600" b="1" i="1" kern="0" dirty="0">
                <a:solidFill>
                  <a:schemeClr val="bg1"/>
                </a:solidFill>
              </a:rPr>
              <a:t>обчислення елемента масиву Т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chemeClr val="bg1"/>
                </a:solidFill>
              </a:rPr>
              <a:t>    </a:t>
            </a:r>
            <a:r>
              <a:rPr lang="en-US" sz="2600" b="1" i="1" kern="0" dirty="0">
                <a:solidFill>
                  <a:schemeClr val="bg1"/>
                </a:solidFill>
              </a:rPr>
              <a:t>StringGrid1.Cells[</a:t>
            </a:r>
            <a:r>
              <a:rPr lang="en-US" sz="2600" b="1" i="1" kern="0" dirty="0" err="1">
                <a:solidFill>
                  <a:schemeClr val="bg1"/>
                </a:solidFill>
              </a:rPr>
              <a:t>j,i</a:t>
            </a:r>
            <a:r>
              <a:rPr lang="en-US" sz="2600" b="1" i="1" kern="0" dirty="0">
                <a:solidFill>
                  <a:schemeClr val="bg1"/>
                </a:solidFill>
              </a:rPr>
              <a:t>] := </a:t>
            </a:r>
            <a:r>
              <a:rPr lang="en-US" sz="2600" b="1" i="1" kern="0" dirty="0" err="1">
                <a:solidFill>
                  <a:schemeClr val="bg1"/>
                </a:solidFill>
              </a:rPr>
              <a:t>IntToStr</a:t>
            </a:r>
            <a:r>
              <a:rPr lang="en-US" sz="2600" b="1" i="1" kern="0" dirty="0">
                <a:solidFill>
                  <a:schemeClr val="bg1"/>
                </a:solidFill>
              </a:rPr>
              <a:t>(T[</a:t>
            </a:r>
            <a:r>
              <a:rPr lang="en-US" sz="2600" b="1" i="1" kern="0" dirty="0" err="1">
                <a:solidFill>
                  <a:schemeClr val="bg1"/>
                </a:solidFill>
              </a:rPr>
              <a:t>i,j</a:t>
            </a:r>
            <a:r>
              <a:rPr lang="en-US" sz="2600" b="1" i="1" kern="0" dirty="0">
                <a:solidFill>
                  <a:schemeClr val="bg1"/>
                </a:solidFill>
              </a:rPr>
              <a:t>]); </a:t>
            </a:r>
            <a:r>
              <a:rPr lang="en-US" sz="2600" i="1" kern="0" dirty="0">
                <a:solidFill>
                  <a:schemeClr val="bg1"/>
                </a:solidFill>
              </a:rPr>
              <a:t>{</a:t>
            </a:r>
            <a:r>
              <a:rPr lang="uk-UA" sz="2600" i="1" kern="0" dirty="0">
                <a:solidFill>
                  <a:schemeClr val="bg1"/>
                </a:solidFill>
              </a:rPr>
              <a:t>виведення </a:t>
            </a:r>
            <a:r>
              <a:rPr lang="en-US" sz="2600" i="1" kern="0" dirty="0">
                <a:solidFill>
                  <a:schemeClr val="bg1"/>
                </a:solidFill>
              </a:rPr>
              <a:t>T[</a:t>
            </a:r>
            <a:r>
              <a:rPr lang="en-US" sz="2600" i="1" kern="0" dirty="0" err="1">
                <a:solidFill>
                  <a:schemeClr val="bg1"/>
                </a:solidFill>
              </a:rPr>
              <a:t>i,j</a:t>
            </a:r>
            <a:r>
              <a:rPr lang="en-US" sz="2600" i="1" kern="0" dirty="0">
                <a:solidFill>
                  <a:schemeClr val="bg1"/>
                </a:solidFill>
              </a:rPr>
              <a:t>] }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600" b="1" i="1" kern="0" dirty="0">
                <a:solidFill>
                  <a:srgbClr val="FFFF00"/>
                </a:solidFill>
              </a:rPr>
              <a:t>end</a:t>
            </a:r>
            <a:r>
              <a:rPr lang="en-US" sz="2600" b="1" i="1" kern="0" dirty="0">
                <a:solidFill>
                  <a:schemeClr val="bg1"/>
                </a:solidFill>
              </a:rPr>
              <a:t>; </a:t>
            </a:r>
            <a:r>
              <a:rPr lang="en-US" sz="2600" b="1" i="1" kern="0" dirty="0">
                <a:solidFill>
                  <a:srgbClr val="FFFF00"/>
                </a:solidFill>
              </a:rPr>
              <a:t>end</a:t>
            </a:r>
            <a:r>
              <a:rPr lang="en-US" sz="2600" b="1" i="1" kern="0" dirty="0">
                <a:solidFill>
                  <a:schemeClr val="bg1"/>
                </a:solidFill>
              </a:rPr>
              <a:t>;</a:t>
            </a:r>
            <a:endParaRPr lang="uk-UA" sz="2600" b="1" i="1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75200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uk-UA"/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black">
          <a:xfrm>
            <a:off x="623392" y="116632"/>
            <a:ext cx="10561173" cy="53282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1" i="0" u="none" strike="noStrike" kern="120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Завдання для виконання</a:t>
            </a:r>
            <a:endParaRPr kumimoji="0" lang="ru-RU" sz="4000" b="1" i="0" u="none" strike="noStrike" kern="1200" normalizeH="0" baseline="0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0688" y="1300735"/>
            <a:ext cx="10657184" cy="1661993"/>
          </a:xfrm>
          <a:prstGeom prst="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lvl="0" indent="-457200" fontAlgn="base">
              <a:spcBef>
                <a:spcPct val="0"/>
              </a:spcBef>
              <a:spcAft>
                <a:spcPct val="0"/>
              </a:spcAft>
              <a:buAutoNum type="arabicPeriod"/>
              <a:defRPr/>
            </a:pPr>
            <a:r>
              <a:rPr lang="uk-UA" sz="2800" b="1" i="1" kern="0" dirty="0" smtClean="0">
                <a:solidFill>
                  <a:srgbClr val="0070C0"/>
                </a:solidFill>
              </a:rPr>
              <a:t>Все виділене </a:t>
            </a:r>
            <a:r>
              <a:rPr lang="uk-UA" sz="2800" b="1" i="1" kern="0" dirty="0" smtClean="0">
                <a:solidFill>
                  <a:srgbClr val="FF0000"/>
                </a:solidFill>
              </a:rPr>
              <a:t>червоним </a:t>
            </a:r>
            <a:r>
              <a:rPr lang="uk-UA" sz="2800" b="1" i="1" kern="0" dirty="0" smtClean="0">
                <a:solidFill>
                  <a:srgbClr val="0070C0"/>
                </a:solidFill>
              </a:rPr>
              <a:t>записати в зошит.</a:t>
            </a:r>
            <a:r>
              <a:rPr lang="ru-RU" b="1" i="1" kern="0" dirty="0" smtClean="0">
                <a:solidFill>
                  <a:srgbClr val="0070C0"/>
                </a:solidFill>
              </a:rPr>
              <a:t> </a:t>
            </a:r>
            <a:endParaRPr lang="ru-RU" b="1" i="1" kern="0" dirty="0" smtClean="0">
              <a:solidFill>
                <a:srgbClr val="0070C0"/>
              </a:solidFill>
            </a:endParaRPr>
          </a:p>
          <a:p>
            <a:pPr marL="457200" lvl="0" indent="-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i="1" kern="0" dirty="0" smtClean="0">
                <a:solidFill>
                  <a:srgbClr val="0070C0"/>
                </a:solidFill>
              </a:rPr>
              <a:t>	</a:t>
            </a:r>
            <a:r>
              <a:rPr lang="ru-RU" b="1" i="1" kern="0" dirty="0" smtClean="0">
                <a:solidFill>
                  <a:srgbClr val="0070C0"/>
                </a:solidFill>
              </a:rPr>
              <a:t>	</a:t>
            </a:r>
            <a:r>
              <a:rPr lang="ru-RU" b="1" i="1" kern="0" dirty="0" err="1" smtClean="0">
                <a:solidFill>
                  <a:srgbClr val="0070C0"/>
                </a:solidFill>
              </a:rPr>
              <a:t>Слайди</a:t>
            </a:r>
            <a:r>
              <a:rPr lang="ru-RU" b="1" i="1" kern="0" dirty="0" smtClean="0">
                <a:solidFill>
                  <a:srgbClr val="0070C0"/>
                </a:solidFill>
              </a:rPr>
              <a:t>: </a:t>
            </a:r>
            <a:r>
              <a:rPr lang="ru-RU" b="1" i="1" kern="0" dirty="0" smtClean="0">
                <a:solidFill>
                  <a:srgbClr val="0070C0"/>
                </a:solidFill>
              </a:rPr>
              <a:t>5, </a:t>
            </a:r>
            <a:r>
              <a:rPr lang="ru-RU" b="1" i="1" kern="0" dirty="0" smtClean="0">
                <a:solidFill>
                  <a:srgbClr val="0070C0"/>
                </a:solidFill>
              </a:rPr>
              <a:t>7</a:t>
            </a:r>
            <a:r>
              <a:rPr lang="ru-RU" b="1" i="1" kern="0" dirty="0" smtClean="0">
                <a:solidFill>
                  <a:srgbClr val="0070C0"/>
                </a:solidFill>
              </a:rPr>
              <a:t>, </a:t>
            </a:r>
            <a:r>
              <a:rPr lang="ru-RU" b="1" i="1" kern="0" dirty="0" smtClean="0">
                <a:solidFill>
                  <a:srgbClr val="0070C0"/>
                </a:solidFill>
              </a:rPr>
              <a:t>12</a:t>
            </a:r>
            <a:r>
              <a:rPr lang="ru-RU" b="1" i="1" kern="0" dirty="0" smtClean="0">
                <a:solidFill>
                  <a:srgbClr val="0070C0"/>
                </a:solidFill>
              </a:rPr>
              <a:t>, </a:t>
            </a:r>
            <a:r>
              <a:rPr lang="ru-RU" b="1" i="1" kern="0" dirty="0" smtClean="0">
                <a:solidFill>
                  <a:srgbClr val="0070C0"/>
                </a:solidFill>
              </a:rPr>
              <a:t>14</a:t>
            </a:r>
            <a:r>
              <a:rPr lang="ru-RU" b="1" i="1" kern="0" dirty="0" smtClean="0">
                <a:solidFill>
                  <a:srgbClr val="0070C0"/>
                </a:solidFill>
              </a:rPr>
              <a:t>, </a:t>
            </a:r>
            <a:r>
              <a:rPr lang="ru-RU" b="1" i="1" kern="0" dirty="0" smtClean="0">
                <a:solidFill>
                  <a:srgbClr val="0070C0"/>
                </a:solidFill>
              </a:rPr>
              <a:t>15</a:t>
            </a:r>
            <a:r>
              <a:rPr lang="ru-RU" b="1" i="1" kern="0" dirty="0" smtClean="0">
                <a:solidFill>
                  <a:srgbClr val="0070C0"/>
                </a:solidFill>
              </a:rPr>
              <a:t>, </a:t>
            </a:r>
            <a:r>
              <a:rPr lang="ru-RU" b="1" i="1" kern="0" dirty="0" smtClean="0">
                <a:solidFill>
                  <a:srgbClr val="0070C0"/>
                </a:solidFill>
              </a:rPr>
              <a:t>18</a:t>
            </a:r>
            <a:r>
              <a:rPr lang="ru-RU" b="1" i="1" kern="0" dirty="0" smtClean="0">
                <a:solidFill>
                  <a:srgbClr val="0070C0"/>
                </a:solidFill>
              </a:rPr>
              <a:t>.</a:t>
            </a:r>
            <a:endParaRPr lang="uk-UA" sz="2800" b="1" i="1" kern="0" dirty="0" smtClean="0">
              <a:solidFill>
                <a:srgbClr val="0070C0"/>
              </a:solidFill>
            </a:endParaRPr>
          </a:p>
          <a:p>
            <a:pPr marL="457200" lvl="0" indent="-457200" fontAlgn="base">
              <a:spcBef>
                <a:spcPct val="0"/>
              </a:spcBef>
              <a:spcAft>
                <a:spcPct val="0"/>
              </a:spcAft>
              <a:buAutoNum type="arabicPeriod"/>
              <a:defRPr/>
            </a:pPr>
            <a:r>
              <a:rPr lang="uk-UA" sz="2800" b="1" i="1" kern="0" dirty="0" smtClean="0">
                <a:solidFill>
                  <a:srgbClr val="0070C0"/>
                </a:solidFill>
              </a:rPr>
              <a:t>Виконати вправу </a:t>
            </a:r>
            <a:r>
              <a:rPr lang="uk-UA" sz="2800" b="1" i="1" kern="0" dirty="0" smtClean="0">
                <a:solidFill>
                  <a:srgbClr val="0070C0"/>
                </a:solidFill>
              </a:rPr>
              <a:t>38 </a:t>
            </a:r>
            <a:r>
              <a:rPr lang="uk-UA" sz="2800" b="1" i="1" kern="0" dirty="0" err="1" smtClean="0">
                <a:solidFill>
                  <a:srgbClr val="0070C0"/>
                </a:solidFill>
              </a:rPr>
              <a:t>“</a:t>
            </a:r>
            <a:r>
              <a:rPr lang="uk-UA" sz="2800" b="1" i="1" kern="0" dirty="0" err="1" smtClean="0">
                <a:solidFill>
                  <a:srgbClr val="0070C0"/>
                </a:solidFill>
              </a:rPr>
              <a:t>Магічний</a:t>
            </a:r>
            <a:r>
              <a:rPr lang="uk-UA" sz="2800" b="1" i="1" kern="0" dirty="0" smtClean="0">
                <a:solidFill>
                  <a:srgbClr val="0070C0"/>
                </a:solidFill>
              </a:rPr>
              <a:t> </a:t>
            </a:r>
            <a:r>
              <a:rPr lang="uk-UA" sz="2800" b="1" i="1" kern="0" dirty="0" err="1" smtClean="0">
                <a:solidFill>
                  <a:srgbClr val="0070C0"/>
                </a:solidFill>
              </a:rPr>
              <a:t>квадрат</a:t>
            </a:r>
            <a:r>
              <a:rPr lang="uk-UA" sz="2800" b="1" i="1" kern="0" dirty="0" err="1" smtClean="0">
                <a:solidFill>
                  <a:srgbClr val="0070C0"/>
                </a:solidFill>
              </a:rPr>
              <a:t>”</a:t>
            </a:r>
            <a:r>
              <a:rPr lang="uk-UA" sz="2800" b="1" i="1" kern="0" dirty="0" smtClean="0">
                <a:solidFill>
                  <a:srgbClr val="0070C0"/>
                </a:solidFill>
              </a:rPr>
              <a:t> ст</a:t>
            </a:r>
            <a:r>
              <a:rPr lang="uk-UA" sz="2800" b="1" i="1" kern="0" dirty="0" smtClean="0">
                <a:solidFill>
                  <a:srgbClr val="0070C0"/>
                </a:solidFill>
              </a:rPr>
              <a:t>. 215</a:t>
            </a:r>
            <a:r>
              <a:rPr lang="uk-UA" sz="2800" b="1" i="1" kern="0" dirty="0" smtClean="0">
                <a:solidFill>
                  <a:srgbClr val="0070C0"/>
                </a:solidFill>
              </a:rPr>
              <a:t>-217.</a:t>
            </a:r>
            <a:endParaRPr lang="uk-UA" sz="2800" b="1" i="1" kern="0" dirty="0">
              <a:solidFill>
                <a:srgbClr val="0070C0"/>
              </a:solidFill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4611231"/>
            <a:ext cx="12192000" cy="2246769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Сфотографувати результати та надіслати їх  вчителю на </a:t>
            </a: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електронну пошту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hanna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.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cherepin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@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ukr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.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net</a:t>
            </a: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 або на шкільний сайт користуючись вказівкою </a:t>
            </a: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«Завантажити файл»</a:t>
            </a: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у розділі де знаходиться дане завдання.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Calibri" pitchFamily="34" charset="0"/>
              <a:cs typeface="Calibri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0680415408 </a:t>
            </a: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–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Calibri" pitchFamily="34" charset="0"/>
              </a:rPr>
              <a:t>Viber</a:t>
            </a:r>
            <a:r>
              <a:rPr lang="uk-UA" sz="2800" b="1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Calibri" pitchFamily="34" charset="0"/>
              </a:rPr>
              <a:t> для консультацій.</a:t>
            </a: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9307" y="3217656"/>
            <a:ext cx="11709780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2000" dirty="0" smtClean="0"/>
              <a:t>Завантажити програму для виконання практичної роботи можна за посиланням. </a:t>
            </a:r>
          </a:p>
          <a:p>
            <a:pPr algn="ctr"/>
            <a:r>
              <a:rPr lang="uk-UA" sz="2000" dirty="0" smtClean="0"/>
              <a:t>https://apps24.org/windows/razrabotchikam/redaktory-koda/lazarus</a:t>
            </a:r>
            <a:endParaRPr lang="uk-UA" sz="20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sz="2900" dirty="0"/>
              <a:t>Використання компонента </a:t>
            </a:r>
            <a:r>
              <a:rPr lang="uk-UA" sz="2900" dirty="0" err="1"/>
              <a:t>Str</a:t>
            </a:r>
            <a:r>
              <a:rPr lang="en-US" sz="2900" dirty="0" err="1"/>
              <a:t>i</a:t>
            </a:r>
            <a:r>
              <a:rPr lang="uk-UA" sz="2900" dirty="0" err="1"/>
              <a:t>ngGrid</a:t>
            </a:r>
            <a:r>
              <a:rPr lang="uk-UA" sz="2900" dirty="0"/>
              <a:t/>
            </a:r>
            <a:br>
              <a:rPr lang="uk-UA" sz="2900" dirty="0"/>
            </a:br>
            <a:r>
              <a:rPr lang="uk-UA" sz="2900" dirty="0"/>
              <a:t>під час роботи з двовимірними масивами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38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Вікно програми з таблицею Піфагора.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3710FAC7-711A-4948-973C-7D5EF8FF051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b="21973"/>
          <a:stretch/>
        </p:blipFill>
        <p:spPr>
          <a:xfrm>
            <a:off x="387922" y="1801824"/>
            <a:ext cx="11418313" cy="44356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9845341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Розгадайте ребус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 descr="http://www.zarobytyhroshi.com/images/243_1c7236e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27977" y="5301208"/>
            <a:ext cx="1561356" cy="156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6382327" y="5445224"/>
            <a:ext cx="4497879" cy="102155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uk-UA" sz="5400" b="1" i="1" u="none" strike="noStrike" kern="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Times New Roman" panose="02020603050405020304" pitchFamily="18" charset="0"/>
              </a:rPr>
              <a:t>масив</a:t>
            </a:r>
          </a:p>
        </p:txBody>
      </p:sp>
      <p:sp>
        <p:nvSpPr>
          <p:cNvPr id="11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38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0B27C956-4B6C-4F53-8188-40F69E954C12}"/>
              </a:ext>
            </a:extLst>
          </p:cNvPr>
          <p:cNvSpPr txBox="1"/>
          <p:nvPr/>
        </p:nvSpPr>
        <p:spPr>
          <a:xfrm>
            <a:off x="119263" y="5456831"/>
            <a:ext cx="5985972" cy="102155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5400" b="1" i="1" kern="0" dirty="0">
                <a:solidFill>
                  <a:srgbClr val="FFFFFF"/>
                </a:solidFill>
                <a:cs typeface="Times New Roman" panose="02020603050405020304" pitchFamily="18" charset="0"/>
              </a:rPr>
              <a:t>Двовимірний</a:t>
            </a:r>
            <a:endParaRPr kumimoji="0" lang="uk-UA" sz="54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7" name="Групувати 6">
            <a:extLst>
              <a:ext uri="{FF2B5EF4-FFF2-40B4-BE49-F238E27FC236}">
                <a16:creationId xmlns="" xmlns:a16="http://schemas.microsoft.com/office/drawing/2014/main" id="{E6A8AC26-DD0B-4103-A232-B5960A1EBE0B}"/>
              </a:ext>
            </a:extLst>
          </p:cNvPr>
          <p:cNvGrpSpPr/>
          <p:nvPr/>
        </p:nvGrpSpPr>
        <p:grpSpPr>
          <a:xfrm>
            <a:off x="2138940" y="1223290"/>
            <a:ext cx="7432924" cy="1850695"/>
            <a:chOff x="-299461" y="1426164"/>
            <a:chExt cx="11744325" cy="2924175"/>
          </a:xfrm>
        </p:grpSpPr>
        <p:pic>
          <p:nvPicPr>
            <p:cNvPr id="3" name="Рисунок 2">
              <a:extLst>
                <a:ext uri="{FF2B5EF4-FFF2-40B4-BE49-F238E27FC236}">
                  <a16:creationId xmlns="" xmlns:a16="http://schemas.microsoft.com/office/drawing/2014/main" id="{61028D75-D5D1-4972-9395-471FF1AA1CF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-299461" y="1426164"/>
              <a:ext cx="9096375" cy="2924175"/>
            </a:xfrm>
            <a:prstGeom prst="rect">
              <a:avLst/>
            </a:prstGeom>
          </p:spPr>
        </p:pic>
        <p:pic>
          <p:nvPicPr>
            <p:cNvPr id="6" name="Рисунок 5">
              <a:extLst>
                <a:ext uri="{FF2B5EF4-FFF2-40B4-BE49-F238E27FC236}">
                  <a16:creationId xmlns="" xmlns:a16="http://schemas.microsoft.com/office/drawing/2014/main" id="{DFA006B1-6D95-47E1-A0C1-705267FF198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796914" y="1664288"/>
              <a:ext cx="2647950" cy="2447925"/>
            </a:xfrm>
            <a:prstGeom prst="rect">
              <a:avLst/>
            </a:prstGeom>
          </p:spPr>
        </p:pic>
      </p:grp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BFB0963B-78CB-47A8-AE69-FAE0EA9FA840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190643" y="3253710"/>
            <a:ext cx="5440623" cy="1861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843135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Питання для самоперевірки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38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b="1" i="1" kern="0">
                <a:solidFill>
                  <a:srgbClr val="FFFFFF"/>
                </a:solidFill>
              </a:rPr>
              <a:t>Опишіть двовимірний масив цілих чисел із 5 рядків і 8 стовпців.</a:t>
            </a:r>
          </a:p>
        </p:txBody>
      </p:sp>
      <p:pic>
        <p:nvPicPr>
          <p:cNvPr id="30" name="Picture 2" descr="http://nvip.com.ua/sites/default/files/imagecache/original_watermark/pictures/news/q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525774" y="4780449"/>
            <a:ext cx="1663554" cy="205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72008" y="2219072"/>
            <a:ext cx="12050142" cy="954107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Які елементи належать головній діагоналі прямокутної таблиці?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2008" y="3241381"/>
            <a:ext cx="12050142" cy="954107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  <a:defRPr/>
            </a:pPr>
            <a:r>
              <a:rPr lang="uk-UA" sz="2800" b="1" i="1" kern="0">
                <a:solidFill>
                  <a:srgbClr val="FFFFFF"/>
                </a:solidFill>
              </a:rPr>
              <a:t>Як увести значення елементів двовимірного масиву з клавіатури?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5581" y="4270947"/>
            <a:ext cx="10450193" cy="954107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4"/>
              <a:defRPr/>
            </a:pPr>
            <a:r>
              <a:rPr lang="uk-UA" sz="2800" b="1" i="1" kern="0">
                <a:solidFill>
                  <a:srgbClr val="002060"/>
                </a:solidFill>
              </a:rPr>
              <a:t>Як заповнити двовимірний масив випадковими числами?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A68DA015-5B11-4F62-8B8D-14F9C899290A}"/>
              </a:ext>
            </a:extLst>
          </p:cNvPr>
          <p:cNvSpPr txBox="1"/>
          <p:nvPr/>
        </p:nvSpPr>
        <p:spPr>
          <a:xfrm>
            <a:off x="72008" y="5320721"/>
            <a:ext cx="10453293" cy="954107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5"/>
              <a:defRPr/>
            </a:pPr>
            <a:r>
              <a:rPr lang="uk-UA" sz="2800" b="1" i="1" kern="0">
                <a:solidFill>
                  <a:srgbClr val="FFFFFF"/>
                </a:solidFill>
              </a:rPr>
              <a:t>Як вивести до таблиці StringGridl значення елементів двовимірного масиву?</a:t>
            </a:r>
          </a:p>
        </p:txBody>
      </p:sp>
    </p:spTree>
    <p:extLst>
      <p:ext uri="{BB962C8B-B14F-4D97-AF65-F5344CB8AC3E}">
        <p14:creationId xmlns:p14="http://schemas.microsoft.com/office/powerpoint/2010/main" xmlns="" val="20932510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1" grpId="0" animBg="1"/>
      <p:bldP spid="32" grpId="0" animBg="1"/>
      <p:bldP spid="10" grpId="0" animBg="1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Домашнє завдання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96343" y="1272160"/>
            <a:ext cx="4662947" cy="534781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69854" y="2133942"/>
            <a:ext cx="4663795" cy="1191816"/>
          </a:xfrm>
          <a:prstGeom prst="wedgeRoundRectCallout">
            <a:avLst>
              <a:gd name="adj1" fmla="val -59508"/>
              <a:gd name="adj2" fmla="val 126275"/>
              <a:gd name="adj3" fmla="val 16667"/>
            </a:avLst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Проаналізувати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§ 38, ст. </a:t>
            </a:r>
            <a:r>
              <a:rPr lang="uk-UA" sz="3200" i="1" kern="0" dirty="0">
                <a:solidFill>
                  <a:srgbClr val="FFFFFF"/>
                </a:solidFill>
                <a:latin typeface="Verdana"/>
              </a:rPr>
              <a:t>212</a:t>
            </a:r>
            <a:r>
              <a:rPr kumimoji="0" lang="uk-UA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-217</a:t>
            </a:r>
          </a:p>
        </p:txBody>
      </p:sp>
      <p:pic>
        <p:nvPicPr>
          <p:cNvPr id="5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38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00810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100" dirty="0"/>
              <a:t>Працюємо за комп’ютером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38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0192"/>
          <a:stretch>
            <a:fillRect/>
          </a:stretch>
        </p:blipFill>
        <p:spPr>
          <a:xfrm>
            <a:off x="5240739" y="1084941"/>
            <a:ext cx="2483893" cy="356947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09685" y="996286"/>
            <a:ext cx="4435522" cy="1191816"/>
          </a:xfrm>
          <a:prstGeom prst="wedgeRoundRectCallout">
            <a:avLst>
              <a:gd name="adj1" fmla="val 84303"/>
              <a:gd name="adj2" fmla="val 106538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>
            <a:defPPr>
              <a:defRPr lang="uk-UA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1" u="none" strike="noStrike" kern="0" cap="none" spc="0" normalizeH="0" baseline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</a:defRPr>
            </a:lvl1pPr>
          </a:lstStyle>
          <a:p>
            <a:pPr lvl="0">
              <a:defRPr/>
            </a:pPr>
            <a:r>
              <a:rPr lang="uk-UA" dirty="0" smtClean="0"/>
              <a:t>Вправа 38 Сторінка</a:t>
            </a:r>
            <a:r>
              <a:rPr lang="ru-RU" dirty="0" smtClean="0"/>
              <a:t>215</a:t>
            </a:r>
            <a:r>
              <a:rPr lang="en-US" dirty="0"/>
              <a:t>-</a:t>
            </a:r>
            <a:r>
              <a:rPr lang="uk-UA" dirty="0"/>
              <a:t>217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79314" y="1150082"/>
            <a:ext cx="4412686" cy="5114242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0" y="2873822"/>
            <a:ext cx="5281684" cy="34778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uk-UA" sz="4400" b="1" dirty="0" smtClean="0">
                <a:solidFill>
                  <a:srgbClr val="FF0000"/>
                </a:solidFill>
              </a:rPr>
              <a:t>Відео </a:t>
            </a:r>
            <a:r>
              <a:rPr lang="uk-UA" sz="4400" b="1" dirty="0" smtClean="0">
                <a:solidFill>
                  <a:srgbClr val="FF0000"/>
                </a:solidFill>
              </a:rPr>
              <a:t>допомога</a:t>
            </a:r>
          </a:p>
          <a:p>
            <a:r>
              <a:rPr lang="uk-UA" sz="4400" b="1" u="sng" dirty="0" smtClean="0">
                <a:solidFill>
                  <a:srgbClr val="FF0000"/>
                </a:solidFill>
                <a:hlinkClick r:id="rId5"/>
              </a:rPr>
              <a:t>https</a:t>
            </a:r>
            <a:r>
              <a:rPr lang="uk-UA" sz="4400" b="1" u="sng" dirty="0" smtClean="0">
                <a:solidFill>
                  <a:srgbClr val="FF0000"/>
                </a:solidFill>
                <a:hlinkClick r:id="rId5"/>
              </a:rPr>
              <a:t>://</a:t>
            </a:r>
            <a:r>
              <a:rPr lang="uk-UA" sz="4400" b="1" u="sng" dirty="0" smtClean="0">
                <a:solidFill>
                  <a:srgbClr val="FF0000"/>
                </a:solidFill>
                <a:hlinkClick r:id="rId5"/>
              </a:rPr>
              <a:t>www.youtube.com/watch?v=sjYvaDW0BAs</a:t>
            </a:r>
            <a:endParaRPr lang="uk-UA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2358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5400" dirty="0"/>
              <a:t>Дякую за увагу!</a:t>
            </a:r>
          </a:p>
        </p:txBody>
      </p:sp>
      <p:sp>
        <p:nvSpPr>
          <p:cNvPr id="4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  <a:latin typeface="Verdana"/>
              </a:rPr>
              <a:t>За новою програмою</a:t>
            </a:r>
          </a:p>
        </p:txBody>
      </p:sp>
      <p:sp>
        <p:nvSpPr>
          <p:cNvPr id="7" name="Округлена прямокутна виноска 6"/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C8267C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</a:t>
            </a:r>
            <a:r>
              <a:rPr kumimoji="0" lang="ru-RU" sz="36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50</a:t>
            </a:r>
            <a:endParaRPr kumimoji="0" lang="uk-UA" sz="36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9" name="Picture 4" descr="Результат пошуку зображень за запитом &quot;lazarus icon&quot;">
            <a:extLst>
              <a:ext uri="{FF2B5EF4-FFF2-40B4-BE49-F238E27FC236}">
                <a16:creationId xmlns="" xmlns:a16="http://schemas.microsoft.com/office/drawing/2014/main" id="{671E0C38-517E-4B1B-A1C3-3BF7364A92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48608" y="3622708"/>
            <a:ext cx="2553099" cy="2553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hart, medicine, shedule, sheet, table, timetable icon">
            <a:extLst>
              <a:ext uri="{FF2B5EF4-FFF2-40B4-BE49-F238E27FC236}">
                <a16:creationId xmlns="" xmlns:a16="http://schemas.microsoft.com/office/drawing/2014/main" id="{10E3CE75-F6D3-4416-B9B7-098F6A463D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49298" y="3689960"/>
            <a:ext cx="2418594" cy="2418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644960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Двовимірний масив даних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38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008" y="1196763"/>
            <a:ext cx="6869566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Одновимірний масив призначений для опрацювання таблиць, які містять один рядок даних. </a:t>
            </a:r>
          </a:p>
        </p:txBody>
      </p:sp>
      <p:pic>
        <p:nvPicPr>
          <p:cNvPr id="2050" name="Picture 2" descr="appointment, calendar, chart, database, grid, schedule, table icon">
            <a:extLst>
              <a:ext uri="{FF2B5EF4-FFF2-40B4-BE49-F238E27FC236}">
                <a16:creationId xmlns="" xmlns:a16="http://schemas.microsoft.com/office/drawing/2014/main" id="{D68B330E-E561-4390-92E3-B2FD047DFC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16436" y="1196763"/>
            <a:ext cx="5105714" cy="5105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26ED0E5E-E6B6-4D17-80EB-34B1F90F2281}"/>
              </a:ext>
            </a:extLst>
          </p:cNvPr>
          <p:cNvSpPr txBox="1"/>
          <p:nvPr/>
        </p:nvSpPr>
        <p:spPr>
          <a:xfrm>
            <a:off x="72008" y="3114054"/>
            <a:ext cx="6869566" cy="3108543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Однак під час розв'язування багатьох задач доводиться працювати з таблицями, у яких кілька рядків і кілька стовпців. Для опрацювання таких таблиць існує тип даних </a:t>
            </a:r>
            <a:r>
              <a:rPr lang="uk-UA" sz="2800" b="1" i="1" kern="0" dirty="0">
                <a:solidFill>
                  <a:srgbClr val="FFFF00"/>
                </a:solidFill>
              </a:rPr>
              <a:t>двовимірний масив</a:t>
            </a:r>
            <a:r>
              <a:rPr lang="uk-UA" sz="2800" b="1" i="1" kern="0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8626332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Двовимірний масив даних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38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Ми постійно маємо справу із </a:t>
            </a:r>
            <a:r>
              <a:rPr lang="uk-UA" sz="2800" b="1" i="1" kern="0" dirty="0">
                <a:solidFill>
                  <a:srgbClr val="FFFF00"/>
                </a:solidFill>
              </a:rPr>
              <a:t>двовимірними масивами</a:t>
            </a:r>
            <a:r>
              <a:rPr lang="uk-UA" sz="2800" b="1" i="1" kern="0" dirty="0">
                <a:solidFill>
                  <a:schemeClr val="bg1"/>
                </a:solidFill>
              </a:rPr>
              <a:t>. </a:t>
            </a:r>
            <a:endParaRPr lang="en-US" sz="2800" b="1" i="1" kern="0" dirty="0">
              <a:solidFill>
                <a:schemeClr val="bg1"/>
              </a:solidFill>
            </a:endParaRPr>
          </a:p>
        </p:txBody>
      </p:sp>
      <p:sp>
        <p:nvSpPr>
          <p:cNvPr id="6" name="Прямокутник 5">
            <a:extLst>
              <a:ext uri="{FF2B5EF4-FFF2-40B4-BE49-F238E27FC236}">
                <a16:creationId xmlns="" xmlns:a16="http://schemas.microsoft.com/office/drawing/2014/main" id="{83AB9E8E-495C-454A-BBE9-E4A9253C32C6}"/>
              </a:ext>
            </a:extLst>
          </p:cNvPr>
          <p:cNvSpPr/>
          <p:nvPr/>
        </p:nvSpPr>
        <p:spPr>
          <a:xfrm>
            <a:off x="72007" y="1801825"/>
            <a:ext cx="3369283" cy="2455544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chemeClr val="bg1"/>
                </a:solidFill>
              </a:rPr>
              <a:t>Подивіться на екран вашого монітора — його матриця є двовимірним масивом пікселів.</a:t>
            </a:r>
            <a:endParaRPr lang="uk-UA" sz="2400" b="1" i="1" kern="0" dirty="0">
              <a:solidFill>
                <a:srgbClr val="FFFFFF"/>
              </a:solidFill>
            </a:endParaRPr>
          </a:p>
        </p:txBody>
      </p:sp>
      <p:sp>
        <p:nvSpPr>
          <p:cNvPr id="8" name="Прямокутник 7">
            <a:extLst>
              <a:ext uri="{FF2B5EF4-FFF2-40B4-BE49-F238E27FC236}">
                <a16:creationId xmlns="" xmlns:a16="http://schemas.microsoft.com/office/drawing/2014/main" id="{A7665AD1-E4D7-4038-8DCC-8E313B15D913}"/>
              </a:ext>
            </a:extLst>
          </p:cNvPr>
          <p:cNvSpPr/>
          <p:nvPr/>
        </p:nvSpPr>
        <p:spPr>
          <a:xfrm>
            <a:off x="3516930" y="1801825"/>
            <a:ext cx="5469754" cy="2455544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chemeClr val="bg1"/>
                </a:solidFill>
              </a:rPr>
              <a:t>У залі кінотеатру розташований двовимірний масив стільців, де кожний стілець має 2 індекси — номер ряду і номер стільця в ряду.</a:t>
            </a:r>
            <a:endParaRPr lang="uk-UA" sz="2400" b="1" i="1" kern="0" dirty="0">
              <a:solidFill>
                <a:srgbClr val="FFFFFF"/>
              </a:solidFill>
            </a:endParaRPr>
          </a:p>
        </p:txBody>
      </p:sp>
      <p:sp>
        <p:nvSpPr>
          <p:cNvPr id="9" name="Прямокутник 8">
            <a:extLst>
              <a:ext uri="{FF2B5EF4-FFF2-40B4-BE49-F238E27FC236}">
                <a16:creationId xmlns="" xmlns:a16="http://schemas.microsoft.com/office/drawing/2014/main" id="{A0DAB6EF-4F6E-446B-8EE9-8FA2A9A8757E}"/>
              </a:ext>
            </a:extLst>
          </p:cNvPr>
          <p:cNvSpPr/>
          <p:nvPr/>
        </p:nvSpPr>
        <p:spPr>
          <a:xfrm>
            <a:off x="9065342" y="1801825"/>
            <a:ext cx="3056808" cy="2455544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chemeClr val="bg1"/>
                </a:solidFill>
              </a:rPr>
              <a:t>Згадайте також шахівницю або знамениту комп'ютерну гру </a:t>
            </a:r>
            <a:r>
              <a:rPr lang="en-US" sz="2400" b="1" i="1" kern="0" dirty="0">
                <a:solidFill>
                  <a:schemeClr val="bg1"/>
                </a:solidFill>
              </a:rPr>
              <a:t>Lines.</a:t>
            </a:r>
            <a:endParaRPr lang="uk-UA" sz="2400" b="1" i="1" kern="0" dirty="0">
              <a:solidFill>
                <a:srgbClr val="FFFFFF"/>
              </a:solidFill>
            </a:endParaRPr>
          </a:p>
        </p:txBody>
      </p:sp>
      <p:pic>
        <p:nvPicPr>
          <p:cNvPr id="3074" name="Picture 2" descr="monitor icon">
            <a:extLst>
              <a:ext uri="{FF2B5EF4-FFF2-40B4-BE49-F238E27FC236}">
                <a16:creationId xmlns="" xmlns:a16="http://schemas.microsoft.com/office/drawing/2014/main" id="{201D4285-5ABF-4495-8894-BDBB9DB85A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6866" y="3907708"/>
            <a:ext cx="2958114" cy="2958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Пов’язане зображення">
            <a:extLst>
              <a:ext uri="{FF2B5EF4-FFF2-40B4-BE49-F238E27FC236}">
                <a16:creationId xmlns="" xmlns:a16="http://schemas.microsoft.com/office/drawing/2014/main" id="{AF8FC7BA-58D9-43B7-9B05-4CCCEAEF94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0016" b="1"/>
          <a:stretch/>
        </p:blipFill>
        <p:spPr bwMode="auto">
          <a:xfrm>
            <a:off x="3516931" y="4339212"/>
            <a:ext cx="5469754" cy="2198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hessboard icon">
            <a:extLst>
              <a:ext uri="{FF2B5EF4-FFF2-40B4-BE49-F238E27FC236}">
                <a16:creationId xmlns="" xmlns:a16="http://schemas.microsoft.com/office/drawing/2014/main" id="{236CAA01-150D-4AD2-9434-3FE8DF5656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94619" y="4339211"/>
            <a:ext cx="2198253" cy="2198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110009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Опис змінних типу</a:t>
            </a:r>
            <a:br>
              <a:rPr lang="uk-UA" dirty="0"/>
            </a:br>
            <a:r>
              <a:rPr lang="uk-UA" dirty="0"/>
              <a:t>двовимірний масив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38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008" y="313372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Розглянемо приклад двовимірного масиву: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A2DDE30-9B6B-42BD-93AD-0EB1C4C6F00D}"/>
              </a:ext>
            </a:extLst>
          </p:cNvPr>
          <p:cNvSpPr txBox="1"/>
          <p:nvPr/>
        </p:nvSpPr>
        <p:spPr>
          <a:xfrm>
            <a:off x="1403648" y="1196752"/>
            <a:ext cx="10718502" cy="181588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0000"/>
                </a:solidFill>
              </a:rPr>
              <a:t>Двовимірний масив — це прямокутна таблиця, у якій N рядків і М стовпців. Елемент, розташований на перетині і-го рядка і </a:t>
            </a:r>
            <a:r>
              <a:rPr lang="en-US" sz="2800" b="1" i="1" kern="0" dirty="0">
                <a:solidFill>
                  <a:srgbClr val="FF0000"/>
                </a:solidFill>
              </a:rPr>
              <a:t>j</a:t>
            </a:r>
            <a:r>
              <a:rPr lang="uk-UA" sz="2800" b="1" i="1" kern="0" dirty="0">
                <a:solidFill>
                  <a:srgbClr val="FF0000"/>
                </a:solidFill>
              </a:rPr>
              <a:t>-го стовпця масиву А, позначають А[і, j].</a:t>
            </a:r>
          </a:p>
        </p:txBody>
      </p:sp>
      <p:pic>
        <p:nvPicPr>
          <p:cNvPr id="8" name="Picture 2" descr="alert, attention, danger, error, exclamation, hanger, message, problem, warning icon">
            <a:extLst>
              <a:ext uri="{FF2B5EF4-FFF2-40B4-BE49-F238E27FC236}">
                <a16:creationId xmlns="" xmlns:a16="http://schemas.microsoft.com/office/drawing/2014/main" id="{3F20D82E-7243-4D58-949E-D41CB03BEC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2440" y="1235044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Таблиця 8">
            <a:extLst>
              <a:ext uri="{FF2B5EF4-FFF2-40B4-BE49-F238E27FC236}">
                <a16:creationId xmlns="" xmlns:a16="http://schemas.microsoft.com/office/drawing/2014/main" id="{2596F10D-C014-4463-B6E9-C2B64E64A5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70680570"/>
              </p:ext>
            </p:extLst>
          </p:nvPr>
        </p:nvGraphicFramePr>
        <p:xfrm>
          <a:off x="72008" y="3773845"/>
          <a:ext cx="12050142" cy="2651760"/>
        </p:xfrm>
        <a:graphic>
          <a:graphicData uri="http://schemas.openxmlformats.org/drawingml/2006/table">
            <a:tbl>
              <a:tblPr firstRow="1" bandRow="1">
                <a:tableStyleId>{8FD4443E-F989-4FC4-A0C8-D5A2AF1F390B}</a:tableStyleId>
              </a:tblPr>
              <a:tblGrid>
                <a:gridCol w="3054650">
                  <a:extLst>
                    <a:ext uri="{9D8B030D-6E8A-4147-A177-3AD203B41FA5}">
                      <a16:colId xmlns="" xmlns:a16="http://schemas.microsoft.com/office/drawing/2014/main" val="2536893789"/>
                    </a:ext>
                  </a:extLst>
                </a:gridCol>
                <a:gridCol w="2969342">
                  <a:extLst>
                    <a:ext uri="{9D8B030D-6E8A-4147-A177-3AD203B41FA5}">
                      <a16:colId xmlns="" xmlns:a16="http://schemas.microsoft.com/office/drawing/2014/main" val="2257628060"/>
                    </a:ext>
                  </a:extLst>
                </a:gridCol>
                <a:gridCol w="3038168">
                  <a:extLst>
                    <a:ext uri="{9D8B030D-6E8A-4147-A177-3AD203B41FA5}">
                      <a16:colId xmlns="" xmlns:a16="http://schemas.microsoft.com/office/drawing/2014/main" val="2757133184"/>
                    </a:ext>
                  </a:extLst>
                </a:gridCol>
                <a:gridCol w="2987982">
                  <a:extLst>
                    <a:ext uri="{9D8B030D-6E8A-4147-A177-3AD203B41FA5}">
                      <a16:colId xmlns="" xmlns:a16="http://schemas.microsoft.com/office/drawing/2014/main" val="2869998696"/>
                    </a:ext>
                  </a:extLst>
                </a:gridCol>
              </a:tblGrid>
              <a:tr h="582012">
                <a:tc>
                  <a:txBody>
                    <a:bodyPr/>
                    <a:lstStyle/>
                    <a:p>
                      <a:pPr algn="ctr"/>
                      <a:r>
                        <a:rPr lang="uk-UA" sz="4800" i="1" noProof="0" dirty="0"/>
                        <a:t>7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800" i="1" noProof="0" dirty="0"/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800" i="1" noProof="0" dirty="0"/>
                        <a:t>3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800" i="1" noProof="0" dirty="0"/>
                        <a:t>34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990412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5400" b="1" i="1" noProof="0" dirty="0"/>
                        <a:t>4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5400" b="1" i="1" noProof="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5400" b="1" i="1" noProof="0" dirty="0"/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5400" b="1" i="1" noProof="0" dirty="0"/>
                        <a:t>-3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76600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5400" b="1" i="1" noProof="0" dirty="0"/>
                        <a:t>1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5400" b="1" i="1" noProof="0" dirty="0"/>
                        <a:t>3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5400" b="1" i="1" noProof="0" dirty="0"/>
                        <a:t>8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5400" b="1" i="1" noProof="0" dirty="0"/>
                        <a:t>1.2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5502372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565057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100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Опис змінних типу</a:t>
            </a:r>
            <a:br>
              <a:rPr lang="uk-UA" dirty="0"/>
            </a:br>
            <a:r>
              <a:rPr lang="uk-UA" dirty="0"/>
              <a:t>двовимірний масив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38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У масиві, заповненому таким чином: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ACFBDDD7-799F-498E-B769-06FB1ED7F1C6}"/>
              </a:ext>
            </a:extLst>
          </p:cNvPr>
          <p:cNvSpPr txBox="1"/>
          <p:nvPr/>
        </p:nvSpPr>
        <p:spPr>
          <a:xfrm>
            <a:off x="72008" y="1829195"/>
            <a:ext cx="3973051" cy="707886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4000" b="1" i="1" kern="0" dirty="0">
                <a:solidFill>
                  <a:schemeClr val="bg1"/>
                </a:solidFill>
              </a:rPr>
              <a:t>А[1,1] = 7</a:t>
            </a:r>
            <a:endParaRPr lang="uk-UA" sz="4000" b="1" i="1" kern="0" dirty="0">
              <a:solidFill>
                <a:srgbClr val="FFFFFF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9D2E1FA7-5224-4CE2-9F33-F942DF09DACB}"/>
              </a:ext>
            </a:extLst>
          </p:cNvPr>
          <p:cNvSpPr txBox="1"/>
          <p:nvPr/>
        </p:nvSpPr>
        <p:spPr>
          <a:xfrm>
            <a:off x="4110554" y="1829195"/>
            <a:ext cx="3973051" cy="707886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4000" b="1" i="1" kern="0" dirty="0">
                <a:solidFill>
                  <a:schemeClr val="bg1"/>
                </a:solidFill>
              </a:rPr>
              <a:t>А[2,3] = 0;</a:t>
            </a:r>
            <a:endParaRPr lang="uk-UA" sz="4000" b="1" i="1" kern="0" dirty="0">
              <a:solidFill>
                <a:srgbClr val="FFFFFF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7733C8EB-C124-4EE2-B6D0-6C6000CF7E33}"/>
              </a:ext>
            </a:extLst>
          </p:cNvPr>
          <p:cNvSpPr txBox="1"/>
          <p:nvPr/>
        </p:nvSpPr>
        <p:spPr>
          <a:xfrm>
            <a:off x="8149100" y="1829195"/>
            <a:ext cx="3973051" cy="707886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4000" b="1" i="1" kern="0" dirty="0">
                <a:solidFill>
                  <a:schemeClr val="bg1"/>
                </a:solidFill>
              </a:rPr>
              <a:t>А[3,2] = 3</a:t>
            </a:r>
            <a:endParaRPr lang="uk-UA" sz="4000" b="1" i="1" kern="0" dirty="0">
              <a:solidFill>
                <a:srgbClr val="FFFFFF"/>
              </a:solidFill>
            </a:endParaRPr>
          </a:p>
        </p:txBody>
      </p:sp>
      <p:graphicFrame>
        <p:nvGraphicFramePr>
          <p:cNvPr id="13" name="Таблиця 12">
            <a:extLst>
              <a:ext uri="{FF2B5EF4-FFF2-40B4-BE49-F238E27FC236}">
                <a16:creationId xmlns="" xmlns:a16="http://schemas.microsoft.com/office/drawing/2014/main" id="{3964F0E3-EA30-44E2-931D-E0EBB218CE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33328777"/>
              </p:ext>
            </p:extLst>
          </p:nvPr>
        </p:nvGraphicFramePr>
        <p:xfrm>
          <a:off x="72008" y="2928269"/>
          <a:ext cx="12050142" cy="2651760"/>
        </p:xfrm>
        <a:graphic>
          <a:graphicData uri="http://schemas.openxmlformats.org/drawingml/2006/table">
            <a:tbl>
              <a:tblPr firstRow="1" bandRow="1">
                <a:tableStyleId>{8FD4443E-F989-4FC4-A0C8-D5A2AF1F390B}</a:tableStyleId>
              </a:tblPr>
              <a:tblGrid>
                <a:gridCol w="3054650">
                  <a:extLst>
                    <a:ext uri="{9D8B030D-6E8A-4147-A177-3AD203B41FA5}">
                      <a16:colId xmlns="" xmlns:a16="http://schemas.microsoft.com/office/drawing/2014/main" val="2536893789"/>
                    </a:ext>
                  </a:extLst>
                </a:gridCol>
                <a:gridCol w="2969342">
                  <a:extLst>
                    <a:ext uri="{9D8B030D-6E8A-4147-A177-3AD203B41FA5}">
                      <a16:colId xmlns="" xmlns:a16="http://schemas.microsoft.com/office/drawing/2014/main" val="2257628060"/>
                    </a:ext>
                  </a:extLst>
                </a:gridCol>
                <a:gridCol w="3038168">
                  <a:extLst>
                    <a:ext uri="{9D8B030D-6E8A-4147-A177-3AD203B41FA5}">
                      <a16:colId xmlns="" xmlns:a16="http://schemas.microsoft.com/office/drawing/2014/main" val="2757133184"/>
                    </a:ext>
                  </a:extLst>
                </a:gridCol>
                <a:gridCol w="2987982">
                  <a:extLst>
                    <a:ext uri="{9D8B030D-6E8A-4147-A177-3AD203B41FA5}">
                      <a16:colId xmlns="" xmlns:a16="http://schemas.microsoft.com/office/drawing/2014/main" val="2869998696"/>
                    </a:ext>
                  </a:extLst>
                </a:gridCol>
              </a:tblGrid>
              <a:tr h="582012">
                <a:tc>
                  <a:txBody>
                    <a:bodyPr/>
                    <a:lstStyle/>
                    <a:p>
                      <a:pPr algn="ctr"/>
                      <a:r>
                        <a:rPr lang="uk-UA" sz="4800" i="1" noProof="0" dirty="0"/>
                        <a:t>7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800" i="1" noProof="0" dirty="0"/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800" i="1" noProof="0" dirty="0"/>
                        <a:t>3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800" i="1" noProof="0" dirty="0"/>
                        <a:t>34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990412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5400" b="1" i="1" noProof="0" dirty="0"/>
                        <a:t>4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5400" b="1" i="1" noProof="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5400" b="1" i="1" noProof="0" dirty="0"/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5400" b="1" i="1" noProof="0" dirty="0"/>
                        <a:t>-3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76600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5400" b="1" i="1" noProof="0" dirty="0"/>
                        <a:t>1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5400" b="1" i="1" noProof="0" dirty="0"/>
                        <a:t>3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5400" b="1" i="1" noProof="0" dirty="0"/>
                        <a:t>8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5400" b="1" i="1" noProof="0" dirty="0"/>
                        <a:t>1.2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550237296"/>
                  </a:ext>
                </a:extLst>
              </a:tr>
            </a:tbl>
          </a:graphicData>
        </a:graphic>
      </p:graphicFrame>
      <p:cxnSp>
        <p:nvCxnSpPr>
          <p:cNvPr id="14" name="Пряма зі стрілкою 13">
            <a:extLst>
              <a:ext uri="{FF2B5EF4-FFF2-40B4-BE49-F238E27FC236}">
                <a16:creationId xmlns="" xmlns:a16="http://schemas.microsoft.com/office/drawing/2014/main" id="{0656EDC2-5BF2-4747-BA24-A986E140BF0F}"/>
              </a:ext>
            </a:extLst>
          </p:cNvPr>
          <p:cNvCxnSpPr>
            <a:cxnSpLocks/>
            <a:stCxn id="9" idx="2"/>
          </p:cNvCxnSpPr>
          <p:nvPr/>
        </p:nvCxnSpPr>
        <p:spPr>
          <a:xfrm flipH="1">
            <a:off x="1809135" y="2537081"/>
            <a:ext cx="249399" cy="560080"/>
          </a:xfrm>
          <a:prstGeom prst="straightConnector1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6" name="Пряма зі стрілкою 15">
            <a:extLst>
              <a:ext uri="{FF2B5EF4-FFF2-40B4-BE49-F238E27FC236}">
                <a16:creationId xmlns="" xmlns:a16="http://schemas.microsoft.com/office/drawing/2014/main" id="{9906CD3B-9622-48F0-9806-E773CB5A2248}"/>
              </a:ext>
            </a:extLst>
          </p:cNvPr>
          <p:cNvCxnSpPr>
            <a:cxnSpLocks/>
            <a:stCxn id="10" idx="2"/>
          </p:cNvCxnSpPr>
          <p:nvPr/>
        </p:nvCxnSpPr>
        <p:spPr>
          <a:xfrm>
            <a:off x="6097080" y="2537081"/>
            <a:ext cx="1336107" cy="1631796"/>
          </a:xfrm>
          <a:prstGeom prst="straightConnector1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9" name="Пряма зі стрілкою 18">
            <a:extLst>
              <a:ext uri="{FF2B5EF4-FFF2-40B4-BE49-F238E27FC236}">
                <a16:creationId xmlns="" xmlns:a16="http://schemas.microsoft.com/office/drawing/2014/main" id="{51211E93-E489-4C87-A0FB-9455C9F1146A}"/>
              </a:ext>
            </a:extLst>
          </p:cNvPr>
          <p:cNvCxnSpPr>
            <a:cxnSpLocks/>
            <a:stCxn id="11" idx="2"/>
          </p:cNvCxnSpPr>
          <p:nvPr/>
        </p:nvCxnSpPr>
        <p:spPr>
          <a:xfrm flipH="1">
            <a:off x="4906297" y="2537081"/>
            <a:ext cx="5229329" cy="2320054"/>
          </a:xfrm>
          <a:prstGeom prst="straightConnector1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xmlns="" val="6695647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25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2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25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25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25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Опис змінних типу</a:t>
            </a:r>
            <a:br>
              <a:rPr lang="uk-UA" dirty="0"/>
            </a:br>
            <a:r>
              <a:rPr lang="uk-UA" dirty="0"/>
              <a:t>двовимірний масив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38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0000"/>
                </a:solidFill>
              </a:rPr>
              <a:t>Головну діагональ утворюють елементи двовимірного масиву,  для яких</a:t>
            </a:r>
            <a:endParaRPr lang="en-US" sz="2800" b="1" i="1" kern="0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D235274C-8EFB-4574-B932-198E0458933B}"/>
              </a:ext>
            </a:extLst>
          </p:cNvPr>
          <p:cNvSpPr txBox="1"/>
          <p:nvPr/>
        </p:nvSpPr>
        <p:spPr>
          <a:xfrm>
            <a:off x="72008" y="3385613"/>
            <a:ext cx="12050142" cy="9541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0000"/>
                </a:solidFill>
              </a:rPr>
              <a:t>Описати змінну типу двовимірний масив можна двома способами: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B6E7F6A6-ED22-4A7C-BF46-9A47C8D0DF8F}"/>
              </a:ext>
            </a:extLst>
          </p:cNvPr>
          <p:cNvSpPr txBox="1"/>
          <p:nvPr/>
        </p:nvSpPr>
        <p:spPr>
          <a:xfrm>
            <a:off x="72008" y="4455171"/>
            <a:ext cx="12050142" cy="138499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arenR"/>
              <a:defRPr/>
            </a:pPr>
            <a:r>
              <a:rPr lang="en-US" sz="2800" b="1" i="1" kern="0" dirty="0">
                <a:solidFill>
                  <a:srgbClr val="FF0000"/>
                </a:solidFill>
              </a:rPr>
              <a:t>type mas = array[1..N, 1-</a:t>
            </a:r>
            <a:r>
              <a:rPr lang="uk-UA" sz="2800" b="1" i="1" kern="0" dirty="0">
                <a:solidFill>
                  <a:srgbClr val="FF0000"/>
                </a:solidFill>
              </a:rPr>
              <a:t>М] </a:t>
            </a:r>
            <a:r>
              <a:rPr lang="en-US" sz="2800" b="1" i="1" kern="0" dirty="0">
                <a:solidFill>
                  <a:srgbClr val="FF0000"/>
                </a:solidFill>
              </a:rPr>
              <a:t>of &lt;</a:t>
            </a:r>
            <a:r>
              <a:rPr lang="uk-UA" sz="2800" b="1" i="1" kern="0" dirty="0">
                <a:solidFill>
                  <a:srgbClr val="FF0000"/>
                </a:solidFill>
              </a:rPr>
              <a:t>тип елементів&gt;;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0000"/>
                </a:solidFill>
              </a:rPr>
              <a:t>    </a:t>
            </a:r>
            <a:r>
              <a:rPr lang="en-US" sz="2800" b="1" i="1" kern="0" dirty="0" err="1">
                <a:solidFill>
                  <a:srgbClr val="FF0000"/>
                </a:solidFill>
              </a:rPr>
              <a:t>var</a:t>
            </a:r>
            <a:r>
              <a:rPr lang="en-US" sz="2800" b="1" i="1" kern="0" dirty="0">
                <a:solidFill>
                  <a:srgbClr val="FF0000"/>
                </a:solidFill>
              </a:rPr>
              <a:t>   A: mas;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0000"/>
                </a:solidFill>
              </a:rPr>
              <a:t>    де </a:t>
            </a:r>
            <a:r>
              <a:rPr lang="en-US" sz="2800" b="1" i="1" kern="0" dirty="0">
                <a:solidFill>
                  <a:srgbClr val="FF0000"/>
                </a:solidFill>
              </a:rPr>
              <a:t>N — </a:t>
            </a:r>
            <a:r>
              <a:rPr lang="uk-UA" sz="2800" b="1" i="1" kern="0" dirty="0">
                <a:solidFill>
                  <a:srgbClr val="FF0000"/>
                </a:solidFill>
              </a:rPr>
              <a:t>кількість рядків, М — кількість стовпців.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790D8C7F-29F8-4775-ACCA-C6E01EF3F32B}"/>
              </a:ext>
            </a:extLst>
          </p:cNvPr>
          <p:cNvSpPr txBox="1"/>
          <p:nvPr/>
        </p:nvSpPr>
        <p:spPr>
          <a:xfrm>
            <a:off x="72008" y="5955617"/>
            <a:ext cx="12050142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arenR" startAt="2"/>
              <a:defRPr/>
            </a:pPr>
            <a:r>
              <a:rPr lang="en-US" sz="2800" b="1" i="1" kern="0" dirty="0" err="1">
                <a:solidFill>
                  <a:srgbClr val="FF0000"/>
                </a:solidFill>
              </a:rPr>
              <a:t>var</a:t>
            </a:r>
            <a:r>
              <a:rPr lang="en-US" sz="2800" b="1" i="1" kern="0" dirty="0">
                <a:solidFill>
                  <a:srgbClr val="FF0000"/>
                </a:solidFill>
              </a:rPr>
              <a:t>   A: array[1..N, 1..M] of &lt;</a:t>
            </a:r>
            <a:r>
              <a:rPr lang="uk-UA" sz="2800" b="1" i="1" kern="0" dirty="0">
                <a:solidFill>
                  <a:srgbClr val="FF0000"/>
                </a:solidFill>
              </a:rPr>
              <a:t>тип елементів&gt;;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A6199E81-F621-4E0F-918C-A6827AA712FE}"/>
              </a:ext>
            </a:extLst>
          </p:cNvPr>
          <p:cNvSpPr txBox="1"/>
          <p:nvPr/>
        </p:nvSpPr>
        <p:spPr>
          <a:xfrm>
            <a:off x="72008" y="2266321"/>
            <a:ext cx="12050142" cy="1015663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0" b="1" i="1" kern="0" dirty="0" err="1">
                <a:solidFill>
                  <a:srgbClr val="FF0000"/>
                </a:solidFill>
              </a:rPr>
              <a:t>i</a:t>
            </a:r>
            <a:r>
              <a:rPr lang="en-US" sz="6000" b="1" i="1" kern="0" dirty="0">
                <a:solidFill>
                  <a:srgbClr val="FF0000"/>
                </a:solidFill>
              </a:rPr>
              <a:t>=j</a:t>
            </a:r>
          </a:p>
        </p:txBody>
      </p:sp>
    </p:spTree>
    <p:extLst>
      <p:ext uri="{BB962C8B-B14F-4D97-AF65-F5344CB8AC3E}">
        <p14:creationId xmlns:p14="http://schemas.microsoft.com/office/powerpoint/2010/main" xmlns="" val="41889281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Опис змінних типу</a:t>
            </a:r>
            <a:br>
              <a:rPr lang="uk-UA" dirty="0"/>
            </a:br>
            <a:r>
              <a:rPr lang="uk-UA" dirty="0"/>
              <a:t>двовимірний масив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38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Таблицю з попереднього прикладу можна описати таким чином: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9575398F-5C60-42E9-9C5E-24619CC678FE}"/>
              </a:ext>
            </a:extLst>
          </p:cNvPr>
          <p:cNvSpPr txBox="1"/>
          <p:nvPr/>
        </p:nvSpPr>
        <p:spPr>
          <a:xfrm>
            <a:off x="72008" y="2278064"/>
            <a:ext cx="12050142" cy="2308324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i="1" kern="0" dirty="0">
                <a:solidFill>
                  <a:srgbClr val="FFFF00"/>
                </a:solidFill>
              </a:rPr>
              <a:t>type</a:t>
            </a:r>
            <a:r>
              <a:rPr lang="en-US" sz="4800" b="1" i="1" kern="0" dirty="0">
                <a:solidFill>
                  <a:schemeClr val="bg1"/>
                </a:solidFill>
              </a:rPr>
              <a:t> mas = array[1..3, </a:t>
            </a:r>
            <a:r>
              <a:rPr lang="uk-UA" sz="4800" b="1" i="1" kern="0" dirty="0">
                <a:solidFill>
                  <a:schemeClr val="bg1"/>
                </a:solidFill>
              </a:rPr>
              <a:t>1..4] </a:t>
            </a:r>
            <a:r>
              <a:rPr lang="en-US" sz="4800" b="1" i="1" kern="0" dirty="0">
                <a:solidFill>
                  <a:schemeClr val="bg1"/>
                </a:solidFill>
              </a:rPr>
              <a:t>of Real;</a:t>
            </a:r>
            <a:endParaRPr lang="uk-UA" sz="4800" b="1" i="1" kern="0" dirty="0">
              <a:solidFill>
                <a:schemeClr val="bg1"/>
              </a:solidFill>
            </a:endParaRP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i="1" kern="0" dirty="0" err="1">
                <a:solidFill>
                  <a:srgbClr val="FFFF00"/>
                </a:solidFill>
              </a:rPr>
              <a:t>var</a:t>
            </a:r>
            <a:r>
              <a:rPr lang="en-US" sz="4800" b="1" i="1" kern="0" dirty="0">
                <a:solidFill>
                  <a:schemeClr val="bg1"/>
                </a:solidFill>
              </a:rPr>
              <a:t>  A: mas; </a:t>
            </a:r>
            <a:endParaRPr lang="uk-UA" sz="4800" b="1" i="1" kern="0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C68FD9C6-C5E8-48AD-AC6E-ADAC74660025}"/>
              </a:ext>
            </a:extLst>
          </p:cNvPr>
          <p:cNvSpPr txBox="1"/>
          <p:nvPr/>
        </p:nvSpPr>
        <p:spPr>
          <a:xfrm>
            <a:off x="72008" y="4713582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або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3EC6078C-E26D-4656-97E1-3ADEBB4DC6B8}"/>
              </a:ext>
            </a:extLst>
          </p:cNvPr>
          <p:cNvSpPr txBox="1"/>
          <p:nvPr/>
        </p:nvSpPr>
        <p:spPr>
          <a:xfrm>
            <a:off x="72008" y="5363996"/>
            <a:ext cx="12050142" cy="83099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i="1" kern="0" dirty="0" err="1">
                <a:solidFill>
                  <a:srgbClr val="FFFF00"/>
                </a:solidFill>
              </a:rPr>
              <a:t>var</a:t>
            </a:r>
            <a:r>
              <a:rPr lang="en-US" sz="4800" b="1" i="1" kern="0" dirty="0">
                <a:solidFill>
                  <a:schemeClr val="bg1"/>
                </a:solidFill>
              </a:rPr>
              <a:t>   A: array[1„3, 1..4] of Real;</a:t>
            </a:r>
            <a:endParaRPr lang="uk-UA" sz="4800" b="1" i="1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79142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Опис змінних типу</a:t>
            </a:r>
            <a:br>
              <a:rPr lang="uk-UA" dirty="0"/>
            </a:br>
            <a:r>
              <a:rPr lang="uk-UA" dirty="0"/>
              <a:t>двовимірний масив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38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Послідовно отримати доступ до всіх елементів двовимірного масиву можна за допомогою вкладених циклів.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97AAF790-DD30-401E-80BC-93523714C244}"/>
              </a:ext>
            </a:extLst>
          </p:cNvPr>
          <p:cNvSpPr txBox="1"/>
          <p:nvPr/>
        </p:nvSpPr>
        <p:spPr>
          <a:xfrm>
            <a:off x="72008" y="2701098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Щоб вивести у поле </a:t>
            </a:r>
            <a:r>
              <a:rPr lang="en-US" sz="2800" b="1" i="1" kern="0" dirty="0" err="1">
                <a:solidFill>
                  <a:srgbClr val="FFFF00"/>
                </a:solidFill>
              </a:rPr>
              <a:t>ListBox</a:t>
            </a:r>
            <a:r>
              <a:rPr lang="en-US" sz="2800" b="1" i="1" kern="0" dirty="0">
                <a:solidFill>
                  <a:schemeClr val="bg1"/>
                </a:solidFill>
              </a:rPr>
              <a:t> </a:t>
            </a:r>
            <a:r>
              <a:rPr lang="uk-UA" sz="2800" b="1" i="1" kern="0" dirty="0">
                <a:solidFill>
                  <a:schemeClr val="bg1"/>
                </a:solidFill>
              </a:rPr>
              <a:t>значення елементів масиву </a:t>
            </a:r>
            <a:r>
              <a:rPr lang="uk-UA" sz="2800" b="1" i="1" kern="0" dirty="0">
                <a:solidFill>
                  <a:srgbClr val="FFFF00"/>
                </a:solidFill>
              </a:rPr>
              <a:t>А</a:t>
            </a:r>
            <a:r>
              <a:rPr lang="uk-UA" sz="2800" b="1" i="1" kern="0" dirty="0">
                <a:solidFill>
                  <a:schemeClr val="bg1"/>
                </a:solidFill>
              </a:rPr>
              <a:t> (з першого прикладу), лічильник зовнішнього циклу потрібно змінювати в діапазоні 1..3, а внутрішнього — у діапазоні 1..4:</a:t>
            </a:r>
            <a:endParaRPr lang="en-US" sz="2800" b="1" i="1" kern="0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7650E151-CD25-4521-A89F-D8B5C6B8E3D1}"/>
              </a:ext>
            </a:extLst>
          </p:cNvPr>
          <p:cNvSpPr txBox="1"/>
          <p:nvPr/>
        </p:nvSpPr>
        <p:spPr>
          <a:xfrm>
            <a:off x="72008" y="4636320"/>
            <a:ext cx="12050142" cy="138499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00"/>
                </a:solidFill>
              </a:rPr>
              <a:t>For</a:t>
            </a:r>
            <a:r>
              <a:rPr lang="en-US" sz="2800" b="1" i="1" kern="0" dirty="0">
                <a:solidFill>
                  <a:schemeClr val="bg1"/>
                </a:solidFill>
              </a:rPr>
              <a:t> </a:t>
            </a:r>
            <a:r>
              <a:rPr lang="uk-UA" sz="2800" b="1" i="1" kern="0" dirty="0">
                <a:solidFill>
                  <a:schemeClr val="bg1"/>
                </a:solidFill>
              </a:rPr>
              <a:t>і := 1 </a:t>
            </a:r>
            <a:r>
              <a:rPr lang="en-US" sz="2800" b="1" i="1" kern="0" dirty="0">
                <a:solidFill>
                  <a:srgbClr val="FFFF00"/>
                </a:solidFill>
              </a:rPr>
              <a:t>to</a:t>
            </a:r>
            <a:r>
              <a:rPr lang="en-US" sz="2800" b="1" i="1" kern="0" dirty="0">
                <a:solidFill>
                  <a:schemeClr val="bg1"/>
                </a:solidFill>
              </a:rPr>
              <a:t> 3 </a:t>
            </a:r>
            <a:r>
              <a:rPr lang="en-US" sz="2800" b="1" i="1" kern="0" dirty="0">
                <a:solidFill>
                  <a:srgbClr val="FFFF00"/>
                </a:solidFill>
              </a:rPr>
              <a:t>do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chemeClr val="bg1"/>
                </a:solidFill>
              </a:rPr>
              <a:t>	</a:t>
            </a:r>
            <a:r>
              <a:rPr lang="en-US" sz="2800" b="1" i="1" kern="0" dirty="0">
                <a:solidFill>
                  <a:srgbClr val="FFFF00"/>
                </a:solidFill>
              </a:rPr>
              <a:t>For</a:t>
            </a:r>
            <a:r>
              <a:rPr lang="en-US" sz="2800" b="1" i="1" kern="0" dirty="0">
                <a:solidFill>
                  <a:schemeClr val="bg1"/>
                </a:solidFill>
              </a:rPr>
              <a:t> j := 1 </a:t>
            </a:r>
            <a:r>
              <a:rPr lang="en-US" sz="2800" b="1" i="1" kern="0" dirty="0">
                <a:solidFill>
                  <a:srgbClr val="FFFF00"/>
                </a:solidFill>
              </a:rPr>
              <a:t>to</a:t>
            </a:r>
            <a:r>
              <a:rPr lang="en-US" sz="2800" b="1" i="1" kern="0" dirty="0">
                <a:solidFill>
                  <a:schemeClr val="bg1"/>
                </a:solidFill>
              </a:rPr>
              <a:t> 4 </a:t>
            </a:r>
            <a:r>
              <a:rPr lang="en-US" sz="2800" b="1" i="1" kern="0" dirty="0">
                <a:solidFill>
                  <a:srgbClr val="FFFF00"/>
                </a:solidFill>
              </a:rPr>
              <a:t>do</a:t>
            </a:r>
            <a:endParaRPr lang="en-US" sz="2800" b="1" i="1" kern="0" dirty="0">
              <a:solidFill>
                <a:schemeClr val="bg1"/>
              </a:solidFill>
            </a:endParaRP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chemeClr val="bg1"/>
                </a:solidFill>
              </a:rPr>
              <a:t>	ListBox1.Items.Add(</a:t>
            </a:r>
            <a:r>
              <a:rPr lang="en-US" sz="2800" b="1" i="1" kern="0" dirty="0" err="1">
                <a:solidFill>
                  <a:schemeClr val="bg1"/>
                </a:solidFill>
              </a:rPr>
              <a:t>FloatToStr</a:t>
            </a:r>
            <a:r>
              <a:rPr lang="en-US" sz="2800" b="1" i="1" kern="0" dirty="0">
                <a:solidFill>
                  <a:schemeClr val="bg1"/>
                </a:solidFill>
              </a:rPr>
              <a:t>(A[</a:t>
            </a:r>
            <a:r>
              <a:rPr lang="en-US" sz="2800" b="1" i="1" kern="0" dirty="0" err="1">
                <a:solidFill>
                  <a:schemeClr val="bg1"/>
                </a:solidFill>
              </a:rPr>
              <a:t>i</a:t>
            </a:r>
            <a:r>
              <a:rPr lang="en-US" sz="2800" b="1" i="1" kern="0" dirty="0">
                <a:solidFill>
                  <a:schemeClr val="bg1"/>
                </a:solidFill>
              </a:rPr>
              <a:t>, j]);</a:t>
            </a:r>
          </a:p>
        </p:txBody>
      </p:sp>
    </p:spTree>
    <p:extLst>
      <p:ext uri="{BB962C8B-B14F-4D97-AF65-F5344CB8AC3E}">
        <p14:creationId xmlns:p14="http://schemas.microsoft.com/office/powerpoint/2010/main" xmlns="" val="33197954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Настроювані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Тема7</Template>
  <TotalTime>68026</TotalTime>
  <Words>1195</Words>
  <Application>Microsoft Office PowerPoint</Application>
  <PresentationFormat>Произвольный</PresentationFormat>
  <Paragraphs>189</Paragraphs>
  <Slides>25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Двовимірний масив даних</vt:lpstr>
      <vt:lpstr>Слайд 2</vt:lpstr>
      <vt:lpstr>Двовимірний масив даних</vt:lpstr>
      <vt:lpstr>Двовимірний масив даних</vt:lpstr>
      <vt:lpstr>Опис змінних типу двовимірний масив</vt:lpstr>
      <vt:lpstr>Опис змінних типу двовимірний масив</vt:lpstr>
      <vt:lpstr>Опис змінних типу двовимірний масив</vt:lpstr>
      <vt:lpstr>Опис змінних типу двовимірний масив</vt:lpstr>
      <vt:lpstr>Опис змінних типу двовимірний масив</vt:lpstr>
      <vt:lpstr>Надання значень елементам масиву</vt:lpstr>
      <vt:lpstr>Надання значень елементам масиву</vt:lpstr>
      <vt:lpstr>Надання значень елементам масиву</vt:lpstr>
      <vt:lpstr>Використання компонента StringGrid під час роботи з двовимірними масивами</vt:lpstr>
      <vt:lpstr>Використання компонента StringGrid під час роботи з двовимірними масивами</vt:lpstr>
      <vt:lpstr>Використання компонента StringGrid під час роботи з двовимірними масивами</vt:lpstr>
      <vt:lpstr>Використання компонента StringGrid під час роботи з двовимірними масивами</vt:lpstr>
      <vt:lpstr>Використання компонента StringGrid під час роботи з двовимірними масивами</vt:lpstr>
      <vt:lpstr>Використання компонента StringGrid під час роботи з двовимірними масивами</vt:lpstr>
      <vt:lpstr>Використання компонента StringGrid під час роботи з двовимірними масивами</vt:lpstr>
      <vt:lpstr>Використання компонента StringGrid під час роботи з двовимірними масивами</vt:lpstr>
      <vt:lpstr>Розгадайте ребус</vt:lpstr>
      <vt:lpstr>Питання для самоперевірки</vt:lpstr>
      <vt:lpstr>Домашнє завдання</vt:lpstr>
      <vt:lpstr>Працюємо за комп’ютером</vt:lpstr>
      <vt:lpstr>Дякую за увагу!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Мацаєнко Сергій</dc:creator>
  <cp:lastModifiedBy>Anna</cp:lastModifiedBy>
  <cp:revision>423</cp:revision>
  <dcterms:created xsi:type="dcterms:W3CDTF">2016-06-06T19:48:43Z</dcterms:created>
  <dcterms:modified xsi:type="dcterms:W3CDTF">2020-04-08T10:33:08Z</dcterms:modified>
</cp:coreProperties>
</file>