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18" r:id="rId3"/>
    <p:sldId id="1122" r:id="rId4"/>
    <p:sldId id="1123" r:id="rId5"/>
    <p:sldId id="1125" r:id="rId6"/>
    <p:sldId id="1126" r:id="rId7"/>
    <p:sldId id="1128" r:id="rId8"/>
    <p:sldId id="1129" r:id="rId9"/>
    <p:sldId id="1131" r:id="rId10"/>
    <p:sldId id="1132" r:id="rId11"/>
    <p:sldId id="113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Передавання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Носій повідомлення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будь-який предмет, що його містить та може тривалий час зберігати.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7"/>
          <p:cNvSpPr/>
          <p:nvPr/>
        </p:nvSpPr>
        <p:spPr>
          <a:xfrm>
            <a:off x="9560490" y="2231624"/>
            <a:ext cx="2524632" cy="239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10" name="Shape 219"/>
          <p:cNvSpPr/>
          <p:nvPr/>
        </p:nvSpPr>
        <p:spPr>
          <a:xfrm>
            <a:off x="9196861" y="5577332"/>
            <a:ext cx="1373186" cy="134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sp>
        <p:nvSpPr>
          <p:cNvPr id="11" name="Shape 216"/>
          <p:cNvSpPr/>
          <p:nvPr/>
        </p:nvSpPr>
        <p:spPr>
          <a:xfrm>
            <a:off x="355315" y="3211236"/>
            <a:ext cx="2663825" cy="2589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sp>
      <p:sp>
        <p:nvSpPr>
          <p:cNvPr id="12" name="Прямокутна виноска 10"/>
          <p:cNvSpPr/>
          <p:nvPr/>
        </p:nvSpPr>
        <p:spPr>
          <a:xfrm>
            <a:off x="72007" y="2215207"/>
            <a:ext cx="4122075" cy="855691"/>
          </a:xfrm>
          <a:prstGeom prst="wedgeRectCallout">
            <a:avLst>
              <a:gd name="adj1" fmla="val 294"/>
              <a:gd name="adj2" fmla="val 137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3" name="Прямокутна виноска 11"/>
          <p:cNvSpPr/>
          <p:nvPr/>
        </p:nvSpPr>
        <p:spPr>
          <a:xfrm>
            <a:off x="72007" y="5615209"/>
            <a:ext cx="4170695" cy="1184942"/>
          </a:xfrm>
          <a:prstGeom prst="wedgeRectCallout">
            <a:avLst>
              <a:gd name="adj1" fmla="val 65514"/>
              <a:gd name="adj2" fmla="val -430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4" name="Прямокутна виноска 12"/>
          <p:cNvSpPr/>
          <p:nvPr/>
        </p:nvSpPr>
        <p:spPr>
          <a:xfrm>
            <a:off x="7193613" y="2213850"/>
            <a:ext cx="2496294" cy="857047"/>
          </a:xfrm>
          <a:prstGeom prst="wedgeRectCallout">
            <a:avLst>
              <a:gd name="adj1" fmla="val 66447"/>
              <a:gd name="adj2" fmla="val 119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Оптичний диск</a:t>
            </a:r>
          </a:p>
        </p:txBody>
      </p:sp>
      <p:sp>
        <p:nvSpPr>
          <p:cNvPr id="15" name="Прямокутна виноска 13"/>
          <p:cNvSpPr/>
          <p:nvPr/>
        </p:nvSpPr>
        <p:spPr>
          <a:xfrm>
            <a:off x="4352473" y="2215206"/>
            <a:ext cx="2745574" cy="855691"/>
          </a:xfrm>
          <a:prstGeom prst="wedgeRectCallout">
            <a:avLst>
              <a:gd name="adj1" fmla="val -745"/>
              <a:gd name="adj2" fmla="val 96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Флеш-накопичувач</a:t>
            </a:r>
          </a:p>
        </p:txBody>
      </p:sp>
      <p:sp>
        <p:nvSpPr>
          <p:cNvPr id="16" name="Прямокутна виноска 14"/>
          <p:cNvSpPr/>
          <p:nvPr/>
        </p:nvSpPr>
        <p:spPr>
          <a:xfrm>
            <a:off x="7713252" y="4471797"/>
            <a:ext cx="2302119" cy="864554"/>
          </a:xfrm>
          <a:prstGeom prst="wedgeRectCallout">
            <a:avLst>
              <a:gd name="adj1" fmla="val 59237"/>
              <a:gd name="adj2" fmla="val 826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Карта пам’яті</a:t>
            </a:r>
          </a:p>
        </p:txBody>
      </p:sp>
      <p:pic>
        <p:nvPicPr>
          <p:cNvPr id="17" name="Picture 4" descr="compact, flash, memory, moun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9993" y="4946985"/>
            <a:ext cx="1260694" cy="12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ongle, drive, pen drive, stick, usb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4729619" y="3042965"/>
            <a:ext cx="1892634" cy="1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9214" y="4837381"/>
            <a:ext cx="3384085" cy="1962770"/>
          </a:xfrm>
          <a:prstGeom prst="rect">
            <a:avLst/>
          </a:prstGeom>
        </p:spPr>
      </p:pic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62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збереження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 на таких носіях використовують: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408665"/>
            <a:ext cx="2128751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Принтер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8579" y="2408660"/>
            <a:ext cx="2437725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Фотоапарат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0852" y="2408660"/>
            <a:ext cx="2638528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Відеокамера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2932" y="2408661"/>
            <a:ext cx="2197654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Диктофон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7670" y="2408662"/>
            <a:ext cx="2304480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Комп’ютер</a:t>
            </a:r>
          </a:p>
        </p:txBody>
      </p:sp>
      <p:pic>
        <p:nvPicPr>
          <p:cNvPr id="12" name="Picture 4" descr="http://vse-sekrety.ru/uploads/posts/2012-02/1329596384_index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51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140" y="2815798"/>
            <a:ext cx="3304525" cy="26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0" r="9433"/>
          <a:stretch/>
        </p:blipFill>
        <p:spPr>
          <a:xfrm>
            <a:off x="2625917" y="4574047"/>
            <a:ext cx="1839193" cy="1680859"/>
          </a:xfrm>
          <a:prstGeom prst="rect">
            <a:avLst/>
          </a:prstGeom>
        </p:spPr>
      </p:pic>
      <p:pic>
        <p:nvPicPr>
          <p:cNvPr id="12290" name="Picture 2" descr="https://ucpcentralmn.org/wp-content/uploads/2015/12/desktop-comp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068" y="3008837"/>
            <a:ext cx="3598082" cy="22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ua.all.biz/img/ua/catalog/200266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2" y="2998576"/>
            <a:ext cx="2610365" cy="20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ywishlist.ru/pic/i/wish/orig/007/069/744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8036" y1="82250" x2="37277" y2="91250"/>
                        <a14:foregroundMark x1="75223" y1="54000" x2="69866" y2="64500"/>
                        <a14:foregroundMark x1="50670" y1="85500" x2="76339" y2="4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7259291" y="5046797"/>
            <a:ext cx="1775118" cy="15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6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948" y="1184052"/>
            <a:ext cx="1071850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інформацією можна виконувати певні дії.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428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Дії з інформацією відбуваються в житті не тільки людей, а й тварин, рослин.</a:t>
            </a:r>
          </a:p>
        </p:txBody>
      </p:sp>
      <p:sp>
        <p:nvSpPr>
          <p:cNvPr id="10" name="Shape 364"/>
          <p:cNvSpPr/>
          <p:nvPr/>
        </p:nvSpPr>
        <p:spPr>
          <a:xfrm>
            <a:off x="328193" y="2867348"/>
            <a:ext cx="1500607" cy="127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4341" y="2728750"/>
            <a:ext cx="2098515" cy="143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4308815"/>
            <a:ext cx="11926957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Людина </a:t>
            </a:r>
            <a:r>
              <a:rPr lang="uk-UA" sz="2400" b="1" i="1" kern="0" dirty="0">
                <a:solidFill>
                  <a:srgbClr val="FFFF00"/>
                </a:solidFill>
              </a:rPr>
              <a:t>отримує</a:t>
            </a:r>
            <a:r>
              <a:rPr lang="uk-UA" sz="2400" b="1" i="1" kern="0" dirty="0">
                <a:solidFill>
                  <a:srgbClr val="FFFFFF"/>
                </a:solidFill>
              </a:rPr>
              <a:t> повідомлення за допомогою своїх органів чуття, при цьому може користуватися спеціальними пристроями.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для: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652479"/>
            <a:ext cx="11332593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Визначення температури в електричній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печі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34780"/>
            <a:ext cx="1009650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Спостереження за космічними об'єктами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16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отримання повідомлень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використовують різні пристрої для отримання повідомлень як у побуті, так і на роботі: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00607" y="25166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kern="0" dirty="0">
                <a:solidFill>
                  <a:srgbClr val="FFFF00"/>
                </a:solidFill>
              </a:rPr>
              <a:t>Електронні ваги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використовують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для зважування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предметів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715437" y="45867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Спідометром</a:t>
            </a:r>
            <a:r>
              <a:rPr lang="uk-UA" sz="2200" b="1" i="1" kern="0" dirty="0">
                <a:solidFill>
                  <a:srgbClr val="FFFFFF"/>
                </a:solidFill>
              </a:rPr>
              <a:t> фіксують швидкість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365466" y="25039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За допомогою </a:t>
            </a:r>
            <a:r>
              <a:rPr lang="uk-UA" sz="2200" b="1" i="1" kern="0" dirty="0">
                <a:solidFill>
                  <a:srgbClr val="FFFF00"/>
                </a:solidFill>
              </a:rPr>
              <a:t>мікроскопа</a:t>
            </a:r>
            <a:r>
              <a:rPr lang="uk-UA" sz="2200" b="1" i="1" kern="0" dirty="0">
                <a:solidFill>
                  <a:srgbClr val="FFFFFF"/>
                </a:solidFill>
              </a:rPr>
              <a:t> вивчають дрібні предмети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8607249" y="4575930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Барометром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визначають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атмосферний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тиск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3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Упродовж життя ми постійно </a:t>
            </a:r>
            <a:r>
              <a:rPr lang="uk-UA" sz="2800" b="1" i="1" kern="0" dirty="0">
                <a:solidFill>
                  <a:srgbClr val="FFFF00"/>
                </a:solidFill>
              </a:rPr>
              <a:t>шукаємо</a:t>
            </a:r>
            <a:r>
              <a:rPr lang="uk-UA" sz="2800" b="1" i="1" kern="0" dirty="0">
                <a:solidFill>
                  <a:srgbClr val="FFFFFF"/>
                </a:solidFill>
              </a:rPr>
              <a:t> нові повідомлення, які допомагають нам розвиватися.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Пошук відомостей в Інтернеті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Довідкова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служба на вокзалі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енциклопедія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Профорієнта-ційний</a:t>
            </a:r>
            <a:r>
              <a:rPr lang="uk-UA" sz="2400" b="1" i="1" kern="0" dirty="0">
                <a:solidFill>
                  <a:schemeClr val="bg1"/>
                </a:solidFill>
              </a:rPr>
              <a:t> термінал</a:t>
            </a:r>
          </a:p>
        </p:txBody>
      </p:sp>
      <p:pic>
        <p:nvPicPr>
          <p:cNvPr id="5124" name="Picture 4" descr="http://swrailway.gov.ua/img/article/121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988027"/>
            <a:ext cx="2125998" cy="15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465707" y="3035299"/>
            <a:ext cx="1820294" cy="1401487"/>
            <a:chOff x="72006" y="2208163"/>
            <a:chExt cx="2887061" cy="2647724"/>
          </a:xfrm>
        </p:grpSpPr>
        <p:pic>
          <p:nvPicPr>
            <p:cNvPr id="5122" name="Picture 2" descr="http://scholar.google.com.ua/intl/uk/scholar/images/1x/googlelogo_color_270x104d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" y="2208163"/>
              <a:ext cx="2887061" cy="111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earth, internet, search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53" y="3132270"/>
              <a:ext cx="1723617" cy="172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http://v4asno.com/wp-content/uploads/2015/01/v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099" y="2964148"/>
            <a:ext cx="1243641" cy="15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vit-ol.com/foto/656688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5" b="8368"/>
          <a:stretch/>
        </p:blipFill>
        <p:spPr bwMode="auto">
          <a:xfrm>
            <a:off x="9852522" y="2895599"/>
            <a:ext cx="1547831" cy="179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2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858" y="16031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здійснення успішного </a:t>
            </a:r>
            <a:r>
              <a:rPr lang="uk-UA" sz="2800" b="1" i="1" kern="0" dirty="0">
                <a:solidFill>
                  <a:srgbClr val="FFFF00"/>
                </a:solidFill>
              </a:rPr>
              <a:t>пошуку</a:t>
            </a:r>
            <a:r>
              <a:rPr lang="uk-UA" sz="2800" b="1" i="1" kern="0" dirty="0">
                <a:solidFill>
                  <a:srgbClr val="FFFFFF"/>
                </a:solidFill>
              </a:rPr>
              <a:t> людина має чітко сформулювати запитання з потрібної теми про предмет чи явище, звернутися з ним до відповідного джерела, отримати повідомлення та опрацювати його.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200" y="4229204"/>
            <a:ext cx="1092199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Результати пошуку подаються в певному вигляді й обов'язково аналізуються та оцінюються.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11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передачі повідомлень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Отримані чи знайдені повідомлення можна </a:t>
            </a:r>
            <a:r>
              <a:rPr lang="uk-UA" sz="2800" b="1" i="1" kern="0" dirty="0">
                <a:solidFill>
                  <a:srgbClr val="FFFF00"/>
                </a:solidFill>
              </a:rPr>
              <a:t>передавати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160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Текстові, звукові, графічні повідомлення можна передавати за допомогою сучасних пристроїв: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rgbClr val="FFFFFF"/>
                </a:solidFill>
              </a:rPr>
              <a:t>Стаціонарний телефон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125137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Мобільний телефон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78266" y="5530976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Факс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9229549" y="5532894"/>
            <a:ext cx="2887061" cy="9163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Супутникова антена</a:t>
            </a:r>
          </a:p>
        </p:txBody>
      </p:sp>
      <p:pic>
        <p:nvPicPr>
          <p:cNvPr id="7170" name="Picture 2" descr="http://new.peoplenet.ua/file/info%20centr/tel_st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6" y="3250422"/>
            <a:ext cx="2887061" cy="21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ta.ua/image/cache/data/foto/55080/photos/Lenovo-Vibe-P1m-(P1ma40)-Black-3-500x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7" t="10521" r="11497" b="10401"/>
          <a:stretch/>
        </p:blipFill>
        <p:spPr bwMode="auto">
          <a:xfrm>
            <a:off x="3532012" y="3235381"/>
            <a:ext cx="2073309" cy="21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atlah.ru/etm/etm-13/telefon%20xitrost/fax%20b-p/fax_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266" y="3430221"/>
            <a:ext cx="2887061" cy="190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z.all.biz/img/kz/catalog/middle/2962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3770" y="3219883"/>
            <a:ext cx="2198617" cy="23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85755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Опрацювання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повідомлень, як правило, пов'язане з їх зміною.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Повідомлення опрацьовуються під час зміни способу їх подання. Наприклад:</a:t>
            </a:r>
          </a:p>
        </p:txBody>
      </p:sp>
      <p:pic>
        <p:nvPicPr>
          <p:cNvPr id="1026" name="Picture 2" descr="Результат пошуку зображень за запитом &quot;скрипаль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9"/>
          <a:stretch/>
        </p:blipFill>
        <p:spPr bwMode="auto">
          <a:xfrm>
            <a:off x="1022883" y="4127499"/>
            <a:ext cx="2425271" cy="18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72007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Скрипаль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110552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Художник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149100" y="2753829"/>
            <a:ext cx="3973050" cy="72679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Монтаж відео</a:t>
            </a:r>
          </a:p>
        </p:txBody>
      </p:sp>
      <p:pic>
        <p:nvPicPr>
          <p:cNvPr id="1028" name="Picture 4" descr="Результат пошуку зображень за запитом &quot;Художник на пк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1"/>
          <a:stretch/>
        </p:blipFill>
        <p:spPr bwMode="auto">
          <a:xfrm>
            <a:off x="4670667" y="3695699"/>
            <a:ext cx="2892234" cy="22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монтаж відео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4" r="22021"/>
          <a:stretch/>
        </p:blipFill>
        <p:spPr bwMode="auto">
          <a:xfrm>
            <a:off x="9131924" y="4229099"/>
            <a:ext cx="2025026" cy="15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0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Опрацювання повідомлень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Опрацювання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повідомлень відбувається з метою вирішення певного завдання, наприклад, розв'язування задачі з математики.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408" y="3370401"/>
            <a:ext cx="119675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Розв'язати задачу можна за допомогою міркування, пригадування, виконання обчислень та знань, які отримав раніше. Кінцеві чи проміжні результати можна зберігати, а можна передавати, щоб, наприклад, обговорити чи оприлюднити.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повідомлень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винайдення писемності люди </a:t>
            </a:r>
            <a:r>
              <a:rPr lang="uk-UA" sz="2800" b="1" i="1" kern="0" dirty="0">
                <a:solidFill>
                  <a:srgbClr val="FFFF00"/>
                </a:solidFill>
              </a:rPr>
              <a:t>зберігали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повідомлення тільки у своїй пам'яті.</a:t>
            </a:r>
          </a:p>
        </p:txBody>
      </p:sp>
      <p:pic>
        <p:nvPicPr>
          <p:cNvPr id="8" name="Picture 4" descr="http://uwm.com.ua/sites/default/files/memory-impair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999" y="2624306"/>
            <a:ext cx="4120857" cy="370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07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73061</TotalTime>
  <Words>389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Передавання інформації</vt:lpstr>
      <vt:lpstr>Дії з інформацією</vt:lpstr>
      <vt:lpstr>Пристрої для отримання повідомлень</vt:lpstr>
      <vt:lpstr>Пошук повідомлень</vt:lpstr>
      <vt:lpstr>Пошук повідомлень</vt:lpstr>
      <vt:lpstr>Пристрої для передачі повідомлень</vt:lpstr>
      <vt:lpstr>Опрацювання повідомлень </vt:lpstr>
      <vt:lpstr>Опрацювання повідомлень </vt:lpstr>
      <vt:lpstr>Збереження повідомлень </vt:lpstr>
      <vt:lpstr>Збереження повідомлень </vt:lpstr>
      <vt:lpstr>Збереження повідомлень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928</cp:revision>
  <dcterms:created xsi:type="dcterms:W3CDTF">2016-06-06T19:48:43Z</dcterms:created>
  <dcterms:modified xsi:type="dcterms:W3CDTF">2020-04-06T16:33:34Z</dcterms:modified>
</cp:coreProperties>
</file>