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875" r:id="rId3"/>
    <p:sldId id="929" r:id="rId4"/>
    <p:sldId id="930" r:id="rId5"/>
    <p:sldId id="931" r:id="rId6"/>
    <p:sldId id="932" r:id="rId7"/>
    <p:sldId id="933" r:id="rId8"/>
    <p:sldId id="935" r:id="rId9"/>
    <p:sldId id="936" r:id="rId10"/>
    <p:sldId id="937" r:id="rId11"/>
    <p:sldId id="938" r:id="rId12"/>
    <p:sldId id="939" r:id="rId13"/>
    <p:sldId id="940" r:id="rId14"/>
    <p:sldId id="943" r:id="rId15"/>
    <p:sldId id="944" r:id="rId16"/>
    <p:sldId id="644" r:id="rId17"/>
    <p:sldId id="945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2" clrIdx="0">
    <p:extLst>
      <p:ext uri="{19B8F6BF-5375-455C-9EA6-DF929625EA0E}">
        <p15:presenceInfo xmlns=""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описати в середовищі </a:t>
          </a:r>
          <a:r>
            <a:rPr lang="uk-UA" i="1" noProof="0" dirty="0" err="1"/>
            <a:t>Скретч</a:t>
          </a:r>
          <a:r>
            <a:rPr lang="uk-UA" i="1" noProof="0" dirty="0"/>
            <a:t> алгоритми з повторенням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/>
            <a:t>Ти дізнаєшся</a:t>
          </a:r>
          <a:endParaRPr lang="uk-UA" b="1" i="1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 algn="just"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створювати проекти, що реалізують складні алгоритми;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3FBDC0BD-40E6-447C-A5AA-DB93E620E238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None/>
          </a:pPr>
          <a:r>
            <a:rPr lang="uk-UA" i="1" noProof="0" dirty="0"/>
            <a:t>і розгалуженням;</a:t>
          </a:r>
        </a:p>
      </dgm:t>
    </dgm:pt>
    <dgm:pt modelId="{99B047A5-14A3-45F1-A56C-B9591A433F8B}" type="parTrans" cxnId="{525F89C0-84CD-42ED-BD52-12B0D6177A41}">
      <dgm:prSet/>
      <dgm:spPr/>
      <dgm:t>
        <a:bodyPr/>
        <a:lstStyle/>
        <a:p>
          <a:endParaRPr lang="uk-UA"/>
        </a:p>
      </dgm:t>
    </dgm:pt>
    <dgm:pt modelId="{BB1DF1FF-45FD-4B62-BEFA-EBD8BB719519}" type="sibTrans" cxnId="{525F89C0-84CD-42ED-BD52-12B0D6177A41}">
      <dgm:prSet/>
      <dgm:spPr/>
      <dgm:t>
        <a:bodyPr/>
        <a:lstStyle/>
        <a:p>
          <a:endParaRPr lang="uk-UA"/>
        </a:p>
      </dgm:t>
    </dgm:pt>
    <dgm:pt modelId="{6ED80F0A-BC13-4113-A19B-2C9E33AD52BC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групи команд у середовищі </a:t>
          </a:r>
          <a:r>
            <a:rPr lang="uk-UA" i="1" noProof="0" dirty="0" err="1"/>
            <a:t>Скретч</a:t>
          </a:r>
          <a:r>
            <a:rPr lang="uk-UA" i="1" noProof="0" dirty="0"/>
            <a:t>.</a:t>
          </a:r>
        </a:p>
      </dgm:t>
    </dgm:pt>
    <dgm:pt modelId="{F52A1C62-AC6F-40FA-BBF6-42D4A0D2FB11}" type="parTrans" cxnId="{27145527-2B6E-45A3-A827-BF2156D8D440}">
      <dgm:prSet/>
      <dgm:spPr/>
      <dgm:t>
        <a:bodyPr/>
        <a:lstStyle/>
        <a:p>
          <a:endParaRPr lang="uk-UA"/>
        </a:p>
      </dgm:t>
    </dgm:pt>
    <dgm:pt modelId="{889BE027-0837-4709-9CAE-E8B9424B6824}" type="sibTrans" cxnId="{27145527-2B6E-45A3-A827-BF2156D8D440}">
      <dgm:prSet/>
      <dgm:spPr/>
      <dgm:t>
        <a:bodyPr/>
        <a:lstStyle/>
        <a:p>
          <a:endParaRPr lang="uk-UA"/>
        </a:p>
      </dgm:t>
    </dgm:pt>
    <dgm:pt modelId="{5C34EAC1-092F-4F38-AA03-8D2929095185}">
      <dgm:prSet/>
      <dgm:spPr/>
      <dgm:t>
        <a:bodyPr/>
        <a:lstStyle/>
        <a:p>
          <a:pPr algn="just"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створювати та використовувати власні блоки команд у середовищі </a:t>
          </a:r>
          <a:r>
            <a:rPr lang="uk-UA" i="1" noProof="0" dirty="0" err="1">
              <a:solidFill>
                <a:schemeClr val="bg1"/>
              </a:solidFill>
            </a:rPr>
            <a:t>Скретч</a:t>
          </a:r>
          <a:r>
            <a:rPr lang="uk-UA" i="1" noProof="0" dirty="0">
              <a:solidFill>
                <a:schemeClr val="bg1"/>
              </a:solidFill>
            </a:rPr>
            <a:t>.</a:t>
          </a:r>
        </a:p>
      </dgm:t>
    </dgm:pt>
    <dgm:pt modelId="{31B4337D-4333-4546-8FC2-5AD3946B525F}" type="parTrans" cxnId="{A4A567FB-A0AA-48FC-BD04-C94A8369164C}">
      <dgm:prSet/>
      <dgm:spPr/>
      <dgm:t>
        <a:bodyPr/>
        <a:lstStyle/>
        <a:p>
          <a:endParaRPr lang="uk-UA"/>
        </a:p>
      </dgm:t>
    </dgm:pt>
    <dgm:pt modelId="{18D45854-758D-486E-A42B-93C9ABDF6A2C}" type="sibTrans" cxnId="{A4A567FB-A0AA-48FC-BD04-C94A8369164C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6FE4F473-C2E8-42AB-9A71-8A143884532F}" type="presOf" srcId="{5C34EAC1-092F-4F38-AA03-8D2929095185}" destId="{FAB089FA-E62B-4CA2-81E6-4269C82BD344}" srcOrd="0" destOrd="1" presId="urn:microsoft.com/office/officeart/2005/8/layout/vList2"/>
    <dgm:cxn modelId="{27145527-2B6E-45A3-A827-BF2156D8D440}" srcId="{60CDE318-31FA-4F04-9607-291D96EE6197}" destId="{6ED80F0A-BC13-4113-A19B-2C9E33AD52BC}" srcOrd="2" destOrd="0" parTransId="{F52A1C62-AC6F-40FA-BBF6-42D4A0D2FB11}" sibTransId="{889BE027-0837-4709-9CAE-E8B9424B6824}"/>
    <dgm:cxn modelId="{2B0DE45F-58CE-4181-8F59-DAD989C9998A}" type="presOf" srcId="{6ED80F0A-BC13-4113-A19B-2C9E33AD52BC}" destId="{025CB6B8-CA2B-431B-8414-06FEB88A9357}" srcOrd="0" destOrd="2" presId="urn:microsoft.com/office/officeart/2005/8/layout/vList2"/>
    <dgm:cxn modelId="{A4A567FB-A0AA-48FC-BD04-C94A8369164C}" srcId="{03BE68DC-2A40-40DE-8DA8-DFADED8E1DB4}" destId="{5C34EAC1-092F-4F38-AA03-8D2929095185}" srcOrd="1" destOrd="0" parTransId="{31B4337D-4333-4546-8FC2-5AD3946B525F}" sibTransId="{18D45854-758D-486E-A42B-93C9ABDF6A2C}"/>
    <dgm:cxn modelId="{525F89C0-84CD-42ED-BD52-12B0D6177A41}" srcId="{60CDE318-31FA-4F04-9607-291D96EE6197}" destId="{3FBDC0BD-40E6-447C-A5AA-DB93E620E238}" srcOrd="1" destOrd="0" parTransId="{99B047A5-14A3-45F1-A56C-B9591A433F8B}" sibTransId="{BB1DF1FF-45FD-4B62-BEFA-EBD8BB719519}"/>
    <dgm:cxn modelId="{920247C1-2986-42F5-80B5-9FA4FBD0D7C5}" type="presOf" srcId="{3FBDC0BD-40E6-447C-A5AA-DB93E620E238}" destId="{025CB6B8-CA2B-431B-8414-06FEB88A9357}" srcOrd="0" destOrd="1" presId="urn:microsoft.com/office/officeart/2005/8/layout/vList2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визначають об'єкти проекту та їх зображення;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виділяють події проекту та добирають відповідні команди для їх реалізації;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задають метод розв'язування завдання, виділяють базові алгоритмічні структури: слідування, розгалуження, повторення, а також різні їх комбінації;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створюють алгоритм і подають його словесно або у вигляді схеми.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 custLinFactNeighborY="-839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60005" custLinFactNeighborY="-129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noProof="0" dirty="0">
              <a:solidFill>
                <a:srgbClr val="002060"/>
              </a:solidFill>
            </a:rPr>
            <a:t>алгоритм описують мовою середовища виконання алгоритмів 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/>
            <a:t>перевіряють його правильність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зберігають разом з усіма об'єктами у файлі проекту.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342699"/>
          <a:ext cx="12050141" cy="86346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/>
            <a:t>Пригадай</a:t>
          </a:r>
        </a:p>
      </dsp:txBody>
      <dsp:txXfrm>
        <a:off x="0" y="342699"/>
        <a:ext cx="12050141" cy="863460"/>
      </dsp:txXfrm>
    </dsp:sp>
    <dsp:sp modelId="{025CB6B8-CA2B-431B-8414-06FEB88A9357}">
      <dsp:nvSpPr>
        <dsp:cNvPr id="0" name=""/>
        <dsp:cNvSpPr/>
      </dsp:nvSpPr>
      <dsp:spPr>
        <a:xfrm>
          <a:off x="0" y="1232897"/>
          <a:ext cx="12050141" cy="145314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/>
            <a:t>як описати в середовищі </a:t>
          </a:r>
          <a:r>
            <a:rPr lang="uk-UA" sz="2800" i="1" kern="1200" noProof="0" dirty="0" err="1"/>
            <a:t>Скретч</a:t>
          </a:r>
          <a:r>
            <a:rPr lang="uk-UA" sz="2800" i="1" kern="1200" noProof="0" dirty="0"/>
            <a:t> алгоритми з повторенням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/>
            <a:t>і розгалуженням;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/>
            <a:t>групи команд у середовищі </a:t>
          </a:r>
          <a:r>
            <a:rPr lang="uk-UA" sz="2800" i="1" kern="1200" noProof="0" dirty="0" err="1"/>
            <a:t>Скретч</a:t>
          </a:r>
          <a:r>
            <a:rPr lang="uk-UA" sz="2800" i="1" kern="1200" noProof="0" dirty="0"/>
            <a:t>.</a:t>
          </a:r>
        </a:p>
      </dsp:txBody>
      <dsp:txXfrm>
        <a:off x="0" y="1232897"/>
        <a:ext cx="12050141" cy="1453140"/>
      </dsp:txXfrm>
    </dsp:sp>
    <dsp:sp modelId="{79A6FD81-FCF4-4CE0-8871-588E983C05B5}">
      <dsp:nvSpPr>
        <dsp:cNvPr id="0" name=""/>
        <dsp:cNvSpPr/>
      </dsp:nvSpPr>
      <dsp:spPr>
        <a:xfrm>
          <a:off x="0" y="2686037"/>
          <a:ext cx="12050141" cy="86346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/>
            <a:t>Ти дізнаєшся</a:t>
          </a:r>
          <a:endParaRPr lang="uk-UA" sz="3600" b="1" i="1" kern="1200" dirty="0"/>
        </a:p>
      </dsp:txBody>
      <dsp:txXfrm>
        <a:off x="0" y="2686037"/>
        <a:ext cx="12050141" cy="863460"/>
      </dsp:txXfrm>
    </dsp:sp>
    <dsp:sp modelId="{FAB089FA-E62B-4CA2-81E6-4269C82BD344}">
      <dsp:nvSpPr>
        <dsp:cNvPr id="0" name=""/>
        <dsp:cNvSpPr/>
      </dsp:nvSpPr>
      <dsp:spPr>
        <a:xfrm>
          <a:off x="0" y="3549497"/>
          <a:ext cx="12050141" cy="137862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5720" rIns="256032" bIns="4572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як створювати проекти, що реалізують складні алгоритми;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як створювати та використовувати власні блоки команд у середовищі </a:t>
          </a:r>
          <a:r>
            <a:rPr lang="uk-UA" sz="2800" i="1" kern="1200" noProof="0" dirty="0" err="1">
              <a:solidFill>
                <a:schemeClr val="bg1"/>
              </a:solidFill>
            </a:rPr>
            <a:t>Скретч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>
        <a:off x="0" y="3549497"/>
        <a:ext cx="12050141" cy="13786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3389" y="236701"/>
          <a:ext cx="1089262" cy="76248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1</a:t>
          </a:r>
        </a:p>
      </dsp:txBody>
      <dsp:txXfrm rot="5400000">
        <a:off x="-163389" y="236701"/>
        <a:ext cx="1089262" cy="762483"/>
      </dsp:txXfrm>
    </dsp:sp>
    <dsp:sp modelId="{3F244AEF-BD16-4508-9A5A-9640B519654B}">
      <dsp:nvSpPr>
        <dsp:cNvPr id="0" name=""/>
        <dsp:cNvSpPr/>
      </dsp:nvSpPr>
      <dsp:spPr>
        <a:xfrm rot="5400000">
          <a:off x="5982495" y="-5216506"/>
          <a:ext cx="847634" cy="1128765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визначають об'єкти проекту та їх зображення;</a:t>
          </a:r>
        </a:p>
      </dsp:txBody>
      <dsp:txXfrm rot="5400000">
        <a:off x="5982495" y="-5216506"/>
        <a:ext cx="847634" cy="11287658"/>
      </dsp:txXfrm>
    </dsp:sp>
    <dsp:sp modelId="{CA699784-EE11-48B7-BD5B-E6C7811778B0}">
      <dsp:nvSpPr>
        <dsp:cNvPr id="0" name=""/>
        <dsp:cNvSpPr/>
      </dsp:nvSpPr>
      <dsp:spPr>
        <a:xfrm rot="5400000">
          <a:off x="-163389" y="1275441"/>
          <a:ext cx="1089262" cy="76248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2</a:t>
          </a:r>
        </a:p>
      </dsp:txBody>
      <dsp:txXfrm rot="5400000">
        <a:off x="-163389" y="1275441"/>
        <a:ext cx="1089262" cy="762483"/>
      </dsp:txXfrm>
    </dsp:sp>
    <dsp:sp modelId="{E5CB376A-E1F5-4E26-86CA-E248F361C893}">
      <dsp:nvSpPr>
        <dsp:cNvPr id="0" name=""/>
        <dsp:cNvSpPr/>
      </dsp:nvSpPr>
      <dsp:spPr>
        <a:xfrm rot="5400000">
          <a:off x="5970604" y="-4177767"/>
          <a:ext cx="871417" cy="1128765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виділяють події проекту та добирають відповідні команди для їх реалізації;</a:t>
          </a:r>
        </a:p>
      </dsp:txBody>
      <dsp:txXfrm rot="5400000">
        <a:off x="5970604" y="-4177767"/>
        <a:ext cx="871417" cy="11287658"/>
      </dsp:txXfrm>
    </dsp:sp>
    <dsp:sp modelId="{D547829D-0660-4ECE-8B9B-4DD150AEB617}">
      <dsp:nvSpPr>
        <dsp:cNvPr id="0" name=""/>
        <dsp:cNvSpPr/>
      </dsp:nvSpPr>
      <dsp:spPr>
        <a:xfrm rot="5400000">
          <a:off x="-163389" y="2353440"/>
          <a:ext cx="1089262" cy="76248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5400000">
        <a:off x="-163389" y="2353440"/>
        <a:ext cx="1089262" cy="762483"/>
      </dsp:txXfrm>
    </dsp:sp>
    <dsp:sp modelId="{9E04A936-A0BD-4697-B593-D6F4E69814DB}">
      <dsp:nvSpPr>
        <dsp:cNvPr id="0" name=""/>
        <dsp:cNvSpPr/>
      </dsp:nvSpPr>
      <dsp:spPr>
        <a:xfrm rot="5400000">
          <a:off x="5839878" y="-3099743"/>
          <a:ext cx="1132868" cy="1128765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задають метод розв'язування завдання, виділяють базові алгоритмічні структури: слідування, розгалуження, повторення, а також різні їх комбінації;</a:t>
          </a:r>
        </a:p>
      </dsp:txBody>
      <dsp:txXfrm rot="5400000">
        <a:off x="5839878" y="-3099743"/>
        <a:ext cx="1132868" cy="11287658"/>
      </dsp:txXfrm>
    </dsp:sp>
    <dsp:sp modelId="{52803C1C-157C-4C4C-B9E1-A477114FB6F8}">
      <dsp:nvSpPr>
        <dsp:cNvPr id="0" name=""/>
        <dsp:cNvSpPr/>
      </dsp:nvSpPr>
      <dsp:spPr>
        <a:xfrm rot="5400000">
          <a:off x="-163389" y="3483644"/>
          <a:ext cx="1089262" cy="76248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4</a:t>
          </a:r>
        </a:p>
      </dsp:txBody>
      <dsp:txXfrm rot="5400000">
        <a:off x="-163389" y="3483644"/>
        <a:ext cx="1089262" cy="762483"/>
      </dsp:txXfrm>
    </dsp:sp>
    <dsp:sp modelId="{2DAD2266-D1F5-4340-BFC3-C47B398908AF}">
      <dsp:nvSpPr>
        <dsp:cNvPr id="0" name=""/>
        <dsp:cNvSpPr/>
      </dsp:nvSpPr>
      <dsp:spPr>
        <a:xfrm rot="5400000">
          <a:off x="5970604" y="-1969563"/>
          <a:ext cx="871417" cy="1128765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створюють алгоритм і подають його словесно або у вигляді схеми.</a:t>
          </a:r>
        </a:p>
      </dsp:txBody>
      <dsp:txXfrm rot="5400000">
        <a:off x="5970604" y="-1969563"/>
        <a:ext cx="871417" cy="112876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1417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>
              <a:solidFill>
                <a:srgbClr val="002060"/>
              </a:solidFill>
            </a:rPr>
            <a:t>алгоритм описують мовою середовища виконання алгоритмів </a:t>
          </a:r>
        </a:p>
      </dsp:txBody>
      <dsp:txXfrm>
        <a:off x="0" y="0"/>
        <a:ext cx="8647653" cy="1417003"/>
      </dsp:txXfrm>
    </dsp:sp>
    <dsp:sp modelId="{BD948475-3A72-4282-A7E2-E1FA6E7405A3}">
      <dsp:nvSpPr>
        <dsp:cNvPr id="0" name=""/>
        <dsp:cNvSpPr/>
      </dsp:nvSpPr>
      <dsp:spPr>
        <a:xfrm>
          <a:off x="890621" y="1653171"/>
          <a:ext cx="10093705" cy="141700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/>
            <a:t>перевіряють його правильність</a:t>
          </a:r>
        </a:p>
      </dsp:txBody>
      <dsp:txXfrm>
        <a:off x="890621" y="1653171"/>
        <a:ext cx="8282032" cy="1417003"/>
      </dsp:txXfrm>
    </dsp:sp>
    <dsp:sp modelId="{1145D2C8-A92A-4865-87E9-A87784D21A56}">
      <dsp:nvSpPr>
        <dsp:cNvPr id="0" name=""/>
        <dsp:cNvSpPr/>
      </dsp:nvSpPr>
      <dsp:spPr>
        <a:xfrm>
          <a:off x="1781242" y="3306342"/>
          <a:ext cx="10093705" cy="1417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/>
            <a:t>зберігають разом з усіма об'єктами у файлі проекту.</a:t>
          </a:r>
        </a:p>
      </dsp:txBody>
      <dsp:txXfrm>
        <a:off x="1781242" y="3306342"/>
        <a:ext cx="8282032" cy="1417003"/>
      </dsp:txXfrm>
    </dsp:sp>
    <dsp:sp modelId="{DDE98724-F0BF-42B0-9DD4-2E7B480097DD}">
      <dsp:nvSpPr>
        <dsp:cNvPr id="0" name=""/>
        <dsp:cNvSpPr/>
      </dsp:nvSpPr>
      <dsp:spPr>
        <a:xfrm>
          <a:off x="9172653" y="1074561"/>
          <a:ext cx="921052" cy="92105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9172653" y="1074561"/>
        <a:ext cx="921052" cy="921052"/>
      </dsp:txXfrm>
    </dsp:sp>
    <dsp:sp modelId="{35679B1A-FF17-4F85-9F41-FE26B7B9FE9C}">
      <dsp:nvSpPr>
        <dsp:cNvPr id="0" name=""/>
        <dsp:cNvSpPr/>
      </dsp:nvSpPr>
      <dsp:spPr>
        <a:xfrm>
          <a:off x="10063274" y="2718285"/>
          <a:ext cx="921052" cy="92105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10063274" y="2718285"/>
        <a:ext cx="921052" cy="921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="" xmlns:a16="http://schemas.microsoft.com/office/drawing/2014/main" id="{9E43B9CB-76C8-4132-9124-6FFC852FE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A1E3CFB3-BD9B-4178-B6EB-4CE9EDFB6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6E3A9-5263-4C80-9796-ED76191F90EC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C31BA4C6-A53A-4006-9B82-1BC5FD704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598B9FC1-B2C6-4AFE-8F02-D7F6BC870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96217-2C49-47C2-A289-D332435746C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3986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DFE43-77A1-4A3C-B288-2A71C923E908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B3261-87EF-4172-93C0-D2393ADEAA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681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6342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6570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59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25034"/>
            <a:ext cx="7137066" cy="1801607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Розв’язання задачі методом поділу на </a:t>
            </a:r>
            <a:r>
              <a:rPr lang="uk-UA" dirty="0" err="1" smtClean="0"/>
              <a:t>підзадачі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Практична робота 8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28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43A3364-5E9F-406D-8323-8593CD9CC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lgorithm, diagram, flowchart, usability, workflow icon">
            <a:extLst>
              <a:ext uri="{FF2B5EF4-FFF2-40B4-BE49-F238E27FC236}">
                <a16:creationId xmlns="" xmlns:a16="http://schemas.microsoft.com/office/drawing/2014/main" id="{141C142B-6F30-44C2-BAE1-7F99D4DA8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створювати та використовувати власні блоки команд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нового блоку обирають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блок </a:t>
            </a:r>
            <a:r>
              <a:rPr lang="uk-UA" sz="2800" b="1" i="1" kern="0" dirty="0">
                <a:solidFill>
                  <a:srgbClr val="FFFFFF"/>
                </a:solidFill>
              </a:rPr>
              <a:t>і в заголовку блоку вводять його ім'я.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991C49-AADE-4D7C-B9A2-165C7724D9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233" y="2418185"/>
            <a:ext cx="8601533" cy="365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41E92A0C-497A-4140-9E0C-D4AB3D7542C5}"/>
              </a:ext>
            </a:extLst>
          </p:cNvPr>
          <p:cNvSpPr/>
          <p:nvPr/>
        </p:nvSpPr>
        <p:spPr>
          <a:xfrm>
            <a:off x="2250730" y="3586096"/>
            <a:ext cx="1102070" cy="81318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110552E-D0B4-4F8E-899A-D3A0C313AAE0}"/>
              </a:ext>
            </a:extLst>
          </p:cNvPr>
          <p:cNvSpPr txBox="1"/>
          <p:nvPr/>
        </p:nvSpPr>
        <p:spPr>
          <a:xfrm>
            <a:off x="3808296" y="3179065"/>
            <a:ext cx="3435783" cy="954107"/>
          </a:xfrm>
          <a:prstGeom prst="wedgeRectCallout">
            <a:avLst>
              <a:gd name="adj1" fmla="val -83433"/>
              <a:gd name="adj2" fmla="val 371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Тут вказують ім’я блоку</a:t>
            </a:r>
          </a:p>
        </p:txBody>
      </p:sp>
    </p:spTree>
    <p:extLst>
      <p:ext uri="{BB962C8B-B14F-4D97-AF65-F5344CB8AC3E}">
        <p14:creationId xmlns="" xmlns:p14="http://schemas.microsoft.com/office/powerpoint/2010/main" val="2335316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створювати та використовувати власні блоки команд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якщо створити власний блок з назвою </a:t>
            </a:r>
            <a:r>
              <a:rPr lang="uk-UA" sz="2800" b="1" i="1" kern="0" dirty="0">
                <a:solidFill>
                  <a:srgbClr val="FFFF00"/>
                </a:solidFill>
              </a:rPr>
              <a:t>Квадрат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2C7348-9FBA-4923-9C06-CB146654BF9E}"/>
              </a:ext>
            </a:extLst>
          </p:cNvPr>
          <p:cNvSpPr txBox="1"/>
          <p:nvPr/>
        </p:nvSpPr>
        <p:spPr>
          <a:xfrm>
            <a:off x="72008" y="378154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 області скриптів отримаємо команду оголошення блоку </a:t>
            </a:r>
            <a:r>
              <a:rPr lang="uk-UA" sz="2800" b="1" i="1" kern="0" dirty="0">
                <a:solidFill>
                  <a:srgbClr val="FFFF00"/>
                </a:solidFill>
              </a:rPr>
              <a:t>Квадрат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E8580D-6A29-488C-9936-8F47B2BFF9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633" y="2313273"/>
            <a:ext cx="4258128" cy="12858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61288B-A343-40C7-BEC8-F0004AFEE1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9228" y="2355432"/>
            <a:ext cx="2698222" cy="12437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A7E301-A6F1-4F2D-95FA-752AF38926F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5971" y="4845723"/>
            <a:ext cx="3680058" cy="1631027"/>
          </a:xfrm>
          <a:prstGeom prst="rect">
            <a:avLst/>
          </a:prstGeom>
        </p:spPr>
      </p:pic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87A0F3C1-1367-4B96-9D7E-8C636FC74054}"/>
              </a:ext>
            </a:extLst>
          </p:cNvPr>
          <p:cNvSpPr/>
          <p:nvPr/>
        </p:nvSpPr>
        <p:spPr>
          <a:xfrm rot="10800000">
            <a:off x="5793753" y="2434110"/>
            <a:ext cx="1152128" cy="95410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412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створювати та використовувати власні блоки команд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команди оголошення блоку приєднують інші команди, які будуть реалізовувати потрібну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підзадачу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166FA0A-4AAD-4AB8-8567-02276457F780}"/>
              </a:ext>
            </a:extLst>
          </p:cNvPr>
          <p:cNvSpPr txBox="1"/>
          <p:nvPr/>
        </p:nvSpPr>
        <p:spPr>
          <a:xfrm>
            <a:off x="70929" y="2242295"/>
            <a:ext cx="656355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на малюнку відображено команди, котрі можна приєднати до блоку </a:t>
            </a:r>
            <a:r>
              <a:rPr lang="uk-UA" sz="2800" b="1" i="1" kern="0" dirty="0">
                <a:solidFill>
                  <a:srgbClr val="FFFF00"/>
                </a:solidFill>
              </a:rPr>
              <a:t>Квадрат</a:t>
            </a:r>
            <a:r>
              <a:rPr lang="uk-UA" sz="2800" b="1" i="1" kern="0" dirty="0">
                <a:solidFill>
                  <a:srgbClr val="FFFFFF"/>
                </a:solidFill>
              </a:rPr>
              <a:t>, виконання яких дає змогу отримати малюнок на сцені: квадрат зі сторонами завдовжки 100 кроків.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63B1E32-36A1-41FF-A47F-153FBBEDBE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6560" y="2242295"/>
            <a:ext cx="5354511" cy="45170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7969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створювати та використовувати власні блоки команд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блоків основної програми приєднують у потрібному місці створений блок, обравши його з групи команд </a:t>
            </a:r>
            <a:r>
              <a:rPr lang="uk-UA" sz="2800" b="1" i="1" kern="0" dirty="0">
                <a:solidFill>
                  <a:srgbClr val="FFFF00"/>
                </a:solidFill>
              </a:rPr>
              <a:t>Ваші блоки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C01E1C-F0CD-46B8-A34A-9B7E72CEA2FC}"/>
              </a:ext>
            </a:extLst>
          </p:cNvPr>
          <p:cNvSpPr txBox="1"/>
          <p:nvPr/>
        </p:nvSpPr>
        <p:spPr>
          <a:xfrm>
            <a:off x="72008" y="2675542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блок </a:t>
            </a:r>
            <a:r>
              <a:rPr lang="uk-UA" sz="2800" b="1" i="1" kern="0" dirty="0">
                <a:solidFill>
                  <a:srgbClr val="FFFF00"/>
                </a:solidFill>
              </a:rPr>
              <a:t>Квадрат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використати у програмі для проекту, у якому на сцені будуть малюватись квадрати з межею різної товщини та кольору, значення яких задаються випадково з деякого діапазону, з поворотом на 15° за годинниковою стрілкою.</a:t>
            </a:r>
          </a:p>
        </p:txBody>
      </p:sp>
    </p:spTree>
    <p:extLst>
      <p:ext uri="{BB962C8B-B14F-4D97-AF65-F5344CB8AC3E}">
        <p14:creationId xmlns="" xmlns:p14="http://schemas.microsoft.com/office/powerpoint/2010/main" val="1934763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створювати та використовувати власні блоки команд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Проект, у якому на сцені малюються квадрати.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A280030-DAD1-461A-8C8B-1F3FE4790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4495" y="1801824"/>
            <a:ext cx="9117656" cy="4000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1267F4-6B88-4427-9B09-BCD49F234C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48913"/>
          <a:stretch/>
        </p:blipFill>
        <p:spPr>
          <a:xfrm>
            <a:off x="69849" y="1801824"/>
            <a:ext cx="2795271" cy="4000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6758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Розгалуження</a:t>
            </a:r>
          </a:p>
        </p:txBody>
      </p:sp>
      <p:pic>
        <p:nvPicPr>
          <p:cNvPr id="10" name="Picture 6" descr="http://img.cliparto.com/pic/xl/183539/3078613-jeans-pocke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75" r="10682"/>
          <a:stretch/>
        </p:blipFill>
        <p:spPr bwMode="auto">
          <a:xfrm>
            <a:off x="9059316" y="1324316"/>
            <a:ext cx="2438775" cy="320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06115" y="4337399"/>
            <a:ext cx="2555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 dirty="0">
                <a:solidFill>
                  <a:srgbClr val="19426B"/>
                </a:solidFill>
                <a:latin typeface="Arial" panose="020B0604020202020204" pitchFamily="34" charset="0"/>
              </a:rPr>
              <a:t>Н=НН</a:t>
            </a:r>
          </a:p>
        </p:txBody>
      </p:sp>
      <p:pic>
        <p:nvPicPr>
          <p:cNvPr id="13" name="Picture 8" descr="http://sostavproduktov.ru/sites/default/files/styles/article_body/public/pictures/hleb/makaronnie/vermishel/vermishel.jpg?itok=ANFV0nS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06" r="14878"/>
          <a:stretch/>
        </p:blipFill>
        <p:spPr bwMode="auto">
          <a:xfrm>
            <a:off x="4430733" y="1366730"/>
            <a:ext cx="3419582" cy="3049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15510" y="4347993"/>
            <a:ext cx="2555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 dirty="0">
                <a:solidFill>
                  <a:srgbClr val="19426B"/>
                </a:solidFill>
                <a:latin typeface="Arial" panose="020B0604020202020204" pitchFamily="34" charset="0"/>
              </a:rPr>
              <a:t>Ш=Ж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6191" y="1307272"/>
            <a:ext cx="432048" cy="6891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4143" y="1296140"/>
            <a:ext cx="432048" cy="689116"/>
          </a:xfrm>
          <a:prstGeom prst="rect">
            <a:avLst/>
          </a:prstGeom>
        </p:spPr>
      </p:pic>
      <p:pic>
        <p:nvPicPr>
          <p:cNvPr id="20" name="Picture 10" descr="https://c2.staticflickr.com/8/7149/6811727869_b0fbdc8344_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68" r="33375"/>
          <a:stretch/>
        </p:blipFill>
        <p:spPr bwMode="auto">
          <a:xfrm>
            <a:off x="721692" y="1366730"/>
            <a:ext cx="2731402" cy="4104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58" y="1366730"/>
            <a:ext cx="432048" cy="689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7608" y="1372935"/>
            <a:ext cx="432048" cy="689116"/>
          </a:xfrm>
          <a:prstGeom prst="rect">
            <a:avLst/>
          </a:prstGeom>
        </p:spPr>
      </p:pic>
      <p:sp>
        <p:nvSpPr>
          <p:cNvPr id="2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</p:spTree>
    <p:extLst>
      <p:ext uri="{BB962C8B-B14F-4D97-AF65-F5344CB8AC3E}">
        <p14:creationId xmlns="" xmlns:p14="http://schemas.microsoft.com/office/powerpoint/2010/main" val="2455111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499" y="1168400"/>
            <a:ext cx="10221843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A280030-DAD1-461A-8C8B-1F3FE47903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9995" y="762000"/>
            <a:ext cx="9117656" cy="556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новою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="" xmlns:a16="http://schemas.microsoft.com/office/drawing/2014/main" id="{8954EB53-0BB9-4FA0-B170-9EC96EF3D694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99BA0E3-7E2F-40CC-BBC7-8201F62BE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algorithm, flow diagram, flowchart, usability, workflow icon">
            <a:extLst>
              <a:ext uri="{FF2B5EF4-FFF2-40B4-BE49-F238E27FC236}">
                <a16:creationId xmlns="" xmlns:a16="http://schemas.microsoft.com/office/drawing/2014/main" id="{E1F86FE0-25E0-4F63-9B95-A541FF215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12" y="3661661"/>
            <a:ext cx="2342716" cy="2342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Складні алгоритми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="" xmlns:a16="http://schemas.microsoft.com/office/drawing/2014/main" id="{D108AA3B-AE82-4BDB-A905-82C23EFAD82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16744694"/>
              </p:ext>
            </p:extLst>
          </p:nvPr>
        </p:nvGraphicFramePr>
        <p:xfrm>
          <a:off x="72008" y="87663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125161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створювати проекти, що реалізують складні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створювати складні проекти, наприклад,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A2D27886-66CA-40DA-8D0B-7458F90B66DB}"/>
              </a:ext>
            </a:extLst>
          </p:cNvPr>
          <p:cNvSpPr/>
          <p:nvPr/>
        </p:nvSpPr>
        <p:spPr>
          <a:xfrm>
            <a:off x="72007" y="2237424"/>
            <a:ext cx="3973050" cy="1643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мультиплікації за мотивами відомих казок чи власних історій,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C8C071AA-C09F-4CDC-9525-0A0D0E4359B2}"/>
              </a:ext>
            </a:extLst>
          </p:cNvPr>
          <p:cNvSpPr/>
          <p:nvPr/>
        </p:nvSpPr>
        <p:spPr>
          <a:xfrm>
            <a:off x="4110552" y="2237424"/>
            <a:ext cx="3641528" cy="1643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розробляти комп'ютерні ігри чи тренажери,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BDF0CE86-7AD8-4B11-BD94-CF1BE3C66C73}"/>
              </a:ext>
            </a:extLst>
          </p:cNvPr>
          <p:cNvSpPr/>
          <p:nvPr/>
        </p:nvSpPr>
        <p:spPr>
          <a:xfrm>
            <a:off x="7823200" y="2237424"/>
            <a:ext cx="4298950" cy="1643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моделювати процеси, що відбуваються у природі, чи взаємодію частин механізмів.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B231A83-1845-486D-9AE0-7364BE6B42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9087"/>
          <a:stretch/>
        </p:blipFill>
        <p:spPr>
          <a:xfrm>
            <a:off x="72006" y="3940801"/>
            <a:ext cx="3973049" cy="2571760"/>
          </a:xfrm>
          <a:prstGeom prst="rect">
            <a:avLst/>
          </a:prstGeom>
        </p:spPr>
      </p:pic>
      <p:pic>
        <p:nvPicPr>
          <p:cNvPr id="1028" name="Picture 4" descr="controller, game controller, video game icon">
            <a:extLst>
              <a:ext uri="{FF2B5EF4-FFF2-40B4-BE49-F238E27FC236}">
                <a16:creationId xmlns="" xmlns:a16="http://schemas.microsoft.com/office/drawing/2014/main" id="{461DBFE4-EB58-4012-887C-3B9EBE70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80" y="3940801"/>
            <a:ext cx="2631440" cy="2631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процес&quot;">
            <a:extLst>
              <a:ext uri="{FF2B5EF4-FFF2-40B4-BE49-F238E27FC236}">
                <a16:creationId xmlns="" xmlns:a16="http://schemas.microsoft.com/office/drawing/2014/main" id="{9FDEF073-CE3A-4905-A958-454A5A06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94080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1524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створювати проекти, що реалізують складні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підготовки проекту для реалізації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складається з декількох етапів: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AB7C9AF3-53D3-41B9-B955-447E8C95C06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001473669"/>
              </p:ext>
            </p:extLst>
          </p:nvPr>
        </p:nvGraphicFramePr>
        <p:xfrm>
          <a:off x="72008" y="2278064"/>
          <a:ext cx="12050142" cy="44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10956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створювати проекти, що реалізують складні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4AE0E5CF-C2A5-48B5-9CF9-84A85230ADD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004028644"/>
              </p:ext>
            </p:extLst>
          </p:nvPr>
        </p:nvGraphicFramePr>
        <p:xfrm>
          <a:off x="247202" y="1801824"/>
          <a:ext cx="11874948" cy="472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guardar, save icon">
            <a:extLst>
              <a:ext uri="{FF2B5EF4-FFF2-40B4-BE49-F238E27FC236}">
                <a16:creationId xmlns="" xmlns:a16="http://schemas.microsoft.com/office/drawing/2014/main" id="{5F3774EF-6FE2-443C-A29E-7CA150F8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" y="5079378"/>
            <a:ext cx="1527633" cy="1527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5545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створювати проекти, що реалізують складні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Складні задачі подають у вигляді послідовності окремих під-задач. Наприклад, задачі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 проект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надамо</a:t>
            </a:r>
            <a:r>
              <a:rPr lang="uk-UA" sz="2800" b="1" i="1" kern="0" dirty="0">
                <a:solidFill>
                  <a:srgbClr val="FFFFFF"/>
                </a:solidFill>
              </a:rPr>
              <a:t> ім'я </a:t>
            </a:r>
            <a:r>
              <a:rPr lang="en-US" sz="2800" b="1" i="1" kern="0" dirty="0">
                <a:solidFill>
                  <a:srgbClr val="FFFF00"/>
                </a:solidFill>
              </a:rPr>
              <a:t>Z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Тоді </a:t>
            </a:r>
            <a:r>
              <a:rPr lang="en-US" sz="2800" b="1" i="1" kern="0" dirty="0">
                <a:solidFill>
                  <a:srgbClr val="FFFFFF"/>
                </a:solidFill>
              </a:rPr>
              <a:t>Z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подати у вигляді послідовності окремих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підзадач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51479DE-7045-4508-B039-37CD75DF15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921" y="3073705"/>
            <a:ext cx="10126157" cy="3439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9990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створювати проекти, що реалізують складні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Опис кожної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підзадачі</a:t>
            </a:r>
            <a:r>
              <a:rPr lang="uk-UA" sz="2800" b="1" i="1" kern="0" dirty="0">
                <a:solidFill>
                  <a:srgbClr val="FFFFFF"/>
                </a:solidFill>
              </a:rPr>
              <a:t> також може здійснюватися з використанням трьох базових алгоритмічних структур:</a:t>
            </a:r>
          </a:p>
        </p:txBody>
      </p:sp>
      <p:sp>
        <p:nvSpPr>
          <p:cNvPr id="15" name="Стрілка вліво 8">
            <a:extLst>
              <a:ext uri="{FF2B5EF4-FFF2-40B4-BE49-F238E27FC236}">
                <a16:creationId xmlns="" xmlns:a16="http://schemas.microsoft.com/office/drawing/2014/main" id="{420548AC-E0A0-4BBB-8596-0AEB99DCC82F}"/>
              </a:ext>
            </a:extLst>
          </p:cNvPr>
          <p:cNvSpPr/>
          <p:nvPr/>
        </p:nvSpPr>
        <p:spPr bwMode="auto">
          <a:xfrm rot="19650813">
            <a:off x="2153654" y="2245813"/>
            <a:ext cx="1008112" cy="684317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Стрілка вліво 9">
            <a:extLst>
              <a:ext uri="{FF2B5EF4-FFF2-40B4-BE49-F238E27FC236}">
                <a16:creationId xmlns="" xmlns:a16="http://schemas.microsoft.com/office/drawing/2014/main" id="{FE786216-00E5-4EBB-8B25-2F8A18B74D19}"/>
              </a:ext>
            </a:extLst>
          </p:cNvPr>
          <p:cNvSpPr/>
          <p:nvPr/>
        </p:nvSpPr>
        <p:spPr bwMode="auto">
          <a:xfrm rot="1949187" flipH="1">
            <a:off x="8752878" y="2245813"/>
            <a:ext cx="1008112" cy="684317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Стрілка вліво 10">
            <a:extLst>
              <a:ext uri="{FF2B5EF4-FFF2-40B4-BE49-F238E27FC236}">
                <a16:creationId xmlns="" xmlns:a16="http://schemas.microsoft.com/office/drawing/2014/main" id="{6DA8B388-8BD9-4C41-94E8-31A52FB5EC09}"/>
              </a:ext>
            </a:extLst>
          </p:cNvPr>
          <p:cNvSpPr/>
          <p:nvPr/>
        </p:nvSpPr>
        <p:spPr bwMode="auto">
          <a:xfrm rot="16200000">
            <a:off x="5453266" y="2357986"/>
            <a:ext cx="1008112" cy="684317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F1CADB7-B308-4009-89D7-44CBF5B9E3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5046" y="3715463"/>
            <a:ext cx="3063675" cy="2340648"/>
          </a:xfrm>
          <a:prstGeom prst="rect">
            <a:avLst/>
          </a:prstGeom>
        </p:spPr>
      </p:pic>
      <p:pic>
        <p:nvPicPr>
          <p:cNvPr id="19" name="Picture 4" descr="http://tic.uis.edu.co/ava/pluginfile.php/169759/course/section/36985/Decisi%C3%B3n.jpg">
            <a:extLst>
              <a:ext uri="{FF2B5EF4-FFF2-40B4-BE49-F238E27FC236}">
                <a16:creationId xmlns="" xmlns:a16="http://schemas.microsoft.com/office/drawing/2014/main" id="{6B2267F6-D0EE-4B8B-91BB-6D350B582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81" y="3929654"/>
            <a:ext cx="2926690" cy="2195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122B989-77AB-428D-9AB8-3C7BD214E4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155" y="3715463"/>
            <a:ext cx="2938947" cy="21692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F621567-263D-4CBA-BBE5-3B58C5A6D2A5}"/>
              </a:ext>
            </a:extLst>
          </p:cNvPr>
          <p:cNvSpPr txBox="1"/>
          <p:nvPr/>
        </p:nvSpPr>
        <p:spPr>
          <a:xfrm>
            <a:off x="72007" y="2994324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Слідування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86AD91B-9624-413E-A451-3DF876BA4A72}"/>
              </a:ext>
            </a:extLst>
          </p:cNvPr>
          <p:cNvSpPr txBox="1"/>
          <p:nvPr/>
        </p:nvSpPr>
        <p:spPr>
          <a:xfrm>
            <a:off x="4110553" y="3274540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3B863A-938D-44CA-B444-DF45E720AC29}"/>
              </a:ext>
            </a:extLst>
          </p:cNvPr>
          <p:cNvSpPr txBox="1"/>
          <p:nvPr/>
        </p:nvSpPr>
        <p:spPr>
          <a:xfrm>
            <a:off x="8149099" y="2994324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</a:t>
            </a:r>
          </a:p>
        </p:txBody>
      </p:sp>
    </p:spTree>
    <p:extLst>
      <p:ext uri="{BB962C8B-B14F-4D97-AF65-F5344CB8AC3E}">
        <p14:creationId xmlns="" xmlns:p14="http://schemas.microsoft.com/office/powerpoint/2010/main" val="1497066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створювати проекти, що реалізують складні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988479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таку деталізацію окремих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підзадач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продовжувати доти, поки буде одержано набір команд, кожну з яких зможе виконати обраний виконавець.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258CC8-A431-4A04-BA25-AF6CC05B0C03}"/>
              </a:ext>
            </a:extLst>
          </p:cNvPr>
          <p:cNvSpPr txBox="1"/>
          <p:nvPr/>
        </p:nvSpPr>
        <p:spPr>
          <a:xfrm>
            <a:off x="72008" y="3169175"/>
            <a:ext cx="988479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такому разі говорять, що при розв'язуванні задачі використовується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метод уточнення алгоритму зверху вниз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методом поділу на </a:t>
            </a:r>
            <a:r>
              <a:rPr lang="uk-UA" sz="2800" b="1" i="1" kern="0" dirty="0" err="1">
                <a:solidFill>
                  <a:srgbClr val="FFFF00"/>
                </a:solidFill>
              </a:rPr>
              <a:t>підзадачі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074" name="Picture 2" descr="algorithm, analytics, business, process, sequence, workflow icon">
            <a:extLst>
              <a:ext uri="{FF2B5EF4-FFF2-40B4-BE49-F238E27FC236}">
                <a16:creationId xmlns="" xmlns:a16="http://schemas.microsoft.com/office/drawing/2014/main" id="{D7C1B1E4-D53A-4F31-8234-ADAD368BE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459" b="36979"/>
          <a:stretch/>
        </p:blipFill>
        <p:spPr bwMode="auto">
          <a:xfrm rot="5400000">
            <a:off x="8447539" y="2829063"/>
            <a:ext cx="5487402" cy="2245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0653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створювати та використовувати власні блоки команд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Опис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підзадач</a:t>
            </a:r>
            <a:r>
              <a:rPr lang="uk-UA" sz="2800" b="1" i="1" kern="0" dirty="0">
                <a:solidFill>
                  <a:srgbClr val="FFFFFF"/>
                </a:solidFill>
              </a:rPr>
              <a:t>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реалізують через створення </a:t>
            </a:r>
            <a:r>
              <a:rPr lang="uk-UA" sz="2800" b="1" i="1" kern="0" dirty="0">
                <a:solidFill>
                  <a:srgbClr val="FFFF00"/>
                </a:solidFill>
              </a:rPr>
              <a:t>власних блоків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245ED70-409D-4306-A10A-CAEC16A63E8D}"/>
              </a:ext>
            </a:extLst>
          </p:cNvPr>
          <p:cNvSpPr txBox="1"/>
          <p:nvPr/>
        </p:nvSpPr>
        <p:spPr>
          <a:xfrm>
            <a:off x="70929" y="223742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створити власний блок у списку груп команд, обирають фіолетову групу.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9767B8A-3CBE-4177-B9A7-030DC132DA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7889" y="3347622"/>
            <a:ext cx="4663631" cy="3056391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BEB0909B-01E6-44FA-A34B-9A43F8F619E9}"/>
              </a:ext>
            </a:extLst>
          </p:cNvPr>
          <p:cNvSpPr/>
          <p:nvPr/>
        </p:nvSpPr>
        <p:spPr>
          <a:xfrm>
            <a:off x="6122762" y="5818195"/>
            <a:ext cx="2053497" cy="4225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97779443-78AF-49B9-B1BB-88AD44C39804}"/>
              </a:ext>
            </a:extLst>
          </p:cNvPr>
          <p:cNvSpPr/>
          <p:nvPr/>
        </p:nvSpPr>
        <p:spPr>
          <a:xfrm rot="18900000">
            <a:off x="7687826" y="506898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950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159426</TotalTime>
  <Words>651</Words>
  <Application>Microsoft Office PowerPoint</Application>
  <PresentationFormat>Произвольный</PresentationFormat>
  <Paragraphs>84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Розв’язання задачі методом поділу на підзадачі. Практична робота 8</vt:lpstr>
      <vt:lpstr>Складні алгоритми</vt:lpstr>
      <vt:lpstr>Як створювати проекти, що реалізують складні алгоритми?</vt:lpstr>
      <vt:lpstr>Як створювати проекти, що реалізують складні алгоритми?</vt:lpstr>
      <vt:lpstr>Як створювати проекти, що реалізують складні алгоритми?</vt:lpstr>
      <vt:lpstr>Як створювати проекти, що реалізують складні алгоритми?</vt:lpstr>
      <vt:lpstr>Як створювати проекти, що реалізують складні алгоритми?</vt:lpstr>
      <vt:lpstr>Як створювати проекти, що реалізують складні алгоритми?</vt:lpstr>
      <vt:lpstr>Як створювати та використовувати власні блоки команд у середовищі Скретч?</vt:lpstr>
      <vt:lpstr>Як створювати та використовувати власні блоки команд у середовищі Скретч?</vt:lpstr>
      <vt:lpstr>Як створювати та використовувати власні блоки команд у середовищі Скретч?</vt:lpstr>
      <vt:lpstr>Як створювати та використовувати власні блоки команд у середовищі Скретч?</vt:lpstr>
      <vt:lpstr>Як створювати та використовувати власні блоки команд у середовищі Скретч?</vt:lpstr>
      <vt:lpstr>Як створювати та використовувати власні блоки команд у середовищі Скретч?</vt:lpstr>
      <vt:lpstr>Розгадайте ребус</vt:lpstr>
      <vt:lpstr>Працюємо за комп’ютером</vt:lpstr>
      <vt:lpstr>Слайд 17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749</cp:revision>
  <dcterms:created xsi:type="dcterms:W3CDTF">2016-06-06T19:48:43Z</dcterms:created>
  <dcterms:modified xsi:type="dcterms:W3CDTF">2020-05-07T13:41:28Z</dcterms:modified>
</cp:coreProperties>
</file>