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48" r:id="rId3"/>
    <p:sldId id="471" r:id="rId4"/>
    <p:sldId id="472" r:id="rId5"/>
    <p:sldId id="473" r:id="rId6"/>
    <p:sldId id="474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1" r:id="rId21"/>
    <p:sldId id="496" r:id="rId22"/>
    <p:sldId id="494" r:id="rId23"/>
    <p:sldId id="497" r:id="rId24"/>
    <p:sldId id="498" r:id="rId25"/>
    <p:sldId id="499" r:id="rId26"/>
    <p:sldId id="504" r:id="rId27"/>
    <p:sldId id="505" r:id="rId28"/>
    <p:sldId id="500" r:id="rId29"/>
    <p:sldId id="501" r:id="rId30"/>
    <p:sldId id="506" r:id="rId31"/>
    <p:sldId id="507" r:id="rId32"/>
    <p:sldId id="508" r:id="rId33"/>
    <p:sldId id="509" r:id="rId34"/>
    <p:sldId id="510" r:id="rId35"/>
    <p:sldId id="381" r:id="rId36"/>
    <p:sldId id="383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=""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EC721E"/>
    <a:srgbClr val="C826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7" autoAdjust="0"/>
    <p:restoredTop sz="94660"/>
  </p:normalViewPr>
  <p:slideViewPr>
    <p:cSldViewPr snapToGrid="0">
      <p:cViewPr>
        <p:scale>
          <a:sx n="40" d="100"/>
          <a:sy n="40" d="100"/>
        </p:scale>
        <p:origin x="-169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5B7B-D9A8-435A-826C-A8E51F821C28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6E6B-ACE2-43F0-A13C-000D742D8BB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875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49</a:t>
            </a:r>
          </a:p>
        </p:txBody>
      </p:sp>
      <p:pic>
        <p:nvPicPr>
          <p:cNvPr id="10" name="Picture 4" descr="Результат пошуку зображень за запитом &quot;lazarus icon&quot;">
            <a:extLst>
              <a:ext uri="{FF2B5EF4-FFF2-40B4-BE49-F238E27FC236}">
                <a16:creationId xmlns="" xmlns:a16="http://schemas.microsoft.com/office/drawing/2014/main" id="{6AA34C5F-63C9-458F-B1E2-DBB2C826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6D897A0-5EA5-4640-A472-A5FC9FECD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Візуалізація елементів табличної величини </a:t>
            </a:r>
          </a:p>
        </p:txBody>
      </p:sp>
      <p:pic>
        <p:nvPicPr>
          <p:cNvPr id="13" name="Picture 2" descr="baby, bricks, developmenta, figures, geometric, shapes, toy icon">
            <a:extLst>
              <a:ext uri="{FF2B5EF4-FFF2-40B4-BE49-F238E27FC236}">
                <a16:creationId xmlns="" xmlns:a16="http://schemas.microsoft.com/office/drawing/2014/main" id="{EE433C49-154E-48A6-A8D0-0A2F6A3D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8799" y="3622708"/>
            <a:ext cx="2416038" cy="24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Текст відповідної процедури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14220E-D808-473E-AEA7-D44B0936D020}"/>
              </a:ext>
            </a:extLst>
          </p:cNvPr>
          <p:cNvSpPr txBox="1"/>
          <p:nvPr/>
        </p:nvSpPr>
        <p:spPr>
          <a:xfrm>
            <a:off x="72008" y="1806681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>
                <a:solidFill>
                  <a:schemeClr val="bg1"/>
                </a:solidFill>
              </a:rPr>
              <a:t>{ </a:t>
            </a:r>
            <a:r>
              <a:rPr lang="uk-UA" sz="2800" i="1" kern="0" dirty="0">
                <a:solidFill>
                  <a:schemeClr val="bg1"/>
                </a:solidFill>
              </a:rPr>
              <a:t>заповнення масиву типу </a:t>
            </a:r>
            <a:r>
              <a:rPr lang="en-US" sz="2800" i="1" kern="0" dirty="0" err="1">
                <a:solidFill>
                  <a:schemeClr val="bg1"/>
                </a:solidFill>
              </a:rPr>
              <a:t>TShape</a:t>
            </a:r>
            <a:r>
              <a:rPr lang="en-US" sz="2800" i="1" kern="0" dirty="0">
                <a:solidFill>
                  <a:schemeClr val="bg1"/>
                </a:solidFill>
              </a:rPr>
              <a:t>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sh</a:t>
            </a:r>
            <a:r>
              <a:rPr lang="en-US" sz="2800" b="1" i="1" kern="0" dirty="0">
                <a:solidFill>
                  <a:schemeClr val="bg1"/>
                </a:solidFill>
              </a:rPr>
              <a:t>[1] := Shape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i="1" kern="0" dirty="0">
                <a:solidFill>
                  <a:schemeClr val="bg1"/>
                </a:solidFill>
              </a:rPr>
              <a:t>{ 1-</a:t>
            </a:r>
            <a:r>
              <a:rPr lang="uk-UA" sz="2800" i="1" kern="0" dirty="0">
                <a:solidFill>
                  <a:schemeClr val="bg1"/>
                </a:solidFill>
              </a:rPr>
              <a:t>й елемент масиву </a:t>
            </a:r>
            <a:r>
              <a:rPr lang="en-US" sz="2800" i="1" kern="0" dirty="0" err="1">
                <a:solidFill>
                  <a:schemeClr val="bg1"/>
                </a:solidFill>
              </a:rPr>
              <a:t>sh</a:t>
            </a:r>
            <a:r>
              <a:rPr lang="en-US" sz="2800" i="1" kern="0" dirty="0">
                <a:solidFill>
                  <a:schemeClr val="bg1"/>
                </a:solidFill>
              </a:rPr>
              <a:t> — </a:t>
            </a:r>
            <a:r>
              <a:rPr lang="uk-UA" sz="2800" i="1" kern="0" dirty="0">
                <a:solidFill>
                  <a:schemeClr val="bg1"/>
                </a:solidFill>
              </a:rPr>
              <a:t>фігура з іменем </a:t>
            </a:r>
            <a:r>
              <a:rPr lang="en-US" sz="2800" i="1" kern="0" dirty="0">
                <a:solidFill>
                  <a:schemeClr val="bg1"/>
                </a:solidFill>
              </a:rPr>
              <a:t>Shape! }</a:t>
            </a:r>
            <a:endParaRPr lang="uk-UA" sz="2800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sh</a:t>
            </a:r>
            <a:r>
              <a:rPr lang="en-US" sz="2800" b="1" i="1" kern="0" dirty="0">
                <a:solidFill>
                  <a:schemeClr val="bg1"/>
                </a:solidFill>
              </a:rPr>
              <a:t>[2] := Shape2;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sh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uk-UA" sz="2800" b="1" i="1" kern="0" dirty="0">
                <a:solidFill>
                  <a:schemeClr val="bg1"/>
                </a:solidFill>
              </a:rPr>
              <a:t>3</a:t>
            </a:r>
            <a:r>
              <a:rPr lang="en-US" sz="2800" b="1" i="1" kern="0" dirty="0">
                <a:solidFill>
                  <a:schemeClr val="bg1"/>
                </a:solidFill>
              </a:rPr>
              <a:t>] := Shape</a:t>
            </a:r>
            <a:r>
              <a:rPr lang="uk-UA" sz="2800" b="1" i="1" kern="0" dirty="0">
                <a:solidFill>
                  <a:schemeClr val="bg1"/>
                </a:solidFill>
              </a:rPr>
              <a:t>3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sh</a:t>
            </a:r>
            <a:r>
              <a:rPr lang="en-US" sz="2800" b="1" i="1" kern="0" dirty="0">
                <a:solidFill>
                  <a:schemeClr val="bg1"/>
                </a:solidFill>
              </a:rPr>
              <a:t>[4] := Shape4;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>
                <a:solidFill>
                  <a:schemeClr val="bg1"/>
                </a:solidFill>
              </a:rPr>
              <a:t>{ </a:t>
            </a:r>
            <a:r>
              <a:rPr lang="uk-UA" sz="2800" i="1" kern="0" dirty="0">
                <a:solidFill>
                  <a:schemeClr val="bg1"/>
                </a:solidFill>
              </a:rPr>
              <a:t>заповнення масиву типу </a:t>
            </a:r>
            <a:r>
              <a:rPr lang="en-US" sz="2800" i="1" kern="0" dirty="0" err="1">
                <a:solidFill>
                  <a:schemeClr val="bg1"/>
                </a:solidFill>
              </a:rPr>
              <a:t>TLabel</a:t>
            </a:r>
            <a:r>
              <a:rPr lang="en-US" sz="2800" i="1" kern="0" dirty="0">
                <a:solidFill>
                  <a:schemeClr val="bg1"/>
                </a:solidFill>
              </a:rPr>
              <a:t>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lb</a:t>
            </a:r>
            <a:r>
              <a:rPr lang="uk-UA" sz="2800" b="1" i="1" kern="0" dirty="0">
                <a:solidFill>
                  <a:schemeClr val="bg1"/>
                </a:solidFill>
              </a:rPr>
              <a:t>[1] := </a:t>
            </a:r>
            <a:r>
              <a:rPr lang="en-US" sz="2800" b="1" i="1" kern="0" dirty="0">
                <a:solidFill>
                  <a:schemeClr val="bg1"/>
                </a:solidFill>
              </a:rPr>
              <a:t>Label1;   </a:t>
            </a:r>
            <a:r>
              <a:rPr lang="en-US" sz="2800" b="1" i="1" kern="0" dirty="0" err="1">
                <a:solidFill>
                  <a:schemeClr val="bg1"/>
                </a:solidFill>
              </a:rPr>
              <a:t>lb</a:t>
            </a:r>
            <a:r>
              <a:rPr lang="en-US" sz="2800" b="1" i="1" kern="0" dirty="0">
                <a:solidFill>
                  <a:schemeClr val="bg1"/>
                </a:solidFill>
              </a:rPr>
              <a:t>[2] := Label2;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lb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uk-UA" sz="2800" b="1" i="1" kern="0" dirty="0">
                <a:solidFill>
                  <a:schemeClr val="bg1"/>
                </a:solidFill>
              </a:rPr>
              <a:t>3</a:t>
            </a:r>
            <a:r>
              <a:rPr lang="en-US" sz="2800" b="1" i="1" kern="0" dirty="0">
                <a:solidFill>
                  <a:schemeClr val="bg1"/>
                </a:solidFill>
              </a:rPr>
              <a:t>] := Label</a:t>
            </a:r>
            <a:r>
              <a:rPr lang="uk-UA" sz="2800" b="1" i="1" kern="0" dirty="0">
                <a:solidFill>
                  <a:schemeClr val="bg1"/>
                </a:solidFill>
              </a:rPr>
              <a:t>3</a:t>
            </a:r>
            <a:r>
              <a:rPr lang="en-US" sz="2800" b="1" i="1" kern="0" dirty="0">
                <a:solidFill>
                  <a:schemeClr val="bg1"/>
                </a:solidFill>
              </a:rPr>
              <a:t>; </a:t>
            </a:r>
            <a:r>
              <a:rPr lang="en-US" sz="2800" b="1" i="1" kern="0" dirty="0" err="1">
                <a:solidFill>
                  <a:schemeClr val="bg1"/>
                </a:solidFill>
              </a:rPr>
              <a:t>lb</a:t>
            </a:r>
            <a:r>
              <a:rPr lang="en-US" sz="2800" b="1" i="1" kern="0" dirty="0">
                <a:solidFill>
                  <a:schemeClr val="bg1"/>
                </a:solidFill>
              </a:rPr>
              <a:t>[4] := Label4;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44471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92161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процедурі обробки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OnClick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Побудувати діаграму </a:t>
            </a:r>
            <a:r>
              <a:rPr lang="uk-UA" sz="2800" b="1" i="1" kern="0" dirty="0">
                <a:solidFill>
                  <a:schemeClr val="bg1"/>
                </a:solidFill>
              </a:rPr>
              <a:t>заповнимо масиви-константи назв річок і довжин річок. Числові значення досить великі, тому значенням 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Width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елементів масиву </a:t>
            </a:r>
            <a:r>
              <a:rPr lang="uk-UA" sz="2800" b="1" i="1" kern="0" dirty="0" err="1">
                <a:solidFill>
                  <a:schemeClr val="bg1"/>
                </a:solidFill>
              </a:rPr>
              <a:t>автофігур</a:t>
            </a:r>
            <a:r>
              <a:rPr lang="uk-UA" sz="2800" b="1" i="1" kern="0" dirty="0">
                <a:solidFill>
                  <a:schemeClr val="bg1"/>
                </a:solidFill>
              </a:rPr>
              <a:t> присвоїмо значення табличної величини, зменшене в 5 разів: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B147F8-FBBD-4445-9599-E236288D0639}"/>
              </a:ext>
            </a:extLst>
          </p:cNvPr>
          <p:cNvSpPr txBox="1"/>
          <p:nvPr/>
        </p:nvSpPr>
        <p:spPr>
          <a:xfrm>
            <a:off x="72008" y="5385307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 err="1">
                <a:solidFill>
                  <a:schemeClr val="bg1"/>
                </a:solidFill>
              </a:rPr>
              <a:t>sh</a:t>
            </a:r>
            <a:r>
              <a:rPr lang="en-US" sz="4800" b="1" i="1" kern="0" dirty="0">
                <a:solidFill>
                  <a:schemeClr val="bg1"/>
                </a:solidFill>
              </a:rPr>
              <a:t>[</a:t>
            </a:r>
            <a:r>
              <a:rPr lang="en-US" sz="4800" b="1" i="1" kern="0" dirty="0" err="1">
                <a:solidFill>
                  <a:schemeClr val="bg1"/>
                </a:solidFill>
              </a:rPr>
              <a:t>i</a:t>
            </a:r>
            <a:r>
              <a:rPr lang="en-US" sz="4800" b="1" i="1" kern="0" dirty="0">
                <a:solidFill>
                  <a:schemeClr val="bg1"/>
                </a:solidFill>
              </a:rPr>
              <a:t>].Width := D[</a:t>
            </a:r>
            <a:r>
              <a:rPr lang="en-US" sz="4800" b="1" i="1" kern="0" dirty="0" err="1">
                <a:solidFill>
                  <a:schemeClr val="bg1"/>
                </a:solidFill>
              </a:rPr>
              <a:t>i</a:t>
            </a:r>
            <a:r>
              <a:rPr lang="en-US" sz="4800" b="1" i="1" kern="0" dirty="0">
                <a:solidFill>
                  <a:schemeClr val="bg1"/>
                </a:solidFill>
              </a:rPr>
              <a:t>] div 5;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F44751-65DD-443C-AC25-980578E72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4423"/>
          <a:stretch/>
        </p:blipFill>
        <p:spPr>
          <a:xfrm>
            <a:off x="8069267" y="1196763"/>
            <a:ext cx="4052883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F002C1B-6035-4BF3-BB1F-A00979C297C7}"/>
              </a:ext>
            </a:extLst>
          </p:cNvPr>
          <p:cNvSpPr/>
          <p:nvPr/>
        </p:nvSpPr>
        <p:spPr>
          <a:xfrm>
            <a:off x="8109466" y="4637627"/>
            <a:ext cx="2502654" cy="3737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6223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Код процедури обробки події </a:t>
            </a:r>
            <a:r>
              <a:rPr lang="en-US" sz="2800" b="1" i="1" kern="0" dirty="0" err="1">
                <a:solidFill>
                  <a:srgbClr val="FFFF00"/>
                </a:solidFill>
              </a:rPr>
              <a:t>OnClick</a:t>
            </a:r>
            <a:r>
              <a:rPr lang="uk-UA" sz="2800" b="1" i="1" kern="0" dirty="0">
                <a:solidFill>
                  <a:schemeClr val="bg1"/>
                </a:solidFill>
              </a:rPr>
              <a:t> для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Побудувати діаграму </a:t>
            </a:r>
            <a:r>
              <a:rPr lang="uk-UA" sz="2800" b="1" i="1" kern="0" dirty="0">
                <a:solidFill>
                  <a:schemeClr val="bg1"/>
                </a:solidFill>
              </a:rPr>
              <a:t>може бути таким: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D33B66-58D4-4B21-B5A6-C09F31E1F8BE}"/>
              </a:ext>
            </a:extLst>
          </p:cNvPr>
          <p:cNvSpPr txBox="1"/>
          <p:nvPr/>
        </p:nvSpPr>
        <p:spPr>
          <a:xfrm>
            <a:off x="72008" y="2238734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const</a:t>
            </a:r>
            <a:r>
              <a:rPr lang="en-US" sz="2800" b="1" i="1" kern="0" dirty="0">
                <a:solidFill>
                  <a:schemeClr val="bg1"/>
                </a:solidFill>
              </a:rPr>
              <a:t> D: array[1..4] of Integer = (981, 705, 591, 174);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Nazva</a:t>
            </a:r>
            <a:r>
              <a:rPr lang="en-US" sz="2800" b="1" i="1" kern="0" dirty="0">
                <a:solidFill>
                  <a:schemeClr val="bg1"/>
                </a:solidFill>
              </a:rPr>
              <a:t>: array[1..4] of String = ('</a:t>
            </a:r>
            <a:r>
              <a:rPr lang="uk-UA" sz="2800" b="1" i="1" kern="0" dirty="0">
                <a:solidFill>
                  <a:schemeClr val="bg1"/>
                </a:solidFill>
              </a:rPr>
              <a:t>Дніпро', 'Дністер', 'Десна', 'Дунай');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і: </a:t>
            </a:r>
            <a:r>
              <a:rPr lang="en-US" sz="2800" b="1" i="1" kern="0" dirty="0">
                <a:solidFill>
                  <a:schemeClr val="bg1"/>
                </a:solidFill>
              </a:rPr>
              <a:t>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4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sh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].Width := D[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div 5;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lb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].Caption := </a:t>
            </a:r>
            <a:r>
              <a:rPr lang="en-US" sz="2800" b="1" i="1" kern="0" dirty="0" err="1">
                <a:solidFill>
                  <a:schemeClr val="bg1"/>
                </a:solidFill>
              </a:rPr>
              <a:t>Nazva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>
                <a:solidFill>
                  <a:schemeClr val="bg1"/>
                </a:solidFill>
              </a:rPr>
              <a:t>{ </a:t>
            </a:r>
            <a:r>
              <a:rPr lang="uk-UA" sz="2800" i="1" kern="0" dirty="0">
                <a:solidFill>
                  <a:schemeClr val="bg1"/>
                </a:solidFill>
              </a:rPr>
              <a:t>вирівнювання об'єкта </a:t>
            </a:r>
            <a:r>
              <a:rPr lang="en-US" sz="2800" i="1" kern="0" dirty="0">
                <a:solidFill>
                  <a:schemeClr val="bg1"/>
                </a:solidFill>
              </a:rPr>
              <a:t>Shape </a:t>
            </a:r>
            <a:r>
              <a:rPr lang="uk-UA" sz="2800" i="1" kern="0" dirty="0">
                <a:solidFill>
                  <a:schemeClr val="bg1"/>
                </a:solidFill>
              </a:rPr>
              <a:t>і відповідного об'єкта </a:t>
            </a:r>
            <a:r>
              <a:rPr lang="en-US" sz="2800" i="1" kern="0" dirty="0">
                <a:solidFill>
                  <a:schemeClr val="bg1"/>
                </a:solidFill>
              </a:rPr>
              <a:t>Label}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sh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]Top := 20*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;   </a:t>
            </a:r>
            <a:r>
              <a:rPr lang="en-US" sz="2800" b="1" i="1" kern="0" dirty="0" err="1">
                <a:solidFill>
                  <a:schemeClr val="bg1"/>
                </a:solidFill>
              </a:rPr>
              <a:t>lb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]Top := 20*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50142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</a:t>
            </a:r>
            <a:r>
              <a:rPr lang="ru-RU" sz="2800" b="1" i="1" kern="0" dirty="0">
                <a:solidFill>
                  <a:schemeClr val="bg1"/>
                </a:solidFill>
              </a:rPr>
              <a:t>Код</a:t>
            </a:r>
            <a:r>
              <a:rPr lang="uk-UA" sz="2800" b="1" i="1" kern="0" dirty="0">
                <a:solidFill>
                  <a:schemeClr val="bg1"/>
                </a:solidFill>
              </a:rPr>
              <a:t> відповідної процедури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DE7575-AEA0-4624-A666-28737A1D1C2B}"/>
              </a:ext>
            </a:extLst>
          </p:cNvPr>
          <p:cNvSpPr txBox="1"/>
          <p:nvPr/>
        </p:nvSpPr>
        <p:spPr>
          <a:xfrm>
            <a:off x="72008" y="1806681"/>
            <a:ext cx="5886340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i="1" kern="0" dirty="0">
                <a:solidFill>
                  <a:schemeClr val="bg1"/>
                </a:solidFill>
              </a:rPr>
              <a:t>{   виведення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uk-UA" sz="2800" i="1" kern="0" dirty="0">
                <a:solidFill>
                  <a:schemeClr val="bg1"/>
                </a:solidFill>
              </a:rPr>
              <a:t>тексту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uk-UA" sz="2800" i="1" kern="0" dirty="0">
                <a:solidFill>
                  <a:schemeClr val="bg1"/>
                </a:solidFill>
              </a:rPr>
              <a:t>на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uk-UA" sz="2800" i="1" kern="0" dirty="0">
                <a:solidFill>
                  <a:schemeClr val="bg1"/>
                </a:solidFill>
              </a:rPr>
              <a:t>полотно здійснюється за допомогою методу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en-US" sz="2800" i="1" kern="0" dirty="0" err="1">
                <a:solidFill>
                  <a:schemeClr val="bg1"/>
                </a:solidFill>
              </a:rPr>
              <a:t>TextOut</a:t>
            </a:r>
            <a:r>
              <a:rPr lang="en-US" sz="2800" i="1" kern="0" dirty="0">
                <a:solidFill>
                  <a:schemeClr val="bg1"/>
                </a:solidFill>
              </a:rPr>
              <a:t>(</a:t>
            </a:r>
            <a:r>
              <a:rPr lang="en-US" sz="2800" i="1" kern="0" dirty="0" err="1">
                <a:solidFill>
                  <a:schemeClr val="bg1"/>
                </a:solidFill>
              </a:rPr>
              <a:t>x,y,Text</a:t>
            </a:r>
            <a:r>
              <a:rPr lang="en-US" sz="2800" i="1" kern="0" dirty="0">
                <a:solidFill>
                  <a:schemeClr val="bg1"/>
                </a:solidFill>
              </a:rPr>
              <a:t>); </a:t>
            </a:r>
            <a:r>
              <a:rPr lang="uk-UA" sz="2800" i="1" kern="0" dirty="0">
                <a:solidFill>
                  <a:schemeClr val="bg1"/>
                </a:solidFill>
              </a:rPr>
              <a:t>підписи даних виводяться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uk-UA" sz="2800" i="1" kern="0" dirty="0">
                <a:solidFill>
                  <a:schemeClr val="bg1"/>
                </a:solidFill>
              </a:rPr>
              <a:t>з   відступом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uk-UA" sz="2800" i="1" kern="0" dirty="0">
                <a:solidFill>
                  <a:schemeClr val="bg1"/>
                </a:solidFill>
              </a:rPr>
              <a:t>20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uk-UA" sz="2800" i="1" kern="0" dirty="0">
                <a:solidFill>
                  <a:schemeClr val="bg1"/>
                </a:solidFill>
              </a:rPr>
              <a:t>пікселів від правого краю об'єкта </a:t>
            </a:r>
            <a:r>
              <a:rPr lang="en-US" sz="2800" i="1" kern="0" dirty="0">
                <a:solidFill>
                  <a:schemeClr val="bg1"/>
                </a:solidFill>
              </a:rPr>
              <a:t>Shape }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Image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Canvas.TextOut</a:t>
            </a:r>
            <a:r>
              <a:rPr lang="en-US" sz="2800" b="1" i="1" kern="0" dirty="0">
                <a:solidFill>
                  <a:schemeClr val="bg1"/>
                </a:solidFill>
              </a:rPr>
              <a:t> (D[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 div 5+20,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20*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lntToStr</a:t>
            </a:r>
            <a:r>
              <a:rPr lang="en-US" sz="2800" b="1" i="1" kern="0" dirty="0">
                <a:solidFill>
                  <a:schemeClr val="bg1"/>
                </a:solidFill>
              </a:rPr>
              <a:t>(D[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]));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   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DACD0C-04F0-4B66-A970-EB150BD6EF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532" y="1801824"/>
            <a:ext cx="6016618" cy="322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4E8CA0-BB14-448D-8C64-E07B970A1D4B}"/>
              </a:ext>
            </a:extLst>
          </p:cNvPr>
          <p:cNvSpPr txBox="1"/>
          <p:nvPr/>
        </p:nvSpPr>
        <p:spPr>
          <a:xfrm>
            <a:off x="6110482" y="5253778"/>
            <a:ext cx="6025071" cy="1384995"/>
          </a:xfrm>
          <a:prstGeom prst="wedgeRectCallout">
            <a:avLst>
              <a:gd name="adj1" fmla="val -9736"/>
              <a:gd name="adj2" fmla="val -7664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Діаграма, побудована за даними таблиці довжин річок в Україні</a:t>
            </a:r>
          </a:p>
        </p:txBody>
      </p:sp>
    </p:spTree>
    <p:extLst>
      <p:ext uri="{BB962C8B-B14F-4D97-AF65-F5344CB8AC3E}">
        <p14:creationId xmlns:p14="http://schemas.microsoft.com/office/powerpoint/2010/main" xmlns="" val="292214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Діаграми можна створювати, програмуючи креслення графічних примітивів: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BB508E-3F95-462A-9172-70F9D2047757}"/>
              </a:ext>
            </a:extLst>
          </p:cNvPr>
          <p:cNvSpPr txBox="1"/>
          <p:nvPr/>
        </p:nvSpPr>
        <p:spPr>
          <a:xfrm>
            <a:off x="72007" y="2235291"/>
            <a:ext cx="397305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Лінія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0B3670-74C4-4C6D-9A94-8A9CC090E984}"/>
              </a:ext>
            </a:extLst>
          </p:cNvPr>
          <p:cNvSpPr txBox="1"/>
          <p:nvPr/>
        </p:nvSpPr>
        <p:spPr>
          <a:xfrm>
            <a:off x="4110553" y="2235291"/>
            <a:ext cx="397305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Прямокутник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82F443-8B5C-4D8D-9A92-F9100AF6A347}"/>
              </a:ext>
            </a:extLst>
          </p:cNvPr>
          <p:cNvSpPr txBox="1"/>
          <p:nvPr/>
        </p:nvSpPr>
        <p:spPr>
          <a:xfrm>
            <a:off x="8149099" y="2235291"/>
            <a:ext cx="397305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Сектор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051BA2-343B-4A40-87F3-8AE2AD6FCF68}"/>
              </a:ext>
            </a:extLst>
          </p:cNvPr>
          <p:cNvSpPr txBox="1"/>
          <p:nvPr/>
        </p:nvSpPr>
        <p:spPr>
          <a:xfrm>
            <a:off x="72007" y="590821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Графічними методами полотна </a:t>
            </a:r>
            <a:r>
              <a:rPr lang="en-US" sz="2800" b="1" i="1" kern="0" dirty="0">
                <a:solidFill>
                  <a:srgbClr val="FFFF00"/>
                </a:solidFill>
              </a:rPr>
              <a:t>Canvas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B08D1D82-6471-403F-AAC3-2989C96FDB10}"/>
              </a:ext>
            </a:extLst>
          </p:cNvPr>
          <p:cNvCxnSpPr/>
          <p:nvPr/>
        </p:nvCxnSpPr>
        <p:spPr>
          <a:xfrm flipV="1">
            <a:off x="432619" y="3224981"/>
            <a:ext cx="3205316" cy="2222090"/>
          </a:xfrm>
          <a:prstGeom prst="line">
            <a:avLst/>
          </a:prstGeom>
          <a:ln w="234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3A64DED6-729F-44B6-BD80-54D2DB09D4EA}"/>
              </a:ext>
            </a:extLst>
          </p:cNvPr>
          <p:cNvSpPr/>
          <p:nvPr/>
        </p:nvSpPr>
        <p:spPr>
          <a:xfrm>
            <a:off x="4110552" y="3025034"/>
            <a:ext cx="3973051" cy="25990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Частина кола 13">
            <a:extLst>
              <a:ext uri="{FF2B5EF4-FFF2-40B4-BE49-F238E27FC236}">
                <a16:creationId xmlns="" xmlns:a16="http://schemas.microsoft.com/office/drawing/2014/main" id="{B0D3A00A-67F0-4767-AA45-75E57CD48337}"/>
              </a:ext>
            </a:extLst>
          </p:cNvPr>
          <p:cNvSpPr/>
          <p:nvPr/>
        </p:nvSpPr>
        <p:spPr>
          <a:xfrm>
            <a:off x="6322142" y="511060"/>
            <a:ext cx="5140837" cy="5140837"/>
          </a:xfrm>
          <a:prstGeom prst="pie">
            <a:avLst>
              <a:gd name="adj1" fmla="val 0"/>
              <a:gd name="adj2" fmla="val 4927565"/>
            </a:avLst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Побудувати стовпчикову діаграму (гістограму) показника успішності учнів 9-А класу з чотирьох предметів, значення якого занесені до масиву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CE68FD-C559-4860-9977-1A45EBAB790D}"/>
              </a:ext>
            </a:extLst>
          </p:cNvPr>
          <p:cNvSpPr txBox="1"/>
          <p:nvPr/>
        </p:nvSpPr>
        <p:spPr>
          <a:xfrm>
            <a:off x="72008" y="2691267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 err="1">
                <a:solidFill>
                  <a:schemeClr val="bg1"/>
                </a:solidFill>
              </a:rPr>
              <a:t>Ndu</a:t>
            </a:r>
            <a:r>
              <a:rPr lang="en-US" sz="4400" b="1" i="1" kern="0" dirty="0">
                <a:solidFill>
                  <a:schemeClr val="bg1"/>
                </a:solidFill>
              </a:rPr>
              <a:t>[1..4] of Real 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03B2E2-4AE0-4675-B5DB-CA767BCAC842}"/>
              </a:ext>
            </a:extLst>
          </p:cNvPr>
          <p:cNvSpPr txBox="1"/>
          <p:nvPr/>
        </p:nvSpPr>
        <p:spPr>
          <a:xfrm>
            <a:off x="72009" y="3570217"/>
            <a:ext cx="794128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Областю побудови діаграми є полотно об'єкта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розмірами.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99B2A3-EE61-4DFF-BFA8-56ACB5ED5B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0271" y="3570217"/>
            <a:ext cx="3931879" cy="3052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EBE394-E976-4034-AF62-B7EEDCB4B5C4}"/>
              </a:ext>
            </a:extLst>
          </p:cNvPr>
          <p:cNvSpPr txBox="1"/>
          <p:nvPr/>
        </p:nvSpPr>
        <p:spPr>
          <a:xfrm>
            <a:off x="74466" y="4633833"/>
            <a:ext cx="266135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FFBD77-E368-48EE-97F5-E0919DBD300C}"/>
              </a:ext>
            </a:extLst>
          </p:cNvPr>
          <p:cNvSpPr txBox="1"/>
          <p:nvPr/>
        </p:nvSpPr>
        <p:spPr>
          <a:xfrm>
            <a:off x="2802918" y="4633833"/>
            <a:ext cx="247946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49BA03-A03C-4567-B309-C1C116C918F2}"/>
              </a:ext>
            </a:extLst>
          </p:cNvPr>
          <p:cNvSpPr txBox="1"/>
          <p:nvPr/>
        </p:nvSpPr>
        <p:spPr>
          <a:xfrm>
            <a:off x="5354389" y="4633833"/>
            <a:ext cx="266135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6002C0C-EC6E-412A-B25B-9D31E7E3E554}"/>
              </a:ext>
            </a:extLst>
          </p:cNvPr>
          <p:cNvSpPr txBox="1"/>
          <p:nvPr/>
        </p:nvSpPr>
        <p:spPr>
          <a:xfrm>
            <a:off x="72008" y="5574339"/>
            <a:ext cx="794128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пікселів</a:t>
            </a:r>
          </a:p>
        </p:txBody>
      </p:sp>
    </p:spTree>
    <p:extLst>
      <p:ext uri="{BB962C8B-B14F-4D97-AF65-F5344CB8AC3E}">
        <p14:creationId xmlns:p14="http://schemas.microsoft.com/office/powerpoint/2010/main" xmlns="" val="93942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Код процедури побудови діаграми може бути таким: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3FD421-3CBA-4E94-91A6-90CC34F2052E}"/>
              </a:ext>
            </a:extLst>
          </p:cNvPr>
          <p:cNvSpPr txBox="1"/>
          <p:nvPr/>
        </p:nvSpPr>
        <p:spPr>
          <a:xfrm>
            <a:off x="72008" y="1787017"/>
            <a:ext cx="12050142" cy="469359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rgbClr val="FFFF00"/>
                </a:solidFill>
              </a:rPr>
              <a:t>const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Ndu</a:t>
            </a:r>
            <a:r>
              <a:rPr lang="en-US" sz="2300" b="1" i="1" kern="0" dirty="0">
                <a:solidFill>
                  <a:schemeClr val="bg1"/>
                </a:solidFill>
              </a:rPr>
              <a:t>: array[1..4] of Real = (9.8, 8.5, 9.1, 7.4);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chemeClr val="bg1"/>
                </a:solidFill>
              </a:rPr>
              <a:t>Nazva</a:t>
            </a:r>
            <a:r>
              <a:rPr lang="en-US" sz="2300" b="1" i="1" kern="0" dirty="0">
                <a:solidFill>
                  <a:schemeClr val="bg1"/>
                </a:solidFill>
              </a:rPr>
              <a:t>: array[1..4] of String = ('</a:t>
            </a:r>
            <a:r>
              <a:rPr lang="uk-UA" sz="2300" b="1" i="1" kern="0" dirty="0">
                <a:solidFill>
                  <a:schemeClr val="bg1"/>
                </a:solidFill>
              </a:rPr>
              <a:t>Інформатика', 'Алгебра', 'Геометрія', 'Фізика');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 err="1">
                <a:solidFill>
                  <a:srgbClr val="FFFF00"/>
                </a:solidFill>
              </a:rPr>
              <a:t>var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uk-UA" sz="2300" b="1" i="1" kern="0" dirty="0">
                <a:solidFill>
                  <a:schemeClr val="bg1"/>
                </a:solidFill>
              </a:rPr>
              <a:t>і, К: </a:t>
            </a:r>
            <a:r>
              <a:rPr lang="en-US" sz="2300" b="1" i="1" kern="0" dirty="0">
                <a:solidFill>
                  <a:schemeClr val="bg1"/>
                </a:solidFill>
              </a:rPr>
              <a:t>Integer;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Label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.Caption := ";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</a:t>
            </a:r>
            <a:r>
              <a:rPr lang="en-US" sz="2300" b="1" i="1" kern="0" dirty="0" err="1">
                <a:solidFill>
                  <a:schemeClr val="bg1"/>
                </a:solidFill>
              </a:rPr>
              <a:t>Canvas.Brush.Color</a:t>
            </a:r>
            <a:r>
              <a:rPr lang="en-US" sz="2300" b="1" i="1" kern="0" dirty="0">
                <a:solidFill>
                  <a:schemeClr val="bg1"/>
                </a:solidFill>
              </a:rPr>
              <a:t> :=</a:t>
            </a:r>
            <a:r>
              <a:rPr lang="uk-UA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clWhite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  <a:r>
              <a:rPr lang="uk-UA" sz="2300" b="1" i="1" kern="0" dirty="0">
                <a:solidFill>
                  <a:schemeClr val="bg1"/>
                </a:solidFill>
              </a:rPr>
              <a:t>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встановлюємо колір області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</a:t>
            </a:r>
            <a:r>
              <a:rPr lang="en-US" sz="2300" b="1" i="1" kern="0" dirty="0" err="1">
                <a:solidFill>
                  <a:schemeClr val="bg1"/>
                </a:solidFill>
              </a:rPr>
              <a:t>Canvas.FillRect</a:t>
            </a:r>
            <a:r>
              <a:rPr lang="en-US" sz="2300" b="1" i="1" kern="0" dirty="0">
                <a:solidFill>
                  <a:schemeClr val="bg1"/>
                </a:solidFill>
              </a:rPr>
              <a:t>(Image</a:t>
            </a:r>
            <a:r>
              <a:rPr lang="uk-UA" sz="2300" b="1" i="1" kern="0" dirty="0">
                <a:solidFill>
                  <a:schemeClr val="bg1"/>
                </a:solidFill>
              </a:rPr>
              <a:t>1</a:t>
            </a:r>
            <a:r>
              <a:rPr lang="en-US" sz="2300" b="1" i="1" kern="0" dirty="0">
                <a:solidFill>
                  <a:schemeClr val="bg1"/>
                </a:solidFill>
              </a:rPr>
              <a:t>.</a:t>
            </a:r>
            <a:r>
              <a:rPr lang="en-US" sz="2300" b="1" i="1" kern="0" dirty="0" err="1">
                <a:solidFill>
                  <a:schemeClr val="bg1"/>
                </a:solidFill>
              </a:rPr>
              <a:t>ClientRect</a:t>
            </a:r>
            <a:r>
              <a:rPr lang="en-US" sz="2300" b="1" i="1" kern="0" dirty="0">
                <a:solidFill>
                  <a:schemeClr val="bg1"/>
                </a:solidFill>
              </a:rPr>
              <a:t>);  </a:t>
            </a:r>
            <a:r>
              <a:rPr lang="en-US" sz="2300" i="1" kern="0" dirty="0">
                <a:solidFill>
                  <a:schemeClr val="bg1"/>
                </a:solidFill>
              </a:rPr>
              <a:t>// </a:t>
            </a:r>
            <a:r>
              <a:rPr lang="uk-UA" sz="2300" i="1" kern="0" dirty="0">
                <a:solidFill>
                  <a:schemeClr val="bg1"/>
                </a:solidFill>
              </a:rPr>
              <a:t>побудови діаграми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i="1" kern="0" dirty="0">
                <a:solidFill>
                  <a:schemeClr val="bg1"/>
                </a:solidFill>
              </a:rPr>
              <a:t>{ </a:t>
            </a:r>
            <a:r>
              <a:rPr lang="uk-UA" sz="2300" i="1" kern="0" dirty="0">
                <a:solidFill>
                  <a:schemeClr val="bg1"/>
                </a:solidFill>
              </a:rPr>
              <a:t>побудова координатних осей }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Image1.Canvas.Polyline ([Point(5,5),Point(5,190),Point (295,190)]);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Image1.Canvas.Polyline ([Point (2,8), Point (5,5), Point (9,9)]);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Image1.Canvas.Polyline ([Point (292,187), Point (295,190), Point (292,193)]);</a:t>
            </a:r>
            <a:endParaRPr lang="uk-UA" sz="23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63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Нижні основи прямокутників (стовпців гістограми) містяться на одному рівні (на осі </a:t>
            </a:r>
            <a:r>
              <a:rPr lang="uk-UA" sz="2800" b="1" i="1" kern="0" dirty="0" err="1">
                <a:solidFill>
                  <a:srgbClr val="FFFF00"/>
                </a:solidFill>
              </a:rPr>
              <a:t>Оу</a:t>
            </a:r>
            <a:r>
              <a:rPr lang="uk-UA" sz="2800" b="1" i="1" kern="0" dirty="0">
                <a:solidFill>
                  <a:schemeClr val="bg1"/>
                </a:solidFill>
              </a:rPr>
              <a:t>), тому координата </a:t>
            </a:r>
            <a:r>
              <a:rPr lang="en-US" sz="2800" b="1" i="1" kern="0" dirty="0">
                <a:solidFill>
                  <a:srgbClr val="FFFF00"/>
                </a:solidFill>
              </a:rPr>
              <a:t>Y2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нижнього кута стовпців дорівнює 190.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52B16E-F960-47BA-BE32-464621CC01C6}"/>
              </a:ext>
            </a:extLst>
          </p:cNvPr>
          <p:cNvSpPr txBox="1"/>
          <p:nvPr/>
        </p:nvSpPr>
        <p:spPr>
          <a:xfrm>
            <a:off x="72008" y="267160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Визначимо координати першого стовпця. Нехай координата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A91562-7E6D-4108-B379-BF75E55D6FA7}"/>
              </a:ext>
            </a:extLst>
          </p:cNvPr>
          <p:cNvSpPr txBox="1"/>
          <p:nvPr/>
        </p:nvSpPr>
        <p:spPr>
          <a:xfrm>
            <a:off x="72008" y="3715391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00"/>
                </a:solidFill>
              </a:rPr>
              <a:t>Х1</a:t>
            </a:r>
            <a:r>
              <a:rPr lang="uk-UA" sz="4400" b="1" i="1" kern="0" dirty="0">
                <a:solidFill>
                  <a:schemeClr val="bg1"/>
                </a:solidFill>
              </a:rPr>
              <a:t> дорівнює 60 пікселів.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C2718D-4CF8-4BEF-84F1-E92447CBE0A5}"/>
              </a:ext>
            </a:extLst>
          </p:cNvPr>
          <p:cNvSpPr txBox="1"/>
          <p:nvPr/>
        </p:nvSpPr>
        <p:spPr>
          <a:xfrm>
            <a:off x="72008" y="457451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масштабування відображення даних збільшимо значення елемента.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5879FC-5FE7-4AD3-A72F-EC7888E16A2F}"/>
              </a:ext>
            </a:extLst>
          </p:cNvPr>
          <p:cNvSpPr txBox="1"/>
          <p:nvPr/>
        </p:nvSpPr>
        <p:spPr>
          <a:xfrm>
            <a:off x="72008" y="5618303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 err="1">
                <a:solidFill>
                  <a:schemeClr val="bg1"/>
                </a:solidFill>
              </a:rPr>
              <a:t>Ndu</a:t>
            </a:r>
            <a:r>
              <a:rPr lang="en-US" sz="4400" b="1" i="1" kern="0" dirty="0">
                <a:solidFill>
                  <a:schemeClr val="bg1"/>
                </a:solidFill>
              </a:rPr>
              <a:t>[1] </a:t>
            </a:r>
            <a:r>
              <a:rPr lang="uk-UA" sz="4400" b="1" i="1" kern="0" dirty="0">
                <a:solidFill>
                  <a:schemeClr val="bg1"/>
                </a:solidFill>
              </a:rPr>
              <a:t>у 15 разів</a:t>
            </a:r>
          </a:p>
        </p:txBody>
      </p:sp>
    </p:spTree>
    <p:extLst>
      <p:ext uri="{BB962C8B-B14F-4D97-AF65-F5344CB8AC3E}">
        <p14:creationId xmlns:p14="http://schemas.microsoft.com/office/powerpoint/2010/main" xmlns="" val="274495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Висота полотна об'єкта </a:t>
            </a:r>
            <a:r>
              <a:rPr lang="en-US" sz="2800" b="1" i="1" kern="0" dirty="0">
                <a:solidFill>
                  <a:srgbClr val="FFFF00"/>
                </a:solidFill>
              </a:rPr>
              <a:t>Image1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дорівнює 200 пікселів, висота першого стовпця дорівнює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4B289D-E1D0-4D13-9783-C63CBE23409A}"/>
              </a:ext>
            </a:extLst>
          </p:cNvPr>
          <p:cNvSpPr txBox="1"/>
          <p:nvPr/>
        </p:nvSpPr>
        <p:spPr>
          <a:xfrm>
            <a:off x="72008" y="2228902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chemeClr val="bg1"/>
                </a:solidFill>
              </a:rPr>
              <a:t>Round(</a:t>
            </a:r>
            <a:r>
              <a:rPr lang="en-US" sz="4400" b="1" i="1" kern="0" dirty="0" err="1">
                <a:solidFill>
                  <a:schemeClr val="bg1"/>
                </a:solidFill>
              </a:rPr>
              <a:t>Ndu</a:t>
            </a:r>
            <a:r>
              <a:rPr lang="en-US" sz="4400" b="1" i="1" kern="0" dirty="0">
                <a:solidFill>
                  <a:schemeClr val="bg1"/>
                </a:solidFill>
              </a:rPr>
              <a:t>[1]*15) 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B7F67C-D996-41C6-B600-C6D082E82FD6}"/>
              </a:ext>
            </a:extLst>
          </p:cNvPr>
          <p:cNvSpPr txBox="1"/>
          <p:nvPr/>
        </p:nvSpPr>
        <p:spPr>
          <a:xfrm>
            <a:off x="72007" y="3076375"/>
            <a:ext cx="767730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координата </a:t>
            </a:r>
            <a:r>
              <a:rPr lang="en-US" sz="2800" b="1" i="1" kern="0" dirty="0">
                <a:solidFill>
                  <a:srgbClr val="FFFF00"/>
                </a:solidFill>
              </a:rPr>
              <a:t>Y1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верхнього кута першого стовпця дорівнює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136678-48E7-470B-93CF-6F9D6CFD2DE5}"/>
              </a:ext>
            </a:extLst>
          </p:cNvPr>
          <p:cNvSpPr txBox="1"/>
          <p:nvPr/>
        </p:nvSpPr>
        <p:spPr>
          <a:xfrm>
            <a:off x="72007" y="4108514"/>
            <a:ext cx="7677301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200-</a:t>
            </a:r>
            <a:r>
              <a:rPr lang="en-US" sz="4400" b="1" i="1" kern="0" dirty="0">
                <a:solidFill>
                  <a:schemeClr val="bg1"/>
                </a:solidFill>
              </a:rPr>
              <a:t>Round(</a:t>
            </a:r>
            <a:r>
              <a:rPr lang="en-US" sz="4400" b="1" i="1" kern="0" dirty="0" err="1">
                <a:solidFill>
                  <a:schemeClr val="bg1"/>
                </a:solidFill>
              </a:rPr>
              <a:t>Ndu</a:t>
            </a:r>
            <a:r>
              <a:rPr lang="en-US" sz="4400" b="1" i="1" kern="0" dirty="0">
                <a:solidFill>
                  <a:schemeClr val="bg1"/>
                </a:solidFill>
              </a:rPr>
              <a:t>[1]*15)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2D925E-4B09-489D-BB9F-E19AA92808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8618" y="3076375"/>
            <a:ext cx="4243532" cy="34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83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Нехай ширина стовпця діаграми дорівнює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A66C48-AE5D-4A2D-83E8-F6EE6DD0A96E}"/>
              </a:ext>
            </a:extLst>
          </p:cNvPr>
          <p:cNvSpPr txBox="1"/>
          <p:nvPr/>
        </p:nvSpPr>
        <p:spPr>
          <a:xfrm>
            <a:off x="65917" y="4557465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chemeClr val="bg1"/>
                </a:solidFill>
              </a:rPr>
              <a:t>X</a:t>
            </a:r>
            <a:r>
              <a:rPr lang="uk-UA" sz="4800" b="1" i="1" kern="0" dirty="0">
                <a:solidFill>
                  <a:schemeClr val="bg1"/>
                </a:solidFill>
              </a:rPr>
              <a:t>1</a:t>
            </a:r>
            <a:r>
              <a:rPr lang="en-US" sz="4800" b="1" i="1" kern="0" dirty="0">
                <a:solidFill>
                  <a:schemeClr val="bg1"/>
                </a:solidFill>
              </a:rPr>
              <a:t> = </a:t>
            </a:r>
            <a:r>
              <a:rPr lang="uk-UA" sz="4800" b="1" i="1" kern="0" dirty="0">
                <a:solidFill>
                  <a:schemeClr val="bg1"/>
                </a:solidFill>
              </a:rPr>
              <a:t>і*60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489ED8-FFA7-47C8-A4D6-06AFC039B5E2}"/>
              </a:ext>
            </a:extLst>
          </p:cNvPr>
          <p:cNvSpPr txBox="1"/>
          <p:nvPr/>
        </p:nvSpPr>
        <p:spPr>
          <a:xfrm>
            <a:off x="65917" y="5488138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Х2 = і*60+40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314F42-F88F-4BD9-B44D-B245B9661830}"/>
              </a:ext>
            </a:extLst>
          </p:cNvPr>
          <p:cNvSpPr txBox="1"/>
          <p:nvPr/>
        </p:nvSpPr>
        <p:spPr>
          <a:xfrm>
            <a:off x="72008" y="1819659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40 пікселів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718C0A-CEF8-4D39-86DE-3992FA24BA36}"/>
              </a:ext>
            </a:extLst>
          </p:cNvPr>
          <p:cNvSpPr txBox="1"/>
          <p:nvPr/>
        </p:nvSpPr>
        <p:spPr>
          <a:xfrm>
            <a:off x="72008" y="256566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Тоді координата </a:t>
            </a:r>
            <a:r>
              <a:rPr lang="uk-UA" sz="2800" b="1" i="1" kern="0" dirty="0">
                <a:solidFill>
                  <a:srgbClr val="FFFF00"/>
                </a:solidFill>
              </a:rPr>
              <a:t>Х2</a:t>
            </a:r>
            <a:r>
              <a:rPr lang="uk-UA" sz="2800" b="1" i="1" kern="0" dirty="0">
                <a:solidFill>
                  <a:schemeClr val="bg1"/>
                </a:solidFill>
              </a:rPr>
              <a:t> першого стовпця дорівнює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80B1B3-3B70-4473-82C1-3A3AE8DA0930}"/>
              </a:ext>
            </a:extLst>
          </p:cNvPr>
          <p:cNvSpPr txBox="1"/>
          <p:nvPr/>
        </p:nvSpPr>
        <p:spPr>
          <a:xfrm>
            <a:off x="72008" y="3188562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(60+40) пікселів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D427E0-CF0C-4417-A884-62D491A3C571}"/>
              </a:ext>
            </a:extLst>
          </p:cNvPr>
          <p:cNvSpPr txBox="1"/>
          <p:nvPr/>
        </p:nvSpPr>
        <p:spPr>
          <a:xfrm>
            <a:off x="72008" y="393456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і-го</a:t>
            </a:r>
            <a:r>
              <a:rPr lang="uk-UA" sz="2800" b="1" i="1" kern="0" dirty="0">
                <a:solidFill>
                  <a:schemeClr val="bg1"/>
                </a:solidFill>
              </a:rPr>
              <a:t> стовпця:</a:t>
            </a:r>
          </a:p>
        </p:txBody>
      </p:sp>
    </p:spTree>
    <p:extLst>
      <p:ext uri="{BB962C8B-B14F-4D97-AF65-F5344CB8AC3E}">
        <p14:creationId xmlns:p14="http://schemas.microsoft.com/office/powerpoint/2010/main" xmlns="" val="22639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Візуалізація елементів табличної величини за допомогою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різних сферах діяльності існує багато завдань, в яких вихідні дані і результати повинні бути подані в графічній формі.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6F6A75-BE82-4527-B8F3-9008B1F26E84}"/>
              </a:ext>
            </a:extLst>
          </p:cNvPr>
          <p:cNvSpPr txBox="1"/>
          <p:nvPr/>
        </p:nvSpPr>
        <p:spPr>
          <a:xfrm>
            <a:off x="72008" y="2671601"/>
            <a:ext cx="828541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Уявіть собі, що ви готуєтеся до виступу з доповіддю. Ваша доповідь буде виглядати наочніше, якщо сухі цифри подати у вигляді кольорової діаграми. Діаграми будуються на основі числових даних, що містяться в таблицях, і допомагають аналізувати і порівнювати дані.</a:t>
            </a:r>
          </a:p>
        </p:txBody>
      </p:sp>
      <p:pic>
        <p:nvPicPr>
          <p:cNvPr id="1028" name="Picture 4" descr="bar, bar chart, chart, diagram icon">
            <a:extLst>
              <a:ext uri="{FF2B5EF4-FFF2-40B4-BE49-F238E27FC236}">
                <a16:creationId xmlns="" xmlns:a16="http://schemas.microsoft.com/office/drawing/2014/main" id="{7102A0C9-4939-43D0-B28A-E080DA40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725" y="2784580"/>
            <a:ext cx="3440266" cy="34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63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Код процедури побудови діаграми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6621D1-5C6A-4898-A046-A8D3777A0E68}"/>
              </a:ext>
            </a:extLst>
          </p:cNvPr>
          <p:cNvSpPr txBox="1"/>
          <p:nvPr/>
        </p:nvSpPr>
        <p:spPr>
          <a:xfrm>
            <a:off x="72008" y="1801824"/>
            <a:ext cx="12050142" cy="470898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i="1" kern="0" dirty="0">
                <a:solidFill>
                  <a:schemeClr val="bg1"/>
                </a:solidFill>
              </a:rPr>
              <a:t>{ побудова прямокутників — стовпців гістограми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For</a:t>
            </a:r>
            <a:r>
              <a:rPr lang="en-US" sz="2500" b="1" i="1" kern="0" dirty="0">
                <a:solidFill>
                  <a:schemeClr val="bg1"/>
                </a:solidFill>
              </a:rPr>
              <a:t> </a:t>
            </a:r>
            <a:r>
              <a:rPr lang="uk-UA" sz="2500" b="1" i="1" kern="0" dirty="0">
                <a:solidFill>
                  <a:schemeClr val="bg1"/>
                </a:solidFill>
              </a:rPr>
              <a:t>і := 1 </a:t>
            </a:r>
            <a:r>
              <a:rPr lang="en-US" sz="2500" b="1" i="1" kern="0" dirty="0">
                <a:solidFill>
                  <a:srgbClr val="FFFF00"/>
                </a:solidFill>
              </a:rPr>
              <a:t>to</a:t>
            </a:r>
            <a:r>
              <a:rPr lang="en-US" sz="2500" b="1" i="1" kern="0" dirty="0">
                <a:solidFill>
                  <a:schemeClr val="bg1"/>
                </a:solidFill>
              </a:rPr>
              <a:t> 4 </a:t>
            </a:r>
            <a:r>
              <a:rPr lang="en-US" sz="2500" b="1" i="1" kern="0" dirty="0">
                <a:solidFill>
                  <a:srgbClr val="FFFF00"/>
                </a:solidFill>
              </a:rPr>
              <a:t>do</a:t>
            </a:r>
            <a:r>
              <a:rPr lang="en-US" sz="2500" b="1" i="1" kern="0" dirty="0">
                <a:solidFill>
                  <a:schemeClr val="bg1"/>
                </a:solidFill>
              </a:rPr>
              <a:t> </a:t>
            </a:r>
            <a:r>
              <a:rPr lang="en-US" sz="25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   </a:t>
            </a:r>
            <a:r>
              <a:rPr lang="en-US" sz="2500" b="1" i="1" kern="0" dirty="0">
                <a:solidFill>
                  <a:srgbClr val="FFFF00"/>
                </a:solidFill>
              </a:rPr>
              <a:t>With</a:t>
            </a:r>
            <a:r>
              <a:rPr lang="en-US" sz="2500" b="1" i="1" kern="0" dirty="0">
                <a:solidFill>
                  <a:schemeClr val="bg1"/>
                </a:solidFill>
              </a:rPr>
              <a:t> Image</a:t>
            </a:r>
            <a:r>
              <a:rPr lang="uk-UA" sz="2500" b="1" i="1" kern="0" dirty="0">
                <a:solidFill>
                  <a:schemeClr val="bg1"/>
                </a:solidFill>
              </a:rPr>
              <a:t>1</a:t>
            </a:r>
            <a:r>
              <a:rPr lang="en-US" sz="2500" b="1" i="1" kern="0" dirty="0">
                <a:solidFill>
                  <a:schemeClr val="bg1"/>
                </a:solidFill>
              </a:rPr>
              <a:t>.Canvas </a:t>
            </a:r>
            <a:r>
              <a:rPr lang="en-US" sz="2500" b="1" i="1" kern="0" dirty="0">
                <a:solidFill>
                  <a:srgbClr val="FFFF00"/>
                </a:solidFill>
              </a:rPr>
              <a:t>do</a:t>
            </a:r>
            <a:r>
              <a:rPr lang="en-US" sz="2500" b="1" i="1" kern="0" dirty="0">
                <a:solidFill>
                  <a:schemeClr val="bg1"/>
                </a:solidFill>
              </a:rPr>
              <a:t> </a:t>
            </a:r>
            <a:r>
              <a:rPr lang="en-US" sz="2500" b="1" i="1" kern="0" dirty="0">
                <a:solidFill>
                  <a:srgbClr val="FFFF00"/>
                </a:solidFill>
              </a:rPr>
              <a:t>begin</a:t>
            </a:r>
            <a:endParaRPr lang="uk-UA" sz="25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i="1" kern="0" dirty="0">
                <a:solidFill>
                  <a:schemeClr val="bg1"/>
                </a:solidFill>
              </a:rPr>
              <a:t>{ </a:t>
            </a:r>
            <a:r>
              <a:rPr lang="uk-UA" sz="2500" i="1" kern="0" dirty="0">
                <a:solidFill>
                  <a:schemeClr val="bg1"/>
                </a:solidFill>
              </a:rPr>
              <a:t>колір і стиль заливки і-го стовпця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	</a:t>
            </a:r>
            <a:r>
              <a:rPr lang="en-US" sz="2500" b="1" i="1" kern="0" dirty="0" err="1">
                <a:solidFill>
                  <a:schemeClr val="bg1"/>
                </a:solidFill>
              </a:rPr>
              <a:t>Brush.Color</a:t>
            </a:r>
            <a:r>
              <a:rPr lang="en-US" sz="2500" b="1" i="1" kern="0" dirty="0">
                <a:solidFill>
                  <a:schemeClr val="bg1"/>
                </a:solidFill>
              </a:rPr>
              <a:t> := </a:t>
            </a:r>
            <a:r>
              <a:rPr lang="en-US" sz="2500" b="1" i="1" kern="0" dirty="0" err="1">
                <a:solidFill>
                  <a:schemeClr val="bg1"/>
                </a:solidFill>
              </a:rPr>
              <a:t>RGBToColor</a:t>
            </a:r>
            <a:r>
              <a:rPr lang="en-US" sz="2500" b="1" i="1" kern="0" dirty="0">
                <a:solidFill>
                  <a:schemeClr val="bg1"/>
                </a:solidFill>
              </a:rPr>
              <a:t> (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*60, 150, 150);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	</a:t>
            </a:r>
            <a:r>
              <a:rPr lang="en-US" sz="2500" b="1" i="1" kern="0" dirty="0" err="1">
                <a:solidFill>
                  <a:schemeClr val="bg1"/>
                </a:solidFill>
              </a:rPr>
              <a:t>Brush.Style</a:t>
            </a:r>
            <a:r>
              <a:rPr lang="en-US" sz="2500" b="1" i="1" kern="0" dirty="0">
                <a:solidFill>
                  <a:schemeClr val="bg1"/>
                </a:solidFill>
              </a:rPr>
              <a:t> := </a:t>
            </a:r>
            <a:r>
              <a:rPr lang="en-US" sz="2500" b="1" i="1" kern="0" dirty="0" err="1">
                <a:solidFill>
                  <a:schemeClr val="bg1"/>
                </a:solidFill>
              </a:rPr>
              <a:t>bsSolid</a:t>
            </a:r>
            <a:r>
              <a:rPr lang="en-US" sz="25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	</a:t>
            </a:r>
            <a:r>
              <a:rPr lang="en-US" sz="2500" b="1" i="1" kern="0" dirty="0">
                <a:solidFill>
                  <a:schemeClr val="bg1"/>
                </a:solidFill>
              </a:rPr>
              <a:t>Rectangle (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*60, 200-Round(</a:t>
            </a:r>
            <a:r>
              <a:rPr lang="en-US" sz="2500" b="1" i="1" kern="0" dirty="0" err="1">
                <a:solidFill>
                  <a:schemeClr val="bg1"/>
                </a:solidFill>
              </a:rPr>
              <a:t>Ndu</a:t>
            </a:r>
            <a:r>
              <a:rPr lang="en-US" sz="2500" b="1" i="1" kern="0" dirty="0">
                <a:solidFill>
                  <a:schemeClr val="bg1"/>
                </a:solidFill>
              </a:rPr>
              <a:t> [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]*15), 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*60+40, 190);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	</a:t>
            </a:r>
            <a:r>
              <a:rPr lang="en-US" sz="2500" b="1" i="1" kern="0" dirty="0" err="1">
                <a:solidFill>
                  <a:schemeClr val="bg1"/>
                </a:solidFill>
              </a:rPr>
              <a:t>Brush.Style</a:t>
            </a:r>
            <a:r>
              <a:rPr lang="en-US" sz="2500" b="1" i="1" kern="0" dirty="0">
                <a:solidFill>
                  <a:schemeClr val="bg1"/>
                </a:solidFill>
              </a:rPr>
              <a:t> := </a:t>
            </a:r>
            <a:r>
              <a:rPr lang="en-US" sz="2500" b="1" i="1" kern="0" dirty="0" err="1">
                <a:solidFill>
                  <a:schemeClr val="bg1"/>
                </a:solidFill>
              </a:rPr>
              <a:t>bsClear</a:t>
            </a:r>
            <a:r>
              <a:rPr lang="en-US" sz="25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	</a:t>
            </a:r>
            <a:r>
              <a:rPr lang="en-US" sz="2500" b="1" i="1" kern="0" dirty="0" err="1">
                <a:solidFill>
                  <a:schemeClr val="bg1"/>
                </a:solidFill>
              </a:rPr>
              <a:t>Font.Size</a:t>
            </a:r>
            <a:r>
              <a:rPr lang="en-US" sz="2500" b="1" i="1" kern="0" dirty="0">
                <a:solidFill>
                  <a:schemeClr val="bg1"/>
                </a:solidFill>
              </a:rPr>
              <a:t> := 14; </a:t>
            </a:r>
            <a:r>
              <a:rPr lang="en-US" sz="2500" i="1" kern="0" dirty="0">
                <a:solidFill>
                  <a:schemeClr val="bg1"/>
                </a:solidFill>
              </a:rPr>
              <a:t>{ </a:t>
            </a:r>
            <a:r>
              <a:rPr lang="uk-UA" sz="2500" i="1" kern="0" dirty="0">
                <a:solidFill>
                  <a:schemeClr val="bg1"/>
                </a:solidFill>
              </a:rPr>
              <a:t>підписи даних виводяться на 20 пікселів вище за верхній край прямокутника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	</a:t>
            </a:r>
            <a:r>
              <a:rPr lang="en-US" sz="2500" b="1" i="1" kern="0" dirty="0" err="1">
                <a:solidFill>
                  <a:schemeClr val="bg1"/>
                </a:solidFill>
              </a:rPr>
              <a:t>TextOut</a:t>
            </a:r>
            <a:r>
              <a:rPr lang="en-US" sz="2500" b="1" i="1" kern="0" dirty="0">
                <a:solidFill>
                  <a:schemeClr val="bg1"/>
                </a:solidFill>
              </a:rPr>
              <a:t> (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*60, 180-Round(</a:t>
            </a:r>
            <a:r>
              <a:rPr lang="en-US" sz="2500" b="1" i="1" kern="0" dirty="0" err="1">
                <a:solidFill>
                  <a:schemeClr val="bg1"/>
                </a:solidFill>
              </a:rPr>
              <a:t>Ndu</a:t>
            </a:r>
            <a:r>
              <a:rPr lang="en-US" sz="2500" b="1" i="1" kern="0" dirty="0">
                <a:solidFill>
                  <a:schemeClr val="bg1"/>
                </a:solidFill>
              </a:rPr>
              <a:t>[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]*15), </a:t>
            </a:r>
            <a:r>
              <a:rPr lang="en-US" sz="2500" b="1" i="1" kern="0" dirty="0" err="1">
                <a:solidFill>
                  <a:schemeClr val="bg1"/>
                </a:solidFill>
              </a:rPr>
              <a:t>FloatToStr</a:t>
            </a:r>
            <a:r>
              <a:rPr lang="en-US" sz="2500" b="1" i="1" kern="0" dirty="0">
                <a:solidFill>
                  <a:schemeClr val="bg1"/>
                </a:solidFill>
              </a:rPr>
              <a:t>(</a:t>
            </a:r>
            <a:r>
              <a:rPr lang="en-US" sz="2500" b="1" i="1" kern="0" dirty="0" err="1">
                <a:solidFill>
                  <a:schemeClr val="bg1"/>
                </a:solidFill>
              </a:rPr>
              <a:t>Ndu</a:t>
            </a:r>
            <a:r>
              <a:rPr lang="en-US" sz="2500" b="1" i="1" kern="0" dirty="0">
                <a:solidFill>
                  <a:schemeClr val="bg1"/>
                </a:solidFill>
              </a:rPr>
              <a:t>[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]));</a:t>
            </a:r>
            <a:endParaRPr lang="uk-UA" sz="25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   </a:t>
            </a:r>
            <a:r>
              <a:rPr lang="en-US" sz="2500" b="1" i="1" kern="0" dirty="0">
                <a:solidFill>
                  <a:srgbClr val="FFFF00"/>
                </a:solidFill>
              </a:rPr>
              <a:t>end</a:t>
            </a:r>
            <a:r>
              <a:rPr lang="en-US" sz="25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03628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діаграм із використанням графічних методів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Код процедури побудови діаграми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6621D1-5C6A-4898-A046-A8D3777A0E68}"/>
              </a:ext>
            </a:extLst>
          </p:cNvPr>
          <p:cNvSpPr txBox="1"/>
          <p:nvPr/>
        </p:nvSpPr>
        <p:spPr>
          <a:xfrm>
            <a:off x="72008" y="1801824"/>
            <a:ext cx="6682753" cy="278537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i="1" kern="0" dirty="0">
                <a:solidFill>
                  <a:schemeClr val="bg1"/>
                </a:solidFill>
              </a:rPr>
              <a:t>{ елементи масиву </a:t>
            </a:r>
            <a:r>
              <a:rPr lang="en-US" sz="2500" i="1" kern="0" dirty="0" err="1">
                <a:solidFill>
                  <a:schemeClr val="bg1"/>
                </a:solidFill>
              </a:rPr>
              <a:t>Nazva</a:t>
            </a:r>
            <a:r>
              <a:rPr lang="en-US" sz="2500" i="1" kern="0" dirty="0">
                <a:solidFill>
                  <a:schemeClr val="bg1"/>
                </a:solidFill>
              </a:rPr>
              <a:t> </a:t>
            </a:r>
            <a:r>
              <a:rPr lang="uk-UA" sz="2500" i="1" kern="0" dirty="0">
                <a:solidFill>
                  <a:schemeClr val="bg1"/>
                </a:solidFill>
              </a:rPr>
              <a:t>виконують роль імен категорій і додаються до заголовка об'єкта </a:t>
            </a:r>
            <a:r>
              <a:rPr lang="en-US" sz="2500" i="1" kern="0" dirty="0">
                <a:solidFill>
                  <a:schemeClr val="bg1"/>
                </a:solidFill>
              </a:rPr>
              <a:t>Label! }</a:t>
            </a:r>
            <a:endParaRPr lang="uk-UA" sz="25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Label</a:t>
            </a:r>
            <a:r>
              <a:rPr lang="uk-UA" sz="2500" b="1" i="1" kern="0" dirty="0">
                <a:solidFill>
                  <a:schemeClr val="bg1"/>
                </a:solidFill>
              </a:rPr>
              <a:t>1</a:t>
            </a:r>
            <a:r>
              <a:rPr lang="en-US" sz="2500" b="1" i="1" kern="0" dirty="0">
                <a:solidFill>
                  <a:schemeClr val="bg1"/>
                </a:solidFill>
              </a:rPr>
              <a:t>.Caption := </a:t>
            </a:r>
            <a:r>
              <a:rPr lang="en-US" sz="2500" b="1" i="1" kern="0" dirty="0" err="1">
                <a:solidFill>
                  <a:schemeClr val="bg1"/>
                </a:solidFill>
              </a:rPr>
              <a:t>Labell.Caption</a:t>
            </a:r>
            <a:r>
              <a:rPr lang="en-US" sz="2500" b="1" i="1" kern="0" dirty="0">
                <a:solidFill>
                  <a:schemeClr val="bg1"/>
                </a:solidFill>
              </a:rPr>
              <a:t> + ' ' + </a:t>
            </a:r>
            <a:r>
              <a:rPr lang="en-US" sz="2500" b="1" i="1" kern="0" dirty="0" err="1">
                <a:solidFill>
                  <a:schemeClr val="bg1"/>
                </a:solidFill>
              </a:rPr>
              <a:t>Nazva</a:t>
            </a:r>
            <a:r>
              <a:rPr lang="en-US" sz="2500" b="1" i="1" kern="0" dirty="0">
                <a:solidFill>
                  <a:schemeClr val="bg1"/>
                </a:solidFill>
              </a:rPr>
              <a:t>[</a:t>
            </a:r>
            <a:r>
              <a:rPr lang="en-US" sz="2500" b="1" i="1" kern="0" dirty="0" err="1">
                <a:solidFill>
                  <a:schemeClr val="bg1"/>
                </a:solidFill>
              </a:rPr>
              <a:t>i</a:t>
            </a:r>
            <a:r>
              <a:rPr lang="en-US" sz="2500" b="1" i="1" kern="0" dirty="0">
                <a:solidFill>
                  <a:schemeClr val="bg1"/>
                </a:solidFill>
              </a:rPr>
              <a:t>];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end</a:t>
            </a:r>
            <a:r>
              <a:rPr lang="en-US" sz="25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end</a:t>
            </a:r>
            <a:r>
              <a:rPr lang="en-US" sz="25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3F53AFE-A3DB-42F8-886F-7CEC162B24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3084" y="1801823"/>
            <a:ext cx="5269066" cy="4896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1F21FF-A262-4478-AE5A-65072284E889}"/>
              </a:ext>
            </a:extLst>
          </p:cNvPr>
          <p:cNvSpPr txBox="1"/>
          <p:nvPr/>
        </p:nvSpPr>
        <p:spPr>
          <a:xfrm>
            <a:off x="72008" y="4669042"/>
            <a:ext cx="6682753" cy="1384995"/>
          </a:xfrm>
          <a:prstGeom prst="wedgeRectCallout">
            <a:avLst>
              <a:gd name="adj1" fmla="val 57440"/>
              <a:gd name="adj2" fmla="val -4966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 програми з гістограмою показника успішності учнів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9-А класу</a:t>
            </a:r>
          </a:p>
        </p:txBody>
      </p:sp>
    </p:spTree>
    <p:extLst>
      <p:ext uri="{BB962C8B-B14F-4D97-AF65-F5344CB8AC3E}">
        <p14:creationId xmlns:p14="http://schemas.microsoft.com/office/powerpoint/2010/main" xmlns="" val="386314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кругової 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круговій діаграмі кожному елементу послідовності відповідає сектор, градусна міра якого пропорційна величині елемента. Алгоритм побудови кругової діаграми: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E49FF4-834F-44CC-9342-5107496E3443}"/>
              </a:ext>
            </a:extLst>
          </p:cNvPr>
          <p:cNvSpPr txBox="1"/>
          <p:nvPr/>
        </p:nvSpPr>
        <p:spPr>
          <a:xfrm>
            <a:off x="72008" y="3123886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обчислити суму елементів послідовності: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5054C4B-6267-4EFD-BAE6-E3E93E049E72}"/>
                  </a:ext>
                </a:extLst>
              </p:cNvPr>
              <p:cNvSpPr txBox="1"/>
              <p:nvPr/>
            </p:nvSpPr>
            <p:spPr>
              <a:xfrm>
                <a:off x="72008" y="3769713"/>
                <a:ext cx="12050142" cy="260872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6000" b="1" i="1" kern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6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6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6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6000" b="1" i="1" kern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60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60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uk-UA" sz="6000" b="1" i="1" kern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054C4B-6267-4EFD-BAE6-E3E93E04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769713"/>
                <a:ext cx="12050142" cy="260872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8877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кругової 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EA99C0-7399-42F3-8C87-0D727E98C103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величину сектора, що відповідає кожній величині: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F5ADB79-8EB9-4153-896D-48D364ED338D}"/>
                  </a:ext>
                </a:extLst>
              </p:cNvPr>
              <p:cNvSpPr txBox="1"/>
              <p:nvPr/>
            </p:nvSpPr>
            <p:spPr>
              <a:xfrm>
                <a:off x="72008" y="2847486"/>
                <a:ext cx="12050142" cy="168680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6000" b="1" i="1" kern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b="1" i="1" kern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60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60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6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  <m:r>
                        <a:rPr lang="uk-UA" sz="60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60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en-US" sz="60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uk-UA" sz="6000" b="1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b="1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60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60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6000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  <m:r>
                        <a:rPr lang="uk-UA" sz="6000" b="1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6000" b="1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en-US" sz="60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</m:t>
                      </m:r>
                      <m:f>
                        <m:fPr>
                          <m:ctrlPr>
                            <a:rPr lang="uk-UA" sz="6000" b="1" i="1" ker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b="1" i="1" ker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60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60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6000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  <m:r>
                        <a:rPr lang="uk-UA" sz="6000" b="1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6000" b="1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</m:oMath>
                  </m:oMathPara>
                </a14:m>
                <a:endParaRPr lang="uk-UA" sz="6000" b="1" i="1" kern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5ADB79-8EB9-4153-896D-48D364ED3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847486"/>
                <a:ext cx="12050142" cy="16868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611C8E-FFCA-4FD8-AA7B-B30B963B0933}"/>
              </a:ext>
            </a:extLst>
          </p:cNvPr>
          <p:cNvSpPr txBox="1"/>
          <p:nvPr/>
        </p:nvSpPr>
        <p:spPr>
          <a:xfrm>
            <a:off x="72008" y="4620992"/>
            <a:ext cx="959310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побудувати всі сектори діаграми (у результаті сектори утворюють повний круг).</a:t>
            </a:r>
          </a:p>
        </p:txBody>
      </p:sp>
      <p:pic>
        <p:nvPicPr>
          <p:cNvPr id="2050" name="Picture 2" descr="analysis, analytics, diagram, graph, pie, presentation icon">
            <a:extLst>
              <a:ext uri="{FF2B5EF4-FFF2-40B4-BE49-F238E27FC236}">
                <a16:creationId xmlns="" xmlns:a16="http://schemas.microsoft.com/office/drawing/2014/main" id="{BF64DFC2-EEDC-4D89-ACEB-F595DE87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9057" y="4620992"/>
            <a:ext cx="2155106" cy="21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81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кругової 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курсу 8 класу вам відомо, що для побудови сектора еліпса використовується графічний метод </a:t>
            </a:r>
            <a:r>
              <a:rPr lang="uk-UA" sz="2800" b="1" i="1" kern="0" dirty="0" err="1">
                <a:solidFill>
                  <a:srgbClr val="FFFF00"/>
                </a:solidFill>
              </a:rPr>
              <a:t>Canvas.Pie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12FBD8-6306-40E8-BF08-8F0E2BD9024E}"/>
              </a:ext>
            </a:extLst>
          </p:cNvPr>
          <p:cNvSpPr txBox="1"/>
          <p:nvPr/>
        </p:nvSpPr>
        <p:spPr>
          <a:xfrm>
            <a:off x="72008" y="2258400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Побудувати кругову діаграму прибутку підприємства за 4 квартали року на полотні об'єкта </a:t>
            </a:r>
            <a:r>
              <a:rPr lang="uk-UA" sz="2800" b="1" i="1" kern="0" dirty="0">
                <a:solidFill>
                  <a:srgbClr val="FFFF00"/>
                </a:solidFill>
              </a:rPr>
              <a:t>Image1</a:t>
            </a:r>
            <a:r>
              <a:rPr lang="uk-UA" sz="2800" b="1" i="1" kern="0" dirty="0">
                <a:solidFill>
                  <a:schemeClr val="bg1"/>
                </a:solidFill>
              </a:rPr>
              <a:t>, яке має ширину і довжину 160 пікселів.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="" xmlns:a16="http://schemas.microsoft.com/office/drawing/2014/main" id="{EC109F93-A40B-46FA-AE03-01BDBC874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8969666"/>
              </p:ext>
            </p:extLst>
          </p:nvPr>
        </p:nvGraphicFramePr>
        <p:xfrm>
          <a:off x="72008" y="3750925"/>
          <a:ext cx="12050142" cy="231648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214857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1995948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  <a:gridCol w="2015613">
                  <a:extLst>
                    <a:ext uri="{9D8B030D-6E8A-4147-A177-3AD203B41FA5}">
                      <a16:colId xmlns="" xmlns:a16="http://schemas.microsoft.com/office/drawing/2014/main" val="2757133184"/>
                    </a:ext>
                  </a:extLst>
                </a:gridCol>
                <a:gridCol w="1868129">
                  <a:extLst>
                    <a:ext uri="{9D8B030D-6E8A-4147-A177-3AD203B41FA5}">
                      <a16:colId xmlns="" xmlns:a16="http://schemas.microsoft.com/office/drawing/2014/main" val="4105264980"/>
                    </a:ext>
                  </a:extLst>
                </a:gridCol>
                <a:gridCol w="1955595">
                  <a:extLst>
                    <a:ext uri="{9D8B030D-6E8A-4147-A177-3AD203B41FA5}">
                      <a16:colId xmlns="" xmlns:a16="http://schemas.microsoft.com/office/drawing/2014/main" val="81087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28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І 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i="1" noProof="0" dirty="0"/>
                        <a:t>ІІ 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i="1" noProof="0" dirty="0"/>
                        <a:t>ІІІ 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i="1" noProof="0" dirty="0"/>
                        <a:t>І</a:t>
                      </a:r>
                      <a:r>
                        <a:rPr lang="en-US" sz="2800" i="1" noProof="0" dirty="0"/>
                        <a:t>V</a:t>
                      </a:r>
                      <a:r>
                        <a:rPr lang="uk-UA" sz="2800" i="1" noProof="0" dirty="0"/>
                        <a:t> 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i="1" noProof="0" dirty="0"/>
                        <a:t>Прибуток підприємства,</a:t>
                      </a:r>
                    </a:p>
                    <a:p>
                      <a:r>
                        <a:rPr lang="uk-UA" sz="2800" b="1" i="1" noProof="0" dirty="0"/>
                        <a:t>тис. грн.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/>
                        <a:t>40</a:t>
                      </a:r>
                      <a:endParaRPr lang="uk-UA" sz="28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701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кругової 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640CD1-3DE7-4016-B6D6-7956E14A0A2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Код процедури побудови діаграми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8D97B1-1D34-460D-91BE-FA6091BE09A7}"/>
              </a:ext>
            </a:extLst>
          </p:cNvPr>
          <p:cNvSpPr txBox="1"/>
          <p:nvPr/>
        </p:nvSpPr>
        <p:spPr>
          <a:xfrm>
            <a:off x="72008" y="180182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const</a:t>
            </a: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en-US" sz="2800" b="1" i="1" kern="0" dirty="0" err="1">
                <a:solidFill>
                  <a:schemeClr val="bg1"/>
                </a:solidFill>
              </a:rPr>
              <a:t>pr</a:t>
            </a:r>
            <a:r>
              <a:rPr lang="en-US" sz="2800" b="1" i="1" kern="0" dirty="0">
                <a:solidFill>
                  <a:schemeClr val="bg1"/>
                </a:solidFill>
              </a:rPr>
              <a:t>: array[1..4] of Integer = (100, 40, 80, 70);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cl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array[1..4] of </a:t>
            </a:r>
            <a:r>
              <a:rPr lang="en-US" sz="2800" b="1" i="1" kern="0" dirty="0" err="1">
                <a:solidFill>
                  <a:schemeClr val="bg1"/>
                </a:solidFill>
              </a:rPr>
              <a:t>TColor</a:t>
            </a:r>
            <a:r>
              <a:rPr lang="en-US" sz="2800" b="1" i="1" kern="0" dirty="0">
                <a:solidFill>
                  <a:schemeClr val="bg1"/>
                </a:solidFill>
              </a:rPr>
              <a:t> = (</a:t>
            </a:r>
            <a:r>
              <a:rPr lang="en-US" sz="2800" b="1" i="1" kern="0" dirty="0" err="1">
                <a:solidFill>
                  <a:schemeClr val="bg1"/>
                </a:solidFill>
              </a:rPr>
              <a:t>clBlue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cIGreen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clYellow</a:t>
            </a:r>
            <a:r>
              <a:rPr lang="en-US" sz="2800" b="1" i="1" kern="0" dirty="0">
                <a:solidFill>
                  <a:schemeClr val="bg1"/>
                </a:solidFill>
              </a:rPr>
              <a:t>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clRed</a:t>
            </a:r>
            <a:r>
              <a:rPr lang="en-US" sz="2800" b="1" i="1" kern="0" dirty="0">
                <a:solidFill>
                  <a:schemeClr val="bg1"/>
                </a:solidFill>
              </a:rPr>
              <a:t>);  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масив кольорів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і, </a:t>
            </a:r>
            <a:r>
              <a:rPr lang="en-US" sz="2800" b="1" i="1" kern="0" dirty="0">
                <a:solidFill>
                  <a:schemeClr val="bg1"/>
                </a:solidFill>
              </a:rPr>
              <a:t>sum: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  </a:t>
            </a:r>
            <a:r>
              <a:rPr lang="en-US" sz="2800" b="1" i="1" kern="0" dirty="0" err="1">
                <a:solidFill>
                  <a:schemeClr val="bg1"/>
                </a:solidFill>
              </a:rPr>
              <a:t>ps</a:t>
            </a:r>
            <a:r>
              <a:rPr lang="en-US" sz="2800" b="1" i="1" kern="0" dirty="0">
                <a:solidFill>
                  <a:schemeClr val="bg1"/>
                </a:solidFill>
              </a:rPr>
              <a:t>: Real; </a:t>
            </a:r>
            <a:r>
              <a:rPr lang="uk-UA" sz="2800" b="1" i="1" kern="0" dirty="0">
                <a:solidFill>
                  <a:schemeClr val="bg1"/>
                </a:solidFill>
              </a:rPr>
              <a:t>		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градусна міра</a:t>
            </a:r>
            <a:r>
              <a:rPr lang="en-US" sz="2800" i="1" kern="0" dirty="0">
                <a:solidFill>
                  <a:schemeClr val="bg1"/>
                </a:solidFill>
              </a:rPr>
              <a:t> </a:t>
            </a:r>
            <a:r>
              <a:rPr lang="uk-UA" sz="2800" i="1" kern="0" dirty="0">
                <a:solidFill>
                  <a:schemeClr val="bg1"/>
                </a:solidFill>
              </a:rPr>
              <a:t>сектора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  </a:t>
            </a:r>
            <a:r>
              <a:rPr lang="en-US" sz="2800" b="1" i="1" kern="0" dirty="0">
                <a:solidFill>
                  <a:schemeClr val="bg1"/>
                </a:solidFill>
              </a:rPr>
              <a:t>x0, y0; Integer; </a:t>
            </a: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координати центра діаграми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  </a:t>
            </a:r>
            <a:r>
              <a:rPr lang="en-US" sz="2800" b="1" i="1" kern="0" dirty="0" err="1">
                <a:solidFill>
                  <a:schemeClr val="bg1"/>
                </a:solidFill>
              </a:rPr>
              <a:t>wx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chemeClr val="bg1"/>
                </a:solidFill>
              </a:rPr>
              <a:t>wy</a:t>
            </a:r>
            <a:r>
              <a:rPr lang="en-US" sz="2800" b="1" i="1" kern="0" dirty="0">
                <a:solidFill>
                  <a:schemeClr val="bg1"/>
                </a:solidFill>
              </a:rPr>
              <a:t>: Integer; </a:t>
            </a: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координати першої точки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  </a:t>
            </a:r>
            <a:r>
              <a:rPr lang="en-US" sz="2800" b="1" i="1" kern="0" dirty="0">
                <a:solidFill>
                  <a:schemeClr val="bg1"/>
                </a:solidFill>
              </a:rPr>
              <a:t>x, </a:t>
            </a:r>
            <a:r>
              <a:rPr lang="uk-UA" sz="2800" b="1" i="1" kern="0" dirty="0">
                <a:solidFill>
                  <a:schemeClr val="bg1"/>
                </a:solidFill>
              </a:rPr>
              <a:t>у: </a:t>
            </a:r>
            <a:r>
              <a:rPr lang="en-US" sz="2800" b="1" i="1" kern="0" dirty="0">
                <a:solidFill>
                  <a:schemeClr val="bg1"/>
                </a:solidFill>
              </a:rPr>
              <a:t>Integer;  </a:t>
            </a:r>
            <a:r>
              <a:rPr lang="uk-UA" sz="2800" b="1" i="1" kern="0" dirty="0">
                <a:solidFill>
                  <a:schemeClr val="bg1"/>
                </a:solidFill>
              </a:rPr>
              <a:t>		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координати наступних точок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  </a:t>
            </a:r>
            <a:r>
              <a:rPr lang="en-US" sz="2800" b="1" i="1" kern="0" dirty="0">
                <a:solidFill>
                  <a:schemeClr val="bg1"/>
                </a:solidFill>
              </a:rPr>
              <a:t>r: Integer;       </a:t>
            </a:r>
            <a:r>
              <a:rPr lang="uk-UA" sz="2800" b="1" i="1" kern="0" dirty="0">
                <a:solidFill>
                  <a:schemeClr val="bg1"/>
                </a:solidFill>
              </a:rPr>
              <a:t>		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радіус</a:t>
            </a:r>
            <a:endParaRPr lang="en-US" sz="28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76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кругової 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640CD1-3DE7-4016-B6D6-7956E14A0A2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Код процедури побудови діаграми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8D97B1-1D34-460D-91BE-FA6091BE09A7}"/>
              </a:ext>
            </a:extLst>
          </p:cNvPr>
          <p:cNvSpPr txBox="1"/>
          <p:nvPr/>
        </p:nvSpPr>
        <p:spPr>
          <a:xfrm>
            <a:off x="72008" y="1801824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sum := 0;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4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sum := </a:t>
            </a:r>
            <a:r>
              <a:rPr lang="en-US" sz="2800" b="1" i="1" kern="0" dirty="0" err="1">
                <a:solidFill>
                  <a:schemeClr val="bg1"/>
                </a:solidFill>
              </a:rPr>
              <a:t>sum+pr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>
                <a:solidFill>
                  <a:schemeClr val="bg1"/>
                </a:solidFill>
              </a:rPr>
              <a:t>{ </a:t>
            </a:r>
            <a:r>
              <a:rPr lang="uk-UA" sz="2800" i="1" kern="0" dirty="0">
                <a:solidFill>
                  <a:schemeClr val="bg1"/>
                </a:solidFill>
              </a:rPr>
              <a:t>обчислення координат центра діаграми }</a:t>
            </a:r>
            <a:endParaRPr lang="en-US" sz="2800" i="1" kern="0" dirty="0">
              <a:solidFill>
                <a:schemeClr val="bg1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х0 := </a:t>
            </a:r>
            <a:r>
              <a:rPr lang="en-US" sz="2800" b="1" i="1" kern="0" dirty="0">
                <a:solidFill>
                  <a:schemeClr val="bg1"/>
                </a:solidFill>
              </a:rPr>
              <a:t>Image1.Width div 2; </a:t>
            </a:r>
            <a:r>
              <a:rPr lang="uk-UA" sz="2800" b="1" i="1" kern="0" dirty="0">
                <a:solidFill>
                  <a:schemeClr val="bg1"/>
                </a:solidFill>
              </a:rPr>
              <a:t>у0 := </a:t>
            </a:r>
            <a:r>
              <a:rPr lang="en-US" sz="2800" b="1" i="1" kern="0" dirty="0">
                <a:solidFill>
                  <a:schemeClr val="bg1"/>
                </a:solidFill>
              </a:rPr>
              <a:t>Image1.Height div 2;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r := Image1.Width div 2;		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обчислення радіуса</a:t>
            </a:r>
            <a:endParaRPr lang="en-US" sz="2800" i="1" kern="0" dirty="0">
              <a:solidFill>
                <a:schemeClr val="bg1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wx</a:t>
            </a:r>
            <a:r>
              <a:rPr lang="en-US" sz="2800" b="1" i="1" kern="0" dirty="0">
                <a:solidFill>
                  <a:schemeClr val="bg1"/>
                </a:solidFill>
              </a:rPr>
              <a:t> := x0+r; </a:t>
            </a:r>
            <a:r>
              <a:rPr lang="en-US" sz="2800" b="1" i="1" kern="0" dirty="0" err="1">
                <a:solidFill>
                  <a:schemeClr val="bg1"/>
                </a:solidFill>
              </a:rPr>
              <a:t>wy</a:t>
            </a:r>
            <a:r>
              <a:rPr lang="en-US" sz="2800" b="1" i="1" kern="0" dirty="0">
                <a:solidFill>
                  <a:schemeClr val="bg1"/>
                </a:solidFill>
              </a:rPr>
              <a:t> := </a:t>
            </a:r>
            <a:r>
              <a:rPr lang="en-US" sz="2800" b="1" i="1" kern="0" dirty="0" err="1">
                <a:solidFill>
                  <a:schemeClr val="bg1"/>
                </a:solidFill>
              </a:rPr>
              <a:t>yO</a:t>
            </a:r>
            <a:r>
              <a:rPr lang="en-US" sz="2800" b="1" i="1" kern="0" dirty="0">
                <a:solidFill>
                  <a:schemeClr val="bg1"/>
                </a:solidFill>
              </a:rPr>
              <a:t>;		</a:t>
            </a: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перша точка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ps</a:t>
            </a:r>
            <a:r>
              <a:rPr lang="en-US" sz="2800" b="1" i="1" kern="0" dirty="0">
                <a:solidFill>
                  <a:schemeClr val="bg1"/>
                </a:solidFill>
              </a:rPr>
              <a:t> := 0;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:= 1 </a:t>
            </a:r>
            <a:r>
              <a:rPr lang="en-US" sz="2800" b="1" i="1" kern="0" dirty="0">
                <a:solidFill>
                  <a:srgbClr val="FFFF00"/>
                </a:solidFill>
              </a:rPr>
              <a:t>to</a:t>
            </a:r>
            <a:r>
              <a:rPr lang="en-US" sz="2800" b="1" i="1" kern="0" dirty="0">
                <a:solidFill>
                  <a:schemeClr val="bg1"/>
                </a:solidFill>
              </a:rPr>
              <a:t> 4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	With</a:t>
            </a:r>
            <a:r>
              <a:rPr lang="en-US" sz="2800" b="1" i="1" kern="0" dirty="0">
                <a:solidFill>
                  <a:schemeClr val="bg1"/>
                </a:solidFill>
              </a:rPr>
              <a:t> Image1.Canvas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 err="1">
                <a:solidFill>
                  <a:schemeClr val="bg1"/>
                </a:solidFill>
              </a:rPr>
              <a:t>ps</a:t>
            </a:r>
            <a:r>
              <a:rPr lang="en-US" sz="2800" b="1" i="1" kern="0" dirty="0">
                <a:solidFill>
                  <a:schemeClr val="bg1"/>
                </a:solidFill>
              </a:rPr>
              <a:t> := ps+2*pi*</a:t>
            </a:r>
            <a:r>
              <a:rPr lang="en-US" sz="2800" b="1" i="1" kern="0" dirty="0" err="1">
                <a:solidFill>
                  <a:schemeClr val="bg1"/>
                </a:solidFill>
              </a:rPr>
              <a:t>pr</a:t>
            </a:r>
            <a:r>
              <a:rPr lang="en-US" sz="2800" b="1" i="1" kern="0" dirty="0">
                <a:solidFill>
                  <a:schemeClr val="bg1"/>
                </a:solidFill>
              </a:rPr>
              <a:t>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]/</a:t>
            </a:r>
            <a:r>
              <a:rPr lang="en-US" sz="2800" b="1" i="1" kern="0">
                <a:solidFill>
                  <a:schemeClr val="bg1"/>
                </a:solidFill>
              </a:rPr>
              <a:t>sum; 	</a:t>
            </a:r>
            <a:r>
              <a:rPr lang="en-US" sz="2800" i="1" kern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кут сектора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313437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кругової 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640CD1-3DE7-4016-B6D6-7956E14A0A2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Код процедури побудови діаграми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8D97B1-1D34-460D-91BE-FA6091BE09A7}"/>
              </a:ext>
            </a:extLst>
          </p:cNvPr>
          <p:cNvSpPr txBox="1"/>
          <p:nvPr/>
        </p:nvSpPr>
        <p:spPr>
          <a:xfrm>
            <a:off x="72008" y="1801824"/>
            <a:ext cx="12050142" cy="46628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i="1" kern="0" dirty="0">
                <a:solidFill>
                  <a:schemeClr val="bg1"/>
                </a:solidFill>
              </a:rPr>
              <a:t>{ обчислення координат х, у кінця дуги, що обмежує і-1 сектор}</a:t>
            </a:r>
            <a:endParaRPr lang="en-US" sz="2700" i="1" kern="0" dirty="0">
              <a:solidFill>
                <a:schemeClr val="bg1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		</a:t>
            </a:r>
            <a:r>
              <a:rPr lang="uk-UA" sz="2700" b="1" i="1" kern="0" dirty="0">
                <a:solidFill>
                  <a:schemeClr val="bg1"/>
                </a:solidFill>
              </a:rPr>
              <a:t>х := </a:t>
            </a:r>
            <a:r>
              <a:rPr lang="en-US" sz="2700" b="1" i="1" kern="0" dirty="0">
                <a:solidFill>
                  <a:schemeClr val="bg1"/>
                </a:solidFill>
              </a:rPr>
              <a:t>Round(x0+r*cos(ps1));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		</a:t>
            </a:r>
            <a:r>
              <a:rPr lang="uk-UA" sz="2700" b="1" i="1" kern="0" dirty="0">
                <a:solidFill>
                  <a:schemeClr val="bg1"/>
                </a:solidFill>
              </a:rPr>
              <a:t>у := </a:t>
            </a:r>
            <a:r>
              <a:rPr lang="en-US" sz="2700" b="1" i="1" kern="0" dirty="0">
                <a:solidFill>
                  <a:schemeClr val="bg1"/>
                </a:solidFill>
              </a:rPr>
              <a:t>Round(y0+r*sin(ps1)); </a:t>
            </a:r>
            <a:r>
              <a:rPr lang="en-US" sz="2700" b="1" i="1" kern="0" dirty="0" err="1">
                <a:solidFill>
                  <a:schemeClr val="bg1"/>
                </a:solidFill>
              </a:rPr>
              <a:t>Brush.Color</a:t>
            </a:r>
            <a:r>
              <a:rPr lang="en-US" sz="2700" b="1" i="1" kern="0" dirty="0">
                <a:solidFill>
                  <a:schemeClr val="bg1"/>
                </a:solidFill>
              </a:rPr>
              <a:t> := cl[</a:t>
            </a:r>
            <a:r>
              <a:rPr lang="en-US" sz="2700" b="1" i="1" kern="0" dirty="0" err="1">
                <a:solidFill>
                  <a:schemeClr val="bg1"/>
                </a:solidFill>
              </a:rPr>
              <a:t>i</a:t>
            </a:r>
            <a:r>
              <a:rPr lang="en-US" sz="2700" b="1" i="1" kern="0" dirty="0">
                <a:solidFill>
                  <a:schemeClr val="bg1"/>
                </a:solidFill>
              </a:rPr>
              <a:t>];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Pie(x0-r,y0-r, x0+r,y0+r, </a:t>
            </a:r>
            <a:r>
              <a:rPr lang="en-US" sz="2700" b="1" i="1" kern="0" dirty="0" err="1">
                <a:solidFill>
                  <a:schemeClr val="bg1"/>
                </a:solidFill>
              </a:rPr>
              <a:t>x,y</a:t>
            </a:r>
            <a:r>
              <a:rPr lang="en-US" sz="2700" b="1" i="1" kern="0" dirty="0">
                <a:solidFill>
                  <a:schemeClr val="bg1"/>
                </a:solidFill>
              </a:rPr>
              <a:t>, </a:t>
            </a:r>
            <a:r>
              <a:rPr lang="en-US" sz="2700" b="1" i="1" kern="0" dirty="0" err="1">
                <a:solidFill>
                  <a:schemeClr val="bg1"/>
                </a:solidFill>
              </a:rPr>
              <a:t>wx,wy</a:t>
            </a:r>
            <a:r>
              <a:rPr lang="en-US" sz="27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 err="1">
                <a:solidFill>
                  <a:schemeClr val="bg1"/>
                </a:solidFill>
              </a:rPr>
              <a:t>wx</a:t>
            </a:r>
            <a:r>
              <a:rPr lang="en-US" sz="2700" b="1" i="1" kern="0" dirty="0">
                <a:solidFill>
                  <a:schemeClr val="bg1"/>
                </a:solidFill>
              </a:rPr>
              <a:t> := x; </a:t>
            </a:r>
            <a:r>
              <a:rPr lang="en-US" sz="2700" b="1" i="1" kern="0" dirty="0" err="1">
                <a:solidFill>
                  <a:schemeClr val="bg1"/>
                </a:solidFill>
              </a:rPr>
              <a:t>wy</a:t>
            </a:r>
            <a:r>
              <a:rPr lang="en-US" sz="2700" b="1" i="1" kern="0" dirty="0">
                <a:solidFill>
                  <a:schemeClr val="bg1"/>
                </a:solidFill>
              </a:rPr>
              <a:t> := y;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	end</a:t>
            </a:r>
            <a:r>
              <a:rPr lang="en-US" sz="27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For</a:t>
            </a:r>
            <a:r>
              <a:rPr lang="en-US" sz="2700" b="1" i="1" kern="0" dirty="0">
                <a:solidFill>
                  <a:schemeClr val="bg1"/>
                </a:solidFill>
              </a:rPr>
              <a:t> </a:t>
            </a:r>
            <a:r>
              <a:rPr lang="uk-UA" sz="2700" b="1" i="1" kern="0" dirty="0">
                <a:solidFill>
                  <a:schemeClr val="bg1"/>
                </a:solidFill>
              </a:rPr>
              <a:t>і := 1 </a:t>
            </a:r>
            <a:r>
              <a:rPr lang="en-US" sz="2700" b="1" i="1" kern="0" dirty="0">
                <a:solidFill>
                  <a:srgbClr val="FFFF00"/>
                </a:solidFill>
              </a:rPr>
              <a:t>to</a:t>
            </a:r>
            <a:r>
              <a:rPr lang="en-US" sz="2700" b="1" i="1" kern="0" dirty="0">
                <a:solidFill>
                  <a:schemeClr val="bg1"/>
                </a:solidFill>
              </a:rPr>
              <a:t> 4 </a:t>
            </a:r>
            <a:r>
              <a:rPr lang="en-US" sz="2700" b="1" i="1" kern="0" dirty="0">
                <a:solidFill>
                  <a:srgbClr val="FFFF00"/>
                </a:solidFill>
              </a:rPr>
              <a:t>do</a:t>
            </a:r>
            <a:r>
              <a:rPr lang="en-US" sz="2700" b="1" i="1" kern="0" dirty="0">
                <a:solidFill>
                  <a:schemeClr val="bg1"/>
                </a:solidFill>
              </a:rPr>
              <a:t> </a:t>
            </a:r>
            <a:r>
              <a:rPr lang="en-US" sz="2700" i="1" kern="0" dirty="0">
                <a:solidFill>
                  <a:schemeClr val="bg1"/>
                </a:solidFill>
              </a:rPr>
              <a:t>//</a:t>
            </a:r>
            <a:r>
              <a:rPr lang="uk-UA" sz="2700" i="1" kern="0" dirty="0">
                <a:solidFill>
                  <a:schemeClr val="bg1"/>
                </a:solidFill>
              </a:rPr>
              <a:t>виведення прямокутників легенди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	With</a:t>
            </a:r>
            <a:r>
              <a:rPr lang="en-US" sz="2700" b="1" i="1" kern="0" dirty="0">
                <a:solidFill>
                  <a:schemeClr val="bg1"/>
                </a:solidFill>
              </a:rPr>
              <a:t> Form1.Canvas </a:t>
            </a:r>
            <a:r>
              <a:rPr lang="en-US" sz="2700" b="1" i="1" kern="0" dirty="0">
                <a:solidFill>
                  <a:srgbClr val="FFFF00"/>
                </a:solidFill>
              </a:rPr>
              <a:t>do</a:t>
            </a:r>
            <a:r>
              <a:rPr lang="en-US" sz="2700" b="1" i="1" kern="0" dirty="0">
                <a:solidFill>
                  <a:schemeClr val="bg1"/>
                </a:solidFill>
              </a:rPr>
              <a:t>   </a:t>
            </a:r>
            <a:r>
              <a:rPr lang="en-US" sz="2700" b="1" i="1" kern="0" dirty="0">
                <a:solidFill>
                  <a:srgbClr val="FFFF00"/>
                </a:solidFill>
              </a:rPr>
              <a:t>begin</a:t>
            </a:r>
            <a:endParaRPr lang="en-US" sz="2700" b="1" i="1" kern="0" dirty="0">
              <a:solidFill>
                <a:schemeClr val="bg1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		</a:t>
            </a:r>
            <a:r>
              <a:rPr lang="en-US" sz="2700" b="1" i="1" kern="0" dirty="0" err="1">
                <a:solidFill>
                  <a:schemeClr val="bg1"/>
                </a:solidFill>
              </a:rPr>
              <a:t>Brush.Color</a:t>
            </a:r>
            <a:r>
              <a:rPr lang="en-US" sz="2700" b="1" i="1" kern="0" dirty="0">
                <a:solidFill>
                  <a:schemeClr val="bg1"/>
                </a:solidFill>
              </a:rPr>
              <a:t> := d[</a:t>
            </a:r>
            <a:r>
              <a:rPr lang="en-US" sz="2700" b="1" i="1" kern="0" dirty="0" err="1">
                <a:solidFill>
                  <a:schemeClr val="bg1"/>
                </a:solidFill>
              </a:rPr>
              <a:t>i</a:t>
            </a:r>
            <a:r>
              <a:rPr lang="en-US" sz="2700" b="1" i="1" kern="0" dirty="0">
                <a:solidFill>
                  <a:schemeClr val="bg1"/>
                </a:solidFill>
              </a:rPr>
              <a:t>];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chemeClr val="bg1"/>
                </a:solidFill>
              </a:rPr>
              <a:t>		Rectangle(170,32+(i-1)*16,185,47+(i-1)*16);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end</a:t>
            </a:r>
            <a:r>
              <a:rPr lang="en-US" sz="2700" b="1" i="1" kern="0" dirty="0">
                <a:solidFill>
                  <a:schemeClr val="bg1"/>
                </a:solidFill>
              </a:rPr>
              <a:t>; </a:t>
            </a:r>
            <a:r>
              <a:rPr lang="en-US" sz="2700" b="1" i="1" kern="0" dirty="0">
                <a:solidFill>
                  <a:srgbClr val="FFFF00"/>
                </a:solidFill>
              </a:rPr>
              <a:t>end</a:t>
            </a:r>
            <a:r>
              <a:rPr lang="en-US" sz="27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99876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кругової діаграми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AAEAE0-520A-4FE4-887D-047C3D1F46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0905" y="1196763"/>
            <a:ext cx="5072421" cy="548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business, company, enterprise icon">
            <a:extLst>
              <a:ext uri="{FF2B5EF4-FFF2-40B4-BE49-F238E27FC236}">
                <a16:creationId xmlns="" xmlns:a16="http://schemas.microsoft.com/office/drawing/2014/main" id="{5F69CD19-74C9-4808-BE27-743212AAF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82" b="25072"/>
          <a:stretch/>
        </p:blipFill>
        <p:spPr bwMode="auto">
          <a:xfrm>
            <a:off x="768091" y="3081161"/>
            <a:ext cx="5398742" cy="3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790908" cy="1815882"/>
          </a:xfrm>
          <a:prstGeom prst="wedgeRectCallout">
            <a:avLst>
              <a:gd name="adj1" fmla="val 57786"/>
              <a:gd name="adj2" fmla="val 89032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 програми з круговою діаграмою прибутку підприємства за 4 квартали року</a:t>
            </a:r>
          </a:p>
        </p:txBody>
      </p:sp>
    </p:spTree>
    <p:extLst>
      <p:ext uri="{BB962C8B-B14F-4D97-AF65-F5344CB8AC3E}">
        <p14:creationId xmlns:p14="http://schemas.microsoft.com/office/powerpoint/2010/main" xmlns="" val="127648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Графік потрібний, якщо необхідно показати залежність даних від певного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аргумента</a:t>
            </a:r>
            <a:r>
              <a:rPr lang="uk-UA" sz="2800" b="1" i="1" kern="0" dirty="0">
                <a:solidFill>
                  <a:schemeClr val="bg1"/>
                </a:solidFill>
              </a:rPr>
              <a:t> (графік функції, графік температур).</a:t>
            </a:r>
          </a:p>
        </p:txBody>
      </p:sp>
      <p:pic>
        <p:nvPicPr>
          <p:cNvPr id="3074" name="Picture 2" descr="Результат пошуку зображень за запитом &quot;графік функції&quot;">
            <a:extLst>
              <a:ext uri="{FF2B5EF4-FFF2-40B4-BE49-F238E27FC236}">
                <a16:creationId xmlns="" xmlns:a16="http://schemas.microsoft.com/office/drawing/2014/main" id="{361B836C-01B5-4AB4-94C1-D82E95D0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712" y="2643805"/>
            <a:ext cx="6774734" cy="394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Візуалізація елементів табличної величини за допомогою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курсу 8 класу ви знайомі з методами створення графічних примітивів і засобами налаштування властивостей </a:t>
            </a:r>
            <a:r>
              <a:rPr lang="uk-UA" sz="2800" b="1" i="1" kern="0" dirty="0" err="1">
                <a:solidFill>
                  <a:schemeClr val="bg1"/>
                </a:solidFill>
              </a:rPr>
              <a:t>автофігур</a:t>
            </a:r>
            <a:r>
              <a:rPr lang="uk-UA" sz="2800" b="1" i="1" kern="0" dirty="0">
                <a:solidFill>
                  <a:schemeClr val="bg1"/>
                </a:solidFill>
              </a:rPr>
              <a:t> у середовищі програмування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Lazarus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A96A57-F847-47F1-937A-F6715C22B7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24" y="3337869"/>
            <a:ext cx="11199710" cy="209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A089430-2293-4F61-8249-B96B92541751}"/>
              </a:ext>
            </a:extLst>
          </p:cNvPr>
          <p:cNvSpPr/>
          <p:nvPr/>
        </p:nvSpPr>
        <p:spPr>
          <a:xfrm>
            <a:off x="5347891" y="4315490"/>
            <a:ext cx="993915" cy="9251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515D9ECC-F146-46AD-AE12-14E5CAD97ABF}"/>
              </a:ext>
            </a:extLst>
          </p:cNvPr>
          <p:cNvSpPr/>
          <p:nvPr/>
        </p:nvSpPr>
        <p:spPr>
          <a:xfrm rot="18900000">
            <a:off x="5986007" y="37412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97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побудови графіка змін табличної величини: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C71854-03CD-45FB-8925-690E31B28737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побудувати координатні осі;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29A4E2-C4FC-4043-8A28-434A1861B1D5}"/>
              </a:ext>
            </a:extLst>
          </p:cNvPr>
          <p:cNvSpPr txBox="1"/>
          <p:nvPr/>
        </p:nvSpPr>
        <p:spPr>
          <a:xfrm>
            <a:off x="72008" y="24165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вивести імена категорій;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AABA68-24B4-4A63-822F-40C7B02F0E32}"/>
              </a:ext>
            </a:extLst>
          </p:cNvPr>
          <p:cNvSpPr txBox="1"/>
          <p:nvPr/>
        </p:nvSpPr>
        <p:spPr>
          <a:xfrm>
            <a:off x="67146" y="3026517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побудувати відрізки від точки,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622638-DDF6-4E56-B567-1C2C0A277385}"/>
              </a:ext>
            </a:extLst>
          </p:cNvPr>
          <p:cNvSpPr txBox="1"/>
          <p:nvPr/>
        </p:nvSpPr>
        <p:spPr>
          <a:xfrm>
            <a:off x="67146" y="44807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151D61-72AD-4979-B8EB-8C4AF64DDA02}"/>
              </a:ext>
            </a:extLst>
          </p:cNvPr>
          <p:cNvSpPr txBox="1"/>
          <p:nvPr/>
        </p:nvSpPr>
        <p:spPr>
          <a:xfrm>
            <a:off x="67146" y="3636435"/>
            <a:ext cx="4472653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(і—1, </a:t>
            </a:r>
            <a:r>
              <a:rPr lang="en-US" sz="4000" b="1" i="1" kern="0" dirty="0">
                <a:solidFill>
                  <a:schemeClr val="bg1"/>
                </a:solidFill>
              </a:rPr>
              <a:t>f(</a:t>
            </a:r>
            <a:r>
              <a:rPr lang="en-US" sz="4000" b="1" i="1" kern="0" dirty="0" err="1">
                <a:solidFill>
                  <a:schemeClr val="bg1"/>
                </a:solidFill>
              </a:rPr>
              <a:t>i</a:t>
            </a:r>
            <a:r>
              <a:rPr lang="en-US" sz="4000" b="1" i="1" kern="0" dirty="0">
                <a:solidFill>
                  <a:schemeClr val="bg1"/>
                </a:solidFill>
              </a:rPr>
              <a:t>-</a:t>
            </a:r>
            <a:r>
              <a:rPr lang="uk-UA" sz="4000" b="1" i="1" kern="0" dirty="0">
                <a:solidFill>
                  <a:schemeClr val="bg1"/>
                </a:solidFill>
              </a:rPr>
              <a:t>1</a:t>
            </a:r>
            <a:r>
              <a:rPr lang="en-US" sz="4000" b="1" i="1" kern="0" dirty="0">
                <a:solidFill>
                  <a:schemeClr val="bg1"/>
                </a:solidFill>
              </a:rPr>
              <a:t>))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DB94A6-3F0D-425D-9E84-B01D63FACD29}"/>
              </a:ext>
            </a:extLst>
          </p:cNvPr>
          <p:cNvSpPr txBox="1"/>
          <p:nvPr/>
        </p:nvSpPr>
        <p:spPr>
          <a:xfrm>
            <a:off x="7644633" y="3636435"/>
            <a:ext cx="4472653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(і, </a:t>
            </a:r>
            <a:r>
              <a:rPr lang="en-US" sz="4000" b="1" i="1" kern="0" dirty="0">
                <a:solidFill>
                  <a:schemeClr val="bg1"/>
                </a:solidFill>
              </a:rPr>
              <a:t>f</a:t>
            </a:r>
            <a:r>
              <a:rPr lang="uk-UA" sz="4000" b="1" i="1" kern="0" dirty="0">
                <a:solidFill>
                  <a:schemeClr val="bg1"/>
                </a:solidFill>
              </a:rPr>
              <a:t>(і))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9271FC-06CA-4FCB-9643-F5CE7F143856}"/>
              </a:ext>
            </a:extLst>
          </p:cNvPr>
          <p:cNvSpPr txBox="1"/>
          <p:nvPr/>
        </p:nvSpPr>
        <p:spPr>
          <a:xfrm>
            <a:off x="4657785" y="3636435"/>
            <a:ext cx="286886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до точки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24553B-ECBC-4C28-9CD1-9168E01F2699}"/>
              </a:ext>
            </a:extLst>
          </p:cNvPr>
          <p:cNvSpPr txBox="1"/>
          <p:nvPr/>
        </p:nvSpPr>
        <p:spPr>
          <a:xfrm>
            <a:off x="2185888" y="5140375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номер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1A1EE87D-E068-420C-9993-7084DBFE89C9}"/>
              </a:ext>
            </a:extLst>
          </p:cNvPr>
          <p:cNvSpPr/>
          <p:nvPr/>
        </p:nvSpPr>
        <p:spPr>
          <a:xfrm>
            <a:off x="67146" y="5140375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C34C609-5C37-4EBE-80C4-7C760A49F939}"/>
              </a:ext>
            </a:extLst>
          </p:cNvPr>
          <p:cNvSpPr txBox="1"/>
          <p:nvPr/>
        </p:nvSpPr>
        <p:spPr>
          <a:xfrm>
            <a:off x="2181026" y="5750293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значення і-го елемента в масиві даних.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76A9E1B0-95B4-4805-A133-70D450EEC59A}"/>
              </a:ext>
            </a:extLst>
          </p:cNvPr>
          <p:cNvSpPr/>
          <p:nvPr/>
        </p:nvSpPr>
        <p:spPr>
          <a:xfrm>
            <a:off x="62284" y="5750293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f(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6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7" y="1196763"/>
            <a:ext cx="690889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Користуючись даними попереднього прикладу, побудувати графік змін у прибутку підприємства за 4 квартали року на полотні об'єкта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яке має ширину і довжину 160 пікселів.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9EDDAF-EC33-4844-8822-320352E50735}"/>
              </a:ext>
            </a:extLst>
          </p:cNvPr>
          <p:cNvSpPr txBox="1"/>
          <p:nvPr/>
        </p:nvSpPr>
        <p:spPr>
          <a:xfrm>
            <a:off x="72008" y="444141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const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pr</a:t>
            </a:r>
            <a:r>
              <a:rPr lang="en-US" sz="2800" b="1" i="1" kern="0" dirty="0">
                <a:solidFill>
                  <a:schemeClr val="bg1"/>
                </a:solidFill>
              </a:rPr>
              <a:t>: array </a:t>
            </a:r>
            <a:r>
              <a:rPr lang="uk-UA" sz="2800" b="1" i="1" kern="0" dirty="0">
                <a:solidFill>
                  <a:schemeClr val="bg1"/>
                </a:solidFill>
              </a:rPr>
              <a:t>[1..4] </a:t>
            </a:r>
            <a:r>
              <a:rPr lang="en-US" sz="2800" b="1" i="1" kern="0" dirty="0">
                <a:solidFill>
                  <a:schemeClr val="bg1"/>
                </a:solidFill>
              </a:rPr>
              <a:t>of Integer = (100, 40, 80, 70); </a:t>
            </a: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chemeClr val="bg1"/>
                </a:solidFill>
              </a:rPr>
              <a:t>nom: array[1..4] of String = ('I', 'II', 'III', 'IV’);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i="1" kern="0" dirty="0">
                <a:solidFill>
                  <a:schemeClr val="bg1"/>
                </a:solidFill>
              </a:rPr>
              <a:t>{ </a:t>
            </a:r>
            <a:r>
              <a:rPr lang="uk-UA" sz="2800" i="1" kern="0" dirty="0">
                <a:solidFill>
                  <a:schemeClr val="bg1"/>
                </a:solidFill>
              </a:rPr>
              <a:t>масив імен категорій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  i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Integer;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0F644B1-B86A-490A-B713-90FF0B8A1F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5199" y="1196762"/>
            <a:ext cx="4986951" cy="310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060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A2B28B-FFC6-45AF-B948-1B17AFCABB9E}"/>
              </a:ext>
            </a:extLst>
          </p:cNvPr>
          <p:cNvSpPr txBox="1"/>
          <p:nvPr/>
        </p:nvSpPr>
        <p:spPr>
          <a:xfrm>
            <a:off x="72008" y="87230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Код процедури побудови діаграми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F730E4-39B0-4FBA-A55A-E06486D9AAFE}"/>
              </a:ext>
            </a:extLst>
          </p:cNvPr>
          <p:cNvSpPr txBox="1"/>
          <p:nvPr/>
        </p:nvSpPr>
        <p:spPr>
          <a:xfrm>
            <a:off x="72008" y="1477368"/>
            <a:ext cx="12050142" cy="504753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  <a:r>
              <a:rPr lang="uk-UA" sz="2300" b="1" i="1" kern="0" dirty="0">
                <a:solidFill>
                  <a:srgbClr val="FFFF00"/>
                </a:solidFill>
              </a:rPr>
              <a:t>		</a:t>
            </a:r>
            <a:r>
              <a:rPr lang="en-US" sz="2300" i="1" kern="0" dirty="0">
                <a:solidFill>
                  <a:schemeClr val="bg1"/>
                </a:solidFill>
              </a:rPr>
              <a:t>{ </a:t>
            </a:r>
            <a:r>
              <a:rPr lang="uk-UA" sz="2300" i="1" kern="0" dirty="0">
                <a:solidFill>
                  <a:schemeClr val="bg1"/>
                </a:solidFill>
              </a:rPr>
              <a:t>побудова координатних осей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Image1.Canvas.Polyline ([Point (5,5), Point (5,150), Point (155,150)]);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Image1.Canvas.Polyline ([Point (2,8), Point (5,5), Point (9,9)]);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Image1.Canvas.Polyline ([Point (150,147), Point (155,150), Point (151,154)]);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i="1" kern="0" dirty="0">
                <a:solidFill>
                  <a:schemeClr val="bg1"/>
                </a:solidFill>
              </a:rPr>
              <a:t>{ </a:t>
            </a:r>
            <a:r>
              <a:rPr lang="uk-UA" sz="2300" i="1" kern="0" dirty="0">
                <a:solidFill>
                  <a:schemeClr val="bg1"/>
                </a:solidFill>
              </a:rPr>
              <a:t>виведення імен категорій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For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i</a:t>
            </a:r>
            <a:r>
              <a:rPr lang="en-US" sz="2300" b="1" i="1" kern="0" dirty="0">
                <a:solidFill>
                  <a:schemeClr val="bg1"/>
                </a:solidFill>
              </a:rPr>
              <a:t> := 1 </a:t>
            </a:r>
            <a:r>
              <a:rPr lang="en-US" sz="2300" b="1" i="1" kern="0" dirty="0">
                <a:solidFill>
                  <a:srgbClr val="FFFF00"/>
                </a:solidFill>
              </a:rPr>
              <a:t>to</a:t>
            </a:r>
            <a:r>
              <a:rPr lang="en-US" sz="2300" b="1" i="1" kern="0" dirty="0">
                <a:solidFill>
                  <a:schemeClr val="bg1"/>
                </a:solidFill>
              </a:rPr>
              <a:t> 4 </a:t>
            </a:r>
            <a:r>
              <a:rPr lang="en-US" sz="2300" b="1" i="1" kern="0" dirty="0">
                <a:solidFill>
                  <a:srgbClr val="FFFF00"/>
                </a:solidFill>
              </a:rPr>
              <a:t>do</a:t>
            </a:r>
            <a:r>
              <a:rPr lang="en-US" sz="2300" b="1" i="1" kern="0" dirty="0">
                <a:solidFill>
                  <a:schemeClr val="bg1"/>
                </a:solidFill>
              </a:rPr>
              <a:t> Image1.Canvas.TextOut (30*</a:t>
            </a:r>
            <a:r>
              <a:rPr lang="en-US" sz="2300" b="1" i="1" kern="0" dirty="0" err="1">
                <a:solidFill>
                  <a:schemeClr val="bg1"/>
                </a:solidFill>
              </a:rPr>
              <a:t>i</a:t>
            </a:r>
            <a:r>
              <a:rPr lang="en-US" sz="2300" b="1" i="1" kern="0" dirty="0">
                <a:solidFill>
                  <a:schemeClr val="bg1"/>
                </a:solidFill>
              </a:rPr>
              <a:t>, 152, Nom[</a:t>
            </a:r>
            <a:r>
              <a:rPr lang="en-US" sz="2300" b="1" i="1" kern="0" dirty="0" err="1">
                <a:solidFill>
                  <a:schemeClr val="bg1"/>
                </a:solidFill>
              </a:rPr>
              <a:t>i</a:t>
            </a:r>
            <a:r>
              <a:rPr lang="en-US" sz="2300" b="1" i="1" kern="0" dirty="0">
                <a:solidFill>
                  <a:schemeClr val="bg1"/>
                </a:solidFill>
              </a:rPr>
              <a:t>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i="1" kern="0" dirty="0">
                <a:solidFill>
                  <a:schemeClr val="bg1"/>
                </a:solidFill>
              </a:rPr>
              <a:t>{ </a:t>
            </a:r>
            <a:r>
              <a:rPr lang="uk-UA" sz="2300" i="1" kern="0" dirty="0">
                <a:solidFill>
                  <a:schemeClr val="bg1"/>
                </a:solidFill>
              </a:rPr>
              <a:t>встановлення олівця в початкову позицію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Image1.Canvas.MoveTo (5,150);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Image1.Canvas.Pen.Width := 3; { </a:t>
            </a:r>
            <a:r>
              <a:rPr lang="uk-UA" sz="2300" b="1" i="1" kern="0" dirty="0">
                <a:solidFill>
                  <a:schemeClr val="bg1"/>
                </a:solidFill>
              </a:rPr>
              <a:t>товщина олівця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Image1.Canvas.Pen.Color := </a:t>
            </a:r>
            <a:r>
              <a:rPr lang="en-US" sz="2300" b="1" i="1" kern="0" dirty="0" err="1">
                <a:solidFill>
                  <a:schemeClr val="bg1"/>
                </a:solidFill>
              </a:rPr>
              <a:t>clBlue</a:t>
            </a:r>
            <a:r>
              <a:rPr lang="en-US" sz="2300" b="1" i="1" kern="0" dirty="0">
                <a:solidFill>
                  <a:schemeClr val="bg1"/>
                </a:solidFill>
              </a:rPr>
              <a:t>; { </a:t>
            </a:r>
            <a:r>
              <a:rPr lang="uk-UA" sz="2300" b="1" i="1" kern="0" dirty="0">
                <a:solidFill>
                  <a:schemeClr val="bg1"/>
                </a:solidFill>
              </a:rPr>
              <a:t>колір олівця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i="1" kern="0" dirty="0">
                <a:solidFill>
                  <a:schemeClr val="bg1"/>
                </a:solidFill>
              </a:rPr>
              <a:t>{ малювання відрізків графіка 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For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i</a:t>
            </a:r>
            <a:r>
              <a:rPr lang="en-US" sz="2300" b="1" i="1" kern="0" dirty="0">
                <a:solidFill>
                  <a:schemeClr val="bg1"/>
                </a:solidFill>
              </a:rPr>
              <a:t> := 1 </a:t>
            </a:r>
            <a:r>
              <a:rPr lang="en-US" sz="2300" b="1" i="1" kern="0" dirty="0">
                <a:solidFill>
                  <a:srgbClr val="FFFF00"/>
                </a:solidFill>
              </a:rPr>
              <a:t>to</a:t>
            </a:r>
            <a:r>
              <a:rPr lang="en-US" sz="2300" b="1" i="1" kern="0" dirty="0">
                <a:solidFill>
                  <a:schemeClr val="bg1"/>
                </a:solidFill>
              </a:rPr>
              <a:t> 4 </a:t>
            </a:r>
            <a:r>
              <a:rPr lang="en-US" sz="2300" b="1" i="1" kern="0" dirty="0">
                <a:solidFill>
                  <a:srgbClr val="FFFF00"/>
                </a:solidFill>
              </a:rPr>
              <a:t>do</a:t>
            </a:r>
            <a:r>
              <a:rPr lang="en-US" sz="2300" b="1" i="1" kern="0" dirty="0">
                <a:solidFill>
                  <a:schemeClr val="bg1"/>
                </a:solidFill>
              </a:rPr>
              <a:t> Image1.Canvas.LineTo (30*</a:t>
            </a:r>
            <a:r>
              <a:rPr lang="en-US" sz="2300" b="1" i="1" kern="0" dirty="0" err="1">
                <a:solidFill>
                  <a:schemeClr val="bg1"/>
                </a:solidFill>
              </a:rPr>
              <a:t>i</a:t>
            </a:r>
            <a:r>
              <a:rPr lang="en-US" sz="2300" b="1" i="1" kern="0" dirty="0">
                <a:solidFill>
                  <a:schemeClr val="bg1"/>
                </a:solidFill>
              </a:rPr>
              <a:t>, 150-pr[</a:t>
            </a:r>
            <a:r>
              <a:rPr lang="en-US" sz="2300" b="1" i="1" kern="0" dirty="0" err="1">
                <a:solidFill>
                  <a:schemeClr val="bg1"/>
                </a:solidFill>
              </a:rPr>
              <a:t>i</a:t>
            </a:r>
            <a:r>
              <a:rPr lang="en-US" sz="2300" b="1" i="1" kern="0" dirty="0">
                <a:solidFill>
                  <a:schemeClr val="bg1"/>
                </a:solidFill>
              </a:rPr>
              <a:t>]);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	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	</a:t>
            </a: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181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E219BF-27EC-45D1-A5D9-6717F503D7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0699" y="1196763"/>
            <a:ext cx="5191955" cy="538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business, company, enterprise icon">
            <a:extLst>
              <a:ext uri="{FF2B5EF4-FFF2-40B4-BE49-F238E27FC236}">
                <a16:creationId xmlns="" xmlns:a16="http://schemas.microsoft.com/office/drawing/2014/main" id="{4FCA2EC6-47EA-462B-BCD3-4E7F97C9E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82" b="25072"/>
          <a:stretch/>
        </p:blipFill>
        <p:spPr bwMode="auto">
          <a:xfrm>
            <a:off x="768091" y="2776359"/>
            <a:ext cx="5398742" cy="3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712250" cy="1384995"/>
          </a:xfrm>
          <a:prstGeom prst="wedgeRectCallout">
            <a:avLst>
              <a:gd name="adj1" fmla="val 55338"/>
              <a:gd name="adj2" fmla="val 113614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 програми з графіком змін у прибутку підприємства за 4 квартали року.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73444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Фігура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3C2EC8-61D2-4011-BD73-8A3543513E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7315" y="1533198"/>
            <a:ext cx="9596390" cy="36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70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37,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-211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4" descr="Результат пошуку зображень за запитом &quot;lazarus icon&quot;">
            <a:extLst>
              <a:ext uri="{FF2B5EF4-FFF2-40B4-BE49-F238E27FC236}">
                <a16:creationId xmlns="" xmlns:a16="http://schemas.microsoft.com/office/drawing/2014/main" id="{671E0C38-517E-4B1B-A1C3-3BF7364A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by, bricks, developmenta, figures, geometric, shapes, toy icon">
            <a:extLst>
              <a:ext uri="{FF2B5EF4-FFF2-40B4-BE49-F238E27FC236}">
                <a16:creationId xmlns="" xmlns:a16="http://schemas.microsoft.com/office/drawing/2014/main" id="{3A9FA5DD-85D2-406F-8E14-D81273B1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8799" y="3622708"/>
            <a:ext cx="2416038" cy="24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побудови діаграми: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E73AE9-30F5-43B9-8474-56C97D20A03C}"/>
              </a:ext>
            </a:extLst>
          </p:cNvPr>
          <p:cNvSpPr txBox="1"/>
          <p:nvPr/>
        </p:nvSpPr>
        <p:spPr>
          <a:xfrm>
            <a:off x="72008" y="1806681"/>
            <a:ext cx="7341515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створити масив </a:t>
            </a:r>
            <a:r>
              <a:rPr lang="uk-UA" sz="2800" b="1" i="1" kern="0" dirty="0" err="1">
                <a:solidFill>
                  <a:schemeClr val="bg1"/>
                </a:solidFill>
              </a:rPr>
              <a:t>автофігур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Shape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розмірність якого співпадає з кількістю рядів даних у таблиці;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647C34-D5D3-42F5-97DF-BEC1A156BE76}"/>
              </a:ext>
            </a:extLst>
          </p:cNvPr>
          <p:cNvSpPr txBox="1"/>
          <p:nvPr/>
        </p:nvSpPr>
        <p:spPr>
          <a:xfrm>
            <a:off x="72008" y="3709261"/>
            <a:ext cx="7341515" cy="22467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задати   елементам   масиву  </a:t>
            </a:r>
            <a:r>
              <a:rPr lang="uk-UA" sz="2800" b="1" i="1" kern="0" dirty="0" err="1">
                <a:solidFill>
                  <a:srgbClr val="002060"/>
                </a:solidFill>
              </a:rPr>
              <a:t>автофігур</a:t>
            </a:r>
            <a:r>
              <a:rPr lang="uk-UA" sz="2800" b="1" i="1" kern="0" dirty="0">
                <a:solidFill>
                  <a:srgbClr val="002060"/>
                </a:solidFill>
              </a:rPr>
              <a:t>   значення   властивості  </a:t>
            </a:r>
            <a:r>
              <a:rPr lang="en-US" sz="2800" b="1" i="1" kern="0" dirty="0">
                <a:solidFill>
                  <a:srgbClr val="FF0000"/>
                </a:solidFill>
              </a:rPr>
              <a:t>Width</a:t>
            </a:r>
            <a:r>
              <a:rPr lang="en-US" sz="2800" b="1" i="1" kern="0" dirty="0">
                <a:solidFill>
                  <a:srgbClr val="002060"/>
                </a:solidFill>
              </a:rPr>
              <a:t>, </a:t>
            </a:r>
            <a:r>
              <a:rPr lang="uk-UA" sz="2800" b="1" i="1" kern="0" dirty="0">
                <a:solidFill>
                  <a:srgbClr val="002060"/>
                </a:solidFill>
              </a:rPr>
              <a:t>пропорційні значенням табличної величини.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01C8E-DE79-40A9-947A-A78F26DF8B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801824"/>
            <a:ext cx="4578350" cy="481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72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Відобразити у вигляді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лінійної діаграми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дані таблиці: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="" xmlns:a16="http://schemas.microsoft.com/office/drawing/2014/main" id="{DE2DAC35-22C6-4CD4-BDB6-881F32D8C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743332"/>
              </p:ext>
            </p:extLst>
          </p:nvPr>
        </p:nvGraphicFramePr>
        <p:xfrm>
          <a:off x="72008" y="2303255"/>
          <a:ext cx="12050142" cy="32004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5093756">
                  <a:extLst>
                    <a:ext uri="{9D8B030D-6E8A-4147-A177-3AD203B41FA5}">
                      <a16:colId xmlns="" xmlns:a16="http://schemas.microsoft.com/office/drawing/2014/main" val="2536893789"/>
                    </a:ext>
                  </a:extLst>
                </a:gridCol>
                <a:gridCol w="6956386">
                  <a:extLst>
                    <a:ext uri="{9D8B030D-6E8A-4147-A177-3AD203B41FA5}">
                      <a16:colId xmlns="" xmlns:a16="http://schemas.microsoft.com/office/drawing/2014/main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i="1" noProof="0" dirty="0"/>
                        <a:t>Назва річки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i="1" noProof="0" dirty="0"/>
                        <a:t>Довжина в Україні, км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Дніпро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981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Дністер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705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Десна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591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Дунай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noProof="0" dirty="0"/>
                        <a:t>174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58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342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форму </a:t>
            </a: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компонент </a:t>
            </a:r>
            <a:r>
              <a:rPr lang="en-US" sz="2800" b="1" i="1" kern="0" dirty="0">
                <a:solidFill>
                  <a:srgbClr val="FFFF00"/>
                </a:solidFill>
              </a:rPr>
              <a:t>Panel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який використовується як контейнер для компонентів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</a:t>
            </a:r>
            <a:r>
              <a:rPr lang="en-US" sz="2800" b="1" i="1" kern="0" dirty="0">
                <a:solidFill>
                  <a:srgbClr val="FFFF00"/>
                </a:solidFill>
              </a:rPr>
              <a:t>Shape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BDC7AA-FED4-40BC-8170-1D67E68A19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201" y="2906982"/>
            <a:ext cx="11659663" cy="142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8A1CC54-85D8-4505-832C-0DB13B2C5872}"/>
              </a:ext>
            </a:extLst>
          </p:cNvPr>
          <p:cNvSpPr/>
          <p:nvPr/>
        </p:nvSpPr>
        <p:spPr>
          <a:xfrm>
            <a:off x="9815325" y="3517986"/>
            <a:ext cx="601977" cy="6425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E63AE23F-AFB5-43CC-93C1-2CB1AC80BCC3}"/>
              </a:ext>
            </a:extLst>
          </p:cNvPr>
          <p:cNvSpPr/>
          <p:nvPr/>
        </p:nvSpPr>
        <p:spPr>
          <a:xfrm rot="18900000">
            <a:off x="10004451" y="288844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DAAA33-A6E4-46F3-B23F-B7104627B202}"/>
              </a:ext>
            </a:extLst>
          </p:cNvPr>
          <p:cNvSpPr txBox="1"/>
          <p:nvPr/>
        </p:nvSpPr>
        <p:spPr>
          <a:xfrm>
            <a:off x="72008" y="4480772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панелі розмістимо компонент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властивостям якого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надамо</a:t>
            </a:r>
            <a:r>
              <a:rPr lang="uk-UA" sz="2800" b="1" i="1" kern="0" dirty="0">
                <a:solidFill>
                  <a:schemeClr val="bg1"/>
                </a:solidFill>
              </a:rPr>
              <a:t> значення: </a:t>
            </a:r>
            <a:r>
              <a:rPr lang="en-US" sz="2800" b="1" i="1" kern="0" dirty="0">
                <a:solidFill>
                  <a:srgbClr val="FFFF00"/>
                </a:solidFill>
              </a:rPr>
              <a:t>Stretch</a:t>
            </a:r>
            <a:r>
              <a:rPr lang="en-US" sz="2800" b="1" i="1" kern="0" dirty="0">
                <a:solidFill>
                  <a:schemeClr val="bg1"/>
                </a:solidFill>
              </a:rPr>
              <a:t> =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Align</a:t>
            </a:r>
            <a:r>
              <a:rPr lang="en-US" sz="2800" b="1" i="1" kern="0" dirty="0">
                <a:solidFill>
                  <a:schemeClr val="bg1"/>
                </a:solidFill>
              </a:rPr>
              <a:t> = </a:t>
            </a:r>
            <a:r>
              <a:rPr lang="en-US" sz="2800" b="1" i="1" kern="0" dirty="0" err="1">
                <a:solidFill>
                  <a:srgbClr val="FFFF00"/>
                </a:solidFill>
              </a:rPr>
              <a:t>alClient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того, щоб елемент </a:t>
            </a:r>
            <a:r>
              <a:rPr lang="en-US" sz="2800" b="1" i="1" kern="0" dirty="0">
                <a:solidFill>
                  <a:schemeClr val="bg1"/>
                </a:solidFill>
              </a:rPr>
              <a:t>Image </a:t>
            </a:r>
            <a:r>
              <a:rPr lang="uk-UA" sz="2800" b="1" i="1" kern="0" dirty="0">
                <a:solidFill>
                  <a:schemeClr val="bg1"/>
                </a:solidFill>
              </a:rPr>
              <a:t>займав увесь доступний простір елемента </a:t>
            </a:r>
            <a:r>
              <a:rPr lang="en-US" sz="2800" b="1" i="1" kern="0" dirty="0">
                <a:solidFill>
                  <a:srgbClr val="FFFF00"/>
                </a:solidFill>
              </a:rPr>
              <a:t>Panel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5729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Масив значень містить 4 елементи, тому на панель розмістимо 4 </a:t>
            </a:r>
            <a:r>
              <a:rPr lang="uk-UA" sz="2800" b="1" i="1" kern="0" dirty="0" err="1">
                <a:solidFill>
                  <a:schemeClr val="bg1"/>
                </a:solidFill>
              </a:rPr>
              <a:t>автофігури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Shape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Для створення легенди діаграми на форму </a:t>
            </a:r>
            <a:r>
              <a:rPr lang="uk-UA" sz="2800" b="1" i="1" kern="0" dirty="0" err="1">
                <a:solidFill>
                  <a:schemeClr val="bg1"/>
                </a:solidFill>
              </a:rPr>
              <a:t>додамо</a:t>
            </a:r>
            <a:r>
              <a:rPr lang="uk-UA" sz="2800" b="1" i="1" kern="0" dirty="0">
                <a:solidFill>
                  <a:schemeClr val="bg1"/>
                </a:solidFill>
              </a:rPr>
              <a:t> 4 компоненти </a:t>
            </a:r>
            <a:r>
              <a:rPr lang="en-US" sz="2800" b="1" i="1" kern="0" dirty="0">
                <a:solidFill>
                  <a:srgbClr val="FFFF00"/>
                </a:solidFill>
              </a:rPr>
              <a:t>Label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44417C8-41C7-4234-9781-B51A883C88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8334" y="2672530"/>
            <a:ext cx="6857490" cy="377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16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Об'єкти </a:t>
            </a:r>
            <a:r>
              <a:rPr lang="en-US" sz="2800" b="1" i="1" kern="0" dirty="0">
                <a:solidFill>
                  <a:srgbClr val="FFFF00"/>
                </a:solidFill>
              </a:rPr>
              <a:t>Shape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описуються типом даних </a:t>
            </a:r>
            <a:r>
              <a:rPr lang="en-US" sz="2800" b="1" i="1" kern="0" dirty="0" err="1">
                <a:solidFill>
                  <a:srgbClr val="FFFF00"/>
                </a:solidFill>
              </a:rPr>
              <a:t>TShape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У розділі опису глобальних змінних опишемо: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876700-8434-4F18-A70F-55A897EE3BC6}"/>
              </a:ext>
            </a:extLst>
          </p:cNvPr>
          <p:cNvSpPr txBox="1"/>
          <p:nvPr/>
        </p:nvSpPr>
        <p:spPr>
          <a:xfrm>
            <a:off x="72008" y="2228904"/>
            <a:ext cx="12050142" cy="132343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 err="1">
                <a:solidFill>
                  <a:schemeClr val="bg1"/>
                </a:solidFill>
              </a:rPr>
              <a:t>var</a:t>
            </a:r>
            <a:r>
              <a:rPr lang="en-US" sz="4000" b="1" i="1" kern="0" dirty="0">
                <a:solidFill>
                  <a:schemeClr val="bg1"/>
                </a:solidFill>
              </a:rPr>
              <a:t>   </a:t>
            </a:r>
            <a:r>
              <a:rPr lang="en-US" sz="4000" b="1" i="1" kern="0" dirty="0" err="1">
                <a:solidFill>
                  <a:schemeClr val="bg1"/>
                </a:solidFill>
              </a:rPr>
              <a:t>sh</a:t>
            </a:r>
            <a:r>
              <a:rPr lang="en-US" sz="4000" b="1" i="1" kern="0" dirty="0">
                <a:solidFill>
                  <a:schemeClr val="bg1"/>
                </a:solidFill>
              </a:rPr>
              <a:t>: array[1..4] of </a:t>
            </a:r>
            <a:r>
              <a:rPr lang="en-US" sz="4000" b="1" i="1" kern="0" dirty="0" err="1">
                <a:solidFill>
                  <a:schemeClr val="bg1"/>
                </a:solidFill>
              </a:rPr>
              <a:t>TShape</a:t>
            </a:r>
            <a:r>
              <a:rPr lang="en-US" sz="4000" b="1" i="1" kern="0" dirty="0">
                <a:solidFill>
                  <a:schemeClr val="bg1"/>
                </a:solidFill>
              </a:rPr>
              <a:t>;</a:t>
            </a:r>
            <a:endParaRPr lang="uk-UA" sz="40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i="1" kern="0" dirty="0">
                <a:solidFill>
                  <a:schemeClr val="bg1"/>
                </a:solidFill>
              </a:rPr>
              <a:t>// </a:t>
            </a:r>
            <a:r>
              <a:rPr lang="uk-UA" sz="4000" i="1" kern="0" dirty="0">
                <a:solidFill>
                  <a:schemeClr val="bg1"/>
                </a:solidFill>
              </a:rPr>
              <a:t>масив типу </a:t>
            </a:r>
            <a:r>
              <a:rPr lang="en-US" sz="4000" i="1" kern="0" dirty="0" err="1">
                <a:solidFill>
                  <a:schemeClr val="bg1"/>
                </a:solidFill>
              </a:rPr>
              <a:t>TShape</a:t>
            </a:r>
            <a:endParaRPr lang="en-US" sz="4000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A76063-EF79-4DD1-B75A-F1F08ED1D6D1}"/>
              </a:ext>
            </a:extLst>
          </p:cNvPr>
          <p:cNvSpPr txBox="1"/>
          <p:nvPr/>
        </p:nvSpPr>
        <p:spPr>
          <a:xfrm>
            <a:off x="72008" y="3645065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Таким чином, створено масив типу </a:t>
            </a:r>
            <a:r>
              <a:rPr lang="en-US" sz="2800" b="1" i="1" kern="0" dirty="0" err="1">
                <a:solidFill>
                  <a:srgbClr val="FFFF00"/>
                </a:solidFill>
              </a:rPr>
              <a:t>TShape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кожен елемент якого повинен бути </a:t>
            </a:r>
            <a:r>
              <a:rPr lang="uk-UA" sz="2800" b="1" i="1" kern="0" dirty="0" err="1">
                <a:solidFill>
                  <a:schemeClr val="bg1"/>
                </a:solidFill>
              </a:rPr>
              <a:t>автофігурою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Shape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Тепер можна працювати з </a:t>
            </a:r>
            <a:r>
              <a:rPr lang="uk-UA" sz="2800" b="1" i="1" kern="0" dirty="0" err="1">
                <a:solidFill>
                  <a:schemeClr val="bg1"/>
                </a:solidFill>
              </a:rPr>
              <a:t>автофігурами</a:t>
            </a:r>
            <a:r>
              <a:rPr lang="uk-UA" sz="2800" b="1" i="1" kern="0" dirty="0">
                <a:solidFill>
                  <a:schemeClr val="bg1"/>
                </a:solidFill>
              </a:rPr>
              <a:t>, звертаючись до них, як до елементів масиву: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4BC628-2804-4FDD-9779-6EF8CCCB72FB}"/>
              </a:ext>
            </a:extLst>
          </p:cNvPr>
          <p:cNvSpPr txBox="1"/>
          <p:nvPr/>
        </p:nvSpPr>
        <p:spPr>
          <a:xfrm>
            <a:off x="72008" y="5553669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 err="1">
                <a:solidFill>
                  <a:schemeClr val="bg1"/>
                </a:solidFill>
              </a:rPr>
              <a:t>sh</a:t>
            </a:r>
            <a:r>
              <a:rPr lang="en-US" sz="5400" b="1" i="1" kern="0" dirty="0">
                <a:solidFill>
                  <a:schemeClr val="bg1"/>
                </a:solidFill>
              </a:rPr>
              <a:t>[</a:t>
            </a:r>
            <a:r>
              <a:rPr lang="en-US" sz="5400" b="1" i="1" kern="0" dirty="0" err="1">
                <a:solidFill>
                  <a:schemeClr val="bg1"/>
                </a:solidFill>
              </a:rPr>
              <a:t>i</a:t>
            </a:r>
            <a:r>
              <a:rPr lang="en-US" sz="5400" b="1" i="1" kern="0" dirty="0">
                <a:solidFill>
                  <a:schemeClr val="bg1"/>
                </a:solidFill>
              </a:rPr>
              <a:t>]</a:t>
            </a:r>
            <a:endParaRPr lang="uk-UA" sz="54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62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лінійної діаграми з використанням компонента </a:t>
            </a:r>
            <a:r>
              <a:rPr lang="uk-UA" dirty="0" err="1"/>
              <a:t>Shape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Аналогічно можна створити масив типу </a:t>
            </a:r>
            <a:r>
              <a:rPr lang="en-US" sz="2800" b="1" i="1" kern="0" dirty="0" err="1">
                <a:solidFill>
                  <a:srgbClr val="FFFF00"/>
                </a:solidFill>
              </a:rPr>
              <a:t>TLabel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об'єктів </a:t>
            </a:r>
            <a:r>
              <a:rPr lang="en-US" sz="2800" b="1" i="1" kern="0" dirty="0">
                <a:solidFill>
                  <a:srgbClr val="FFFF00"/>
                </a:solidFill>
              </a:rPr>
              <a:t>Label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BDC3C3-1048-48D8-B0D8-C5C3ADBFA4AB}"/>
              </a:ext>
            </a:extLst>
          </p:cNvPr>
          <p:cNvSpPr txBox="1"/>
          <p:nvPr/>
        </p:nvSpPr>
        <p:spPr>
          <a:xfrm>
            <a:off x="72008" y="30148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Заповнення масивів відбувається під час створення форми: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D904C5-7100-43CC-A45B-A43E6BA27351}"/>
              </a:ext>
            </a:extLst>
          </p:cNvPr>
          <p:cNvSpPr txBox="1"/>
          <p:nvPr/>
        </p:nvSpPr>
        <p:spPr>
          <a:xfrm>
            <a:off x="72008" y="2228904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lb: array[1..4] of </a:t>
            </a:r>
            <a:r>
              <a:rPr lang="en-US" sz="4000" b="1" i="1" kern="0" dirty="0" err="1">
                <a:solidFill>
                  <a:schemeClr val="bg1"/>
                </a:solidFill>
              </a:rPr>
              <a:t>TLabel</a:t>
            </a:r>
            <a:r>
              <a:rPr lang="en-US" sz="4000" b="1" i="1" kern="0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DAF954-4B2A-4383-90FD-FA43698DCB92}"/>
              </a:ext>
            </a:extLst>
          </p:cNvPr>
          <p:cNvSpPr txBox="1"/>
          <p:nvPr/>
        </p:nvSpPr>
        <p:spPr>
          <a:xfrm>
            <a:off x="72008" y="4046965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chemeClr val="bg1"/>
                </a:solidFill>
              </a:rPr>
              <a:t>TForm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FormCreate</a:t>
            </a:r>
            <a:r>
              <a:rPr lang="en-US" sz="2800" b="1" i="1" kern="0" dirty="0">
                <a:solidFill>
                  <a:schemeClr val="bg1"/>
                </a:solidFill>
              </a:rPr>
              <a:t>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Image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Canvas.Brush.Color</a:t>
            </a:r>
            <a:r>
              <a:rPr lang="en-US" sz="2800" b="1" i="1" kern="0" dirty="0">
                <a:solidFill>
                  <a:schemeClr val="bg1"/>
                </a:solidFill>
              </a:rPr>
              <a:t> :=   </a:t>
            </a:r>
            <a:r>
              <a:rPr lang="en-US" sz="2800" b="1" i="1" kern="0" dirty="0" err="1">
                <a:solidFill>
                  <a:schemeClr val="bg1"/>
                </a:solidFill>
              </a:rPr>
              <a:t>clWhite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встановлюємо колір області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Image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 smtClean="0">
                <a:solidFill>
                  <a:schemeClr val="bg1"/>
                </a:solidFill>
              </a:rPr>
              <a:t>.</a:t>
            </a:r>
            <a:r>
              <a:rPr lang="en-US" sz="2800" b="1" i="1" kern="0" dirty="0" err="1" smtClean="0">
                <a:solidFill>
                  <a:schemeClr val="bg1"/>
                </a:solidFill>
              </a:rPr>
              <a:t>Canvas.FillRect</a:t>
            </a:r>
            <a:r>
              <a:rPr lang="en-US" sz="2800" b="1" i="1" kern="0" dirty="0" smtClean="0">
                <a:solidFill>
                  <a:schemeClr val="bg1"/>
                </a:solidFill>
              </a:rPr>
              <a:t>(Image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ClientRect</a:t>
            </a:r>
            <a:r>
              <a:rPr lang="en-US" sz="2800" b="1" i="1" kern="0" dirty="0">
                <a:solidFill>
                  <a:schemeClr val="bg1"/>
                </a:solidFill>
              </a:rPr>
              <a:t>);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0" dirty="0">
                <a:solidFill>
                  <a:schemeClr val="bg1"/>
                </a:solidFill>
              </a:rPr>
              <a:t>// </a:t>
            </a:r>
            <a:r>
              <a:rPr lang="uk-UA" sz="2800" i="1" kern="0" dirty="0">
                <a:solidFill>
                  <a:schemeClr val="bg1"/>
                </a:solidFill>
              </a:rPr>
              <a:t>побудови діаграми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26715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67907</TotalTime>
  <Words>1686</Words>
  <Application>Microsoft Office PowerPoint</Application>
  <PresentationFormat>Произвольный</PresentationFormat>
  <Paragraphs>284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Візуалізація елементів табличної величини </vt:lpstr>
      <vt:lpstr>Візуалізація елементів табличної величини за допомогою графічних примітивів</vt:lpstr>
      <vt:lpstr>Візуалізація елементів табличної величини за допомогою графічних примітивів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лінійної діаграми з використанням компонента Shape</vt:lpstr>
      <vt:lpstr>Побудова діаграм із використанням графічних методів</vt:lpstr>
      <vt:lpstr>Побудова діаграм із використанням графічних методів</vt:lpstr>
      <vt:lpstr>Побудова діаграм із використанням графічних методів</vt:lpstr>
      <vt:lpstr>Побудова діаграм із використанням графічних методів</vt:lpstr>
      <vt:lpstr>Побудова діаграм із використанням графічних методів</vt:lpstr>
      <vt:lpstr>Побудова діаграм із використанням графічних методів</vt:lpstr>
      <vt:lpstr>Побудова діаграм із використанням графічних методів</vt:lpstr>
      <vt:lpstr>Побудова діаграм із використанням графічних методів</vt:lpstr>
      <vt:lpstr>Побудова кругової діаграми</vt:lpstr>
      <vt:lpstr>Побудова кругової діаграми</vt:lpstr>
      <vt:lpstr>Побудова кругової діаграми</vt:lpstr>
      <vt:lpstr>Побудова кругової діаграми</vt:lpstr>
      <vt:lpstr>Побудова кругової діаграми</vt:lpstr>
      <vt:lpstr>Побудова кругової діаграми</vt:lpstr>
      <vt:lpstr>Побудова кругової діаграми</vt:lpstr>
      <vt:lpstr>Побудова графіка</vt:lpstr>
      <vt:lpstr>Побудова графіка</vt:lpstr>
      <vt:lpstr>Побудова графіка</vt:lpstr>
      <vt:lpstr>Побудова графіка</vt:lpstr>
      <vt:lpstr>Побудова графіка</vt:lpstr>
      <vt:lpstr>Розгадайте ребус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396</cp:revision>
  <dcterms:created xsi:type="dcterms:W3CDTF">2016-06-06T19:48:43Z</dcterms:created>
  <dcterms:modified xsi:type="dcterms:W3CDTF">2020-04-02T11:29:47Z</dcterms:modified>
</cp:coreProperties>
</file>