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803" r:id="rId3"/>
    <p:sldId id="1771" r:id="rId4"/>
    <p:sldId id="1772" r:id="rId5"/>
    <p:sldId id="1773" r:id="rId6"/>
    <p:sldId id="1775" r:id="rId7"/>
    <p:sldId id="1780" r:id="rId8"/>
    <p:sldId id="1781" r:id="rId9"/>
    <p:sldId id="1782" r:id="rId10"/>
    <p:sldId id="1776" r:id="rId11"/>
    <p:sldId id="1777" r:id="rId12"/>
    <p:sldId id="1783" r:id="rId13"/>
    <p:sldId id="1788" r:id="rId14"/>
    <p:sldId id="1789" r:id="rId15"/>
    <p:sldId id="1790" r:id="rId16"/>
    <p:sldId id="1784" r:id="rId17"/>
    <p:sldId id="1785" r:id="rId18"/>
    <p:sldId id="1791" r:id="rId19"/>
    <p:sldId id="1792" r:id="rId20"/>
    <p:sldId id="1793" r:id="rId21"/>
    <p:sldId id="1786" r:id="rId22"/>
    <p:sldId id="1794" r:id="rId23"/>
    <p:sldId id="1796" r:id="rId24"/>
    <p:sldId id="1795" r:id="rId25"/>
    <p:sldId id="1787" r:id="rId26"/>
    <p:sldId id="1797" r:id="rId27"/>
    <p:sldId id="1798" r:id="rId28"/>
    <p:sldId id="1801" r:id="rId29"/>
    <p:sldId id="1802" r:id="rId30"/>
    <p:sldId id="643" r:id="rId31"/>
    <p:sldId id="261" r:id="rId32"/>
    <p:sldId id="1804" r:id="rId33"/>
    <p:sldId id="304" r:id="rId3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9426B"/>
    <a:srgbClr val="13B1C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із теми 1 –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7AC3CCA-C797-4891-BE02-D94E43425B78}" styleName="Помір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89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7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>
        <a:solidFill>
          <a:srgbClr val="FF0000"/>
        </a:solidFill>
      </dgm:spPr>
      <dgm:t>
        <a:bodyPr/>
        <a:lstStyle/>
        <a:p>
          <a:r>
            <a:rPr lang="uk-UA" i="1" dirty="0"/>
            <a:t>написи,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/>
      <dgm:spPr>
        <a:solidFill>
          <a:srgbClr val="FF0000"/>
        </a:solidFill>
      </dgm:spPr>
      <dgm:t>
        <a:bodyPr/>
        <a:lstStyle/>
        <a:p>
          <a:r>
            <a:rPr lang="uk-UA" i="1" dirty="0"/>
            <a:t>прапорці,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/>
      <dgm:spPr>
        <a:solidFill>
          <a:srgbClr val="FF0000"/>
        </a:solidFill>
      </dgm:spPr>
      <dgm:t>
        <a:bodyPr/>
        <a:lstStyle/>
        <a:p>
          <a:r>
            <a:rPr lang="uk-UA" i="1" dirty="0">
              <a:solidFill>
                <a:schemeClr val="bg1"/>
              </a:solidFill>
            </a:rPr>
            <a:t>перемикачі,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/>
      <dgm:spPr>
        <a:solidFill>
          <a:srgbClr val="FF0000"/>
        </a:solidFill>
      </dgm:spPr>
      <dgm:t>
        <a:bodyPr/>
        <a:lstStyle/>
        <a:p>
          <a:r>
            <a:rPr lang="uk-UA" i="1" dirty="0"/>
            <a:t>графічні примітиви.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4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ru-RU"/>
        </a:p>
      </dgm:t>
    </dgm:pt>
    <dgm:pt modelId="{7DF117A4-BB7B-4C63-B83D-1D769ED77955}" type="pres">
      <dgm:prSet presAssocID="{BD77BD33-EC30-46AC-BD24-401E734F8176}" presName="extraNode" presStyleLbl="node1" presStyleIdx="0" presStyleCnt="4"/>
      <dgm:spPr/>
    </dgm:pt>
    <dgm:pt modelId="{79FA0555-FEE1-4173-AD86-0A4FAA4240E0}" type="pres">
      <dgm:prSet presAssocID="{BD77BD33-EC30-46AC-BD24-401E734F8176}" presName="dstNode" presStyleLbl="node1" presStyleIdx="0" presStyleCnt="4"/>
      <dgm:spPr/>
    </dgm:pt>
    <dgm:pt modelId="{EE2EA9E0-CBE5-43E4-BB02-325D168626A4}" type="pres">
      <dgm:prSet presAssocID="{D44B0D79-7F04-44B9-9C7C-CD28C17613D0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4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D2F74AD-5B6A-4346-8349-090AC68FEE9A}" type="pres">
      <dgm:prSet presAssocID="{1B81C372-925C-46FC-96B1-2F1AAF945560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4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6297F79-2755-4E7F-87B4-88629DD167EF}" type="pres">
      <dgm:prSet presAssocID="{FFF60420-B008-4E57-9B7A-8B5C4B8F1F0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4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97A966C-ADE1-481C-9602-29D743F1F5D5}" type="pres">
      <dgm:prSet presAssocID="{574467BF-CB95-4D99-A5FA-460B08A3B1C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4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4409248" y="-676269"/>
          <a:ext cx="5252945" cy="5252945"/>
        </a:xfrm>
        <a:prstGeom prst="blockArc">
          <a:avLst>
            <a:gd name="adj1" fmla="val 18900000"/>
            <a:gd name="adj2" fmla="val 2700000"/>
            <a:gd name="adj3" fmla="val 411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441968" y="299863"/>
          <a:ext cx="5979540" cy="600038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6281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i="1" kern="1200" dirty="0"/>
            <a:t>написи,</a:t>
          </a:r>
        </a:p>
      </dsp:txBody>
      <dsp:txXfrm>
        <a:off x="441968" y="299863"/>
        <a:ext cx="5979540" cy="600038"/>
      </dsp:txXfrm>
    </dsp:sp>
    <dsp:sp modelId="{27878C57-BBF6-4C22-88FA-1C3D4933722D}">
      <dsp:nvSpPr>
        <dsp:cNvPr id="0" name=""/>
        <dsp:cNvSpPr/>
      </dsp:nvSpPr>
      <dsp:spPr>
        <a:xfrm>
          <a:off x="66944" y="224858"/>
          <a:ext cx="750048" cy="750048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785984" y="1200076"/>
          <a:ext cx="5635524" cy="600038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6281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i="1" kern="1200" dirty="0"/>
            <a:t>прапорці,</a:t>
          </a:r>
        </a:p>
      </dsp:txBody>
      <dsp:txXfrm>
        <a:off x="785984" y="1200076"/>
        <a:ext cx="5635524" cy="600038"/>
      </dsp:txXfrm>
    </dsp:sp>
    <dsp:sp modelId="{E63EBB38-5984-4F74-98F1-254621592311}">
      <dsp:nvSpPr>
        <dsp:cNvPr id="0" name=""/>
        <dsp:cNvSpPr/>
      </dsp:nvSpPr>
      <dsp:spPr>
        <a:xfrm>
          <a:off x="410960" y="1125072"/>
          <a:ext cx="750048" cy="750048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785984" y="2100290"/>
          <a:ext cx="5635524" cy="600038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6281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i="1" kern="1200" dirty="0">
              <a:solidFill>
                <a:schemeClr val="bg1"/>
              </a:solidFill>
            </a:rPr>
            <a:t>перемикачі,</a:t>
          </a:r>
        </a:p>
      </dsp:txBody>
      <dsp:txXfrm>
        <a:off x="785984" y="2100290"/>
        <a:ext cx="5635524" cy="600038"/>
      </dsp:txXfrm>
    </dsp:sp>
    <dsp:sp modelId="{D13D7DA6-9D1E-4150-A6AE-C6ABC36166D5}">
      <dsp:nvSpPr>
        <dsp:cNvPr id="0" name=""/>
        <dsp:cNvSpPr/>
      </dsp:nvSpPr>
      <dsp:spPr>
        <a:xfrm>
          <a:off x="410960" y="2025285"/>
          <a:ext cx="750048" cy="750048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441968" y="3000504"/>
          <a:ext cx="5979540" cy="600038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6281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i="1" kern="1200" dirty="0"/>
            <a:t>графічні примітиви.</a:t>
          </a:r>
        </a:p>
      </dsp:txBody>
      <dsp:txXfrm>
        <a:off x="441968" y="3000504"/>
        <a:ext cx="5979540" cy="600038"/>
      </dsp:txXfrm>
    </dsp:sp>
    <dsp:sp modelId="{AA2029A9-878F-42BF-A694-5944B1AD983E}">
      <dsp:nvSpPr>
        <dsp:cNvPr id="0" name=""/>
        <dsp:cNvSpPr/>
      </dsp:nvSpPr>
      <dsp:spPr>
        <a:xfrm>
          <a:off x="66944" y="2925499"/>
          <a:ext cx="750048" cy="750048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8F7B198C-4D93-4D54-AE95-CB8EC82A8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023"/>
          <a:stretch/>
        </p:blipFill>
        <p:spPr>
          <a:xfrm>
            <a:off x="4005" y="0"/>
            <a:ext cx="4761672" cy="3761807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370286" y="3045082"/>
            <a:ext cx="244102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1</a:t>
            </a:r>
            <a:r>
              <a:rPr lang="uk-UA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0</a:t>
            </a:r>
          </a:p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uk-UA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(11)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64506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02.04.2020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0969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02.04.2020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6332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545104" y="700372"/>
            <a:ext cx="948605" cy="527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1</a:t>
            </a:r>
            <a: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0</a:t>
            </a:r>
            <a:b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</a:br>
            <a: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(11)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71739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02.04.2020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2391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02.04.2020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403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02.04.2020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7997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02.04.2020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6459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02.04.2020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4038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02.04.2020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3831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02.04.2020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389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02.04.2020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584394"/>
            <a:ext cx="7137066" cy="1801607"/>
          </a:xfrm>
        </p:spPr>
        <p:txBody>
          <a:bodyPr>
            <a:noAutofit/>
          </a:bodyPr>
          <a:lstStyle/>
          <a:p>
            <a:r>
              <a:rPr lang="uk-UA" sz="5400" dirty="0"/>
              <a:t>Створення форм за допомогою простих засобів</a:t>
            </a:r>
            <a:endParaRPr lang="uk-UA" sz="48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20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7" name="Групувати 6">
            <a:extLst>
              <a:ext uri="{FF2B5EF4-FFF2-40B4-BE49-F238E27FC236}">
                <a16:creationId xmlns="" xmlns:a16="http://schemas.microsoft.com/office/drawing/2014/main" id="{580DFE73-720E-4A26-9E42-EBC0A1B1646A}"/>
              </a:ext>
            </a:extLst>
          </p:cNvPr>
          <p:cNvGrpSpPr/>
          <p:nvPr/>
        </p:nvGrpSpPr>
        <p:grpSpPr>
          <a:xfrm>
            <a:off x="6562014" y="3662320"/>
            <a:ext cx="2314131" cy="2333067"/>
            <a:chOff x="4936414" y="2837275"/>
            <a:chExt cx="2545557" cy="2566387"/>
          </a:xfrm>
        </p:grpSpPr>
        <p:sp>
          <p:nvSpPr>
            <p:cNvPr id="8" name="Прямокутник 7">
              <a:extLst>
                <a:ext uri="{FF2B5EF4-FFF2-40B4-BE49-F238E27FC236}">
                  <a16:creationId xmlns="" xmlns:a16="http://schemas.microsoft.com/office/drawing/2014/main" id="{3488AA16-0965-45F7-A229-102143E754D5}"/>
                </a:ext>
              </a:extLst>
            </p:cNvPr>
            <p:cNvSpPr/>
            <p:nvPr/>
          </p:nvSpPr>
          <p:spPr>
            <a:xfrm>
              <a:off x="5009569" y="2909455"/>
              <a:ext cx="2453008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" name="Picture 2" descr="access, microsoft, ms, office, services, suite, windows icon">
              <a:extLst>
                <a:ext uri="{FF2B5EF4-FFF2-40B4-BE49-F238E27FC236}">
                  <a16:creationId xmlns="" xmlns:a16="http://schemas.microsoft.com/office/drawing/2014/main" id="{A0B84689-E109-4C27-99BC-05DBC26E65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1751" t="11207" r="11875" b="11792"/>
            <a:stretch/>
          </p:blipFill>
          <p:spPr bwMode="auto">
            <a:xfrm>
              <a:off x="4936414" y="2837275"/>
              <a:ext cx="2545557" cy="256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4" descr="dialog, field, fields, form, popup, window icon">
            <a:extLst>
              <a:ext uri="{FF2B5EF4-FFF2-40B4-BE49-F238E27FC236}">
                <a16:creationId xmlns="" xmlns:a16="http://schemas.microsoft.com/office/drawing/2014/main" id="{DC459873-C1DC-4085-A4C3-0D7BF6307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92448" y="3662320"/>
            <a:ext cx="2358596" cy="235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743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простих засобів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Усі перелічені засоби, крім </a:t>
            </a:r>
            <a:r>
              <a:rPr lang="uk-UA" sz="2800" b="1" i="1" kern="0" dirty="0">
                <a:solidFill>
                  <a:srgbClr val="FFFF00"/>
                </a:solidFill>
              </a:rPr>
              <a:t>Конструктора форм</a:t>
            </a:r>
            <a:r>
              <a:rPr lang="uk-UA" sz="2800" b="1" i="1" kern="0" dirty="0">
                <a:solidFill>
                  <a:schemeClr val="bg1"/>
                </a:solidFill>
              </a:rPr>
              <a:t>, є простими. Простими можна назвати засоби автоматичного створення форм, за допомогою яких можна створити форму фактично натисканням однієї кнопки.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142F867-B7D4-457B-926D-32B81E693F6C}"/>
              </a:ext>
            </a:extLst>
          </p:cNvPr>
          <p:cNvSpPr txBox="1"/>
          <p:nvPr/>
        </p:nvSpPr>
        <p:spPr>
          <a:xfrm>
            <a:off x="70929" y="3537922"/>
            <a:ext cx="10964933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Найпотужнішим інструментарієм створення форм є </a:t>
            </a:r>
            <a:r>
              <a:rPr lang="uk-UA" sz="2800" b="1" i="1" kern="0" dirty="0">
                <a:solidFill>
                  <a:srgbClr val="FFFF00"/>
                </a:solidFill>
              </a:rPr>
              <a:t>Конструктор форм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C841E9E-96A1-49B3-9CE1-29BA2FD5328A}"/>
              </a:ext>
            </a:extLst>
          </p:cNvPr>
          <p:cNvSpPr txBox="1"/>
          <p:nvPr/>
        </p:nvSpPr>
        <p:spPr>
          <a:xfrm>
            <a:off x="72090" y="4586419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Далі розглядається порядок створення форм за допомогою засобів: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0FEEF8DD-0C66-460E-BDCF-4AC6E9C0B59B}"/>
              </a:ext>
            </a:extLst>
          </p:cNvPr>
          <p:cNvSpPr/>
          <p:nvPr/>
        </p:nvSpPr>
        <p:spPr>
          <a:xfrm>
            <a:off x="70929" y="5634916"/>
            <a:ext cx="2887061" cy="106057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b="1" i="1" kern="0" dirty="0">
                <a:solidFill>
                  <a:schemeClr val="bg1"/>
                </a:solidFill>
              </a:rPr>
              <a:t>Форма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="" xmlns:a16="http://schemas.microsoft.com/office/drawing/2014/main" id="{8BF883FA-80D9-40F0-AADD-5EB6DA4F53F7}"/>
              </a:ext>
            </a:extLst>
          </p:cNvPr>
          <p:cNvSpPr/>
          <p:nvPr/>
        </p:nvSpPr>
        <p:spPr>
          <a:xfrm>
            <a:off x="3124059" y="5634916"/>
            <a:ext cx="2887061" cy="106057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Розділена форма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="" xmlns:a16="http://schemas.microsoft.com/office/drawing/2014/main" id="{A22B0A9B-F733-464F-805A-6E438311DDBD}"/>
              </a:ext>
            </a:extLst>
          </p:cNvPr>
          <p:cNvSpPr/>
          <p:nvPr/>
        </p:nvSpPr>
        <p:spPr>
          <a:xfrm>
            <a:off x="6177188" y="5634916"/>
            <a:ext cx="2887061" cy="106057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Кілька елементів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="" xmlns:a16="http://schemas.microsoft.com/office/drawing/2014/main" id="{AB99813D-D097-449D-BA23-D683338290A7}"/>
              </a:ext>
            </a:extLst>
          </p:cNvPr>
          <p:cNvSpPr/>
          <p:nvPr/>
        </p:nvSpPr>
        <p:spPr>
          <a:xfrm>
            <a:off x="9228471" y="5636834"/>
            <a:ext cx="2887061" cy="106057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Майстер форм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C6207D4-7272-4E44-9448-3AB6FE30F39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36410" y="3537922"/>
            <a:ext cx="977961" cy="9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8962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914" y="4019550"/>
            <a:ext cx="1183957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простих засобів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Засіб </a:t>
            </a:r>
            <a:r>
              <a:rPr lang="uk-UA" sz="2800" b="1" i="1" kern="0" dirty="0">
                <a:solidFill>
                  <a:srgbClr val="FFFF00"/>
                </a:solidFill>
              </a:rPr>
              <a:t>Форма</a:t>
            </a:r>
            <a:r>
              <a:rPr lang="uk-UA" sz="2800" b="1" i="1" kern="0" dirty="0">
                <a:solidFill>
                  <a:schemeClr val="bg1"/>
                </a:solidFill>
              </a:rPr>
              <a:t>. За допомогою цього засобу створюється форма з усіма полями таблиці або запиту. У формі в кожен момент часу відображається лише один запис. Для створення форми цим засобом необхідно в області переходів виділити (або відкрити) таблицю або запит і натиснути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Форма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8B3F5EB0-F6DD-4AD1-A834-25C1743DABD7}"/>
              </a:ext>
            </a:extLst>
          </p:cNvPr>
          <p:cNvSpPr/>
          <p:nvPr/>
        </p:nvSpPr>
        <p:spPr>
          <a:xfrm>
            <a:off x="4889681" y="4795673"/>
            <a:ext cx="549094" cy="78788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="" xmlns:a16="http://schemas.microsoft.com/office/drawing/2014/main" id="{D9F7D379-603E-48FF-B857-E50BC56542AB}"/>
              </a:ext>
            </a:extLst>
          </p:cNvPr>
          <p:cNvSpPr/>
          <p:nvPr/>
        </p:nvSpPr>
        <p:spPr>
          <a:xfrm rot="18900000">
            <a:off x="5196758" y="4229109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3366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простих засобів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Приклад 1.</a:t>
            </a:r>
            <a:r>
              <a:rPr lang="uk-UA" sz="2800" b="1" i="1" kern="0" dirty="0">
                <a:solidFill>
                  <a:schemeClr val="bg1"/>
                </a:solidFill>
              </a:rPr>
              <a:t> Створити форму з іменем </a:t>
            </a:r>
            <a:r>
              <a:rPr lang="uk-UA" sz="2800" b="1" i="1" kern="0" dirty="0">
                <a:solidFill>
                  <a:srgbClr val="FFFF00"/>
                </a:solidFill>
              </a:rPr>
              <a:t>Форма_1</a:t>
            </a:r>
            <a:r>
              <a:rPr lang="uk-UA" sz="2800" b="1" i="1" kern="0" dirty="0">
                <a:solidFill>
                  <a:schemeClr val="bg1"/>
                </a:solidFill>
              </a:rPr>
              <a:t> для таблиці </a:t>
            </a:r>
            <a:r>
              <a:rPr lang="uk-UA" sz="2800" b="1" i="1" kern="0" dirty="0">
                <a:solidFill>
                  <a:srgbClr val="FFFF00"/>
                </a:solidFill>
              </a:rPr>
              <a:t>ДОДАТКОВА</a:t>
            </a:r>
            <a:r>
              <a:rPr lang="uk-UA" sz="2800" b="1" i="1" kern="0" dirty="0">
                <a:solidFill>
                  <a:schemeClr val="bg1"/>
                </a:solidFill>
              </a:rPr>
              <a:t>. Згадаємо, що ця таблиця є складовою БД </a:t>
            </a:r>
            <a:r>
              <a:rPr lang="uk-UA" sz="2800" b="1" i="1" kern="0" dirty="0" smtClean="0">
                <a:solidFill>
                  <a:srgbClr val="FFFF00"/>
                </a:solidFill>
              </a:rPr>
              <a:t>Бібліотека</a:t>
            </a:r>
            <a:r>
              <a:rPr lang="en-US" sz="2800" b="1" i="1" kern="0" dirty="0" smtClean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і не має зв'язків з іншими таблицями бази даних.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AF75F99-A16E-4344-92FB-1FB2191EE770}"/>
              </a:ext>
            </a:extLst>
          </p:cNvPr>
          <p:cNvSpPr txBox="1"/>
          <p:nvPr/>
        </p:nvSpPr>
        <p:spPr>
          <a:xfrm>
            <a:off x="70929" y="3120473"/>
            <a:ext cx="9567057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Відкриваємо базу даних </a:t>
            </a:r>
            <a:r>
              <a:rPr lang="uk-UA" sz="2800" b="1" i="1" kern="0" dirty="0" smtClean="0">
                <a:solidFill>
                  <a:srgbClr val="FFFF00"/>
                </a:solidFill>
              </a:rPr>
              <a:t>Бібліотека</a:t>
            </a:r>
            <a:r>
              <a:rPr lang="en-US" sz="2800" b="1" i="1" kern="0" dirty="0" smtClean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і в області переходів виділяємо (або відкриваємо) таблицю </a:t>
            </a:r>
            <a:r>
              <a:rPr lang="uk-UA" sz="2800" b="1" i="1" kern="0" dirty="0">
                <a:solidFill>
                  <a:srgbClr val="FFFF00"/>
                </a:solidFill>
              </a:rPr>
              <a:t>ДОДАТКОВА</a:t>
            </a:r>
            <a:r>
              <a:rPr lang="uk-UA" sz="2800" b="1" i="1" kern="0" dirty="0">
                <a:solidFill>
                  <a:schemeClr val="bg1"/>
                </a:solidFill>
              </a:rPr>
              <a:t>. 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Створення</a:t>
            </a:r>
            <a:r>
              <a:rPr lang="uk-UA" sz="2800" b="1" i="1" kern="0" dirty="0">
                <a:solidFill>
                  <a:schemeClr val="bg1"/>
                </a:solidFill>
              </a:rPr>
              <a:t> в групі </a:t>
            </a:r>
            <a:r>
              <a:rPr lang="uk-UA" sz="2800" b="1" i="1" kern="0" dirty="0">
                <a:solidFill>
                  <a:srgbClr val="FFFF00"/>
                </a:solidFill>
              </a:rPr>
              <a:t>Форми</a:t>
            </a:r>
            <a:r>
              <a:rPr lang="uk-UA" sz="2800" b="1" i="1" kern="0" dirty="0">
                <a:solidFill>
                  <a:schemeClr val="bg1"/>
                </a:solidFill>
              </a:rPr>
              <a:t> натискаємо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Форма</a:t>
            </a:r>
            <a:r>
              <a:rPr lang="uk-UA" sz="2800" b="1" i="1" kern="0" dirty="0">
                <a:solidFill>
                  <a:schemeClr val="bg1"/>
                </a:solidFill>
              </a:rPr>
              <a:t>. У результаті відриється вікно форми.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858E190-6A59-4159-BFBF-AC3C87E9C60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72971" y="3120474"/>
            <a:ext cx="2348100" cy="2677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02641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простих засобів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7A51E7A-C8FF-4731-9993-552AEFB988AE}"/>
              </a:ext>
            </a:extLst>
          </p:cNvPr>
          <p:cNvSpPr txBox="1"/>
          <p:nvPr/>
        </p:nvSpPr>
        <p:spPr>
          <a:xfrm>
            <a:off x="70929" y="1806681"/>
            <a:ext cx="12050142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Зберігаємо форму, для чого на панелі швидкого доступу виконуємо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Зберегти</a:t>
            </a:r>
            <a:r>
              <a:rPr lang="uk-UA" sz="2800" b="1" i="1" kern="0" dirty="0">
                <a:solidFill>
                  <a:schemeClr val="bg1"/>
                </a:solidFill>
              </a:rPr>
              <a:t>. У вікні, що відкриється, вводимо ім'я </a:t>
            </a:r>
            <a:r>
              <a:rPr lang="uk-UA" sz="2800" b="1" i="1" kern="0" dirty="0">
                <a:solidFill>
                  <a:srgbClr val="FFFF00"/>
                </a:solidFill>
              </a:rPr>
              <a:t>Форма_1</a:t>
            </a:r>
            <a:r>
              <a:rPr lang="uk-UA" sz="2800" b="1" i="1" kern="0" dirty="0">
                <a:solidFill>
                  <a:schemeClr val="bg1"/>
                </a:solidFill>
              </a:rPr>
              <a:t> і натискаємо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ОК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D279D6C-0546-4A61-AD37-F0A4625165E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50184" y="3741543"/>
            <a:ext cx="5291632" cy="2611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54289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простих засобів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7A51E7A-C8FF-4731-9993-552AEFB988AE}"/>
              </a:ext>
            </a:extLst>
          </p:cNvPr>
          <p:cNvSpPr txBox="1"/>
          <p:nvPr/>
        </p:nvSpPr>
        <p:spPr>
          <a:xfrm>
            <a:off x="70929" y="1806681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Форма повинна мати вміст, зображений на рисунку.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DF2BFE0-FDF7-43E7-93F2-E856A067B6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0387" t="36258"/>
          <a:stretch/>
        </p:blipFill>
        <p:spPr>
          <a:xfrm>
            <a:off x="2069388" y="2408905"/>
            <a:ext cx="8053223" cy="3278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CD2FF77C-7DA0-4B1C-A20B-916FA05CB22F}"/>
              </a:ext>
            </a:extLst>
          </p:cNvPr>
          <p:cNvSpPr/>
          <p:nvPr/>
        </p:nvSpPr>
        <p:spPr>
          <a:xfrm>
            <a:off x="2484121" y="5181950"/>
            <a:ext cx="1668780" cy="26381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FA9E243-888B-4C07-9414-17F0FC2736A4}"/>
              </a:ext>
            </a:extLst>
          </p:cNvPr>
          <p:cNvSpPr txBox="1"/>
          <p:nvPr/>
        </p:nvSpPr>
        <p:spPr>
          <a:xfrm>
            <a:off x="70929" y="5814983"/>
            <a:ext cx="12050142" cy="830997"/>
          </a:xfrm>
          <a:prstGeom prst="wedgeRectCallout">
            <a:avLst>
              <a:gd name="adj1" fmla="val -25221"/>
              <a:gd name="adj2" fmla="val -98438"/>
            </a:avLst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00"/>
                </a:solidFill>
              </a:rPr>
              <a:t>Елементи навігації</a:t>
            </a:r>
            <a:r>
              <a:rPr lang="uk-UA" sz="2400" b="1" i="1" kern="0" dirty="0">
                <a:solidFill>
                  <a:srgbClr val="FFFFFF"/>
                </a:solidFill>
              </a:rPr>
              <a:t>, за допомогою яких можна перейти до будь-якого запису таблиці й виконати необхідне редагування записів.</a:t>
            </a:r>
          </a:p>
        </p:txBody>
      </p:sp>
    </p:spTree>
    <p:extLst>
      <p:ext uri="{BB962C8B-B14F-4D97-AF65-F5344CB8AC3E}">
        <p14:creationId xmlns:p14="http://schemas.microsoft.com/office/powerpoint/2010/main" xmlns="" val="2836376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простих засобів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7A51E7A-C8FF-4731-9993-552AEFB988AE}"/>
              </a:ext>
            </a:extLst>
          </p:cNvPr>
          <p:cNvSpPr txBox="1"/>
          <p:nvPr/>
        </p:nvSpPr>
        <p:spPr>
          <a:xfrm>
            <a:off x="70929" y="1806681"/>
            <a:ext cx="1205014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Закриваємо форму. Після цього її можна викликати в будь-який час, для чого слід установити курсор на імені форми й двічі клацнути кнопкою миші.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850199B-1B6A-4280-9E50-421A0C836E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35849"/>
          <a:stretch/>
        </p:blipFill>
        <p:spPr>
          <a:xfrm>
            <a:off x="1038225" y="3278374"/>
            <a:ext cx="10115550" cy="3299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58431983-8E4C-418D-BB80-0EABDF71FE7A}"/>
              </a:ext>
            </a:extLst>
          </p:cNvPr>
          <p:cNvSpPr/>
          <p:nvPr/>
        </p:nvSpPr>
        <p:spPr>
          <a:xfrm>
            <a:off x="1075703" y="5994051"/>
            <a:ext cx="1412227" cy="31340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="" xmlns:a16="http://schemas.microsoft.com/office/drawing/2014/main" id="{9C1ADF4E-F6D3-4F22-ADB1-CDE4C9F14D70}"/>
              </a:ext>
            </a:extLst>
          </p:cNvPr>
          <p:cNvSpPr/>
          <p:nvPr/>
        </p:nvSpPr>
        <p:spPr>
          <a:xfrm rot="18900000">
            <a:off x="1610758" y="5321586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6309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простих засобів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133882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Порядок створення форми з іменем </a:t>
            </a:r>
            <a:r>
              <a:rPr lang="uk-UA" sz="2700" b="1" i="1" kern="0" dirty="0">
                <a:solidFill>
                  <a:srgbClr val="FFFF00"/>
                </a:solidFill>
              </a:rPr>
              <a:t>Форма_2</a:t>
            </a:r>
            <a:r>
              <a:rPr lang="uk-UA" sz="2700" b="1" i="1" kern="0" dirty="0">
                <a:solidFill>
                  <a:schemeClr val="bg1"/>
                </a:solidFill>
              </a:rPr>
              <a:t> для таблиці </a:t>
            </a:r>
            <a:r>
              <a:rPr lang="uk-UA" sz="2700" b="1" i="1" kern="0" dirty="0">
                <a:solidFill>
                  <a:srgbClr val="FFFF00"/>
                </a:solidFill>
              </a:rPr>
              <a:t>МАГАЗИНИ</a:t>
            </a:r>
            <a:r>
              <a:rPr lang="uk-UA" sz="2700" b="1" i="1" kern="0" dirty="0">
                <a:solidFill>
                  <a:schemeClr val="bg1"/>
                </a:solidFill>
              </a:rPr>
              <a:t> принципово нічим не відрізняється від розглянутого раніше. Результат наведено на рисунку.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AB6F551-9163-465B-87A8-33CD6FCEAA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26779"/>
          <a:stretch/>
        </p:blipFill>
        <p:spPr>
          <a:xfrm>
            <a:off x="1240220" y="2654274"/>
            <a:ext cx="9711559" cy="3978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05665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простих засобів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До форми виведено запис магазина № 6 таблиці МАГАЗИНИ, під нею — усі записи таблиці КАДРИ, які пов'язані з виведеним записом таблиці МАГАЗИНИ.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ADC45A8-5DE8-4F8F-98AA-9DF7A67A52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70"/>
          <a:stretch/>
        </p:blipFill>
        <p:spPr>
          <a:xfrm>
            <a:off x="4773261" y="2693931"/>
            <a:ext cx="7346731" cy="40015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7BC381F-4997-4174-998A-FED54B10DFD5}"/>
              </a:ext>
            </a:extLst>
          </p:cNvPr>
          <p:cNvSpPr txBox="1"/>
          <p:nvPr/>
        </p:nvSpPr>
        <p:spPr>
          <a:xfrm>
            <a:off x="72007" y="2693931"/>
            <a:ext cx="4531523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Це зумовлене тим, що між зазначеними таблицями встановлено зв'язок.</a:t>
            </a:r>
          </a:p>
        </p:txBody>
      </p:sp>
    </p:spTree>
    <p:extLst>
      <p:ext uri="{BB962C8B-B14F-4D97-AF65-F5344CB8AC3E}">
        <p14:creationId xmlns:p14="http://schemas.microsoft.com/office/powerpoint/2010/main" xmlns="" val="4199272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простих засобів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Засіб </a:t>
            </a:r>
            <a:r>
              <a:rPr lang="uk-UA" sz="2800" b="1" i="1" kern="0" dirty="0">
                <a:solidFill>
                  <a:srgbClr val="FFFF00"/>
                </a:solidFill>
              </a:rPr>
              <a:t>Розділена форма</a:t>
            </a:r>
            <a:r>
              <a:rPr lang="uk-UA" sz="2800" b="1" i="1" kern="0" dirty="0">
                <a:solidFill>
                  <a:schemeClr val="bg1"/>
                </a:solidFill>
              </a:rPr>
              <a:t>. Цей засіб міститься в групі </a:t>
            </a:r>
            <a:r>
              <a:rPr lang="uk-UA" sz="2800" b="1" i="1" kern="0" dirty="0">
                <a:solidFill>
                  <a:srgbClr val="FFFF00"/>
                </a:solidFill>
              </a:rPr>
              <a:t>Додаткові форми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CCBD65D-2EE0-4768-B472-36B7AD3D355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41628" y="2297668"/>
            <a:ext cx="4878365" cy="3970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601C024-FE3D-4509-B4C2-B2F216012933}"/>
              </a:ext>
            </a:extLst>
          </p:cNvPr>
          <p:cNvSpPr txBox="1"/>
          <p:nvPr/>
        </p:nvSpPr>
        <p:spPr>
          <a:xfrm>
            <a:off x="72007" y="2297668"/>
            <a:ext cx="6980433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Форма за допомогою цього засобу також створюється на основі таблиці або запиту, виділеного (або відкритого) в області переходів. За цим засобом дані одночасно подаються у вигляді кількох записів таблиці та полів одного запису, який можна редагувати.</a:t>
            </a:r>
          </a:p>
        </p:txBody>
      </p:sp>
    </p:spTree>
    <p:extLst>
      <p:ext uri="{BB962C8B-B14F-4D97-AF65-F5344CB8AC3E}">
        <p14:creationId xmlns:p14="http://schemas.microsoft.com/office/powerpoint/2010/main" xmlns="" val="334431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простих засобів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Приклад 2.</a:t>
            </a:r>
            <a:r>
              <a:rPr lang="uk-UA" sz="2800" b="1" i="1" kern="0" dirty="0">
                <a:solidFill>
                  <a:schemeClr val="bg1"/>
                </a:solidFill>
              </a:rPr>
              <a:t> Створити форму з іменем </a:t>
            </a:r>
            <a:r>
              <a:rPr lang="uk-UA" sz="2800" b="1" i="1" kern="0" dirty="0">
                <a:solidFill>
                  <a:srgbClr val="FFFF00"/>
                </a:solidFill>
              </a:rPr>
              <a:t>Форма_3</a:t>
            </a:r>
            <a:r>
              <a:rPr lang="uk-UA" sz="2800" b="1" i="1" kern="0" dirty="0">
                <a:solidFill>
                  <a:schemeClr val="bg1"/>
                </a:solidFill>
              </a:rPr>
              <a:t> для запиту з іменем </a:t>
            </a:r>
            <a:r>
              <a:rPr lang="uk-UA" sz="2800" b="1" i="1" kern="0" dirty="0">
                <a:solidFill>
                  <a:srgbClr val="FFFF00"/>
                </a:solidFill>
              </a:rPr>
              <a:t>Запит_2</a:t>
            </a:r>
            <a:r>
              <a:rPr lang="uk-UA" sz="2800" b="1" i="1" kern="0" dirty="0">
                <a:solidFill>
                  <a:schemeClr val="bg1"/>
                </a:solidFill>
              </a:rPr>
              <a:t>. Згадаємо, що за допомогою </a:t>
            </a:r>
            <a:r>
              <a:rPr lang="uk-UA" sz="2800" b="1" i="1" kern="0" dirty="0">
                <a:solidFill>
                  <a:srgbClr val="FFFF00"/>
                </a:solidFill>
              </a:rPr>
              <a:t>Запиту_2</a:t>
            </a:r>
            <a:r>
              <a:rPr lang="uk-UA" sz="2800" b="1" i="1" kern="0" dirty="0">
                <a:solidFill>
                  <a:schemeClr val="bg1"/>
                </a:solidFill>
              </a:rPr>
              <a:t> з таблиць </a:t>
            </a:r>
            <a:r>
              <a:rPr lang="uk-UA" sz="2800" b="1" i="1" kern="0" dirty="0">
                <a:solidFill>
                  <a:srgbClr val="FFFF00"/>
                </a:solidFill>
              </a:rPr>
              <a:t>МАГАЗИНИ</a:t>
            </a:r>
            <a:r>
              <a:rPr lang="uk-UA" sz="2800" b="1" i="1" kern="0" dirty="0">
                <a:solidFill>
                  <a:schemeClr val="bg1"/>
                </a:solidFill>
              </a:rPr>
              <a:t> й </a:t>
            </a:r>
            <a:r>
              <a:rPr lang="uk-UA" sz="2800" b="1" i="1" kern="0" dirty="0">
                <a:solidFill>
                  <a:srgbClr val="FFFF00"/>
                </a:solidFill>
              </a:rPr>
              <a:t>КАДРИ</a:t>
            </a:r>
            <a:r>
              <a:rPr lang="uk-UA" sz="2800" b="1" i="1" kern="0" dirty="0">
                <a:solidFill>
                  <a:schemeClr val="bg1"/>
                </a:solidFill>
              </a:rPr>
              <a:t> відбиралися дані про диспетчерів із полями Номер магазина, Телефон, Прізвище, Посада й Освіта.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06A24AB-0197-4C6F-BE08-20CAC3351056}"/>
              </a:ext>
            </a:extLst>
          </p:cNvPr>
          <p:cNvSpPr txBox="1"/>
          <p:nvPr/>
        </p:nvSpPr>
        <p:spPr>
          <a:xfrm>
            <a:off x="70929" y="3572418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Виділяємо в області переходів </a:t>
            </a:r>
            <a:r>
              <a:rPr lang="uk-UA" sz="2800" b="1" i="1" kern="0" dirty="0">
                <a:solidFill>
                  <a:srgbClr val="FFFF00"/>
                </a:solidFill>
              </a:rPr>
              <a:t>Запит_2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E1A5CEF-8CAC-4842-B634-669E129B3CAA}"/>
              </a:ext>
            </a:extLst>
          </p:cNvPr>
          <p:cNvSpPr txBox="1"/>
          <p:nvPr/>
        </p:nvSpPr>
        <p:spPr>
          <a:xfrm>
            <a:off x="70929" y="4224524"/>
            <a:ext cx="8127140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Створення</a:t>
            </a:r>
            <a:r>
              <a:rPr lang="uk-UA" sz="2800" b="1" i="1" kern="0" dirty="0">
                <a:solidFill>
                  <a:schemeClr val="bg1"/>
                </a:solidFill>
              </a:rPr>
              <a:t> в групі </a:t>
            </a:r>
            <a:r>
              <a:rPr lang="uk-UA" sz="2800" b="1" i="1" kern="0" dirty="0">
                <a:solidFill>
                  <a:srgbClr val="FFFF00"/>
                </a:solidFill>
              </a:rPr>
              <a:t>Форми</a:t>
            </a:r>
            <a:r>
              <a:rPr lang="uk-UA" sz="2800" b="1" i="1" kern="0" dirty="0">
                <a:solidFill>
                  <a:schemeClr val="bg1"/>
                </a:solidFill>
              </a:rPr>
              <a:t> відкриваємо меню кнопки </a:t>
            </a:r>
            <a:r>
              <a:rPr lang="uk-UA" sz="2800" b="1" i="1" kern="0" dirty="0">
                <a:solidFill>
                  <a:srgbClr val="FFFF00"/>
                </a:solidFill>
              </a:rPr>
              <a:t>Додаткові форми</a:t>
            </a:r>
            <a:r>
              <a:rPr lang="uk-UA" sz="2800" b="1" i="1" kern="0" dirty="0">
                <a:solidFill>
                  <a:schemeClr val="bg1"/>
                </a:solidFill>
              </a:rPr>
              <a:t>, у якому виконуємо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Розділена форма</a:t>
            </a:r>
            <a:r>
              <a:rPr lang="uk-UA" sz="2800" b="1" i="1" kern="0" dirty="0">
                <a:solidFill>
                  <a:schemeClr val="bg1"/>
                </a:solidFill>
              </a:rPr>
              <a:t>.  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5B0B629-4BF7-4FB4-920E-5B63F96FF04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25982" y="4224524"/>
            <a:ext cx="3795089" cy="2246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9ED61A1A-8812-49A2-8FCE-CD8E7A6368F0}"/>
              </a:ext>
            </a:extLst>
          </p:cNvPr>
          <p:cNvSpPr/>
          <p:nvPr/>
        </p:nvSpPr>
        <p:spPr>
          <a:xfrm>
            <a:off x="9967161" y="5620948"/>
            <a:ext cx="2106729" cy="43123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="" xmlns:a16="http://schemas.microsoft.com/office/drawing/2014/main" id="{85678146-104B-4A13-BBC2-782D839D517D}"/>
              </a:ext>
            </a:extLst>
          </p:cNvPr>
          <p:cNvSpPr/>
          <p:nvPr/>
        </p:nvSpPr>
        <p:spPr>
          <a:xfrm rot="18900000">
            <a:off x="10743502" y="498023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7053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88" y="264112"/>
            <a:ext cx="8468612" cy="53282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uk-UA" sz="4000" dirty="0" smtClean="0"/>
              <a:t>Завдання для виконання</a:t>
            </a:r>
            <a:endParaRPr lang="ru-RU" sz="4000" dirty="0"/>
          </a:p>
        </p:txBody>
      </p:sp>
      <p:pic>
        <p:nvPicPr>
          <p:cNvPr id="3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800" y="1662017"/>
            <a:ext cx="11518900" cy="3108543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uk-UA" sz="2800" b="1" i="1" kern="0" dirty="0" smtClean="0">
                <a:solidFill>
                  <a:schemeClr val="tx2"/>
                </a:solidFill>
              </a:rPr>
              <a:t>Все виділене червоним записати в зошит.</a:t>
            </a:r>
            <a:r>
              <a:rPr lang="ru-RU" sz="2800" b="1" i="1" kern="0" dirty="0" smtClean="0">
                <a:solidFill>
                  <a:schemeClr val="tx2"/>
                </a:solidFill>
              </a:rPr>
              <a:t> </a:t>
            </a:r>
            <a:r>
              <a:rPr lang="ru-RU" sz="2800" b="1" i="1" kern="0" dirty="0" err="1" smtClean="0">
                <a:solidFill>
                  <a:schemeClr val="tx2"/>
                </a:solidFill>
              </a:rPr>
              <a:t>Слайди</a:t>
            </a:r>
            <a:r>
              <a:rPr lang="ru-RU" sz="2800" b="1" i="1" kern="0" dirty="0" smtClean="0">
                <a:solidFill>
                  <a:schemeClr val="tx2"/>
                </a:solidFill>
              </a:rPr>
              <a:t>: 3, </a:t>
            </a:r>
            <a:r>
              <a:rPr lang="ru-RU" sz="2800" b="1" i="1" kern="0" dirty="0" smtClean="0">
                <a:solidFill>
                  <a:schemeClr val="tx2"/>
                </a:solidFill>
              </a:rPr>
              <a:t>6</a:t>
            </a:r>
            <a:r>
              <a:rPr lang="ru-RU" sz="2800" b="1" i="1" kern="0" dirty="0" smtClean="0">
                <a:solidFill>
                  <a:schemeClr val="tx2"/>
                </a:solidFill>
              </a:rPr>
              <a:t>, </a:t>
            </a:r>
            <a:r>
              <a:rPr lang="ru-RU" sz="2800" b="1" i="1" kern="0" dirty="0" smtClean="0">
                <a:solidFill>
                  <a:schemeClr val="tx2"/>
                </a:solidFill>
              </a:rPr>
              <a:t>7, 8.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uk-UA" sz="2800" b="1" i="1" kern="0" dirty="0" smtClean="0">
                <a:solidFill>
                  <a:schemeClr val="tx2"/>
                </a:solidFill>
              </a:rPr>
              <a:t>Заповнити таблицю Облік книг. 10 </a:t>
            </a:r>
            <a:r>
              <a:rPr lang="uk-UA" sz="2800" b="1" i="1" kern="0" dirty="0" smtClean="0">
                <a:solidFill>
                  <a:schemeClr val="tx2"/>
                </a:solidFill>
              </a:rPr>
              <a:t>записів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uk-UA" sz="2800" b="1" i="1" kern="0" dirty="0" smtClean="0">
                <a:solidFill>
                  <a:schemeClr val="tx2"/>
                </a:solidFill>
              </a:rPr>
              <a:t>Створити форму для таблиці Книжки. Використовуючи Майстер форм.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uk-UA" sz="2800" b="1" i="1" kern="0" dirty="0" smtClean="0">
                <a:solidFill>
                  <a:schemeClr val="tx2"/>
                </a:solidFill>
              </a:rPr>
              <a:t>Створити форму для таблиці Відвідувачі (Читачі).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endParaRPr lang="uk-UA" sz="2800" b="1" i="1" kern="0" dirty="0" smtClean="0">
              <a:solidFill>
                <a:schemeClr val="tx2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54100" y="4601508"/>
            <a:ext cx="10363200" cy="193899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Сфотографувати результати та надіслати їх  вчителю на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електронну пошту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hanna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.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cherepin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@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ukr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.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net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 або на шкільний сайт користуючись вказівкою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«Завантажити файл»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у розділі де знаходиться дане завдання.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0680415408 -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Calibri" pitchFamily="34" charset="0"/>
              </a:rPr>
              <a:t>Viber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простих засобів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4447440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7A51E7A-C8FF-4731-9993-552AEFB988AE}"/>
              </a:ext>
            </a:extLst>
          </p:cNvPr>
          <p:cNvSpPr txBox="1"/>
          <p:nvPr/>
        </p:nvSpPr>
        <p:spPr>
          <a:xfrm>
            <a:off x="70929" y="1806681"/>
            <a:ext cx="4447440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Зберігаємо форму з іменем </a:t>
            </a:r>
            <a:r>
              <a:rPr lang="uk-UA" sz="2800" b="1" i="1" kern="0" dirty="0">
                <a:solidFill>
                  <a:srgbClr val="FFFF00"/>
                </a:solidFill>
              </a:rPr>
              <a:t>Форма_3</a:t>
            </a:r>
            <a:r>
              <a:rPr lang="uk-UA" sz="2800" b="1" i="1" kern="0" dirty="0">
                <a:solidFill>
                  <a:schemeClr val="bg1"/>
                </a:solidFill>
              </a:rPr>
              <a:t>. Вміст цієї форми зображено на рисунку.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F7C2D58-59FE-4014-81FC-D1E0117F47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25080" r="38768"/>
          <a:stretch/>
        </p:blipFill>
        <p:spPr>
          <a:xfrm>
            <a:off x="4623131" y="1196763"/>
            <a:ext cx="7454821" cy="5319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35237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простих засобів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нижній частині розташовані всі записи, створені за допомогою </a:t>
            </a:r>
            <a:r>
              <a:rPr lang="uk-UA" sz="2800" b="1" i="1" kern="0" dirty="0">
                <a:solidFill>
                  <a:srgbClr val="FFFF00"/>
                </a:solidFill>
              </a:rPr>
              <a:t>Запит_2</a:t>
            </a:r>
            <a:r>
              <a:rPr lang="uk-UA" sz="2800" b="1" i="1" kern="0" dirty="0">
                <a:solidFill>
                  <a:schemeClr val="bg1"/>
                </a:solidFill>
              </a:rPr>
              <a:t>, а у верхній — запис, який є виділеним у нижній частині та який у цей момент можна редагувати. Стандартними способами можна виділити будь-який інший запис.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0854703-691F-4F71-BD2E-DF48576504B4}"/>
              </a:ext>
            </a:extLst>
          </p:cNvPr>
          <p:cNvSpPr txBox="1"/>
          <p:nvPr/>
        </p:nvSpPr>
        <p:spPr>
          <a:xfrm>
            <a:off x="70929" y="3582612"/>
            <a:ext cx="8558064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Засіб </a:t>
            </a:r>
            <a:r>
              <a:rPr lang="uk-UA" sz="2800" b="1" i="1" kern="0" dirty="0">
                <a:solidFill>
                  <a:srgbClr val="FFFF00"/>
                </a:solidFill>
              </a:rPr>
              <a:t>Кілька елементів</a:t>
            </a:r>
            <a:r>
              <a:rPr lang="uk-UA" sz="2800" b="1" i="1" kern="0" dirty="0">
                <a:solidFill>
                  <a:schemeClr val="bg1"/>
                </a:solidFill>
              </a:rPr>
              <a:t>. За допомогою цього засобу створюється форма з кількома записами. Зовнішньо форма схожа на таблицю. За замовчуванням вона виводиться в режимі </a:t>
            </a:r>
            <a:r>
              <a:rPr lang="uk-UA" sz="2800" b="1" i="1" kern="0" dirty="0">
                <a:solidFill>
                  <a:srgbClr val="FFFF00"/>
                </a:solidFill>
              </a:rPr>
              <a:t>Форми</a:t>
            </a:r>
            <a:r>
              <a:rPr lang="uk-UA" sz="2800" b="1" i="1" kern="0" dirty="0">
                <a:solidFill>
                  <a:schemeClr val="bg1"/>
                </a:solidFill>
              </a:rPr>
              <a:t>, але її можна перевести в режим </a:t>
            </a:r>
            <a:r>
              <a:rPr lang="uk-UA" sz="2800" b="1" i="1" kern="0" dirty="0">
                <a:solidFill>
                  <a:srgbClr val="FFFF00"/>
                </a:solidFill>
              </a:rPr>
              <a:t>Конструктор</a:t>
            </a:r>
            <a:r>
              <a:rPr lang="uk-UA" sz="2800" b="1" i="1" kern="0" dirty="0">
                <a:solidFill>
                  <a:schemeClr val="bg1"/>
                </a:solidFill>
              </a:rPr>
              <a:t> й додати деякі елементи керування.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0C1ABCD-923C-4594-B9CF-04FD66DB300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25278" y="3582612"/>
            <a:ext cx="3395794" cy="2629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40122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простих засобів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Приклад 3.</a:t>
            </a:r>
            <a:r>
              <a:rPr lang="uk-UA" sz="2800" b="1" i="1" kern="0" dirty="0">
                <a:solidFill>
                  <a:schemeClr val="bg1"/>
                </a:solidFill>
              </a:rPr>
              <a:t> Створити форму з іменем </a:t>
            </a:r>
            <a:r>
              <a:rPr lang="uk-UA" sz="2800" b="1" i="1" kern="0" dirty="0">
                <a:solidFill>
                  <a:srgbClr val="FFFF00"/>
                </a:solidFill>
              </a:rPr>
              <a:t>Форма_4</a:t>
            </a:r>
            <a:r>
              <a:rPr lang="uk-UA" sz="2800" b="1" i="1" kern="0" dirty="0">
                <a:solidFill>
                  <a:schemeClr val="bg1"/>
                </a:solidFill>
              </a:rPr>
              <a:t> на основі </a:t>
            </a:r>
            <a:r>
              <a:rPr lang="uk-UA" sz="2800" b="1" i="1" kern="0" dirty="0">
                <a:solidFill>
                  <a:srgbClr val="FFFF00"/>
                </a:solidFill>
              </a:rPr>
              <a:t>Запиг_1</a:t>
            </a:r>
            <a:r>
              <a:rPr lang="uk-UA" sz="2800" b="1" i="1" kern="0" dirty="0">
                <a:solidFill>
                  <a:schemeClr val="bg1"/>
                </a:solidFill>
              </a:rPr>
              <a:t>. Згадаємо, що за допомогою цього запиту з таблиці КАДРИ вибираються дані про працівників зі стажем понад 16 років із полями Справа, Прізвище, Рік народження, Стаж, Номер магазина.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9835C73-355E-47C3-BEEE-DA633F1D7DC9}"/>
              </a:ext>
            </a:extLst>
          </p:cNvPr>
          <p:cNvSpPr txBox="1"/>
          <p:nvPr/>
        </p:nvSpPr>
        <p:spPr>
          <a:xfrm>
            <a:off x="70929" y="3572418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Виділяємо в області переходів </a:t>
            </a:r>
            <a:r>
              <a:rPr lang="uk-UA" sz="2800" b="1" i="1" kern="0" dirty="0">
                <a:solidFill>
                  <a:srgbClr val="FFFF00"/>
                </a:solidFill>
              </a:rPr>
              <a:t>Запит_1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4DC560E-E513-4C11-A69F-F88DB588D199}"/>
              </a:ext>
            </a:extLst>
          </p:cNvPr>
          <p:cNvSpPr txBox="1"/>
          <p:nvPr/>
        </p:nvSpPr>
        <p:spPr>
          <a:xfrm>
            <a:off x="70929" y="4224524"/>
            <a:ext cx="8127140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Створити</a:t>
            </a:r>
            <a:r>
              <a:rPr lang="uk-UA" sz="2800" b="1" i="1" kern="0" dirty="0">
                <a:solidFill>
                  <a:schemeClr val="bg1"/>
                </a:solidFill>
              </a:rPr>
              <a:t> в групі </a:t>
            </a:r>
            <a:r>
              <a:rPr lang="uk-UA" sz="2800" b="1" i="1" kern="0" dirty="0">
                <a:solidFill>
                  <a:srgbClr val="FFFF00"/>
                </a:solidFill>
              </a:rPr>
              <a:t>Форми</a:t>
            </a:r>
            <a:r>
              <a:rPr lang="uk-UA" sz="2800" b="1" i="1" kern="0" dirty="0">
                <a:solidFill>
                  <a:schemeClr val="bg1"/>
                </a:solidFill>
              </a:rPr>
              <a:t> відкриваємо меню кнопки </a:t>
            </a:r>
            <a:r>
              <a:rPr lang="uk-UA" sz="2800" b="1" i="1" kern="0" dirty="0">
                <a:solidFill>
                  <a:srgbClr val="FFFF00"/>
                </a:solidFill>
              </a:rPr>
              <a:t>Додаткові форми </a:t>
            </a:r>
            <a:r>
              <a:rPr lang="uk-UA" sz="2800" b="1" i="1" kern="0" dirty="0">
                <a:solidFill>
                  <a:schemeClr val="bg1"/>
                </a:solidFill>
              </a:rPr>
              <a:t>й виконуємо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Кілька елементів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DE46E431-012F-42AA-9D17-3956EFF011A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25982" y="4224524"/>
            <a:ext cx="3795089" cy="2246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кутник 10">
            <a:extLst>
              <a:ext uri="{FF2B5EF4-FFF2-40B4-BE49-F238E27FC236}">
                <a16:creationId xmlns="" xmlns:a16="http://schemas.microsoft.com/office/drawing/2014/main" id="{46348F3C-6B0B-42B3-918C-83D8F1AA7E1A}"/>
              </a:ext>
            </a:extLst>
          </p:cNvPr>
          <p:cNvSpPr/>
          <p:nvPr/>
        </p:nvSpPr>
        <p:spPr>
          <a:xfrm>
            <a:off x="9967161" y="4877998"/>
            <a:ext cx="2106729" cy="43123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Стрілка вліво 20">
            <a:extLst>
              <a:ext uri="{FF2B5EF4-FFF2-40B4-BE49-F238E27FC236}">
                <a16:creationId xmlns="" xmlns:a16="http://schemas.microsoft.com/office/drawing/2014/main" id="{5BA09AC0-7BD1-4BD8-BF0D-3759CE25EB98}"/>
              </a:ext>
            </a:extLst>
          </p:cNvPr>
          <p:cNvSpPr/>
          <p:nvPr/>
        </p:nvSpPr>
        <p:spPr>
          <a:xfrm rot="18900000">
            <a:off x="10743502" y="423728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4583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простих засобів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7A51E7A-C8FF-4731-9993-552AEFB988AE}"/>
              </a:ext>
            </a:extLst>
          </p:cNvPr>
          <p:cNvSpPr txBox="1"/>
          <p:nvPr/>
        </p:nvSpPr>
        <p:spPr>
          <a:xfrm>
            <a:off x="70929" y="1806681"/>
            <a:ext cx="1205014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Закриваємо форму. Після цього її можна викликати в будь-який час, для чого слід установити курсор на імені форми й двічі клацнути кнопкою миші.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E919A232-B628-4944-8915-1AEC0992FA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29735"/>
          <a:stretch/>
        </p:blipFill>
        <p:spPr>
          <a:xfrm>
            <a:off x="1257774" y="3278374"/>
            <a:ext cx="9676452" cy="3323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81540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простих засобів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Засіб </a:t>
            </a:r>
            <a:r>
              <a:rPr lang="uk-UA" sz="2800" b="1" i="1" kern="0" dirty="0">
                <a:solidFill>
                  <a:srgbClr val="FFFF00"/>
                </a:solidFill>
              </a:rPr>
              <a:t>Майстер форм</a:t>
            </a:r>
            <a:r>
              <a:rPr lang="uk-UA" sz="2800" b="1" i="1" kern="0" dirty="0">
                <a:solidFill>
                  <a:schemeClr val="bg1"/>
                </a:solidFill>
              </a:rPr>
              <a:t>. Він дає змогу вибирати з таблиць необхідні поля. Користувач у процесі створення форми відповідає на запитання від майстра, визначає властивості форми, порядок компонування форми (у стовпець, таблична й інші).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FA62EE1-0085-473C-865D-7522E4D095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9944" t="13736" r="31004" b="65635"/>
          <a:stretch/>
        </p:blipFill>
        <p:spPr>
          <a:xfrm>
            <a:off x="1170688" y="3529125"/>
            <a:ext cx="9848194" cy="2993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557C1167-A524-4FC7-996F-3757CF5AC85A}"/>
              </a:ext>
            </a:extLst>
          </p:cNvPr>
          <p:cNvSpPr/>
          <p:nvPr/>
        </p:nvSpPr>
        <p:spPr>
          <a:xfrm>
            <a:off x="6538948" y="3668408"/>
            <a:ext cx="3582513" cy="76695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774176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простих засобів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Приклад 4.</a:t>
            </a:r>
            <a:r>
              <a:rPr lang="uk-UA" sz="2800" b="1" i="1" kern="0" dirty="0">
                <a:solidFill>
                  <a:schemeClr val="bg1"/>
                </a:solidFill>
              </a:rPr>
              <a:t> За допомогою Майстра форм створити форму з іменем </a:t>
            </a:r>
            <a:r>
              <a:rPr lang="uk-UA" sz="2800" b="1" i="1" kern="0" dirty="0">
                <a:solidFill>
                  <a:srgbClr val="FFFF00"/>
                </a:solidFill>
              </a:rPr>
              <a:t>Форма_5</a:t>
            </a:r>
            <a:r>
              <a:rPr lang="uk-UA" sz="2800" b="1" i="1" kern="0" dirty="0">
                <a:solidFill>
                  <a:schemeClr val="bg1"/>
                </a:solidFill>
              </a:rPr>
              <a:t> для таблиці </a:t>
            </a:r>
            <a:r>
              <a:rPr lang="uk-UA" sz="2800" b="1" i="1" kern="0" dirty="0">
                <a:solidFill>
                  <a:srgbClr val="FFFF00"/>
                </a:solidFill>
              </a:rPr>
              <a:t>МАГАЗИНИ</a:t>
            </a:r>
            <a:r>
              <a:rPr lang="uk-UA" sz="2800" b="1" i="1" kern="0" dirty="0">
                <a:solidFill>
                  <a:schemeClr val="bg1"/>
                </a:solidFill>
              </a:rPr>
              <a:t>. У форму включити поля Номер магазина, Адреса, Директор, Телефон.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675E5D9-865F-4D67-BF3B-1430AC89FEC8}"/>
              </a:ext>
            </a:extLst>
          </p:cNvPr>
          <p:cNvSpPr txBox="1"/>
          <p:nvPr/>
        </p:nvSpPr>
        <p:spPr>
          <a:xfrm>
            <a:off x="70929" y="3130985"/>
            <a:ext cx="12050142" cy="353943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 області переходів виділяємо таблицю </a:t>
            </a:r>
            <a:r>
              <a:rPr lang="uk-UA" sz="2800" b="1" i="1" kern="0" dirty="0">
                <a:solidFill>
                  <a:srgbClr val="FFFF00"/>
                </a:solidFill>
              </a:rPr>
              <a:t>МАГАЗИНИ</a:t>
            </a:r>
            <a:r>
              <a:rPr lang="uk-UA" sz="2800" b="1" i="1" kern="0" dirty="0">
                <a:solidFill>
                  <a:schemeClr val="bg1"/>
                </a:solidFill>
              </a:rPr>
              <a:t>, активізуємо вкладку Створення й натискаємо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Майстер форм</a:t>
            </a:r>
            <a:r>
              <a:rPr lang="uk-UA" sz="2800" b="1" i="1" kern="0" dirty="0">
                <a:solidFill>
                  <a:schemeClr val="bg1"/>
                </a:solidFill>
              </a:rPr>
              <a:t>. Відкриється перше вікно майстра. У рядку Таблиці та запити вибираємо таблицю </a:t>
            </a:r>
            <a:r>
              <a:rPr lang="uk-UA" sz="2800" b="1" i="1" kern="0" dirty="0">
                <a:solidFill>
                  <a:srgbClr val="FFFF00"/>
                </a:solidFill>
              </a:rPr>
              <a:t>МАГАЗИНИ</a:t>
            </a:r>
            <a:r>
              <a:rPr lang="uk-UA" sz="2800" b="1" i="1" kern="0" dirty="0">
                <a:solidFill>
                  <a:schemeClr val="bg1"/>
                </a:solidFill>
              </a:rPr>
              <a:t>, на основі якої буде створено форму. З області </a:t>
            </a:r>
            <a:r>
              <a:rPr lang="uk-UA" sz="2800" b="1" i="1" kern="0" dirty="0">
                <a:solidFill>
                  <a:srgbClr val="FFFF00"/>
                </a:solidFill>
              </a:rPr>
              <a:t>Доступні поля </a:t>
            </a:r>
            <a:r>
              <a:rPr lang="uk-UA" sz="2800" b="1" i="1" kern="0" dirty="0" err="1">
                <a:solidFill>
                  <a:schemeClr val="bg1"/>
                </a:solidFill>
              </a:rPr>
              <a:t>переносимо</a:t>
            </a:r>
            <a:r>
              <a:rPr lang="uk-UA" sz="2800" b="1" i="1" kern="0" dirty="0">
                <a:solidFill>
                  <a:schemeClr val="bg1"/>
                </a:solidFill>
              </a:rPr>
              <a:t> в область </a:t>
            </a:r>
            <a:r>
              <a:rPr lang="uk-UA" sz="2800" b="1" i="1" kern="0" dirty="0">
                <a:solidFill>
                  <a:srgbClr val="FFFF00"/>
                </a:solidFill>
              </a:rPr>
              <a:t>Вибрані поля</a:t>
            </a:r>
            <a:r>
              <a:rPr lang="uk-UA" sz="2800" b="1" i="1" kern="0" dirty="0">
                <a:solidFill>
                  <a:schemeClr val="bg1"/>
                </a:solidFill>
              </a:rPr>
              <a:t> такі поля: Номер магазина, Адреса, Директор, Телефон (подвійним клацанням цих імен). </a:t>
            </a:r>
          </a:p>
        </p:txBody>
      </p:sp>
    </p:spTree>
    <p:extLst>
      <p:ext uri="{BB962C8B-B14F-4D97-AF65-F5344CB8AC3E}">
        <p14:creationId xmlns:p14="http://schemas.microsoft.com/office/powerpoint/2010/main" xmlns="" val="2099018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простих засобів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7A51E7A-C8FF-4731-9993-552AEFB988AE}"/>
              </a:ext>
            </a:extLst>
          </p:cNvPr>
          <p:cNvSpPr txBox="1"/>
          <p:nvPr/>
        </p:nvSpPr>
        <p:spPr>
          <a:xfrm>
            <a:off x="70929" y="1806681"/>
            <a:ext cx="4185761" cy="353943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Після цього вікно майстра буде мати вигляд, зображений на рисунку. Натискаємо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Далі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A19DB9A-9F8A-4948-B756-9D7E01617FB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73176" y="1801824"/>
            <a:ext cx="7747895" cy="4704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66744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простих засобів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7A51E7A-C8FF-4731-9993-552AEFB988AE}"/>
              </a:ext>
            </a:extLst>
          </p:cNvPr>
          <p:cNvSpPr txBox="1"/>
          <p:nvPr/>
        </p:nvSpPr>
        <p:spPr>
          <a:xfrm>
            <a:off x="70929" y="1806681"/>
            <a:ext cx="4353926" cy="353943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Відкриється вікно, у якому вибираємо макет форми, наприклад, </a:t>
            </a:r>
            <a:r>
              <a:rPr lang="uk-UA" sz="2800" b="1" i="1" kern="0" dirty="0">
                <a:solidFill>
                  <a:srgbClr val="FFFF00"/>
                </a:solidFill>
              </a:rPr>
              <a:t>Стовпці</a:t>
            </a:r>
            <a:r>
              <a:rPr lang="uk-UA" sz="2800" b="1" i="1" kern="0" dirty="0">
                <a:solidFill>
                  <a:schemeClr val="bg1"/>
                </a:solidFill>
              </a:rPr>
              <a:t>, й натискаємо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Далі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F2B7C8A-4284-47B3-AB94-FAF2D80298A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40469" y="1801824"/>
            <a:ext cx="7580602" cy="4602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87391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простих засобів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7A51E7A-C8FF-4731-9993-552AEFB988AE}"/>
              </a:ext>
            </a:extLst>
          </p:cNvPr>
          <p:cNvSpPr txBox="1"/>
          <p:nvPr/>
        </p:nvSpPr>
        <p:spPr>
          <a:xfrm>
            <a:off x="70929" y="1806681"/>
            <a:ext cx="6025072" cy="39703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наступному вікні </a:t>
            </a:r>
            <a:r>
              <a:rPr lang="uk-UA" sz="2800" b="1" i="1" kern="0" dirty="0">
                <a:solidFill>
                  <a:srgbClr val="FFFF00"/>
                </a:solidFill>
              </a:rPr>
              <a:t>Майстра форм </a:t>
            </a:r>
            <a:r>
              <a:rPr lang="uk-UA" sz="2800" b="1" i="1" kern="0" dirty="0">
                <a:solidFill>
                  <a:schemeClr val="bg1"/>
                </a:solidFill>
              </a:rPr>
              <a:t>у поле </a:t>
            </a:r>
            <a:r>
              <a:rPr lang="uk-UA" sz="2800" b="1" i="1" kern="0" dirty="0">
                <a:solidFill>
                  <a:srgbClr val="FFFF00"/>
                </a:solidFill>
              </a:rPr>
              <a:t>Виберіть назву для форми </a:t>
            </a:r>
            <a:r>
              <a:rPr lang="uk-UA" sz="2800" b="1" i="1" kern="0" dirty="0">
                <a:solidFill>
                  <a:schemeClr val="bg1"/>
                </a:solidFill>
              </a:rPr>
              <a:t>вводимо назву </a:t>
            </a:r>
            <a:r>
              <a:rPr lang="uk-UA" sz="2800" b="1" i="1" kern="0" dirty="0">
                <a:solidFill>
                  <a:srgbClr val="FFFF00"/>
                </a:solidFill>
              </a:rPr>
              <a:t>Форма_5</a:t>
            </a:r>
            <a:r>
              <a:rPr lang="uk-UA" sz="2800" b="1" i="1" kern="0" dirty="0">
                <a:solidFill>
                  <a:schemeClr val="bg1"/>
                </a:solidFill>
              </a:rPr>
              <a:t> і використовуємо перемикач </a:t>
            </a:r>
            <a:r>
              <a:rPr lang="uk-UA" sz="2800" b="1" i="1" kern="0" dirty="0">
                <a:solidFill>
                  <a:srgbClr val="FFFF00"/>
                </a:solidFill>
              </a:rPr>
              <a:t>Відкрити форму для перегляду й уведення даних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DCCAC83-533E-454C-8157-5094266C46D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3535" y="1812335"/>
            <a:ext cx="5947536" cy="3848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8BB5403-EE2D-466A-B6A2-9516DEB2C01A}"/>
              </a:ext>
            </a:extLst>
          </p:cNvPr>
          <p:cNvSpPr txBox="1"/>
          <p:nvPr/>
        </p:nvSpPr>
        <p:spPr>
          <a:xfrm>
            <a:off x="70928" y="5776999"/>
            <a:ext cx="12050141" cy="92333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800"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Після цього натискаємо кнопку </a:t>
            </a:r>
            <a:r>
              <a:rPr lang="uk-UA" sz="2700" b="1" i="1" kern="0" dirty="0">
                <a:solidFill>
                  <a:srgbClr val="FFFF00"/>
                </a:solidFill>
              </a:rPr>
              <a:t>Готово</a:t>
            </a:r>
            <a:r>
              <a:rPr lang="uk-UA" sz="2700" b="1" i="1" kern="0" dirty="0">
                <a:solidFill>
                  <a:schemeClr val="bg1"/>
                </a:solidFill>
              </a:rPr>
              <a:t>. Форма буде автоматично збережена й відкриється в режимі </a:t>
            </a:r>
            <a:r>
              <a:rPr lang="uk-UA" sz="2700" b="1" i="1" kern="0" dirty="0">
                <a:solidFill>
                  <a:srgbClr val="FFFF00"/>
                </a:solidFill>
              </a:rPr>
              <a:t>Форми</a:t>
            </a:r>
            <a:r>
              <a:rPr lang="uk-UA" sz="2700" b="1" i="1" kern="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436004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простих засобів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7A51E7A-C8FF-4731-9993-552AEFB988AE}"/>
              </a:ext>
            </a:extLst>
          </p:cNvPr>
          <p:cNvSpPr txBox="1"/>
          <p:nvPr/>
        </p:nvSpPr>
        <p:spPr>
          <a:xfrm>
            <a:off x="70929" y="1806681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 Вміст форми зображено на рисунку.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2952984-6FAF-43F4-8529-CC80D3C362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6120" t="34241"/>
          <a:stretch/>
        </p:blipFill>
        <p:spPr>
          <a:xfrm>
            <a:off x="339062" y="2518024"/>
            <a:ext cx="11513875" cy="3863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44801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простих засобів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3162196"/>
            <a:ext cx="9208626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Виникає питання: навіщо потрібні форми, якщо дані можна вводити безпосередньо в таблиці? Так, дійсно, дані зберігаються в таблицях, у яких безпосередньо можна вводити, редагувати й видаляти дані. Але не кожному користувачеві має надаватися таке право.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D859306-3137-4265-A7D4-6C69D4A8504F}"/>
              </a:ext>
            </a:extLst>
          </p:cNvPr>
          <p:cNvSpPr txBox="1"/>
          <p:nvPr/>
        </p:nvSpPr>
        <p:spPr>
          <a:xfrm>
            <a:off x="1403648" y="1196752"/>
            <a:ext cx="10718502" cy="181588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Форма</a:t>
            </a:r>
            <a:r>
              <a:rPr lang="uk-UA" sz="2800" b="1" i="1" kern="0" dirty="0">
                <a:solidFill>
                  <a:srgbClr val="FFFFFF"/>
                </a:solidFill>
              </a:rPr>
              <a:t> — це об'єкт бази даних Access 2016, головне призначення якого — забезпечити користувачам зручне введення, редагування й видалення даних із бази даних.</a:t>
            </a:r>
          </a:p>
        </p:txBody>
      </p:sp>
      <p:pic>
        <p:nvPicPr>
          <p:cNvPr id="21" name="Picture 2" descr="alert, attention, danger, error, exclamation, hanger, message, problem, warning icon">
            <a:extLst>
              <a:ext uri="{FF2B5EF4-FFF2-40B4-BE49-F238E27FC236}">
                <a16:creationId xmlns="" xmlns:a16="http://schemas.microsoft.com/office/drawing/2014/main" id="{D7C130FD-7F2E-4D7F-AD34-2DD62AD99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reate, new, table icon">
            <a:extLst>
              <a:ext uri="{FF2B5EF4-FFF2-40B4-BE49-F238E27FC236}">
                <a16:creationId xmlns="" xmlns:a16="http://schemas.microsoft.com/office/drawing/2014/main" id="{FF4E613A-46A5-4E13-9979-79F64AFAA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50430" y="3193726"/>
            <a:ext cx="2841570" cy="284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1413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8003" y="1272160"/>
            <a:ext cx="4659625" cy="5347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4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.1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65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-71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5131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9215" y="1037676"/>
            <a:ext cx="4839154" cy="560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235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Завдання для виконання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4D1A5ED-033B-4850-AFC1-B2455521629B}"/>
              </a:ext>
            </a:extLst>
          </p:cNvPr>
          <p:cNvSpPr txBox="1"/>
          <p:nvPr/>
        </p:nvSpPr>
        <p:spPr>
          <a:xfrm>
            <a:off x="0" y="3148474"/>
            <a:ext cx="10448118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smtClean="0">
                <a:solidFill>
                  <a:srgbClr val="FFFFFF"/>
                </a:solidFill>
              </a:rPr>
              <a:t>3. 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8" y="12729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9" y="1894891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endParaRPr lang="uk-UA" sz="2800" b="1" i="1" kern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grpSp>
        <p:nvGrpSpPr>
          <p:cNvPr id="7" name="Групувати 6">
            <a:extLst>
              <a:ext uri="{FF2B5EF4-FFF2-40B4-BE49-F238E27FC236}">
                <a16:creationId xmlns="" xmlns:a16="http://schemas.microsoft.com/office/drawing/2014/main" id="{245D5766-B96E-4545-9CA4-E7EEC57F1C8C}"/>
              </a:ext>
            </a:extLst>
          </p:cNvPr>
          <p:cNvGrpSpPr/>
          <p:nvPr/>
        </p:nvGrpSpPr>
        <p:grpSpPr>
          <a:xfrm>
            <a:off x="6562014" y="3662320"/>
            <a:ext cx="2314131" cy="2333067"/>
            <a:chOff x="4936414" y="2837275"/>
            <a:chExt cx="2545557" cy="2566387"/>
          </a:xfrm>
        </p:grpSpPr>
        <p:sp>
          <p:nvSpPr>
            <p:cNvPr id="8" name="Прямокутник 7">
              <a:extLst>
                <a:ext uri="{FF2B5EF4-FFF2-40B4-BE49-F238E27FC236}">
                  <a16:creationId xmlns="" xmlns:a16="http://schemas.microsoft.com/office/drawing/2014/main" id="{1BFBEC8C-A65B-4BAC-A700-0AACF4C6327A}"/>
                </a:ext>
              </a:extLst>
            </p:cNvPr>
            <p:cNvSpPr/>
            <p:nvPr/>
          </p:nvSpPr>
          <p:spPr>
            <a:xfrm>
              <a:off x="5009569" y="2909455"/>
              <a:ext cx="2453008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" name="Picture 2" descr="access, microsoft, ms, office, services, suite, windows icon">
              <a:extLst>
                <a:ext uri="{FF2B5EF4-FFF2-40B4-BE49-F238E27FC236}">
                  <a16:creationId xmlns="" xmlns:a16="http://schemas.microsoft.com/office/drawing/2014/main" id="{E5DBC456-9D98-499F-8576-7AD9DCB87E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1751" t="11207" r="11875" b="11792"/>
            <a:stretch/>
          </p:blipFill>
          <p:spPr bwMode="auto">
            <a:xfrm>
              <a:off x="4936414" y="2837275"/>
              <a:ext cx="2545557" cy="256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Підзаголовок 2">
            <a:extLst>
              <a:ext uri="{FF2B5EF4-FFF2-40B4-BE49-F238E27FC236}">
                <a16:creationId xmlns="" xmlns:a16="http://schemas.microsoft.com/office/drawing/2014/main" id="{344007F2-3680-4034-9226-0551AEE1327D}"/>
              </a:ext>
            </a:extLst>
          </p:cNvPr>
          <p:cNvSpPr txBox="1">
            <a:spLocks/>
          </p:cNvSpPr>
          <p:nvPr/>
        </p:nvSpPr>
        <p:spPr>
          <a:xfrm>
            <a:off x="5032382" y="3184362"/>
            <a:ext cx="7138989" cy="403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2018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12" name="Округлена прямокутна виноска 5">
            <a:extLst>
              <a:ext uri="{FF2B5EF4-FFF2-40B4-BE49-F238E27FC236}">
                <a16:creationId xmlns="" xmlns:a16="http://schemas.microsoft.com/office/drawing/2014/main" id="{50F6A942-D83A-4781-A35D-7D9E073D86CC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20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4" name="Picture 4" descr="dialog, field, fields, form, popup, window icon">
            <a:extLst>
              <a:ext uri="{FF2B5EF4-FFF2-40B4-BE49-F238E27FC236}">
                <a16:creationId xmlns="" xmlns:a16="http://schemas.microsoft.com/office/drawing/2014/main" id="{2A580930-82A4-4807-BEA0-43EB28604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92448" y="3662320"/>
            <a:ext cx="2358596" cy="235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4496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простих засобів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Більше того, для забезпечення цілісності та безпечності БД як структура бази даних, так і самі таблиці не мають бути доступними для більшості користувачів.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9FA31A-9998-484C-ADA5-0C5D94CB2713}"/>
              </a:ext>
            </a:extLst>
          </p:cNvPr>
          <p:cNvSpPr txBox="1"/>
          <p:nvPr/>
        </p:nvSpPr>
        <p:spPr>
          <a:xfrm>
            <a:off x="72008" y="3172706"/>
            <a:ext cx="8315247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Наприклад, диспетчер аеропорту може </a:t>
            </a:r>
            <a:r>
              <a:rPr lang="uk-UA" sz="2800" b="1" i="1" kern="0" dirty="0" err="1">
                <a:solidFill>
                  <a:schemeClr val="bg1"/>
                </a:solidFill>
              </a:rPr>
              <a:t>внести</a:t>
            </a:r>
            <a:r>
              <a:rPr lang="uk-UA" sz="2800" b="1" i="1" kern="0" dirty="0">
                <a:solidFill>
                  <a:schemeClr val="bg1"/>
                </a:solidFill>
              </a:rPr>
              <a:t> до БД дані про те, що літак рейсу 1025 здійснив посадку в аеропорту о 12.00. Але він не має права змінити номер рейсу або його маршрут. Це право належить власнику компанії і адміністрації аеропорту. </a:t>
            </a:r>
          </a:p>
        </p:txBody>
      </p:sp>
      <p:pic>
        <p:nvPicPr>
          <p:cNvPr id="1026" name="Picture 2" descr="Ð ÐµÐ·ÑÐ»ÑÑÐ°Ñ Ð¿Ð¾ÑÑÐºÑ Ð·Ð¾Ð±ÑÐ°Ð¶ÐµÐ½Ñ Ð·Ð° Ð·Ð°Ð¿Ð¸ÑÐ¾Ð¼ &quot;airport icon&quot;">
            <a:extLst>
              <a:ext uri="{FF2B5EF4-FFF2-40B4-BE49-F238E27FC236}">
                <a16:creationId xmlns="" xmlns:a16="http://schemas.microsoft.com/office/drawing/2014/main" id="{50D86E7D-93EF-467D-B3CF-9430B7DABD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820"/>
          <a:stretch/>
        </p:blipFill>
        <p:spPr bwMode="auto">
          <a:xfrm>
            <a:off x="8565931" y="3172705"/>
            <a:ext cx="3554061" cy="353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8283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простих засобів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9586411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Так само продавець супермаркету може </a:t>
            </a:r>
            <a:r>
              <a:rPr lang="uk-UA" sz="2800" b="1" i="1" kern="0" dirty="0" err="1">
                <a:solidFill>
                  <a:schemeClr val="bg1"/>
                </a:solidFill>
              </a:rPr>
              <a:t>внести</a:t>
            </a:r>
            <a:r>
              <a:rPr lang="uk-UA" sz="2800" b="1" i="1" kern="0" dirty="0">
                <a:solidFill>
                  <a:schemeClr val="bg1"/>
                </a:solidFill>
              </a:rPr>
              <a:t> дані про реалізацію конкретного товару, але він не може змінити ціну товару, це право належить адміністрації супермаркету.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CD8C5F8-54DD-45AA-A388-713D73E880DF}"/>
              </a:ext>
            </a:extLst>
          </p:cNvPr>
          <p:cNvSpPr txBox="1"/>
          <p:nvPr/>
        </p:nvSpPr>
        <p:spPr>
          <a:xfrm>
            <a:off x="72008" y="3593116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Форма</a:t>
            </a:r>
            <a:r>
              <a:rPr lang="uk-UA" sz="2800" b="1" i="1" kern="0" dirty="0">
                <a:solidFill>
                  <a:schemeClr val="bg1"/>
                </a:solidFill>
              </a:rPr>
              <a:t> — це фактично електронний бланк, який для кожної групи користувачів має свою структуру. У цій структурі містяться назви тих полів, які доступні для певної групи користувачів. Після заповнення конкретними даними цих полів дані потрапляють у відповідні поля таблиць для подальшого збереження.</a:t>
            </a:r>
          </a:p>
        </p:txBody>
      </p:sp>
      <p:pic>
        <p:nvPicPr>
          <p:cNvPr id="2050" name="Picture 2" descr="assistant, cashier, seller, shop, store, supermarket, woman icon">
            <a:extLst>
              <a:ext uri="{FF2B5EF4-FFF2-40B4-BE49-F238E27FC236}">
                <a16:creationId xmlns="" xmlns:a16="http://schemas.microsoft.com/office/drawing/2014/main" id="{82D03B5A-965B-4EBC-9D61-D1F1708A8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60578" y="1196763"/>
            <a:ext cx="2459413" cy="245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9072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простих засобів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Отже, форми: 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="" xmlns:a16="http://schemas.microsoft.com/office/drawing/2014/main" id="{AD7E9CDC-2871-48E5-BDC3-EB24DEEA6B7A}"/>
              </a:ext>
            </a:extLst>
          </p:cNvPr>
          <p:cNvSpPr/>
          <p:nvPr/>
        </p:nvSpPr>
        <p:spPr>
          <a:xfrm>
            <a:off x="69850" y="1821141"/>
            <a:ext cx="3703364" cy="68032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 одного боку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AD5BD335-FBA5-4086-82BF-6184BA9DF6F0}"/>
              </a:ext>
            </a:extLst>
          </p:cNvPr>
          <p:cNvSpPr/>
          <p:nvPr/>
        </p:nvSpPr>
        <p:spPr>
          <a:xfrm>
            <a:off x="3878317" y="1821141"/>
            <a:ext cx="8243834" cy="68032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 з іншого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E6FE6BE0-6FAD-49EC-94AA-B0B05D0A52DA}"/>
              </a:ext>
            </a:extLst>
          </p:cNvPr>
          <p:cNvSpPr/>
          <p:nvPr/>
        </p:nvSpPr>
        <p:spPr>
          <a:xfrm>
            <a:off x="69850" y="2602622"/>
            <a:ext cx="3703364" cy="19049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забезпечують дані від несанкціонованого доступу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="" xmlns:a16="http://schemas.microsoft.com/office/drawing/2014/main" id="{1D6F01E6-2F92-45FC-A5D0-62BE687274B9}"/>
              </a:ext>
            </a:extLst>
          </p:cNvPr>
          <p:cNvSpPr/>
          <p:nvPr/>
        </p:nvSpPr>
        <p:spPr>
          <a:xfrm>
            <a:off x="3878317" y="2602622"/>
            <a:ext cx="8243834" cy="19049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спрощують сам процес уведення даних, оскільки користувачу не треба переглядати таблицю з десятками полів і відшукувати потрібні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EE899B0-9478-48B8-B1D5-E3E6200DFD06}"/>
              </a:ext>
            </a:extLst>
          </p:cNvPr>
          <p:cNvSpPr txBox="1"/>
          <p:nvPr/>
        </p:nvSpPr>
        <p:spPr>
          <a:xfrm>
            <a:off x="69850" y="4611231"/>
            <a:ext cx="12050142" cy="175432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Йому вже пропонується бланк, наприклад, із двома-трьома полями, у які він має право </a:t>
            </a:r>
            <a:r>
              <a:rPr lang="uk-UA" sz="2700" b="1" i="1" kern="0" dirty="0" err="1">
                <a:solidFill>
                  <a:schemeClr val="bg1"/>
                </a:solidFill>
              </a:rPr>
              <a:t>внести</a:t>
            </a:r>
            <a:r>
              <a:rPr lang="uk-UA" sz="2700" b="1" i="1" kern="0" dirty="0">
                <a:solidFill>
                  <a:schemeClr val="bg1"/>
                </a:solidFill>
              </a:rPr>
              <a:t> необхідні дані. Важливо й те, що за допомогою форми дані можуть оновлюватися одночасно в кількох пов'язаних таблицях.</a:t>
            </a:r>
          </a:p>
        </p:txBody>
      </p:sp>
    </p:spTree>
    <p:extLst>
      <p:ext uri="{BB962C8B-B14F-4D97-AF65-F5344CB8AC3E}">
        <p14:creationId xmlns:p14="http://schemas.microsoft.com/office/powerpoint/2010/main" xmlns="" val="1949084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простих засобів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6528489" cy="181588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Форма може складатися з багатьох елементів, які називаються елементами керування:</a:t>
            </a:r>
          </a:p>
        </p:txBody>
      </p:sp>
      <p:pic>
        <p:nvPicPr>
          <p:cNvPr id="3074" name="Picture 2" descr="Ð ÐµÐ·ÑÐ»ÑÑÐ°Ñ Ð¿Ð¾ÑÑÐºÑ Ð·Ð¾Ð±ÑÐ°Ð¶ÐµÐ½Ñ Ð·Ð° Ð·Ð°Ð¿Ð¸ÑÐ¾Ð¼ &quot;form icon&quot;">
            <a:extLst>
              <a:ext uri="{FF2B5EF4-FFF2-40B4-BE49-F238E27FC236}">
                <a16:creationId xmlns="" xmlns:a16="http://schemas.microsoft.com/office/drawing/2014/main" id="{9388FC4A-6069-4B18-A918-2511387CF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7278" y="1196763"/>
            <a:ext cx="5382713" cy="538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>
            <a:extLst>
              <a:ext uri="{FF2B5EF4-FFF2-40B4-BE49-F238E27FC236}">
                <a16:creationId xmlns="" xmlns:a16="http://schemas.microsoft.com/office/drawing/2014/main" id="{B6586558-2C12-4C25-BB28-774D57C657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679758444"/>
              </p:ext>
            </p:extLst>
          </p:nvPr>
        </p:nvGraphicFramePr>
        <p:xfrm>
          <a:off x="126385" y="2858814"/>
          <a:ext cx="6474112" cy="3900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1487525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8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8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простих засобів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Форма має такі основні розділи.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8BAFA96-071F-4DD0-B51E-7D41304590C4}"/>
              </a:ext>
            </a:extLst>
          </p:cNvPr>
          <p:cNvSpPr txBox="1"/>
          <p:nvPr/>
        </p:nvSpPr>
        <p:spPr>
          <a:xfrm>
            <a:off x="2680138" y="1869975"/>
            <a:ext cx="9439286" cy="181588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це верхня частина форми. В ній можна розмістити текст, графіку й решту елементів керування. Розділ заголовка розміщується тільки на першій сторінці.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716ABF17-C6A7-43D1-A43F-F65C7AAB2C44}"/>
              </a:ext>
            </a:extLst>
          </p:cNvPr>
          <p:cNvSpPr/>
          <p:nvPr/>
        </p:nvSpPr>
        <p:spPr>
          <a:xfrm>
            <a:off x="72008" y="1869975"/>
            <a:ext cx="2523872" cy="18158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Область заголовка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5BB2800-0215-4BB1-9C54-A62B1F1A67C3}"/>
              </a:ext>
            </a:extLst>
          </p:cNvPr>
          <p:cNvSpPr txBox="1"/>
          <p:nvPr/>
        </p:nvSpPr>
        <p:spPr>
          <a:xfrm>
            <a:off x="2680138" y="3797041"/>
            <a:ext cx="9439286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це основний розділ, який містить дані. Він може містити також елементи керування.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="" xmlns:a16="http://schemas.microsoft.com/office/drawing/2014/main" id="{1F9B9D99-ED9D-47D8-856E-FC6ED1E4DEFE}"/>
              </a:ext>
            </a:extLst>
          </p:cNvPr>
          <p:cNvSpPr/>
          <p:nvPr/>
        </p:nvSpPr>
        <p:spPr>
          <a:xfrm>
            <a:off x="72008" y="3797041"/>
            <a:ext cx="2523872" cy="95410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Область даних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="" xmlns:a16="http://schemas.microsoft.com/office/drawing/2014/main" id="{D7CCAB0D-E774-4FF8-AD47-E8764294D9B7}"/>
              </a:ext>
            </a:extLst>
          </p:cNvPr>
          <p:cNvSpPr/>
          <p:nvPr/>
        </p:nvSpPr>
        <p:spPr>
          <a:xfrm>
            <a:off x="72008" y="4862332"/>
            <a:ext cx="2523872" cy="95410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Область примітки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="" xmlns:a16="http://schemas.microsoft.com/office/drawing/2014/main" id="{686BDAB2-C883-4630-8D57-859428952825}"/>
              </a:ext>
            </a:extLst>
          </p:cNvPr>
          <p:cNvSpPr/>
          <p:nvPr/>
        </p:nvSpPr>
        <p:spPr>
          <a:xfrm>
            <a:off x="2680138" y="4862331"/>
            <a:ext cx="9439286" cy="95410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розміщується на останній сторінці форми.</a:t>
            </a:r>
          </a:p>
        </p:txBody>
      </p:sp>
    </p:spTree>
    <p:extLst>
      <p:ext uri="{BB962C8B-B14F-4D97-AF65-F5344CB8AC3E}">
        <p14:creationId xmlns:p14="http://schemas.microsoft.com/office/powerpoint/2010/main" xmlns="" val="3387564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257" y="2131042"/>
            <a:ext cx="11763375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простих засобів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Система </a:t>
            </a:r>
            <a:r>
              <a:rPr lang="uk-UA" sz="2800" b="1" i="1" kern="0" dirty="0">
                <a:solidFill>
                  <a:srgbClr val="FFFF00"/>
                </a:solidFill>
              </a:rPr>
              <a:t>Access 2016 </a:t>
            </a:r>
            <a:r>
              <a:rPr lang="uk-UA" sz="2800" b="1" i="1" kern="0" dirty="0">
                <a:solidFill>
                  <a:schemeClr val="bg1"/>
                </a:solidFill>
              </a:rPr>
              <a:t>має різні засоби створення форм, які розміщені 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Створення</a:t>
            </a:r>
            <a:r>
              <a:rPr lang="uk-UA" sz="2800" b="1" i="1" kern="0" dirty="0">
                <a:solidFill>
                  <a:schemeClr val="bg1"/>
                </a:solidFill>
              </a:rPr>
              <a:t> в групі </a:t>
            </a:r>
            <a:r>
              <a:rPr lang="uk-UA" sz="2800" b="1" i="1" kern="0" dirty="0">
                <a:solidFill>
                  <a:srgbClr val="FFFF00"/>
                </a:solidFill>
              </a:rPr>
              <a:t>Форми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254B6D49-FA74-4EE4-89B0-B0D434D53250}"/>
              </a:ext>
            </a:extLst>
          </p:cNvPr>
          <p:cNvSpPr/>
          <p:nvPr/>
        </p:nvSpPr>
        <p:spPr>
          <a:xfrm>
            <a:off x="6896300" y="3250327"/>
            <a:ext cx="4988167" cy="142355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="" xmlns:a16="http://schemas.microsoft.com/office/drawing/2014/main" id="{EDE2C1FB-4245-4733-8CC4-5F91E9B7E803}"/>
              </a:ext>
            </a:extLst>
          </p:cNvPr>
          <p:cNvSpPr/>
          <p:nvPr/>
        </p:nvSpPr>
        <p:spPr>
          <a:xfrm rot="18900000">
            <a:off x="10035469" y="257832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0AC0975-7376-4BEA-A3D4-2DE80873DD23}"/>
              </a:ext>
            </a:extLst>
          </p:cNvPr>
          <p:cNvSpPr txBox="1"/>
          <p:nvPr/>
        </p:nvSpPr>
        <p:spPr>
          <a:xfrm>
            <a:off x="72008" y="4826467"/>
            <a:ext cx="12050142" cy="523220"/>
          </a:xfrm>
          <a:prstGeom prst="wedgeRectCallout">
            <a:avLst>
              <a:gd name="adj1" fmla="val 45804"/>
              <a:gd name="adj2" fmla="val -160474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Додаткові форми </a:t>
            </a:r>
            <a:r>
              <a:rPr lang="uk-UA" sz="2800" b="1" i="1" kern="0" dirty="0">
                <a:solidFill>
                  <a:schemeClr val="bg1"/>
                </a:solidFill>
              </a:rPr>
              <a:t>мають такі засоби: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="" xmlns:a16="http://schemas.microsoft.com/office/drawing/2014/main" id="{F68028A9-4CD8-4D8D-9E35-FC682A5467AA}"/>
              </a:ext>
            </a:extLst>
          </p:cNvPr>
          <p:cNvSpPr/>
          <p:nvPr/>
        </p:nvSpPr>
        <p:spPr>
          <a:xfrm>
            <a:off x="69768" y="5461180"/>
            <a:ext cx="2887061" cy="126352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b="1" i="1" kern="0" dirty="0">
                <a:solidFill>
                  <a:schemeClr val="bg1"/>
                </a:solidFill>
              </a:rPr>
              <a:t>Кілька елементів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="" xmlns:a16="http://schemas.microsoft.com/office/drawing/2014/main" id="{D546B95F-B30F-48FA-A7AA-8CF158019497}"/>
              </a:ext>
            </a:extLst>
          </p:cNvPr>
          <p:cNvSpPr/>
          <p:nvPr/>
        </p:nvSpPr>
        <p:spPr>
          <a:xfrm>
            <a:off x="3122898" y="5461180"/>
            <a:ext cx="2887061" cy="126352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Таблиця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="" xmlns:a16="http://schemas.microsoft.com/office/drawing/2014/main" id="{27906261-07BE-4DD0-910A-FEA11E3B4BE4}"/>
              </a:ext>
            </a:extLst>
          </p:cNvPr>
          <p:cNvSpPr/>
          <p:nvPr/>
        </p:nvSpPr>
        <p:spPr>
          <a:xfrm>
            <a:off x="6176027" y="5461180"/>
            <a:ext cx="2887061" cy="126352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Розділена форма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="" xmlns:a16="http://schemas.microsoft.com/office/drawing/2014/main" id="{E22DF027-154D-42A3-9A0E-DDB0BF333DB0}"/>
              </a:ext>
            </a:extLst>
          </p:cNvPr>
          <p:cNvSpPr/>
          <p:nvPr/>
        </p:nvSpPr>
        <p:spPr>
          <a:xfrm>
            <a:off x="9227310" y="5463098"/>
            <a:ext cx="2887061" cy="126352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Модальне діалогове вікно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966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75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75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75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75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205583</TotalTime>
  <Words>1644</Words>
  <Application>Microsoft Office PowerPoint</Application>
  <PresentationFormat>Произвольный</PresentationFormat>
  <Paragraphs>152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Створення форм за допомогою простих засобів</vt:lpstr>
      <vt:lpstr>Завдання для виконання</vt:lpstr>
      <vt:lpstr>Створення форм за допомогою простих засобів</vt:lpstr>
      <vt:lpstr>Створення форм за допомогою простих засобів</vt:lpstr>
      <vt:lpstr>Створення форм за допомогою простих засобів</vt:lpstr>
      <vt:lpstr>Створення форм за допомогою простих засобів</vt:lpstr>
      <vt:lpstr>Створення форм за допомогою простих засобів</vt:lpstr>
      <vt:lpstr>Створення форм за допомогою простих засобів</vt:lpstr>
      <vt:lpstr>Створення форм за допомогою простих засобів</vt:lpstr>
      <vt:lpstr>Створення форм за допомогою простих засобів</vt:lpstr>
      <vt:lpstr>Створення форм за допомогою простих засобів</vt:lpstr>
      <vt:lpstr>Створення форм за допомогою простих засобів</vt:lpstr>
      <vt:lpstr>Створення форм за допомогою простих засобів</vt:lpstr>
      <vt:lpstr>Створення форм за допомогою простих засобів</vt:lpstr>
      <vt:lpstr>Створення форм за допомогою простих засобів</vt:lpstr>
      <vt:lpstr>Створення форм за допомогою простих засобів</vt:lpstr>
      <vt:lpstr>Створення форм за допомогою простих засобів</vt:lpstr>
      <vt:lpstr>Створення форм за допомогою простих засобів</vt:lpstr>
      <vt:lpstr>Створення форм за допомогою простих засобів</vt:lpstr>
      <vt:lpstr>Створення форм за допомогою простих засобів</vt:lpstr>
      <vt:lpstr>Створення форм за допомогою простих засобів</vt:lpstr>
      <vt:lpstr>Створення форм за допомогою простих засобів</vt:lpstr>
      <vt:lpstr>Створення форм за допомогою простих засобів</vt:lpstr>
      <vt:lpstr>Створення форм за допомогою простих засобів</vt:lpstr>
      <vt:lpstr>Створення форм за допомогою простих засобів</vt:lpstr>
      <vt:lpstr>Створення форм за допомогою простих засобів</vt:lpstr>
      <vt:lpstr>Створення форм за допомогою простих засобів</vt:lpstr>
      <vt:lpstr>Створення форм за допомогою простих засобів</vt:lpstr>
      <vt:lpstr>Створення форм за допомогою простих засобів</vt:lpstr>
      <vt:lpstr>Домашнє завдання</vt:lpstr>
      <vt:lpstr>Працюємо за комп’ютером</vt:lpstr>
      <vt:lpstr>Завдання для виконання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Anna</cp:lastModifiedBy>
  <cp:revision>781</cp:revision>
  <dcterms:created xsi:type="dcterms:W3CDTF">2016-06-06T19:48:43Z</dcterms:created>
  <dcterms:modified xsi:type="dcterms:W3CDTF">2020-04-02T18:27:40Z</dcterms:modified>
</cp:coreProperties>
</file>