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32" r:id="rId3"/>
    <p:sldId id="683" r:id="rId4"/>
    <p:sldId id="722" r:id="rId5"/>
    <p:sldId id="723" r:id="rId6"/>
    <p:sldId id="724" r:id="rId7"/>
    <p:sldId id="726" r:id="rId8"/>
    <p:sldId id="728" r:id="rId9"/>
    <p:sldId id="729" r:id="rId10"/>
    <p:sldId id="730" r:id="rId11"/>
    <p:sldId id="731" r:id="rId12"/>
    <p:sldId id="539" r:id="rId13"/>
    <p:sldId id="261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solidFill>
                  <a:srgbClr val="002060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3300" dirty="0"/>
              <a:t>Складання та виконання алгоритмів з елементами управління для задання логічного значення величини. Елемент для введення даних: </a:t>
            </a:r>
            <a:r>
              <a:rPr lang="uk-UA" sz="3300" dirty="0" smtClean="0"/>
              <a:t>прапорець</a:t>
            </a:r>
            <a:endParaRPr lang="uk-UA" sz="3300" dirty="0"/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eck, check box, checkbox, checke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3" y="3706584"/>
            <a:ext cx="2336515" cy="2336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0298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 формі використано декілька груп перемикачів, у межах кожної з груп можна увімкнути по одному.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3193203"/>
            <a:ext cx="702983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перемикачами та прапорцями в межах групи виконують ті самі дії, як і з окремими елементами управління на формі.</a:t>
            </a:r>
          </a:p>
        </p:txBody>
      </p:sp>
      <p:pic>
        <p:nvPicPr>
          <p:cNvPr id="4098" name="Picture 2" descr="checked list, checklist, completed, jobs, list, menu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938949"/>
            <a:ext cx="6080549" cy="608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1971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управління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RadioGroup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en-US" sz="2800" b="1" i="1" kern="0" dirty="0" err="1">
                <a:solidFill>
                  <a:srgbClr val="FFFF00"/>
                </a:solidFill>
              </a:rPr>
              <a:t>CheckGroup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мають свої особливі властивості.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33107"/>
            <a:ext cx="998582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Заголовок групи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8" y="2263587"/>
            <a:ext cx="1954912" cy="4311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Caption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807250"/>
            <a:ext cx="9985824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Кількість стовпців елементів у групі.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 замовчуванням — 1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2008" y="2807250"/>
            <a:ext cx="1954912" cy="825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Columns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3728220"/>
            <a:ext cx="9985824" cy="1154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Визначає номер (починаючи з 0) елемента управління, який виділений у групі. Якщо не виділений жоден, то значення властивості дорівнює -1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8" y="3745608"/>
            <a:ext cx="1954912" cy="11367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Itemlndex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970775"/>
            <a:ext cx="9985824" cy="15081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Містить список заголовків елементів групи. Для введення заголовків відкривається редактор, який викликають за допомогою кнопки Q, розташованої праворуч у рядку властивості </a:t>
            </a:r>
            <a:r>
              <a:rPr lang="uk-UA" sz="2300" b="1" i="1" kern="0" dirty="0" err="1">
                <a:solidFill>
                  <a:srgbClr val="FFFFFF"/>
                </a:solidFill>
              </a:rPr>
              <a:t>Items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2008" y="4970775"/>
            <a:ext cx="1954912" cy="15081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Items</a:t>
            </a:r>
          </a:p>
        </p:txBody>
      </p:sp>
    </p:spTree>
    <p:extLst>
      <p:ext uri="{BB962C8B-B14F-4D97-AF65-F5344CB8AC3E}">
        <p14:creationId xmlns="" xmlns:p14="http://schemas.microsoft.com/office/powerpoint/2010/main" val="1496537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00" y="1052417"/>
            <a:ext cx="11518900" cy="144655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4400" b="1" i="1" kern="0" dirty="0" smtClean="0">
                <a:solidFill>
                  <a:srgbClr val="0070C0"/>
                </a:solidFill>
              </a:rPr>
              <a:t>Виконати вправу 3 </a:t>
            </a:r>
            <a:r>
              <a:rPr lang="uk-UA" sz="4400" b="1" i="1" kern="0" dirty="0" err="1" smtClean="0">
                <a:solidFill>
                  <a:srgbClr val="0070C0"/>
                </a:solidFill>
              </a:rPr>
              <a:t>“Замовлення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 </a:t>
            </a:r>
            <a:r>
              <a:rPr lang="uk-UA" sz="4400" b="1" i="1" kern="0" dirty="0" err="1" smtClean="0">
                <a:solidFill>
                  <a:srgbClr val="0070C0"/>
                </a:solidFill>
              </a:rPr>
              <a:t>квітів”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 ст. 161.</a:t>
            </a:r>
            <a:endParaRPr lang="uk-UA" sz="4400" b="1" i="1" kern="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2417"/>
            <a:ext cx="12192000" cy="538609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smtClean="0">
                <a:solidFill>
                  <a:srgbClr val="0070C0"/>
                </a:solidFill>
                <a:latin typeface="Book Antiqua" pitchFamily="18" charset="0"/>
              </a:rPr>
              <a:t>Виконуємо вправу 3 </a:t>
            </a:r>
            <a:r>
              <a:rPr lang="uk-UA" sz="3600" b="1" i="1" kern="0" dirty="0" err="1" smtClean="0">
                <a:solidFill>
                  <a:srgbClr val="FF0000"/>
                </a:solidFill>
                <a:latin typeface="Book Antiqua" pitchFamily="18" charset="0"/>
              </a:rPr>
              <a:t>“Замовлення</a:t>
            </a:r>
            <a:r>
              <a:rPr lang="uk-UA" sz="3600" b="1" i="1" kern="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sz="3600" b="1" i="1" kern="0" dirty="0" err="1" smtClean="0">
                <a:solidFill>
                  <a:srgbClr val="FF0000"/>
                </a:solidFill>
                <a:latin typeface="Book Antiqua" pitchFamily="18" charset="0"/>
              </a:rPr>
              <a:t>квітів”</a:t>
            </a:r>
            <a:r>
              <a:rPr lang="uk-UA" sz="3600" b="1" i="1" kern="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sz="3600" b="1" i="1" kern="0" dirty="0" smtClean="0">
                <a:solidFill>
                  <a:srgbClr val="0070C0"/>
                </a:solidFill>
                <a:latin typeface="Book Antiqua" pitchFamily="18" charset="0"/>
              </a:rPr>
              <a:t>ст. 161.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(зразок розміщення у підручнику)</a:t>
            </a:r>
            <a:endParaRPr lang="uk-UA" sz="4400" b="1" i="1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Label1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 –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Оберіть квіти.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Label</a:t>
            </a:r>
            <a:r>
              <a:rPr lang="uk-UA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–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Оберіть пакування.</a:t>
            </a:r>
            <a:endParaRPr lang="en-US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Edit1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– для виведення результату</a:t>
            </a:r>
            <a:endParaRPr lang="en-US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CheckBox1</a:t>
            </a:r>
            <a:r>
              <a:rPr lang="uk-UA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en-US" sz="2800" b="1" i="1" kern="0" dirty="0" err="1" smtClean="0">
                <a:solidFill>
                  <a:schemeClr val="accent2">
                    <a:lumMod val="50000"/>
                  </a:schemeClr>
                </a:solidFill>
              </a:rPr>
              <a:t>CheckBox</a:t>
            </a:r>
            <a:r>
              <a:rPr lang="uk-UA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5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- для вибору квітів.</a:t>
            </a:r>
            <a:endParaRPr lang="en-US" sz="2800" b="1" i="1" kern="0" dirty="0" smtClean="0">
              <a:solidFill>
                <a:srgbClr val="0070C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RadioButton1-RadioButton</a:t>
            </a:r>
            <a:r>
              <a:rPr lang="uk-UA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uk-UA" sz="2400" b="1" i="1" kern="0" dirty="0" smtClean="0">
                <a:solidFill>
                  <a:srgbClr val="0070C0"/>
                </a:solidFill>
              </a:rPr>
              <a:t>- для видів пакування.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Button1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– Оформити замовлення. Подія 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OnClick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			(підручник ст. -162 мал. – 24.11)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en-US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Button</a:t>
            </a:r>
            <a:r>
              <a:rPr lang="uk-UA" sz="2800" b="1" i="1" kern="0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– Завершити. Подія 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OnClick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між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begin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та</a:t>
            </a:r>
            <a:endParaRPr lang="en-US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			е</a:t>
            </a:r>
            <a:r>
              <a:rPr lang="en-US" sz="2800" b="1" i="1" kern="0" dirty="0" err="1" smtClean="0">
                <a:solidFill>
                  <a:srgbClr val="0070C0"/>
                </a:solidFill>
              </a:rPr>
              <a:t>nd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написати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Close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;</a:t>
            </a:r>
            <a:endParaRPr lang="en-US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1439863" algn="l"/>
              </a:tabLst>
              <a:defRPr/>
            </a:pPr>
            <a:endParaRPr lang="uk-UA" sz="2800" b="1" i="1" kern="0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08788" y="226012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Працюємо за комп’ютером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806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15" y="1249487"/>
            <a:ext cx="4839154" cy="5608513"/>
          </a:xfrm>
          <a:prstGeom prst="rect">
            <a:avLst/>
          </a:prstGeom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noProof="0" smtClean="0">
                <a:solidFill>
                  <a:srgbClr val="002060"/>
                </a:solidFill>
                <a:latin typeface="Verdana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, check box, checkbox, checke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3" y="3706584"/>
            <a:ext cx="2336515" cy="2336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8" y="264112"/>
            <a:ext cx="8468612" cy="5328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Завдання для виконання</a:t>
            </a:r>
            <a:endParaRPr lang="ru-RU" sz="40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052417"/>
            <a:ext cx="11518900" cy="280076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44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44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sz="3200" b="1" i="1" kern="0" dirty="0" smtClean="0">
                <a:solidFill>
                  <a:srgbClr val="0070C0"/>
                </a:solidFill>
              </a:rPr>
              <a:t> </a:t>
            </a:r>
            <a:r>
              <a:rPr lang="ru-RU" sz="3200" b="1" i="1" kern="0" dirty="0" err="1" smtClean="0">
                <a:solidFill>
                  <a:srgbClr val="0070C0"/>
                </a:solidFill>
              </a:rPr>
              <a:t>Слайди</a:t>
            </a:r>
            <a:r>
              <a:rPr lang="ru-RU" sz="3200" b="1" i="1" kern="0" dirty="0" smtClean="0">
                <a:solidFill>
                  <a:srgbClr val="0070C0"/>
                </a:solidFill>
              </a:rPr>
              <a:t>: 3, 4, 5, 6, 9, 11.</a:t>
            </a:r>
            <a:endParaRPr lang="uk-UA" sz="44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4400" b="1" i="1" kern="0" dirty="0" smtClean="0">
                <a:solidFill>
                  <a:srgbClr val="0070C0"/>
                </a:solidFill>
              </a:rPr>
              <a:t>Виконати вправу 3 </a:t>
            </a:r>
            <a:r>
              <a:rPr lang="uk-UA" sz="4400" b="1" i="1" kern="0" dirty="0" err="1" smtClean="0">
                <a:solidFill>
                  <a:srgbClr val="0070C0"/>
                </a:solidFill>
              </a:rPr>
              <a:t>“Замовлення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 </a:t>
            </a:r>
            <a:r>
              <a:rPr lang="uk-UA" sz="4400" b="1" i="1" kern="0" dirty="0" err="1" smtClean="0">
                <a:solidFill>
                  <a:srgbClr val="0070C0"/>
                </a:solidFill>
              </a:rPr>
              <a:t>квітів”</a:t>
            </a:r>
            <a:r>
              <a:rPr lang="uk-UA" sz="4400" b="1" i="1" kern="0" dirty="0" smtClean="0">
                <a:solidFill>
                  <a:srgbClr val="0070C0"/>
                </a:solidFill>
              </a:rPr>
              <a:t> ст. 161.</a:t>
            </a:r>
            <a:endParaRPr lang="uk-UA" sz="4400" b="1" i="1" kern="0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16000" y="4919008"/>
            <a:ext cx="103632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400" y="4035336"/>
            <a:ext cx="115697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uk-UA" sz="2000" dirty="0" smtClean="0"/>
              <a:t>https://apps24.org/windows/razrabotchikam/redaktory-koda/lazarus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розгалуження в проекті можна використати елементи управління: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67" y="3945052"/>
            <a:ext cx="11744093" cy="21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16"/>
          <p:cNvSpPr/>
          <p:nvPr/>
        </p:nvSpPr>
        <p:spPr>
          <a:xfrm>
            <a:off x="8348567" y="4846068"/>
            <a:ext cx="631603" cy="72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9264871" y="4846068"/>
            <a:ext cx="631603" cy="72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2245664"/>
            <a:ext cx="5972331" cy="1323439"/>
          </a:xfrm>
          <a:prstGeom prst="wedgeRectCallout">
            <a:avLst>
              <a:gd name="adj1" fmla="val 92380"/>
              <a:gd name="adj2" fmla="val 171733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Прапорець </a:t>
            </a:r>
            <a:r>
              <a:rPr lang="uk-UA" sz="4000" b="1" i="1" kern="0" dirty="0" err="1">
                <a:solidFill>
                  <a:srgbClr val="FFFF00"/>
                </a:solidFill>
              </a:rPr>
              <a:t>CheckBox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2228544"/>
            <a:ext cx="5972331" cy="1323439"/>
          </a:xfrm>
          <a:prstGeom prst="wedgeRectCallout">
            <a:avLst>
              <a:gd name="adj1" fmla="val 7528"/>
              <a:gd name="adj2" fmla="val 157018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Перемикач </a:t>
            </a:r>
            <a:r>
              <a:rPr lang="uk-UA" sz="4000" b="1" i="1" kern="0" dirty="0" err="1">
                <a:solidFill>
                  <a:srgbClr val="FFFF00"/>
                </a:solidFill>
              </a:rPr>
              <a:t>RadioButton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745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 елементи можуть набувати один із двох виглядів: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306624"/>
            <a:ext cx="59723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Увімкнений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819" y="2289504"/>
            <a:ext cx="59723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Не увімкнений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14748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за їх допомогою у програмний код можна передати логічне значення: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004998"/>
            <a:ext cx="5972331" cy="1446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True</a:t>
            </a:r>
            <a:r>
              <a:rPr lang="en-US" sz="4400" b="1" i="1" kern="0" dirty="0">
                <a:solidFill>
                  <a:srgbClr val="FFFFFF"/>
                </a:solidFill>
              </a:rPr>
              <a:t> — </a:t>
            </a:r>
            <a:r>
              <a:rPr lang="uk-UA" sz="4400" b="1" i="1" kern="0" dirty="0">
                <a:solidFill>
                  <a:srgbClr val="FFFFFF"/>
                </a:solidFill>
              </a:rPr>
              <a:t>увімкнений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9" y="4987878"/>
            <a:ext cx="5972331" cy="14465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False</a:t>
            </a:r>
            <a:r>
              <a:rPr lang="en-US" sz="4400" b="1" i="1" kern="0" dirty="0">
                <a:solidFill>
                  <a:srgbClr val="FFFFFF"/>
                </a:solidFill>
              </a:rPr>
              <a:t> 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не увімкнений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6200000">
            <a:off x="2658655" y="4002885"/>
            <a:ext cx="799036" cy="114047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8736466" y="4002885"/>
            <a:ext cx="799036" cy="114047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89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Окрім стандартних властивостей, таких як </a:t>
            </a:r>
            <a:r>
              <a:rPr lang="en-US" sz="2600" b="1" i="1" kern="0" dirty="0">
                <a:solidFill>
                  <a:srgbClr val="FFFF00"/>
                </a:solidFill>
              </a:rPr>
              <a:t>Caption</a:t>
            </a:r>
            <a:r>
              <a:rPr lang="en-US" sz="2600" b="1" i="1" kern="0" dirty="0">
                <a:solidFill>
                  <a:srgbClr val="FFFFFF"/>
                </a:solidFill>
              </a:rPr>
              <a:t>, </a:t>
            </a:r>
            <a:r>
              <a:rPr lang="en-US" sz="2600" b="1" i="1" kern="0" dirty="0">
                <a:solidFill>
                  <a:srgbClr val="FFFF00"/>
                </a:solidFill>
              </a:rPr>
              <a:t>Font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>
                <a:solidFill>
                  <a:srgbClr val="FFFFFF"/>
                </a:solidFill>
              </a:rPr>
              <a:t>та інших, які ви вже використовували для інших елементів управління, компонент </a:t>
            </a:r>
            <a:r>
              <a:rPr lang="en-US" sz="2600" b="1" i="1" kern="0" dirty="0" err="1">
                <a:solidFill>
                  <a:srgbClr val="FFFF00"/>
                </a:solidFill>
              </a:rPr>
              <a:t>CheckBox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>
                <a:solidFill>
                  <a:srgbClr val="FFFFFF"/>
                </a:solidFill>
              </a:rPr>
              <a:t>має особливі.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2008" y="2583627"/>
            <a:ext cx="2061593" cy="23083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0000"/>
                </a:solidFill>
              </a:rPr>
              <a:t>Checked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750" y="4969785"/>
            <a:ext cx="992867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0000"/>
                </a:solidFill>
              </a:rPr>
              <a:t>Стан прапорця. Дає змогу задавати стан увімкнення прапорця за одним із параметрів: увімкнений </a:t>
            </a:r>
            <a:r>
              <a:rPr lang="en-US" sz="2400" b="1" i="1" kern="0" dirty="0" err="1">
                <a:solidFill>
                  <a:srgbClr val="FF0000"/>
                </a:solidFill>
              </a:rPr>
              <a:t>cb</a:t>
            </a:r>
            <a:r>
              <a:rPr lang="uk-UA" sz="2400" b="1" i="1" kern="0" dirty="0">
                <a:solidFill>
                  <a:srgbClr val="FF0000"/>
                </a:solidFill>
              </a:rPr>
              <a:t>С</a:t>
            </a:r>
            <a:r>
              <a:rPr lang="en-US" sz="2400" b="1" i="1" kern="0" dirty="0" err="1">
                <a:solidFill>
                  <a:srgbClr val="FF0000"/>
                </a:solidFill>
              </a:rPr>
              <a:t>hecked</a:t>
            </a:r>
            <a:r>
              <a:rPr lang="en-US" sz="2400" b="1" i="1" kern="0" dirty="0">
                <a:solidFill>
                  <a:srgbClr val="FF0000"/>
                </a:solidFill>
              </a:rPr>
              <a:t>, </a:t>
            </a:r>
            <a:r>
              <a:rPr lang="uk-UA" sz="2400" b="1" i="1" kern="0" dirty="0">
                <a:solidFill>
                  <a:srgbClr val="FF0000"/>
                </a:solidFill>
              </a:rPr>
              <a:t>не увімкнений </a:t>
            </a:r>
            <a:r>
              <a:rPr lang="en-US" sz="2400" b="1" i="1" kern="0" dirty="0" err="1">
                <a:solidFill>
                  <a:srgbClr val="FF0000"/>
                </a:solidFill>
              </a:rPr>
              <a:t>cbUnChecked</a:t>
            </a:r>
            <a:r>
              <a:rPr lang="en-US" sz="2400" b="1" i="1" kern="0" dirty="0">
                <a:solidFill>
                  <a:srgbClr val="FF0000"/>
                </a:solidFill>
              </a:rPr>
              <a:t>, </a:t>
            </a:r>
            <a:r>
              <a:rPr lang="uk-UA" sz="2400" b="1" i="1" kern="0" dirty="0">
                <a:solidFill>
                  <a:srgbClr val="FF0000"/>
                </a:solidFill>
              </a:rPr>
              <a:t>проміжний стан (сірий) </a:t>
            </a:r>
            <a:r>
              <a:rPr lang="en-US" sz="2400" b="1" i="1" kern="0" dirty="0" err="1">
                <a:solidFill>
                  <a:srgbClr val="FF0000"/>
                </a:solidFill>
              </a:rPr>
              <a:t>cbGrayed</a:t>
            </a:r>
            <a:endParaRPr lang="en-US" sz="2400" b="1" i="1" kern="0" dirty="0">
              <a:solidFill>
                <a:srgbClr val="FF000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2008" y="4969785"/>
            <a:ext cx="2061593" cy="15696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0000"/>
                </a:solidFill>
              </a:rPr>
              <a:t>State</a:t>
            </a:r>
          </a:p>
        </p:txBody>
      </p:sp>
      <p:grpSp>
        <p:nvGrpSpPr>
          <p:cNvPr id="5" name="Групувати 4"/>
          <p:cNvGrpSpPr/>
          <p:nvPr/>
        </p:nvGrpSpPr>
        <p:grpSpPr>
          <a:xfrm>
            <a:off x="2190750" y="2583627"/>
            <a:ext cx="9928674" cy="2308324"/>
            <a:chOff x="2190750" y="2583627"/>
            <a:chExt cx="9928674" cy="23083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2190750" y="2583627"/>
              <a:ext cx="9928674" cy="2308324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 smtClean="0">
                  <a:solidFill>
                    <a:srgbClr val="FF0000"/>
                  </a:solidFill>
                </a:rPr>
                <a:t>Зміна </a:t>
              </a:r>
              <a:r>
                <a:rPr lang="uk-UA" sz="2400" b="1" i="1" kern="0" dirty="0">
                  <a:solidFill>
                    <a:srgbClr val="FF0000"/>
                  </a:solidFill>
                </a:rPr>
                <a:t>стану прапорця: якщо значення цієї властивості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0000"/>
                  </a:solidFill>
                </a:rPr>
                <a:t>True, </a:t>
              </a:r>
              <a:r>
                <a:rPr lang="uk-UA" sz="2400" b="1" i="1" kern="0" dirty="0">
                  <a:solidFill>
                    <a:srgbClr val="FF0000"/>
                  </a:solidFill>
                </a:rPr>
                <a:t>то прапорець увімкнений;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0000"/>
                  </a:solidFill>
                </a:rPr>
                <a:t>якщо значення властивості </a:t>
              </a:r>
              <a:r>
                <a:rPr lang="en-US" sz="2400" b="1" i="1" kern="0" dirty="0">
                  <a:solidFill>
                    <a:srgbClr val="FF0000"/>
                  </a:solidFill>
                </a:rPr>
                <a:t>False, </a:t>
              </a:r>
              <a:r>
                <a:rPr lang="uk-UA" sz="2400" b="1" i="1" kern="0" dirty="0">
                  <a:solidFill>
                    <a:srgbClr val="FF0000"/>
                  </a:solidFill>
                </a:rPr>
                <a:t>то прапорець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0000"/>
                  </a:solidFill>
                </a:rPr>
                <a:t>не увімкнений (немає позначки       </a:t>
              </a:r>
              <a:r>
                <a:rPr lang="en-US" sz="2400" b="1" i="1" kern="0" dirty="0">
                  <a:solidFill>
                    <a:srgbClr val="FF0000"/>
                  </a:solidFill>
                </a:rPr>
                <a:t>),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accent2">
                      <a:lumMod val="50000"/>
                    </a:schemeClr>
                  </a:solidFill>
                </a:rPr>
                <a:t>Значення змінюється автоматично, хоча його також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chemeClr val="accent2">
                      <a:lumMod val="50000"/>
                    </a:schemeClr>
                  </a:solidFill>
                </a:rPr>
                <a:t>можна змінити у програмному коді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967" y="3629206"/>
              <a:ext cx="598337" cy="5983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="" xmlns:p14="http://schemas.microsoft.com/office/powerpoint/2010/main" val="402615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елементом управління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CheckBox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пов'язані події: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" y="1849424"/>
            <a:ext cx="3798951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OnClick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122" y="1832304"/>
            <a:ext cx="8114029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OnChange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9" y="2454594"/>
            <a:ext cx="3798951" cy="409342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Виникає кожного разу, коли користувач вмикає чи вимикає прапорець на формі після запуску програми на виконання.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8120" y="2454594"/>
            <a:ext cx="8114029" cy="409342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Також виникає, коли користувач вмикає чи вимикає прапорець. На відміну від події </a:t>
            </a:r>
            <a:r>
              <a:rPr lang="en-US" sz="2600" b="1" i="1" kern="0" dirty="0" err="1">
                <a:solidFill>
                  <a:srgbClr val="FFFF00"/>
                </a:solidFill>
              </a:rPr>
              <a:t>OnClick</a:t>
            </a:r>
            <a:r>
              <a:rPr lang="uk-UA" sz="2600" b="1" i="1" kern="0" dirty="0">
                <a:solidFill>
                  <a:srgbClr val="FFFFFF"/>
                </a:solidFill>
              </a:rPr>
              <a:t>, яка відбувається лише під час клацання на прапорці, подія </a:t>
            </a:r>
            <a:r>
              <a:rPr lang="en-US" sz="2600" b="1" i="1" kern="0" dirty="0" err="1">
                <a:solidFill>
                  <a:srgbClr val="FFFF00"/>
                </a:solidFill>
              </a:rPr>
              <a:t>OnChange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>
                <a:solidFill>
                  <a:srgbClr val="FFFFFF"/>
                </a:solidFill>
              </a:rPr>
              <a:t>відбувається в будь-якому разі, коли змінюється стан прапорця — якщо користувач мишею увімкнув-вимкнув прапорець, чи якщо така зміна передбачена у програмному коді.</a:t>
            </a:r>
            <a:endParaRPr lang="uk-UA" sz="2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329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передбачена у програмному коді, що виконується після натиснення деякої кнопки, за допомогою команди: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659803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ChB</a:t>
            </a:r>
            <a:r>
              <a:rPr lang="uk-UA" sz="4000" b="1" i="1" kern="0" dirty="0">
                <a:solidFill>
                  <a:srgbClr val="FFFFFF"/>
                </a:solidFill>
              </a:rPr>
              <a:t>1</a:t>
            </a:r>
            <a:r>
              <a:rPr lang="en-US" sz="4000" b="1" i="1" kern="0" dirty="0">
                <a:solidFill>
                  <a:srgbClr val="FFFFFF"/>
                </a:solidFill>
              </a:rPr>
              <a:t>.Checked:=</a:t>
            </a:r>
            <a:r>
              <a:rPr lang="uk-UA" sz="4000" b="1" i="1" kern="0" dirty="0">
                <a:solidFill>
                  <a:srgbClr val="FFFFFF"/>
                </a:solidFill>
              </a:rPr>
              <a:t> </a:t>
            </a:r>
            <a:r>
              <a:rPr lang="en-US" sz="4000" b="1" i="1" kern="0" dirty="0">
                <a:solidFill>
                  <a:srgbClr val="FFFFFF"/>
                </a:solidFill>
              </a:rPr>
              <a:t>not</a:t>
            </a:r>
            <a:r>
              <a:rPr lang="uk-UA" sz="4000" b="1" i="1" kern="0" dirty="0">
                <a:solidFill>
                  <a:srgbClr val="FFFFFF"/>
                </a:solidFill>
              </a:rPr>
              <a:t> </a:t>
            </a:r>
            <a:r>
              <a:rPr lang="en-US" sz="4000" b="1" i="1" kern="0" dirty="0">
                <a:solidFill>
                  <a:srgbClr val="FFFFFF"/>
                </a:solidFill>
              </a:rPr>
              <a:t>ChB</a:t>
            </a:r>
            <a:r>
              <a:rPr lang="uk-UA" sz="4000" b="1" i="1" kern="0" dirty="0">
                <a:solidFill>
                  <a:srgbClr val="FFFFFF"/>
                </a:solidFill>
              </a:rPr>
              <a:t>1</a:t>
            </a:r>
            <a:r>
              <a:rPr lang="en-US" sz="4000" b="1" i="1" kern="0" dirty="0">
                <a:solidFill>
                  <a:srgbClr val="FFFFFF"/>
                </a:solidFill>
              </a:rPr>
              <a:t>.Checked;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347442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при натисненні на таку кнопку стан прапорця зміниться на протилежний — відбудеться </a:t>
            </a:r>
            <a:r>
              <a:rPr lang="en-US" sz="2800" b="1" i="1" kern="0" dirty="0" err="1">
                <a:solidFill>
                  <a:srgbClr val="FFFF00"/>
                </a:solidFill>
              </a:rPr>
              <a:t>OnChange</a:t>
            </a:r>
            <a:r>
              <a:rPr lang="en-US" sz="2800" b="1" i="1" kern="0" dirty="0">
                <a:solidFill>
                  <a:srgbClr val="FFFFFF"/>
                </a:solidFill>
              </a:rPr>
              <a:t> , </a:t>
            </a:r>
            <a:r>
              <a:rPr lang="uk-UA" sz="2800" b="1" i="1" kern="0" dirty="0">
                <a:solidFill>
                  <a:srgbClr val="FFFFFF"/>
                </a:solidFill>
              </a:rPr>
              <a:t>а подія </a:t>
            </a:r>
            <a:r>
              <a:rPr lang="uk-UA" sz="2800" b="1" i="1" kern="0" dirty="0">
                <a:solidFill>
                  <a:srgbClr val="FFFF00"/>
                </a:solidFill>
              </a:rPr>
              <a:t>О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rgbClr val="FFFF00"/>
                </a:solidFill>
              </a:rPr>
              <a:t>С</a:t>
            </a:r>
            <a:r>
              <a:rPr lang="en-US" sz="2800" b="1" i="1" kern="0" dirty="0">
                <a:solidFill>
                  <a:srgbClr val="FFFF00"/>
                </a:solidFill>
              </a:rPr>
              <a:t>l</a:t>
            </a:r>
            <a:r>
              <a:rPr lang="uk-UA" sz="2800" b="1" i="1" kern="0" dirty="0" err="1">
                <a:solidFill>
                  <a:srgbClr val="FFFF00"/>
                </a:solidFill>
              </a:rPr>
              <a:t>іск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— ні, адже мишею на прапорці не клацали.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539704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до програмного коду процедуру опрацювання однієї з цих подій, можна двічі клацнути на ній у таблиці вікна </a:t>
            </a:r>
            <a:r>
              <a:rPr lang="uk-UA" sz="2800" b="1" i="1" kern="0" dirty="0">
                <a:solidFill>
                  <a:srgbClr val="FFFF00"/>
                </a:solidFill>
              </a:rPr>
              <a:t>Інспектор об'єктів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1266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 </a:t>
            </a:r>
            <a:r>
              <a:rPr lang="en-US" sz="2800" b="1" i="1" kern="0" dirty="0">
                <a:solidFill>
                  <a:srgbClr val="FFFF00"/>
                </a:solidFill>
              </a:rPr>
              <a:t>Checked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елемента управління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RadioButton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яка визначає стан перемикача, не може бути змінена у програмному коді, на відміну від аналогічної в елемента управління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CheckBox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http://images3.boardingschoolreview.com/article/462x462/0/105/-Have-You-Checked-All-the-Boxes-x3SVt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7" y="3152962"/>
            <a:ext cx="4400550" cy="330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ectrum-zx.1gb.ru/images/Checked-Right_62631_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94" y="3152962"/>
            <a:ext cx="3913506" cy="3566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80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форму можна додати компоненти: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208" y="3650173"/>
            <a:ext cx="11845672" cy="138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2008" y="54031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використовують у разі, якщо необхідно розмістити декілька груп прапорців чи перемикачів.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878555" y="4259569"/>
            <a:ext cx="514858" cy="5603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9465944" y="4255447"/>
            <a:ext cx="514858" cy="5603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2008" y="1910384"/>
            <a:ext cx="5972331" cy="1323439"/>
          </a:xfrm>
          <a:prstGeom prst="wedgeRectCallout">
            <a:avLst>
              <a:gd name="adj1" fmla="val 100290"/>
              <a:gd name="adj2" fmla="val 142945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Група перемикачів </a:t>
            </a:r>
            <a:r>
              <a:rPr lang="en-US" sz="4000" b="1" i="1" kern="0" dirty="0" err="1">
                <a:solidFill>
                  <a:srgbClr val="FFFF00"/>
                </a:solidFill>
              </a:rPr>
              <a:t>RadioGroup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819" y="1893264"/>
            <a:ext cx="5972331" cy="1323439"/>
          </a:xfrm>
          <a:prstGeom prst="wedgeRectCallout">
            <a:avLst>
              <a:gd name="adj1" fmla="val 10335"/>
              <a:gd name="adj2" fmla="val 135138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Група прапорців </a:t>
            </a:r>
            <a:r>
              <a:rPr lang="en-US" sz="4000" b="1" i="1" kern="0" dirty="0" err="1">
                <a:solidFill>
                  <a:srgbClr val="FFFF00"/>
                </a:solidFill>
              </a:rPr>
              <a:t>CheckGroup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31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14200</TotalTime>
  <Words>811</Words>
  <Application>Microsoft Office PowerPoint</Application>
  <PresentationFormat>Произвольный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Складання та виконання алгоритмів з елементами управління для задання логічного значення величини. Елемент для введення даних: прапорець</vt:lpstr>
      <vt:lpstr>Завдання для виконання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Слайд 12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586</cp:revision>
  <dcterms:created xsi:type="dcterms:W3CDTF">2016-06-06T19:48:43Z</dcterms:created>
  <dcterms:modified xsi:type="dcterms:W3CDTF">2020-04-01T16:26:32Z</dcterms:modified>
</cp:coreProperties>
</file>