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702" r:id="rId3"/>
    <p:sldId id="1703" r:id="rId4"/>
    <p:sldId id="1704" r:id="rId5"/>
    <p:sldId id="1705" r:id="rId6"/>
    <p:sldId id="261" r:id="rId7"/>
    <p:sldId id="1706" r:id="rId8"/>
    <p:sldId id="1707" r:id="rId9"/>
    <p:sldId id="304" r:id="rId1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9426B"/>
    <a:srgbClr val="13B1C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89" autoAdjust="0"/>
    <p:restoredTop sz="94660"/>
  </p:normalViewPr>
  <p:slideViewPr>
    <p:cSldViewPr snapToGrid="0">
      <p:cViewPr varScale="1">
        <p:scale>
          <a:sx n="75" d="100"/>
          <a:sy n="75" d="100"/>
        </p:scale>
        <p:origin x="-17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8F7B198C-4D93-4D54-AE95-CB8EC82A86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023"/>
          <a:stretch/>
        </p:blipFill>
        <p:spPr>
          <a:xfrm>
            <a:off x="4005" y="0"/>
            <a:ext cx="4761672" cy="3761807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370286" y="3045082"/>
            <a:ext cx="244102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5400" b="1" i="1" dirty="0">
                <a:solidFill>
                  <a:srgbClr val="002060"/>
                </a:solidFill>
                <a:latin typeface="Arial" panose="020B0604020202020204" pitchFamily="34" charset="0"/>
              </a:rPr>
              <a:t>1</a:t>
            </a:r>
            <a:r>
              <a:rPr lang="uk-UA" sz="5400" b="1" i="1" dirty="0">
                <a:solidFill>
                  <a:srgbClr val="002060"/>
                </a:solidFill>
                <a:latin typeface="Arial" panose="020B0604020202020204" pitchFamily="34" charset="0"/>
              </a:rPr>
              <a:t>0</a:t>
            </a:r>
          </a:p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uk-UA" sz="5400" b="1" i="1" dirty="0">
                <a:solidFill>
                  <a:srgbClr val="002060"/>
                </a:solidFill>
                <a:latin typeface="Arial" panose="020B0604020202020204" pitchFamily="34" charset="0"/>
              </a:rPr>
              <a:t>(11)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02.04.2020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02.04.2020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545104" y="700372"/>
            <a:ext cx="948605" cy="527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1</a:t>
            </a:r>
            <a:r>
              <a:rPr lang="uk-UA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0</a:t>
            </a:r>
            <a:br>
              <a:rPr lang="uk-UA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</a:br>
            <a:r>
              <a:rPr lang="uk-UA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(11)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02.04.2020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02.04.2020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02.04.2020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02.04.2020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02.04.2020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02.04.2020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02.04.2020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02.04.2020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584394"/>
            <a:ext cx="7137066" cy="1801607"/>
          </a:xfrm>
        </p:spPr>
        <p:txBody>
          <a:bodyPr>
            <a:noAutofit/>
          </a:bodyPr>
          <a:lstStyle/>
          <a:p>
            <a:r>
              <a:rPr lang="uk-UA" sz="4000" dirty="0"/>
              <a:t>Запити з параметрами, перехресні запити і запити на змінення даних.</a:t>
            </a:r>
            <a:br>
              <a:rPr lang="uk-UA" sz="4000" dirty="0"/>
            </a:br>
            <a:r>
              <a:rPr lang="uk-UA" sz="4600" dirty="0"/>
              <a:t>Практична робота 4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2018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19</a:t>
            </a:r>
          </a:p>
        </p:txBody>
      </p:sp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xmlns="" id="{0308A076-9E18-49FA-BEA3-58F6557DEAED}"/>
              </a:ext>
            </a:extLst>
          </p:cNvPr>
          <p:cNvGrpSpPr/>
          <p:nvPr/>
        </p:nvGrpSpPr>
        <p:grpSpPr>
          <a:xfrm>
            <a:off x="5952415" y="3662320"/>
            <a:ext cx="2314131" cy="2333067"/>
            <a:chOff x="4936414" y="2837275"/>
            <a:chExt cx="2545557" cy="2566387"/>
          </a:xfrm>
        </p:grpSpPr>
        <p:sp>
          <p:nvSpPr>
            <p:cNvPr id="12" name="Прямокутник 11">
              <a:extLst>
                <a:ext uri="{FF2B5EF4-FFF2-40B4-BE49-F238E27FC236}">
                  <a16:creationId xmlns:a16="http://schemas.microsoft.com/office/drawing/2014/main" xmlns="" id="{A904B621-EA08-4590-9381-24FF3EA71846}"/>
                </a:ext>
              </a:extLst>
            </p:cNvPr>
            <p:cNvSpPr/>
            <p:nvPr/>
          </p:nvSpPr>
          <p:spPr>
            <a:xfrm>
              <a:off x="5009569" y="2909455"/>
              <a:ext cx="2453008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" name="Picture 2" descr="access, microsoft, ms, office, services, suite, windows icon">
              <a:extLst>
                <a:ext uri="{FF2B5EF4-FFF2-40B4-BE49-F238E27FC236}">
                  <a16:creationId xmlns:a16="http://schemas.microsoft.com/office/drawing/2014/main" xmlns="" id="{451E4CB0-A5BF-43ED-84F0-58E746DE65D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1751" t="11207" r="11875" b="11792"/>
            <a:stretch/>
          </p:blipFill>
          <p:spPr bwMode="auto">
            <a:xfrm>
              <a:off x="4936414" y="2837275"/>
              <a:ext cx="2545557" cy="256638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2" descr="computer, programmer, scientist icon">
            <a:extLst>
              <a:ext uri="{FF2B5EF4-FFF2-40B4-BE49-F238E27FC236}">
                <a16:creationId xmlns:a16="http://schemas.microsoft.com/office/drawing/2014/main" xmlns="" id="{5F645874-1F4C-4410-942B-3655D67629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8423563" y="360930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Повторення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Access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можна запустити на виконання кількома способами. Наприклад,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BE948E20-2844-491F-8365-D49E5F3C514E}"/>
              </a:ext>
            </a:extLst>
          </p:cNvPr>
          <p:cNvSpPr/>
          <p:nvPr/>
        </p:nvSpPr>
        <p:spPr>
          <a:xfrm>
            <a:off x="69848" y="2267307"/>
            <a:ext cx="5972332" cy="95410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виконати </a:t>
            </a:r>
            <a:r>
              <a:rPr lang="uk-UA" sz="2800" b="1" i="1" kern="0" dirty="0">
                <a:solidFill>
                  <a:srgbClr val="FFFF00"/>
                </a:solidFill>
              </a:rPr>
              <a:t>Пуск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en-US" sz="2800" b="1" i="1" kern="0" dirty="0">
                <a:solidFill>
                  <a:srgbClr val="FFFF00"/>
                </a:solidFill>
              </a:rPr>
              <a:t>Access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="" xmlns:a16="http://schemas.microsoft.com/office/drawing/2014/main" id="{BFA85AE7-1802-405C-BC82-4222D0B0A492}"/>
              </a:ext>
            </a:extLst>
          </p:cNvPr>
          <p:cNvSpPr/>
          <p:nvPr/>
        </p:nvSpPr>
        <p:spPr>
          <a:xfrm>
            <a:off x="6149818" y="2267306"/>
            <a:ext cx="5972332" cy="179908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двічі клацнути на значку вже існуючого </a:t>
            </a:r>
            <a:r>
              <a:rPr lang="uk-UA" sz="2800" b="1" i="1" kern="0" dirty="0" err="1">
                <a:solidFill>
                  <a:srgbClr val="FFFFFF"/>
                </a:solidFill>
              </a:rPr>
              <a:t>файла</a:t>
            </a:r>
            <a:r>
              <a:rPr lang="uk-UA" sz="2800" b="1" i="1" kern="0" dirty="0">
                <a:solidFill>
                  <a:srgbClr val="FFFFFF"/>
                </a:solidFill>
              </a:rPr>
              <a:t> бази даних формату СУБД </a:t>
            </a:r>
            <a:r>
              <a:rPr lang="en-US" sz="2800" b="1" i="1" kern="0" dirty="0">
                <a:solidFill>
                  <a:srgbClr val="FFFF00"/>
                </a:solidFill>
              </a:rPr>
              <a:t>Access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C12B70C-2A2B-4A28-95A3-900FBEFBDFD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9775" y="3304590"/>
            <a:ext cx="4192478" cy="3170432"/>
          </a:xfrm>
          <a:prstGeom prst="rect">
            <a:avLst/>
          </a:prstGeom>
        </p:spPr>
      </p:pic>
      <p:sp>
        <p:nvSpPr>
          <p:cNvPr id="11" name="Прямокутник 10">
            <a:extLst>
              <a:ext uri="{FF2B5EF4-FFF2-40B4-BE49-F238E27FC236}">
                <a16:creationId xmlns="" xmlns:a16="http://schemas.microsoft.com/office/drawing/2014/main" id="{ABAEBCFA-9AE8-4494-8A1F-1C35EEC85292}"/>
              </a:ext>
            </a:extLst>
          </p:cNvPr>
          <p:cNvSpPr/>
          <p:nvPr/>
        </p:nvSpPr>
        <p:spPr>
          <a:xfrm>
            <a:off x="1766636" y="3304590"/>
            <a:ext cx="3181882" cy="48210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8FD1D239-A633-47B6-BD3E-00F9E93A8E8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18514" y="4066391"/>
            <a:ext cx="2315222" cy="260051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72D74EB9-EBE4-4E66-B15F-91F865F5618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4099"/>
          <a:stretch/>
        </p:blipFill>
        <p:spPr>
          <a:xfrm>
            <a:off x="9230062" y="4107180"/>
            <a:ext cx="2603350" cy="25488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405543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2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35" y="1623108"/>
            <a:ext cx="11610975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Вікно СУБД Access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 smtClean="0">
                <a:solidFill>
                  <a:srgbClr val="000000"/>
                </a:solidFill>
                <a:latin typeface="Verdana" pitchFamily="34" charset="0"/>
              </a:rPr>
              <a:t>3.5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57C4636C-AC71-4E9C-9FFA-70D96770D279}"/>
              </a:ext>
            </a:extLst>
          </p:cNvPr>
          <p:cNvSpPr/>
          <p:nvPr/>
        </p:nvSpPr>
        <p:spPr>
          <a:xfrm>
            <a:off x="304798" y="2071577"/>
            <a:ext cx="7599682" cy="33515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489984E-F7E6-40EC-8C21-34E3A36D116D}"/>
              </a:ext>
            </a:extLst>
          </p:cNvPr>
          <p:cNvSpPr txBox="1"/>
          <p:nvPr/>
        </p:nvSpPr>
        <p:spPr>
          <a:xfrm>
            <a:off x="7758151" y="1133733"/>
            <a:ext cx="2188489" cy="461665"/>
          </a:xfrm>
          <a:prstGeom prst="wedgeRectCallout">
            <a:avLst>
              <a:gd name="adj1" fmla="val -78956"/>
              <a:gd name="adj2" fmla="val 169720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Вкладки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B68DBE82-D9ED-4DB7-9C71-3DE56EBF2E3C}"/>
              </a:ext>
            </a:extLst>
          </p:cNvPr>
          <p:cNvSpPr/>
          <p:nvPr/>
        </p:nvSpPr>
        <p:spPr>
          <a:xfrm>
            <a:off x="304798" y="3497579"/>
            <a:ext cx="2042162" cy="248259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xmlns="" id="{7FB17D73-57A8-482B-84BD-AE5A2F79FC52}"/>
              </a:ext>
            </a:extLst>
          </p:cNvPr>
          <p:cNvSpPr/>
          <p:nvPr/>
        </p:nvSpPr>
        <p:spPr>
          <a:xfrm>
            <a:off x="2358730" y="3489950"/>
            <a:ext cx="9528469" cy="249022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A299C4B-382A-49A0-B366-61836305BCC0}"/>
              </a:ext>
            </a:extLst>
          </p:cNvPr>
          <p:cNvSpPr txBox="1"/>
          <p:nvPr/>
        </p:nvSpPr>
        <p:spPr>
          <a:xfrm>
            <a:off x="6372459" y="4707615"/>
            <a:ext cx="3574181" cy="830997"/>
          </a:xfrm>
          <a:prstGeom prst="wedgeRectCallout">
            <a:avLst>
              <a:gd name="adj1" fmla="val -56222"/>
              <a:gd name="adj2" fmla="val -9620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Область редагування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756D7D3-F7FB-4429-982A-A1769EFC6BF3}"/>
              </a:ext>
            </a:extLst>
          </p:cNvPr>
          <p:cNvSpPr txBox="1"/>
          <p:nvPr/>
        </p:nvSpPr>
        <p:spPr>
          <a:xfrm>
            <a:off x="553342" y="4938856"/>
            <a:ext cx="2000447" cy="830997"/>
          </a:xfrm>
          <a:prstGeom prst="wedgeRectCallout">
            <a:avLst>
              <a:gd name="adj1" fmla="val -39144"/>
              <a:gd name="adj2" fmla="val -7786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Панель переходів</a:t>
            </a: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xmlns="" id="{DDB6E094-20FD-4E85-9D9D-2CBADE47D66D}"/>
              </a:ext>
            </a:extLst>
          </p:cNvPr>
          <p:cNvSpPr/>
          <p:nvPr/>
        </p:nvSpPr>
        <p:spPr>
          <a:xfrm>
            <a:off x="304799" y="2404515"/>
            <a:ext cx="11582400" cy="108543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5CF6AC3-F4C5-44A9-B084-92C747EB24FA}"/>
              </a:ext>
            </a:extLst>
          </p:cNvPr>
          <p:cNvSpPr txBox="1"/>
          <p:nvPr/>
        </p:nvSpPr>
        <p:spPr>
          <a:xfrm>
            <a:off x="8285527" y="1942849"/>
            <a:ext cx="2188489" cy="461665"/>
          </a:xfrm>
          <a:prstGeom prst="wedgeRectCallout">
            <a:avLst>
              <a:gd name="adj1" fmla="val -58065"/>
              <a:gd name="adj2" fmla="val 13450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Стрічка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6C2D5323-BD3F-4468-8222-55183FB6BD85}"/>
              </a:ext>
            </a:extLst>
          </p:cNvPr>
          <p:cNvSpPr/>
          <p:nvPr/>
        </p:nvSpPr>
        <p:spPr>
          <a:xfrm>
            <a:off x="359410" y="2448318"/>
            <a:ext cx="811278" cy="98449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845B40B-4A0E-4EE9-ABD6-A9ED3CBE78E9}"/>
              </a:ext>
            </a:extLst>
          </p:cNvPr>
          <p:cNvSpPr txBox="1"/>
          <p:nvPr/>
        </p:nvSpPr>
        <p:spPr>
          <a:xfrm>
            <a:off x="1170688" y="1133733"/>
            <a:ext cx="4154347" cy="830997"/>
          </a:xfrm>
          <a:prstGeom prst="wedgeRectCallout">
            <a:avLst>
              <a:gd name="adj1" fmla="val -54595"/>
              <a:gd name="adj2" fmla="val 14100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Кнопка </a:t>
            </a:r>
            <a:r>
              <a:rPr lang="uk-UA" sz="2400" b="1" i="1" kern="0" dirty="0">
                <a:solidFill>
                  <a:srgbClr val="FFFF00"/>
                </a:solidFill>
              </a:rPr>
              <a:t>Подання</a:t>
            </a:r>
            <a:r>
              <a:rPr lang="uk-UA" sz="2400" b="1" i="1" kern="0" dirty="0">
                <a:solidFill>
                  <a:srgbClr val="FFFFFF"/>
                </a:solidFill>
              </a:rPr>
              <a:t> для вибору виду подання</a:t>
            </a:r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xmlns="" id="{32F1C911-4025-42E2-8BB4-4D9A0E5D8FEF}"/>
              </a:ext>
            </a:extLst>
          </p:cNvPr>
          <p:cNvSpPr/>
          <p:nvPr/>
        </p:nvSpPr>
        <p:spPr>
          <a:xfrm>
            <a:off x="11611412" y="3492488"/>
            <a:ext cx="275786" cy="28376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18050F3-3EC8-47EB-8E90-5C30D2BFCC35}"/>
              </a:ext>
            </a:extLst>
          </p:cNvPr>
          <p:cNvSpPr txBox="1"/>
          <p:nvPr/>
        </p:nvSpPr>
        <p:spPr>
          <a:xfrm>
            <a:off x="7758151" y="3606081"/>
            <a:ext cx="3574181" cy="830997"/>
          </a:xfrm>
          <a:prstGeom prst="wedgeRectCallout">
            <a:avLst>
              <a:gd name="adj1" fmla="val 60078"/>
              <a:gd name="adj2" fmla="val -4199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Кнопка закриття поточної вкладки</a:t>
            </a:r>
          </a:p>
        </p:txBody>
      </p:sp>
    </p:spTree>
    <p:extLst>
      <p:ext uri="{BB962C8B-B14F-4D97-AF65-F5344CB8AC3E}">
        <p14:creationId xmlns="" xmlns:p14="http://schemas.microsoft.com/office/powerpoint/2010/main" val="35076779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4" grpId="0" animBg="1"/>
      <p:bldP spid="15" grpId="0" animBg="1"/>
      <p:bldP spid="13" grpId="0" animBg="1"/>
      <p:bldP spid="16" grpId="0" animBg="1"/>
      <p:bldP spid="17" grpId="0" animBg="1"/>
      <p:bldP spid="10" grpId="0" animBg="1"/>
      <p:bldP spid="11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87" y="4808687"/>
            <a:ext cx="11458575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й виконання</a:t>
            </a:r>
            <a:br>
              <a:rPr lang="uk-UA" dirty="0"/>
            </a:br>
            <a:r>
              <a:rPr lang="uk-UA" dirty="0"/>
              <a:t>запитів на вибірку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 smtClean="0">
                <a:solidFill>
                  <a:srgbClr val="000000"/>
                </a:solidFill>
                <a:latin typeface="Verdana" pitchFamily="34" charset="0"/>
              </a:rPr>
              <a:t>3.5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273127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Загальний порядок створення простого запиту па вибірку (запиту для однієї таблиці) такий.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4E8388B-96A7-4C93-A48F-9BE28AD9ABBB}"/>
              </a:ext>
            </a:extLst>
          </p:cNvPr>
          <p:cNvSpPr txBox="1"/>
          <p:nvPr/>
        </p:nvSpPr>
        <p:spPr>
          <a:xfrm>
            <a:off x="1403648" y="1196752"/>
            <a:ext cx="1071850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Запити на вибірку даних </a:t>
            </a:r>
            <a:r>
              <a:rPr lang="uk-UA" sz="2800" b="1" i="1" kern="0" dirty="0">
                <a:solidFill>
                  <a:srgbClr val="FFFFFF"/>
                </a:solidFill>
              </a:rPr>
              <a:t>— це запити, які забезпечують вибір необхідних даних з однієї або з кількох таблиць.</a:t>
            </a:r>
          </a:p>
        </p:txBody>
      </p:sp>
      <p:pic>
        <p:nvPicPr>
          <p:cNvPr id="12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xmlns="" id="{4835D9F6-355F-4C5C-B7FD-640E34BDF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39FB6E4-5E81-4B56-A4F6-EE6436411CF1}"/>
              </a:ext>
            </a:extLst>
          </p:cNvPr>
          <p:cNvSpPr txBox="1"/>
          <p:nvPr/>
        </p:nvSpPr>
        <p:spPr>
          <a:xfrm>
            <a:off x="70929" y="3806270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Відкриваємо БД, активуємо вкладку </a:t>
            </a:r>
            <a:r>
              <a:rPr lang="uk-UA" sz="2800" b="1" i="1" kern="0" dirty="0">
                <a:solidFill>
                  <a:srgbClr val="FFFF00"/>
                </a:solidFill>
              </a:rPr>
              <a:t>Створення</a:t>
            </a:r>
            <a:r>
              <a:rPr lang="uk-UA" sz="2800" b="1" i="1" kern="0" dirty="0">
                <a:solidFill>
                  <a:schemeClr val="bg1"/>
                </a:solidFill>
              </a:rPr>
              <a:t> й у розділі </a:t>
            </a:r>
            <a:r>
              <a:rPr lang="uk-UA" sz="2800" b="1" i="1" kern="0" dirty="0">
                <a:solidFill>
                  <a:srgbClr val="FFFF00"/>
                </a:solidFill>
              </a:rPr>
              <a:t>Запити</a:t>
            </a:r>
            <a:r>
              <a:rPr lang="uk-UA" sz="2800" b="1" i="1" kern="0" dirty="0">
                <a:solidFill>
                  <a:schemeClr val="bg1"/>
                </a:solidFill>
              </a:rPr>
              <a:t> натискаємо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Макет запиту</a:t>
            </a:r>
            <a:r>
              <a:rPr lang="uk-UA" sz="2800" b="1" i="1" kern="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xmlns="" id="{94EBD917-3206-45EB-9C1D-12467D9B01A7}"/>
              </a:ext>
            </a:extLst>
          </p:cNvPr>
          <p:cNvSpPr/>
          <p:nvPr/>
        </p:nvSpPr>
        <p:spPr>
          <a:xfrm>
            <a:off x="1986483" y="5237644"/>
            <a:ext cx="1015797" cy="42360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5" name="Стрілка вліво 20">
            <a:extLst>
              <a:ext uri="{FF2B5EF4-FFF2-40B4-BE49-F238E27FC236}">
                <a16:creationId xmlns:a16="http://schemas.microsoft.com/office/drawing/2014/main" xmlns="" id="{42746C32-7A1A-4099-BF54-903EA729E99A}"/>
              </a:ext>
            </a:extLst>
          </p:cNvPr>
          <p:cNvSpPr/>
          <p:nvPr/>
        </p:nvSpPr>
        <p:spPr>
          <a:xfrm rot="18900000">
            <a:off x="2443901" y="4744693"/>
            <a:ext cx="867001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xmlns="" id="{C1535760-1E52-43DA-92E4-5FD18252B7CD}"/>
              </a:ext>
            </a:extLst>
          </p:cNvPr>
          <p:cNvSpPr/>
          <p:nvPr/>
        </p:nvSpPr>
        <p:spPr>
          <a:xfrm>
            <a:off x="4813189" y="5628466"/>
            <a:ext cx="585582" cy="87901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Стрілка вліво 20">
            <a:extLst>
              <a:ext uri="{FF2B5EF4-FFF2-40B4-BE49-F238E27FC236}">
                <a16:creationId xmlns:a16="http://schemas.microsoft.com/office/drawing/2014/main" xmlns="" id="{15A2C3F4-C907-4A63-9797-0F438992D3B1}"/>
              </a:ext>
            </a:extLst>
          </p:cNvPr>
          <p:cNvSpPr/>
          <p:nvPr/>
        </p:nvSpPr>
        <p:spPr>
          <a:xfrm rot="18900000">
            <a:off x="5121601" y="5107470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kern="0" dirty="0">
                <a:solidFill>
                  <a:srgbClr val="FFFFFF"/>
                </a:solidFill>
                <a:latin typeface="Verdana"/>
              </a:rPr>
              <a:t>2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0863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5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750"/>
                            </p:stCondLst>
                            <p:childTnLst>
                              <p:par>
                                <p:cTn id="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65" y="2767964"/>
            <a:ext cx="1023937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й виконання</a:t>
            </a:r>
            <a:br>
              <a:rPr lang="uk-UA" dirty="0"/>
            </a:br>
            <a:r>
              <a:rPr lang="uk-UA" dirty="0"/>
              <a:t>запитів на вибірку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Інструменти для роботи за запитами.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="" xmlns:a16="http://schemas.microsoft.com/office/drawing/2014/main" id="{712E2F14-2893-4E64-AA51-31734CEB4A44}"/>
              </a:ext>
            </a:extLst>
          </p:cNvPr>
          <p:cNvSpPr/>
          <p:nvPr/>
        </p:nvSpPr>
        <p:spPr>
          <a:xfrm>
            <a:off x="1125343" y="3539533"/>
            <a:ext cx="657737" cy="74290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172C75D-F5E1-4931-B4D7-3CF2BAFA33A6}"/>
              </a:ext>
            </a:extLst>
          </p:cNvPr>
          <p:cNvSpPr txBox="1"/>
          <p:nvPr/>
        </p:nvSpPr>
        <p:spPr>
          <a:xfrm>
            <a:off x="72008" y="1868976"/>
            <a:ext cx="2678988" cy="830997"/>
          </a:xfrm>
          <a:prstGeom prst="wedgeRectCallout">
            <a:avLst>
              <a:gd name="adj1" fmla="val -2078"/>
              <a:gd name="adj2" fmla="val 17222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Вибір виду подання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="" xmlns:a16="http://schemas.microsoft.com/office/drawing/2014/main" id="{D555157F-4F33-476F-86C7-48F1E4603457}"/>
              </a:ext>
            </a:extLst>
          </p:cNvPr>
          <p:cNvSpPr/>
          <p:nvPr/>
        </p:nvSpPr>
        <p:spPr>
          <a:xfrm>
            <a:off x="1783081" y="3539532"/>
            <a:ext cx="521970" cy="74290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Прямокутник 15">
            <a:extLst>
              <a:ext uri="{FF2B5EF4-FFF2-40B4-BE49-F238E27FC236}">
                <a16:creationId xmlns="" xmlns:a16="http://schemas.microsoft.com/office/drawing/2014/main" id="{04629037-8CEA-49D6-98F2-853C29E3D865}"/>
              </a:ext>
            </a:extLst>
          </p:cNvPr>
          <p:cNvSpPr/>
          <p:nvPr/>
        </p:nvSpPr>
        <p:spPr>
          <a:xfrm>
            <a:off x="7520382" y="3512006"/>
            <a:ext cx="1262938" cy="92682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FE29066-03F0-4FC5-8F8E-3C000E13DEA7}"/>
              </a:ext>
            </a:extLst>
          </p:cNvPr>
          <p:cNvSpPr txBox="1"/>
          <p:nvPr/>
        </p:nvSpPr>
        <p:spPr>
          <a:xfrm>
            <a:off x="6431280" y="4976354"/>
            <a:ext cx="5690870" cy="830997"/>
          </a:xfrm>
          <a:prstGeom prst="wedgeRectCallout">
            <a:avLst>
              <a:gd name="adj1" fmla="val -19644"/>
              <a:gd name="adj2" fmla="val -12670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Відображення або приховання стовпців у результатах запитів</a:t>
            </a:r>
          </a:p>
        </p:txBody>
      </p:sp>
      <p:sp>
        <p:nvSpPr>
          <p:cNvPr id="18" name="Прямокутник 17">
            <a:extLst>
              <a:ext uri="{FF2B5EF4-FFF2-40B4-BE49-F238E27FC236}">
                <a16:creationId xmlns="" xmlns:a16="http://schemas.microsoft.com/office/drawing/2014/main" id="{409DAF8F-6228-4657-8917-5B8AE4E8D2AB}"/>
              </a:ext>
            </a:extLst>
          </p:cNvPr>
          <p:cNvSpPr/>
          <p:nvPr/>
        </p:nvSpPr>
        <p:spPr>
          <a:xfrm>
            <a:off x="2418018" y="3539532"/>
            <a:ext cx="4013262" cy="74290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20B5579-61DB-4BE7-9FFA-A1B3C0C87133}"/>
              </a:ext>
            </a:extLst>
          </p:cNvPr>
          <p:cNvSpPr txBox="1"/>
          <p:nvPr/>
        </p:nvSpPr>
        <p:spPr>
          <a:xfrm>
            <a:off x="3578201" y="4997374"/>
            <a:ext cx="2517798" cy="830997"/>
          </a:xfrm>
          <a:prstGeom prst="wedgeRectCallout">
            <a:avLst>
              <a:gd name="adj1" fmla="val -38796"/>
              <a:gd name="adj2" fmla="val -14674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Змінити тип запиту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A1176F6-36E5-4070-9951-E6BD34990435}"/>
              </a:ext>
            </a:extLst>
          </p:cNvPr>
          <p:cNvSpPr txBox="1"/>
          <p:nvPr/>
        </p:nvSpPr>
        <p:spPr>
          <a:xfrm>
            <a:off x="2876299" y="1868975"/>
            <a:ext cx="2678988" cy="830997"/>
          </a:xfrm>
          <a:prstGeom prst="wedgeRectCallout">
            <a:avLst>
              <a:gd name="adj1" fmla="val -75036"/>
              <a:gd name="adj2" fmla="val 16672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Виконати запит</a:t>
            </a:r>
          </a:p>
        </p:txBody>
      </p:sp>
      <p:sp>
        <p:nvSpPr>
          <p:cNvPr id="20" name="Прямокутник 19">
            <a:extLst>
              <a:ext uri="{FF2B5EF4-FFF2-40B4-BE49-F238E27FC236}">
                <a16:creationId xmlns="" xmlns:a16="http://schemas.microsoft.com/office/drawing/2014/main" id="{B5A4F57D-4A35-4192-9AFE-3416C9DF553B}"/>
              </a:ext>
            </a:extLst>
          </p:cNvPr>
          <p:cNvSpPr/>
          <p:nvPr/>
        </p:nvSpPr>
        <p:spPr>
          <a:xfrm>
            <a:off x="10843895" y="4464979"/>
            <a:ext cx="253241" cy="26357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BE9C1C1-6CBD-4C6D-868F-A6E7A9671C5B}"/>
              </a:ext>
            </a:extLst>
          </p:cNvPr>
          <p:cNvSpPr txBox="1"/>
          <p:nvPr/>
        </p:nvSpPr>
        <p:spPr>
          <a:xfrm>
            <a:off x="9604352" y="3445962"/>
            <a:ext cx="2517798" cy="830997"/>
          </a:xfrm>
          <a:prstGeom prst="wedgeRectCallout">
            <a:avLst>
              <a:gd name="adj1" fmla="val 5829"/>
              <a:gd name="adj2" fmla="val 8430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Закрити запит</a:t>
            </a:r>
          </a:p>
        </p:txBody>
      </p:sp>
    </p:spTree>
    <p:extLst>
      <p:ext uri="{BB962C8B-B14F-4D97-AF65-F5344CB8AC3E}">
        <p14:creationId xmlns="" xmlns:p14="http://schemas.microsoft.com/office/powerpoint/2010/main" val="22435479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15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9" y="1272160"/>
            <a:ext cx="4659626" cy="53478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57397"/>
              <a:gd name="adj2" fmla="val 184982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64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925" y="0"/>
            <a:ext cx="1044295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5259" t="40217" r="15768" b="17391"/>
          <a:stretch>
            <a:fillRect/>
          </a:stretch>
        </p:blipFill>
        <p:spPr bwMode="auto">
          <a:xfrm>
            <a:off x="342900" y="977900"/>
            <a:ext cx="11229428" cy="525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xmlns="" id="{245D5766-B96E-4545-9CA4-E7EEC57F1C8C}"/>
              </a:ext>
            </a:extLst>
          </p:cNvPr>
          <p:cNvGrpSpPr/>
          <p:nvPr/>
        </p:nvGrpSpPr>
        <p:grpSpPr>
          <a:xfrm>
            <a:off x="5952415" y="3662320"/>
            <a:ext cx="2314131" cy="2333067"/>
            <a:chOff x="4936414" y="2837275"/>
            <a:chExt cx="2545557" cy="2566387"/>
          </a:xfrm>
        </p:grpSpPr>
        <p:sp>
          <p:nvSpPr>
            <p:cNvPr id="8" name="Прямокутник 7">
              <a:extLst>
                <a:ext uri="{FF2B5EF4-FFF2-40B4-BE49-F238E27FC236}">
                  <a16:creationId xmlns:a16="http://schemas.microsoft.com/office/drawing/2014/main" xmlns="" id="{1BFBEC8C-A65B-4BAC-A700-0AACF4C6327A}"/>
                </a:ext>
              </a:extLst>
            </p:cNvPr>
            <p:cNvSpPr/>
            <p:nvPr/>
          </p:nvSpPr>
          <p:spPr>
            <a:xfrm>
              <a:off x="5009569" y="2909455"/>
              <a:ext cx="2453008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" name="Picture 2" descr="access, microsoft, ms, office, services, suite, windows icon">
              <a:extLst>
                <a:ext uri="{FF2B5EF4-FFF2-40B4-BE49-F238E27FC236}">
                  <a16:creationId xmlns:a16="http://schemas.microsoft.com/office/drawing/2014/main" xmlns="" id="{E5DBC456-9D98-499F-8576-7AD9DCB87E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1751" t="11207" r="11875" b="11792"/>
            <a:stretch/>
          </p:blipFill>
          <p:spPr bwMode="auto">
            <a:xfrm>
              <a:off x="4936414" y="2837275"/>
              <a:ext cx="2545557" cy="256638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Підзаголовок 2">
            <a:extLst>
              <a:ext uri="{FF2B5EF4-FFF2-40B4-BE49-F238E27FC236}">
                <a16:creationId xmlns:a16="http://schemas.microsoft.com/office/drawing/2014/main" xmlns="" id="{344007F2-3680-4034-9226-0551AEE1327D}"/>
              </a:ext>
            </a:extLst>
          </p:cNvPr>
          <p:cNvSpPr txBox="1">
            <a:spLocks/>
          </p:cNvSpPr>
          <p:nvPr/>
        </p:nvSpPr>
        <p:spPr>
          <a:xfrm>
            <a:off x="5032382" y="3184362"/>
            <a:ext cx="7138989" cy="403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uk-UA" sz="1600" b="1">
                <a:solidFill>
                  <a:srgbClr val="FFFFFF"/>
                </a:solidFill>
              </a:rPr>
              <a:t>За навчальною програмою 2018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12" name="Округлена прямокутна виноска 5">
            <a:extLst>
              <a:ext uri="{FF2B5EF4-FFF2-40B4-BE49-F238E27FC236}">
                <a16:creationId xmlns:a16="http://schemas.microsoft.com/office/drawing/2014/main" xmlns="" id="{50F6A942-D83A-4781-A35D-7D9E073D86CC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19</a:t>
            </a:r>
          </a:p>
        </p:txBody>
      </p:sp>
      <p:pic>
        <p:nvPicPr>
          <p:cNvPr id="10" name="Picture 2" descr="computer, programmer, scientist icon">
            <a:extLst>
              <a:ext uri="{FF2B5EF4-FFF2-40B4-BE49-F238E27FC236}">
                <a16:creationId xmlns:a16="http://schemas.microsoft.com/office/drawing/2014/main" xmlns="" id="{2EE683FF-3779-4D73-A6D1-D6501E4ED6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8423563" y="360930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198114</TotalTime>
  <Words>182</Words>
  <Application>Microsoft Office PowerPoint</Application>
  <PresentationFormat>Произвольный</PresentationFormat>
  <Paragraphs>38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Запити з параметрами, перехресні запити і запити на змінення даних. Практична робота 4</vt:lpstr>
      <vt:lpstr>Повторення</vt:lpstr>
      <vt:lpstr>Вікно СУБД Access</vt:lpstr>
      <vt:lpstr>Створення й виконання запитів на вибірку даних</vt:lpstr>
      <vt:lpstr>Створення й виконання запитів на вибірку даних</vt:lpstr>
      <vt:lpstr>Працюємо за комп’ютером</vt:lpstr>
      <vt:lpstr>Слайд 7</vt:lpstr>
      <vt:lpstr>Слайд 8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Anna</cp:lastModifiedBy>
  <cp:revision>480</cp:revision>
  <dcterms:created xsi:type="dcterms:W3CDTF">2016-06-06T19:48:43Z</dcterms:created>
  <dcterms:modified xsi:type="dcterms:W3CDTF">2020-04-02T18:32:37Z</dcterms:modified>
</cp:coreProperties>
</file>