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722" r:id="rId3"/>
    <p:sldId id="636" r:id="rId4"/>
    <p:sldId id="683" r:id="rId5"/>
    <p:sldId id="701" r:id="rId6"/>
    <p:sldId id="703" r:id="rId7"/>
    <p:sldId id="702" r:id="rId8"/>
    <p:sldId id="706" r:id="rId9"/>
    <p:sldId id="707" r:id="rId10"/>
    <p:sldId id="708" r:id="rId11"/>
    <p:sldId id="709" r:id="rId12"/>
    <p:sldId id="714" r:id="rId13"/>
    <p:sldId id="715" r:id="rId14"/>
    <p:sldId id="716" r:id="rId15"/>
    <p:sldId id="717" r:id="rId16"/>
    <p:sldId id="718" r:id="rId17"/>
    <p:sldId id="721" r:id="rId18"/>
    <p:sldId id="539" r:id="rId19"/>
    <p:sldId id="259" r:id="rId20"/>
    <p:sldId id="261" r:id="rId21"/>
    <p:sldId id="304" r:id="rId2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Помірний стиль 1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54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5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1" y="-1"/>
            <a:ext cx="4765678" cy="5862955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8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8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01.04.2020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noProof="0" dirty="0" smtClean="0">
                <a:solidFill>
                  <a:srgbClr val="002060"/>
                </a:solidFill>
                <a:latin typeface="Verdana"/>
              </a:rPr>
              <a:t>50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847771" y="665538"/>
            <a:ext cx="7137066" cy="1801607"/>
          </a:xfrm>
        </p:spPr>
        <p:txBody>
          <a:bodyPr>
            <a:noAutofit/>
          </a:bodyPr>
          <a:lstStyle/>
          <a:p>
            <a:r>
              <a:rPr lang="uk-UA" sz="4000" dirty="0"/>
              <a:t>Величини логічного типу, операції над ними. Алгоритми з розгалуженнями для опрацювання </a:t>
            </a:r>
            <a:r>
              <a:rPr lang="uk-UA" sz="4000" dirty="0" smtClean="0"/>
              <a:t>величин</a:t>
            </a:r>
            <a:endParaRPr lang="uk-UA" sz="4000" dirty="0"/>
          </a:p>
        </p:txBody>
      </p:sp>
      <p:pic>
        <p:nvPicPr>
          <p:cNvPr id="1026" name="Picture 2" descr="design, programming, seo, site, web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3476" y="361876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alculation, chart, data, diagram, flow, flowchart, logic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21488" y="3690681"/>
            <a:ext cx="2294573" cy="229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операції виконують над логічними величинами?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Результати виконання цих операцій над змінними </a:t>
            </a:r>
            <a:r>
              <a:rPr lang="uk-UA" sz="2800" b="1" i="1" kern="0" dirty="0">
                <a:solidFill>
                  <a:srgbClr val="FFFF00"/>
                </a:solidFill>
              </a:rPr>
              <a:t>А</a:t>
            </a:r>
            <a:r>
              <a:rPr lang="uk-UA" sz="2800" b="1" i="1" kern="0" dirty="0">
                <a:solidFill>
                  <a:srgbClr val="FFFFFF"/>
                </a:solidFill>
              </a:rPr>
              <a:t> та </a:t>
            </a:r>
            <a:r>
              <a:rPr lang="uk-UA" sz="2800" b="1" i="1" kern="0" dirty="0">
                <a:solidFill>
                  <a:srgbClr val="FFFF00"/>
                </a:solidFill>
              </a:rPr>
              <a:t>В</a:t>
            </a:r>
            <a:r>
              <a:rPr lang="uk-UA" sz="2800" b="1" i="1" kern="0" dirty="0">
                <a:solidFill>
                  <a:srgbClr val="FFFFFF"/>
                </a:solidFill>
              </a:rPr>
              <a:t> логічного типу, які набувають значень </a:t>
            </a:r>
            <a:r>
              <a:rPr lang="uk-UA" sz="2800" b="1" i="1" kern="0" dirty="0" err="1">
                <a:solidFill>
                  <a:srgbClr val="FFFF00"/>
                </a:solidFill>
              </a:rPr>
              <a:t>True</a:t>
            </a:r>
            <a:r>
              <a:rPr lang="uk-UA" sz="2800" b="1" i="1" kern="0" dirty="0">
                <a:solidFill>
                  <a:srgbClr val="FFFFFF"/>
                </a:solidFill>
              </a:rPr>
              <a:t> (</a:t>
            </a:r>
            <a:r>
              <a:rPr lang="uk-UA" sz="2800" b="1" i="1" kern="0" dirty="0">
                <a:solidFill>
                  <a:srgbClr val="FFFF00"/>
                </a:solidFill>
              </a:rPr>
              <a:t>1</a:t>
            </a:r>
            <a:r>
              <a:rPr lang="uk-UA" sz="2800" b="1" i="1" kern="0" dirty="0">
                <a:solidFill>
                  <a:srgbClr val="FFFFFF"/>
                </a:solidFill>
              </a:rPr>
              <a:t>) та </a:t>
            </a:r>
            <a:r>
              <a:rPr lang="uk-UA" sz="2800" b="1" i="1" kern="0" dirty="0" err="1">
                <a:solidFill>
                  <a:srgbClr val="FFFF00"/>
                </a:solidFill>
              </a:rPr>
              <a:t>False</a:t>
            </a:r>
            <a:r>
              <a:rPr lang="uk-UA" sz="2800" b="1" i="1" kern="0" dirty="0">
                <a:solidFill>
                  <a:srgbClr val="FFFFFF"/>
                </a:solidFill>
              </a:rPr>
              <a:t> (</a:t>
            </a:r>
            <a:r>
              <a:rPr lang="uk-UA" sz="2800" b="1" i="1" kern="0" dirty="0">
                <a:solidFill>
                  <a:srgbClr val="FFFF00"/>
                </a:solidFill>
              </a:rPr>
              <a:t>0</a:t>
            </a:r>
            <a:r>
              <a:rPr lang="uk-UA" sz="2800" b="1" i="1" kern="0" dirty="0">
                <a:solidFill>
                  <a:srgbClr val="FFFFFF"/>
                </a:solidFill>
              </a:rPr>
              <a:t>) наведені в </a:t>
            </a:r>
            <a:r>
              <a:rPr lang="uk-UA" sz="2800" b="1" i="1" kern="0" dirty="0">
                <a:solidFill>
                  <a:srgbClr val="FFFF00"/>
                </a:solidFill>
              </a:rPr>
              <a:t>таблиці істинності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8323198"/>
              </p:ext>
            </p:extLst>
          </p:nvPr>
        </p:nvGraphicFramePr>
        <p:xfrm>
          <a:off x="72008" y="2729656"/>
          <a:ext cx="12163806" cy="3564465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2168272">
                  <a:extLst>
                    <a:ext uri="{9D8B030D-6E8A-4147-A177-3AD203B41FA5}">
                      <a16:colId xmlns:a16="http://schemas.microsoft.com/office/drawing/2014/main" xmlns="" val="2536893789"/>
                    </a:ext>
                  </a:extLst>
                </a:gridCol>
                <a:gridCol w="1965960">
                  <a:extLst>
                    <a:ext uri="{9D8B030D-6E8A-4147-A177-3AD203B41FA5}">
                      <a16:colId xmlns:a16="http://schemas.microsoft.com/office/drawing/2014/main" xmlns="" val="2257628060"/>
                    </a:ext>
                  </a:extLst>
                </a:gridCol>
                <a:gridCol w="1935480">
                  <a:extLst>
                    <a:ext uri="{9D8B030D-6E8A-4147-A177-3AD203B41FA5}">
                      <a16:colId xmlns:a16="http://schemas.microsoft.com/office/drawing/2014/main" xmlns="" val="158773863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1455757915"/>
                    </a:ext>
                  </a:extLst>
                </a:gridCol>
                <a:gridCol w="1950841">
                  <a:extLst>
                    <a:ext uri="{9D8B030D-6E8A-4147-A177-3AD203B41FA5}">
                      <a16:colId xmlns:a16="http://schemas.microsoft.com/office/drawing/2014/main" xmlns="" val="1403302371"/>
                    </a:ext>
                  </a:extLst>
                </a:gridCol>
                <a:gridCol w="2085853">
                  <a:extLst>
                    <a:ext uri="{9D8B030D-6E8A-4147-A177-3AD203B41FA5}">
                      <a16:colId xmlns:a16="http://schemas.microsoft.com/office/drawing/2014/main" xmlns="" val="2034634117"/>
                    </a:ext>
                  </a:extLst>
                </a:gridCol>
              </a:tblGrid>
              <a:tr h="712893">
                <a:tc>
                  <a:txBody>
                    <a:bodyPr/>
                    <a:lstStyle/>
                    <a:p>
                      <a:pPr algn="ctr"/>
                      <a:r>
                        <a:rPr lang="en-US" sz="2800" i="1" noProof="0" dirty="0"/>
                        <a:t>A</a:t>
                      </a:r>
                      <a:endParaRPr lang="uk-UA" sz="28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noProof="0" dirty="0"/>
                        <a:t>B</a:t>
                      </a:r>
                      <a:endParaRPr lang="uk-UA" sz="28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noProof="0" dirty="0"/>
                        <a:t>Not A</a:t>
                      </a:r>
                      <a:endParaRPr lang="uk-UA" sz="32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noProof="0" dirty="0"/>
                        <a:t>A and B</a:t>
                      </a:r>
                      <a:endParaRPr lang="uk-UA" sz="32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1" noProof="0" dirty="0"/>
                        <a:t>A or B</a:t>
                      </a:r>
                      <a:endParaRPr lang="uk-UA" sz="32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1" noProof="0" dirty="0"/>
                        <a:t>A </a:t>
                      </a:r>
                      <a:r>
                        <a:rPr lang="en-US" sz="3200" i="1" noProof="0" dirty="0" err="1"/>
                        <a:t>xor</a:t>
                      </a:r>
                      <a:r>
                        <a:rPr lang="en-US" sz="3200" i="1" noProof="0" dirty="0"/>
                        <a:t> B</a:t>
                      </a:r>
                      <a:endParaRPr lang="uk-UA" sz="32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9041234"/>
                  </a:ext>
                </a:extLst>
              </a:tr>
              <a:tr h="712893"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noProof="0" dirty="0"/>
                        <a:t>1</a:t>
                      </a:r>
                      <a:endParaRPr lang="uk-UA" sz="32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noProof="0" dirty="0"/>
                        <a:t>1</a:t>
                      </a:r>
                      <a:endParaRPr lang="uk-UA" sz="32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noProof="0" dirty="0"/>
                        <a:t>0</a:t>
                      </a:r>
                      <a:endParaRPr lang="uk-UA" sz="32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noProof="0" dirty="0"/>
                        <a:t>1</a:t>
                      </a:r>
                      <a:endParaRPr lang="uk-UA" sz="32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noProof="0" dirty="0"/>
                        <a:t>1</a:t>
                      </a:r>
                      <a:endParaRPr lang="uk-UA" sz="32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noProof="0" dirty="0"/>
                        <a:t>0</a:t>
                      </a:r>
                      <a:endParaRPr lang="uk-UA" sz="32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0237296"/>
                  </a:ext>
                </a:extLst>
              </a:tr>
              <a:tr h="712893"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noProof="0" dirty="0"/>
                        <a:t>1</a:t>
                      </a:r>
                      <a:endParaRPr lang="uk-UA" sz="32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noProof="0" dirty="0"/>
                        <a:t>0</a:t>
                      </a:r>
                      <a:endParaRPr lang="uk-UA" sz="32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noProof="0" dirty="0"/>
                        <a:t>0</a:t>
                      </a:r>
                      <a:endParaRPr lang="uk-UA" sz="32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noProof="0" dirty="0"/>
                        <a:t>0</a:t>
                      </a:r>
                      <a:endParaRPr lang="uk-UA" sz="32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noProof="0" dirty="0"/>
                        <a:t>1</a:t>
                      </a:r>
                      <a:endParaRPr lang="uk-UA" sz="32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noProof="0" dirty="0"/>
                        <a:t>1</a:t>
                      </a:r>
                      <a:endParaRPr lang="uk-UA" sz="32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45268437"/>
                  </a:ext>
                </a:extLst>
              </a:tr>
              <a:tr h="712893"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noProof="0" dirty="0"/>
                        <a:t>0</a:t>
                      </a:r>
                      <a:endParaRPr lang="uk-UA" sz="32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noProof="0" dirty="0"/>
                        <a:t>1</a:t>
                      </a:r>
                      <a:endParaRPr lang="uk-UA" sz="32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noProof="0" dirty="0"/>
                        <a:t>1</a:t>
                      </a:r>
                      <a:endParaRPr lang="uk-UA" sz="32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noProof="0" dirty="0"/>
                        <a:t>0</a:t>
                      </a:r>
                      <a:endParaRPr lang="uk-UA" sz="32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noProof="0" dirty="0"/>
                        <a:t>1</a:t>
                      </a:r>
                      <a:endParaRPr lang="uk-UA" sz="32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noProof="0" dirty="0"/>
                        <a:t>1</a:t>
                      </a:r>
                      <a:endParaRPr lang="uk-UA" sz="32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20316055"/>
                  </a:ext>
                </a:extLst>
              </a:tr>
              <a:tr h="712893"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noProof="0" dirty="0"/>
                        <a:t>0</a:t>
                      </a:r>
                      <a:endParaRPr lang="uk-UA" sz="32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noProof="0" dirty="0"/>
                        <a:t>0</a:t>
                      </a:r>
                      <a:endParaRPr lang="uk-UA" sz="32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noProof="0" dirty="0"/>
                        <a:t>1</a:t>
                      </a:r>
                      <a:endParaRPr lang="uk-UA" sz="32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noProof="0" dirty="0"/>
                        <a:t>0</a:t>
                      </a:r>
                      <a:endParaRPr lang="uk-UA" sz="32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noProof="0" dirty="0"/>
                        <a:t>0</a:t>
                      </a:r>
                      <a:endParaRPr lang="uk-UA" sz="32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noProof="0" dirty="0"/>
                        <a:t>0</a:t>
                      </a:r>
                      <a:endParaRPr lang="uk-UA" sz="32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3621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10078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Цікаво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Операцію </a:t>
            </a:r>
            <a:r>
              <a:rPr lang="en-US" sz="2800" b="1" i="1" kern="0" dirty="0">
                <a:solidFill>
                  <a:srgbClr val="FFFF00"/>
                </a:solidFill>
              </a:rPr>
              <a:t>or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ще називають логічним додаванням, </a:t>
            </a:r>
            <a:r>
              <a:rPr lang="en-US" sz="2800" b="1" i="1" kern="0" dirty="0">
                <a:solidFill>
                  <a:srgbClr val="FFFFFF"/>
                </a:solidFill>
              </a:rPr>
              <a:t>a </a:t>
            </a:r>
            <a:r>
              <a:rPr lang="en-US" sz="2800" b="1" i="1" kern="0" dirty="0">
                <a:solidFill>
                  <a:srgbClr val="FFFF00"/>
                </a:solidFill>
              </a:rPr>
              <a:t>and</a:t>
            </a:r>
            <a:r>
              <a:rPr lang="en-US" sz="2800" b="1" i="1" kern="0" dirty="0">
                <a:solidFill>
                  <a:srgbClr val="FFFFFF"/>
                </a:solidFill>
              </a:rPr>
              <a:t> — </a:t>
            </a:r>
            <a:r>
              <a:rPr lang="uk-UA" sz="2800" b="1" i="1" kern="0" dirty="0">
                <a:solidFill>
                  <a:srgbClr val="FFFFFF"/>
                </a:solidFill>
              </a:rPr>
              <a:t>логічним множенням. Назви кон'юнкція та диз'юнкція походять від 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US" sz="2800" b="1" i="1" kern="0" dirty="0">
                <a:solidFill>
                  <a:srgbClr val="FFFF00"/>
                </a:solidFill>
              </a:rPr>
              <a:t>conjunction</a:t>
            </a:r>
            <a:r>
              <a:rPr lang="en-US" sz="2800" b="1" i="1" kern="0" dirty="0">
                <a:solidFill>
                  <a:srgbClr val="FFFFFF"/>
                </a:solidFill>
              </a:rPr>
              <a:t> — </a:t>
            </a:r>
            <a:r>
              <a:rPr lang="uk-UA" sz="2800" b="1" i="1" kern="0" dirty="0">
                <a:solidFill>
                  <a:srgbClr val="FFFFFF"/>
                </a:solidFill>
              </a:rPr>
              <a:t>об'єднання та </a:t>
            </a:r>
            <a:r>
              <a:rPr lang="en-US" sz="2800" b="1" i="1" kern="0" dirty="0">
                <a:solidFill>
                  <a:srgbClr val="FFFFFF"/>
                </a:solidFill>
              </a:rPr>
              <a:t>disjunction — </a:t>
            </a:r>
            <a:r>
              <a:rPr lang="uk-UA" sz="2800" b="1" i="1" kern="0" dirty="0">
                <a:solidFill>
                  <a:srgbClr val="FFFF00"/>
                </a:solidFill>
              </a:rPr>
              <a:t>роз'єднання</a:t>
            </a:r>
            <a:r>
              <a:rPr lang="uk-UA" sz="2800" b="1" i="1" kern="0" dirty="0">
                <a:solidFill>
                  <a:srgbClr val="FFFFFF"/>
                </a:solidFill>
              </a:rPr>
              <a:t>. У математиці та логіці для запису логічних операцій прийняті спеціальні позначення: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3952544"/>
            <a:ext cx="5972331" cy="120032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Операцію </a:t>
            </a:r>
            <a:r>
              <a:rPr lang="en-US" sz="3600" b="1" i="1" kern="0" dirty="0">
                <a:solidFill>
                  <a:srgbClr val="FFFF00"/>
                </a:solidFill>
              </a:rPr>
              <a:t>and</a:t>
            </a:r>
            <a:r>
              <a:rPr lang="en-US" sz="3600" b="1" i="1" kern="0" dirty="0">
                <a:solidFill>
                  <a:srgbClr val="FFFFFF"/>
                </a:solidFill>
              </a:rPr>
              <a:t> </a:t>
            </a:r>
            <a:r>
              <a:rPr lang="uk-UA" sz="3600" b="1" i="1" kern="0" dirty="0">
                <a:solidFill>
                  <a:srgbClr val="FFFFFF"/>
                </a:solidFill>
              </a:rPr>
              <a:t>позначають</a:t>
            </a:r>
            <a:endParaRPr lang="uk-UA" sz="3600" b="1" i="1" kern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9819" y="3935424"/>
            <a:ext cx="5972331" cy="120032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Операцію </a:t>
            </a:r>
            <a:r>
              <a:rPr lang="en-US" sz="3600" b="1" i="1" kern="0" dirty="0">
                <a:solidFill>
                  <a:srgbClr val="FFFF00"/>
                </a:solidFill>
              </a:rPr>
              <a:t>or</a:t>
            </a:r>
            <a:r>
              <a:rPr lang="uk-UA" sz="3600" b="1" i="1" kern="0" dirty="0">
                <a:solidFill>
                  <a:srgbClr val="FFFFFF"/>
                </a:solidFill>
              </a:rPr>
              <a:t> позначають</a:t>
            </a:r>
            <a:endParaRPr lang="uk-UA" sz="36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08" y="5724839"/>
            <a:ext cx="5972331" cy="83099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i="1" kern="0" dirty="0">
                <a:solidFill>
                  <a:srgbClr val="FFFFFF"/>
                </a:solidFill>
              </a:rPr>
              <a:t>^^</a:t>
            </a:r>
            <a:endParaRPr lang="uk-UA" sz="4800" b="1" i="1" kern="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9819" y="5707719"/>
            <a:ext cx="5972331" cy="83099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kern="0" dirty="0">
                <a:solidFill>
                  <a:srgbClr val="FFFFFF"/>
                </a:solidFill>
              </a:rPr>
              <a:t>VV</a:t>
            </a:r>
            <a:endParaRPr lang="uk-UA" sz="4800" b="1" kern="0" dirty="0">
              <a:solidFill>
                <a:schemeClr val="bg1"/>
              </a:solidFill>
            </a:endParaRPr>
          </a:p>
        </p:txBody>
      </p:sp>
      <p:sp>
        <p:nvSpPr>
          <p:cNvPr id="13" name="Стрілка вліво 12"/>
          <p:cNvSpPr/>
          <p:nvPr/>
        </p:nvSpPr>
        <p:spPr>
          <a:xfrm rot="16200000">
            <a:off x="2794165" y="5060059"/>
            <a:ext cx="528016" cy="771063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Стрілка вліво 13"/>
          <p:cNvSpPr/>
          <p:nvPr/>
        </p:nvSpPr>
        <p:spPr>
          <a:xfrm rot="16200000">
            <a:off x="8871976" y="5075300"/>
            <a:ext cx="528016" cy="771063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9569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7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операції виконують над логічними величинами?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визначити значення складеного логічного виразу, який містить кілька логічних операцій, використовують таблицю істинності та враховують пріоритет виконання операцій: у першу чергу виконується операція: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7" y="3942545"/>
            <a:ext cx="3097913" cy="76944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i="1" kern="0" dirty="0">
                <a:solidFill>
                  <a:srgbClr val="FFFFFF"/>
                </a:solidFill>
              </a:rPr>
              <a:t>not</a:t>
            </a:r>
            <a:endParaRPr lang="uk-UA" sz="44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8122" y="3942545"/>
            <a:ext cx="3097913" cy="76944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i="1" kern="0" dirty="0">
                <a:solidFill>
                  <a:srgbClr val="FFFFFF"/>
                </a:solidFill>
              </a:rPr>
              <a:t>and</a:t>
            </a:r>
            <a:endParaRPr lang="uk-UA" sz="4400" b="1" i="1" kern="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24237" y="3942545"/>
            <a:ext cx="3097913" cy="76944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i="1" kern="0" dirty="0">
                <a:solidFill>
                  <a:srgbClr val="FFFFFF"/>
                </a:solidFill>
              </a:rPr>
              <a:t>or</a:t>
            </a:r>
            <a:endParaRPr lang="uk-UA" sz="44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5316392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і для числових виразів, для зміни порядку виконання логічних операцій використовують дужки.</a:t>
            </a:r>
          </a:p>
        </p:txBody>
      </p:sp>
      <p:sp>
        <p:nvSpPr>
          <p:cNvPr id="10" name="Стрілка вліво 9"/>
          <p:cNvSpPr/>
          <p:nvPr/>
        </p:nvSpPr>
        <p:spPr>
          <a:xfrm rot="10800000">
            <a:off x="3282957" y="3792376"/>
            <a:ext cx="1152128" cy="1069184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Стрілка вліво 11"/>
          <p:cNvSpPr/>
          <p:nvPr/>
        </p:nvSpPr>
        <p:spPr>
          <a:xfrm rot="10800000">
            <a:off x="7759072" y="3792377"/>
            <a:ext cx="1152128" cy="1069184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363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Як описати алгоритмічну структуру розгалуження мовами програмування?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6389752" cy="483209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smtClean="0">
                <a:solidFill>
                  <a:schemeClr val="bg1"/>
                </a:solidFill>
              </a:rPr>
              <a:t>Прості та складені логічні вирази, значеннями яких є </a:t>
            </a:r>
            <a:r>
              <a:rPr lang="en-US" sz="2800" b="1" i="1" kern="0" dirty="0" smtClean="0">
                <a:solidFill>
                  <a:schemeClr val="bg1"/>
                </a:solidFill>
              </a:rPr>
              <a:t>True </a:t>
            </a:r>
            <a:r>
              <a:rPr lang="uk-UA" sz="2800" b="1" i="1" kern="0" dirty="0" smtClean="0">
                <a:solidFill>
                  <a:schemeClr val="bg1"/>
                </a:solidFill>
              </a:rPr>
              <a:t>або </a:t>
            </a:r>
            <a:r>
              <a:rPr lang="en-US" sz="2800" b="1" i="1" kern="0" dirty="0">
                <a:solidFill>
                  <a:schemeClr val="bg1"/>
                </a:solidFill>
              </a:rPr>
              <a:t>False, </a:t>
            </a:r>
            <a:r>
              <a:rPr lang="uk-UA" sz="2800" b="1" i="1" kern="0" dirty="0">
                <a:solidFill>
                  <a:schemeClr val="bg1"/>
                </a:solidFill>
              </a:rPr>
              <a:t>використовують в описі алгоритмічної структури розгалуження, за допомогою якої виконавець алгоритму може вибрати </a:t>
            </a:r>
            <a:r>
              <a:rPr lang="uk-UA" sz="2800" b="1" i="1" kern="0" dirty="0" smtClean="0">
                <a:solidFill>
                  <a:schemeClr val="bg1"/>
                </a:solidFill>
              </a:rPr>
              <a:t>один </a:t>
            </a:r>
            <a:r>
              <a:rPr lang="uk-UA" sz="2800" b="1" i="1" kern="0" dirty="0">
                <a:solidFill>
                  <a:schemeClr val="bg1"/>
                </a:solidFill>
              </a:rPr>
              <a:t>зі сценаріїв подальших дій залежно від виконання певної умови.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074" name="Picture 2" descr="http://4.bp.blogspot.com/-c26b6pFpklU/VO85xEXKScI/AAAAAAAAKwA/75tESq0U09Q/s1600/true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2833" y="1196762"/>
            <a:ext cx="5539317" cy="553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5599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Як описати алгоритмічну структуру розгалуження мовами програмування?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опису алгоритмічної структури розгалуження мовою програмування, як і в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, використовують: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72007" y="2657694"/>
            <a:ext cx="5972332" cy="14266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Оператор </a:t>
            </a:r>
            <a:r>
              <a:rPr lang="uk-UA" sz="3600" b="1" i="1" kern="0" dirty="0">
                <a:solidFill>
                  <a:srgbClr val="FFFF00"/>
                </a:solidFill>
              </a:rPr>
              <a:t>неповного</a:t>
            </a:r>
            <a:r>
              <a:rPr lang="uk-UA" sz="3600" b="1" i="1" kern="0" dirty="0">
                <a:solidFill>
                  <a:srgbClr val="FFFFFF"/>
                </a:solidFill>
              </a:rPr>
              <a:t> розгалуження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6149819" y="2657694"/>
            <a:ext cx="5972332" cy="14266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Оператор </a:t>
            </a:r>
            <a:r>
              <a:rPr lang="uk-UA" sz="3600" b="1" i="1" kern="0" dirty="0">
                <a:solidFill>
                  <a:srgbClr val="FFFF00"/>
                </a:solidFill>
              </a:rPr>
              <a:t>повного</a:t>
            </a:r>
            <a:r>
              <a:rPr lang="uk-UA" sz="3600" b="1" i="1" kern="0" dirty="0">
                <a:solidFill>
                  <a:srgbClr val="FFFFFF"/>
                </a:solidFill>
              </a:rPr>
              <a:t> розгалуження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72007" y="4361571"/>
            <a:ext cx="3814193" cy="13991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 err="1">
                <a:solidFill>
                  <a:srgbClr val="FFFF00"/>
                </a:solidFill>
              </a:rPr>
              <a:t>if</a:t>
            </a:r>
            <a:r>
              <a:rPr lang="uk-UA" sz="2400" b="1" i="1" kern="0" dirty="0">
                <a:solidFill>
                  <a:srgbClr val="FFFFFF"/>
                </a:solidFill>
              </a:rPr>
              <a:t> &lt;логічний вираз&gt;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 err="1">
                <a:solidFill>
                  <a:srgbClr val="FFFF00"/>
                </a:solidFill>
              </a:rPr>
              <a:t>then</a:t>
            </a:r>
            <a:r>
              <a:rPr lang="uk-UA" sz="2400" b="1" i="1" kern="0" dirty="0">
                <a:solidFill>
                  <a:srgbClr val="FFFFFF"/>
                </a:solidFill>
              </a:rPr>
              <a:t> &lt;команда&gt;;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6149819" y="4361571"/>
            <a:ext cx="3786661" cy="13991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 err="1">
                <a:solidFill>
                  <a:srgbClr val="FFFF00"/>
                </a:solidFill>
              </a:rPr>
              <a:t>if</a:t>
            </a:r>
            <a:r>
              <a:rPr lang="uk-UA" sz="2400" b="1" i="1" kern="0" dirty="0">
                <a:solidFill>
                  <a:srgbClr val="FFFFFF"/>
                </a:solidFill>
              </a:rPr>
              <a:t> &lt;логічний вираз&gt;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 err="1">
                <a:solidFill>
                  <a:srgbClr val="FFFF00"/>
                </a:solidFill>
              </a:rPr>
              <a:t>then</a:t>
            </a:r>
            <a:r>
              <a:rPr lang="uk-UA" sz="2400" b="1" i="1" kern="0" dirty="0">
                <a:solidFill>
                  <a:srgbClr val="FFFFFF"/>
                </a:solidFill>
              </a:rPr>
              <a:t> &lt;команда 1&gt;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 err="1">
                <a:solidFill>
                  <a:srgbClr val="FFFF00"/>
                </a:solidFill>
              </a:rPr>
              <a:t>else</a:t>
            </a:r>
            <a:r>
              <a:rPr lang="uk-UA" sz="2400" b="1" i="1" kern="0" dirty="0">
                <a:solidFill>
                  <a:srgbClr val="FFFFFF"/>
                </a:solidFill>
              </a:rPr>
              <a:t> &lt;команда 2&gt;;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5480" y="4433830"/>
            <a:ext cx="2219099" cy="12509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41960" y="4343138"/>
            <a:ext cx="2080190" cy="1702901"/>
          </a:xfrm>
          <a:prstGeom prst="rect">
            <a:avLst/>
          </a:prstGeom>
        </p:spPr>
      </p:pic>
      <p:cxnSp>
        <p:nvCxnSpPr>
          <p:cNvPr id="12" name="Пряма зі стрілкою 11"/>
          <p:cNvCxnSpPr/>
          <p:nvPr/>
        </p:nvCxnSpPr>
        <p:spPr>
          <a:xfrm flipV="1">
            <a:off x="3703320" y="4797094"/>
            <a:ext cx="1215630" cy="143096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7" name="Пряма зі стрілкою 16"/>
          <p:cNvCxnSpPr/>
          <p:nvPr/>
        </p:nvCxnSpPr>
        <p:spPr>
          <a:xfrm flipV="1">
            <a:off x="3154680" y="5074346"/>
            <a:ext cx="1203960" cy="225404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0" name="Пряма зі стрілкою 19"/>
          <p:cNvCxnSpPr/>
          <p:nvPr/>
        </p:nvCxnSpPr>
        <p:spPr>
          <a:xfrm flipV="1">
            <a:off x="9659612" y="4672013"/>
            <a:ext cx="1379863" cy="125081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2" name="Пряма зі стрілкою 21"/>
          <p:cNvCxnSpPr/>
          <p:nvPr/>
        </p:nvCxnSpPr>
        <p:spPr>
          <a:xfrm flipV="1">
            <a:off x="9459587" y="4964809"/>
            <a:ext cx="998863" cy="125082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4" name="Пряма зі стрілкою 23"/>
          <p:cNvCxnSpPr/>
          <p:nvPr/>
        </p:nvCxnSpPr>
        <p:spPr>
          <a:xfrm>
            <a:off x="9489789" y="5477494"/>
            <a:ext cx="968661" cy="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xmlns="" val="3030200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25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Як описати алгоритмічну структуру розгалуження мовами програмування?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Команда або блок команд в операторі неповного розгалуження буде виконуватися тільки у випадку, коли логічний вираз набуває значення </a:t>
            </a:r>
            <a:r>
              <a:rPr lang="en-US" sz="2800" b="1" i="1" kern="0" dirty="0">
                <a:solidFill>
                  <a:srgbClr val="FFFF00"/>
                </a:solidFill>
              </a:rPr>
              <a:t>True</a:t>
            </a:r>
            <a:r>
              <a:rPr lang="en-US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2705523"/>
            <a:ext cx="786803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 </a:t>
            </a:r>
            <a:r>
              <a:rPr lang="uk-UA" sz="2800" b="1" i="1" kern="0" dirty="0">
                <a:solidFill>
                  <a:srgbClr val="FFFF00"/>
                </a:solidFill>
              </a:rPr>
              <a:t>операторі неповного розгалуження </a:t>
            </a:r>
            <a:r>
              <a:rPr lang="uk-UA" sz="2800" b="1" i="1" kern="0" dirty="0">
                <a:solidFill>
                  <a:srgbClr val="FFFFFF"/>
                </a:solidFill>
              </a:rPr>
              <a:t>мовою програмування </a:t>
            </a:r>
            <a:r>
              <a:rPr lang="en-US" sz="2800" b="1" i="1" kern="0" dirty="0">
                <a:solidFill>
                  <a:srgbClr val="FFFFFF"/>
                </a:solidFill>
              </a:rPr>
              <a:t>Free Pascal </a:t>
            </a:r>
            <a:r>
              <a:rPr lang="uk-UA" sz="2800" b="1" i="1" kern="0" dirty="0">
                <a:solidFill>
                  <a:srgbClr val="FFFFFF"/>
                </a:solidFill>
              </a:rPr>
              <a:t>після службового слова </a:t>
            </a:r>
            <a:r>
              <a:rPr lang="en-US" sz="2800" b="1" i="1" kern="0" dirty="0">
                <a:solidFill>
                  <a:srgbClr val="FFFF00"/>
                </a:solidFill>
              </a:rPr>
              <a:t>then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можна записати тільки одну команду або блок команд, які обмежені операторними дужками </a:t>
            </a:r>
            <a:r>
              <a:rPr lang="en-US" sz="2800" b="1" i="1" kern="0" dirty="0">
                <a:solidFill>
                  <a:srgbClr val="FFFF00"/>
                </a:solidFill>
              </a:rPr>
              <a:t>begin</a:t>
            </a:r>
            <a:r>
              <a:rPr lang="en-US" sz="2800" b="1" i="1" kern="0" dirty="0">
                <a:solidFill>
                  <a:srgbClr val="FFFFFF"/>
                </a:solidFill>
              </a:rPr>
              <a:t>,   </a:t>
            </a:r>
            <a:r>
              <a:rPr lang="en-US" sz="2800" b="1" i="1" kern="0" dirty="0">
                <a:solidFill>
                  <a:srgbClr val="FFFF00"/>
                </a:solidFill>
              </a:rPr>
              <a:t>end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79358" y="2705523"/>
            <a:ext cx="4042792" cy="31085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 err="1">
                <a:solidFill>
                  <a:srgbClr val="FFFF00"/>
                </a:solidFill>
              </a:rPr>
              <a:t>begin</a:t>
            </a:r>
            <a:endParaRPr lang="ru-RU" sz="2800" b="1" i="1" kern="0" dirty="0">
              <a:solidFill>
                <a:srgbClr val="FFFF00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>
                <a:solidFill>
                  <a:srgbClr val="FFFFFF"/>
                </a:solidFill>
              </a:rPr>
              <a:t>&lt;команда 1&gt;;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>
                <a:solidFill>
                  <a:srgbClr val="FFFFFF"/>
                </a:solidFill>
              </a:rPr>
              <a:t>&lt;команда 2&gt;;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>
                <a:solidFill>
                  <a:srgbClr val="FFFFFF"/>
                </a:solidFill>
              </a:rPr>
              <a:t>…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>
                <a:solidFill>
                  <a:srgbClr val="FFFFFF"/>
                </a:solidFill>
              </a:rPr>
              <a:t>&lt;команда п&gt;;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 err="1">
                <a:solidFill>
                  <a:srgbClr val="FFFF00"/>
                </a:solidFill>
              </a:rPr>
              <a:t>end</a:t>
            </a:r>
            <a:r>
              <a:rPr lang="ru-RU" sz="2800" b="1" i="1" kern="0" dirty="0">
                <a:solidFill>
                  <a:srgbClr val="FFFFFF"/>
                </a:solidFill>
              </a:rPr>
              <a:t>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054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Як описати алгоритмічну структуру розгалуження мовами програмування?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є потреба врахувати значення декількох логічних виразів, то використовують </a:t>
            </a:r>
            <a:r>
              <a:rPr lang="uk-UA" sz="2800" b="1" i="1" kern="0" dirty="0">
                <a:solidFill>
                  <a:srgbClr val="FF0000"/>
                </a:solidFill>
              </a:rPr>
              <a:t>вкладені розгалуження.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2705523"/>
            <a:ext cx="12050142" cy="270843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400" b="1" i="1" kern="0" dirty="0">
                <a:solidFill>
                  <a:srgbClr val="FFFFFF"/>
                </a:solidFill>
              </a:rPr>
              <a:t>if &lt;</a:t>
            </a:r>
            <a:r>
              <a:rPr lang="uk-UA" sz="3400" b="1" i="1" kern="0" dirty="0">
                <a:solidFill>
                  <a:srgbClr val="FFFFFF"/>
                </a:solidFill>
              </a:rPr>
              <a:t>логічний вираз  1&gt;  </a:t>
            </a:r>
            <a:r>
              <a:rPr lang="en-US" sz="3400" b="1" i="1" kern="0" dirty="0">
                <a:solidFill>
                  <a:srgbClr val="FFFFFF"/>
                </a:solidFill>
              </a:rPr>
              <a:t>then  &lt;</a:t>
            </a:r>
            <a:r>
              <a:rPr lang="uk-UA" sz="3400" b="1" i="1" kern="0" dirty="0">
                <a:solidFill>
                  <a:srgbClr val="FFFFFF"/>
                </a:solidFill>
              </a:rPr>
              <a:t>команда 1&gt;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400" b="1" i="1" kern="0" dirty="0">
                <a:solidFill>
                  <a:srgbClr val="FFFFFF"/>
                </a:solidFill>
              </a:rPr>
              <a:t>else if &lt;</a:t>
            </a:r>
            <a:r>
              <a:rPr lang="uk-UA" sz="3400" b="1" i="1" kern="0" dirty="0">
                <a:solidFill>
                  <a:srgbClr val="FFFFFF"/>
                </a:solidFill>
              </a:rPr>
              <a:t>логічний вираз 2&gt; </a:t>
            </a:r>
            <a:r>
              <a:rPr lang="en-US" sz="3400" b="1" i="1" kern="0" dirty="0">
                <a:solidFill>
                  <a:srgbClr val="FFFFFF"/>
                </a:solidFill>
              </a:rPr>
              <a:t>then &lt;</a:t>
            </a:r>
            <a:r>
              <a:rPr lang="uk-UA" sz="3400" b="1" i="1" kern="0" dirty="0">
                <a:solidFill>
                  <a:srgbClr val="FFFFFF"/>
                </a:solidFill>
              </a:rPr>
              <a:t>команда 2&gt;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400" b="1" i="1" kern="0" dirty="0">
                <a:solidFill>
                  <a:srgbClr val="FFFFFF"/>
                </a:solidFill>
              </a:rPr>
              <a:t>…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400" b="1" i="1" kern="0" dirty="0">
                <a:solidFill>
                  <a:srgbClr val="FFFFFF"/>
                </a:solidFill>
              </a:rPr>
              <a:t>else if &lt;</a:t>
            </a:r>
            <a:r>
              <a:rPr lang="uk-UA" sz="3400" b="1" i="1" kern="0" dirty="0">
                <a:solidFill>
                  <a:srgbClr val="FFFFFF"/>
                </a:solidFill>
              </a:rPr>
              <a:t>логічний вираз </a:t>
            </a:r>
            <a:r>
              <a:rPr lang="en-US" sz="3400" b="1" i="1" kern="0" dirty="0">
                <a:solidFill>
                  <a:srgbClr val="FFFFFF"/>
                </a:solidFill>
              </a:rPr>
              <a:t>n&gt; then &lt;</a:t>
            </a:r>
            <a:r>
              <a:rPr lang="uk-UA" sz="3400" b="1" i="1" kern="0" dirty="0">
                <a:solidFill>
                  <a:srgbClr val="FFFFFF"/>
                </a:solidFill>
              </a:rPr>
              <a:t>команда </a:t>
            </a:r>
            <a:r>
              <a:rPr lang="en-US" sz="3400" b="1" i="1" kern="0" dirty="0">
                <a:solidFill>
                  <a:srgbClr val="FFFFFF"/>
                </a:solidFill>
              </a:rPr>
              <a:t>n</a:t>
            </a:r>
            <a:r>
              <a:rPr lang="uk-UA" sz="3400" b="1" i="1" kern="0" dirty="0">
                <a:solidFill>
                  <a:srgbClr val="FFFFFF"/>
                </a:solidFill>
              </a:rPr>
              <a:t>&gt;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400" b="1" i="1" kern="0" dirty="0">
                <a:solidFill>
                  <a:srgbClr val="FFFFFF"/>
                </a:solidFill>
              </a:rPr>
              <a:t>else &lt;</a:t>
            </a:r>
            <a:r>
              <a:rPr lang="uk-UA" sz="3400" b="1" i="1" kern="0" dirty="0">
                <a:solidFill>
                  <a:srgbClr val="FFFFFF"/>
                </a:solidFill>
              </a:rPr>
              <a:t>команда  інакше&gt;;</a:t>
            </a:r>
          </a:p>
        </p:txBody>
      </p:sp>
    </p:spTree>
    <p:extLst>
      <p:ext uri="{BB962C8B-B14F-4D97-AF65-F5344CB8AC3E}">
        <p14:creationId xmlns:p14="http://schemas.microsoft.com/office/powerpoint/2010/main" xmlns="" val="3309607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Як описати алгоритмічну структуру розгалуження мовами програмування?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7532752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 описаних вкладених розгалуженнях, якщо значення логічного виразу 1— </a:t>
            </a:r>
            <a:r>
              <a:rPr lang="uk-UA" sz="2800" b="1" i="1" kern="0" dirty="0" err="1">
                <a:solidFill>
                  <a:srgbClr val="FFFF00"/>
                </a:solidFill>
              </a:rPr>
              <a:t>True</a:t>
            </a:r>
            <a:r>
              <a:rPr lang="uk-UA" sz="2800" b="1" i="1" kern="0" dirty="0">
                <a:solidFill>
                  <a:srgbClr val="FFFFFF"/>
                </a:solidFill>
              </a:rPr>
              <a:t>, то виконується </a:t>
            </a:r>
            <a:r>
              <a:rPr lang="uk-UA" sz="2800" b="1" i="1" kern="0" dirty="0">
                <a:solidFill>
                  <a:srgbClr val="FFFF00"/>
                </a:solidFill>
              </a:rPr>
              <a:t>команда  1</a:t>
            </a:r>
            <a:r>
              <a:rPr lang="uk-UA" sz="2800" b="1" i="1" kern="0" dirty="0">
                <a:solidFill>
                  <a:srgbClr val="FFFFFF"/>
                </a:solidFill>
              </a:rPr>
              <a:t> чи блок </a:t>
            </a:r>
            <a:r>
              <a:rPr lang="uk-UA" sz="2800" b="1" i="1" kern="0" dirty="0">
                <a:solidFill>
                  <a:srgbClr val="FFFF00"/>
                </a:solidFill>
              </a:rPr>
              <a:t>команд </a:t>
            </a:r>
            <a:r>
              <a:rPr lang="en-US" sz="2800" b="1" i="1" kern="0" dirty="0">
                <a:solidFill>
                  <a:srgbClr val="FFFF00"/>
                </a:solidFill>
              </a:rPr>
              <a:t>1</a:t>
            </a:r>
            <a:r>
              <a:rPr lang="uk-UA" sz="2800" b="1" i="1" kern="0" dirty="0">
                <a:solidFill>
                  <a:srgbClr val="FFFFFF"/>
                </a:solidFill>
              </a:rPr>
              <a:t>. Якщо</a:t>
            </a:r>
            <a:r>
              <a:rPr lang="ru-RU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значення логічного виразу 1 — </a:t>
            </a:r>
            <a:r>
              <a:rPr lang="uk-UA" sz="2800" b="1" i="1" kern="0" dirty="0" err="1">
                <a:solidFill>
                  <a:srgbClr val="FFFF00"/>
                </a:solidFill>
              </a:rPr>
              <a:t>False</a:t>
            </a:r>
            <a:r>
              <a:rPr lang="uk-UA" sz="2800" b="1" i="1" kern="0" dirty="0">
                <a:solidFill>
                  <a:srgbClr val="FFFFFF"/>
                </a:solidFill>
              </a:rPr>
              <a:t> і значення логічного виразу 2 — </a:t>
            </a:r>
            <a:r>
              <a:rPr lang="uk-UA" sz="2800" b="1" i="1" kern="0" dirty="0" err="1">
                <a:solidFill>
                  <a:srgbClr val="FFFF00"/>
                </a:solidFill>
              </a:rPr>
              <a:t>True</a:t>
            </a:r>
            <a:r>
              <a:rPr lang="uk-UA" sz="2800" b="1" i="1" kern="0" dirty="0">
                <a:solidFill>
                  <a:srgbClr val="FFFFFF"/>
                </a:solidFill>
              </a:rPr>
              <a:t>, то виконується </a:t>
            </a:r>
            <a:r>
              <a:rPr lang="uk-UA" sz="2800" b="1" i="1" kern="0" dirty="0">
                <a:solidFill>
                  <a:srgbClr val="FFFF00"/>
                </a:solidFill>
              </a:rPr>
              <a:t>команда 2</a:t>
            </a:r>
            <a:r>
              <a:rPr lang="uk-UA" sz="2800" b="1" i="1" kern="0" dirty="0">
                <a:solidFill>
                  <a:srgbClr val="FFFFFF"/>
                </a:solidFill>
              </a:rPr>
              <a:t> чи блок </a:t>
            </a:r>
            <a:r>
              <a:rPr lang="uk-UA" sz="2800" b="1" i="1" kern="0" dirty="0">
                <a:solidFill>
                  <a:srgbClr val="FFFF00"/>
                </a:solidFill>
              </a:rPr>
              <a:t>команд 2</a:t>
            </a:r>
            <a:r>
              <a:rPr lang="uk-UA" sz="2800" b="1" i="1" kern="0" dirty="0">
                <a:solidFill>
                  <a:srgbClr val="FFFFFF"/>
                </a:solidFill>
              </a:rPr>
              <a:t> і </a:t>
            </a:r>
            <a:r>
              <a:rPr lang="uk-UA" sz="2800" b="1" i="1" kern="0" dirty="0" err="1">
                <a:solidFill>
                  <a:srgbClr val="FFFFFF"/>
                </a:solidFill>
              </a:rPr>
              <a:t>т.д</a:t>
            </a:r>
            <a:r>
              <a:rPr lang="uk-UA" sz="2800" b="1" i="1" kern="0" dirty="0">
                <a:solidFill>
                  <a:srgbClr val="FFFFFF"/>
                </a:solidFill>
              </a:rPr>
              <a:t>. В іншому разі виконується команда </a:t>
            </a:r>
            <a:r>
              <a:rPr lang="uk-UA" sz="2800" b="1" i="1" kern="0" dirty="0">
                <a:solidFill>
                  <a:srgbClr val="FFFF00"/>
                </a:solidFill>
              </a:rPr>
              <a:t>інакше</a:t>
            </a:r>
            <a:r>
              <a:rPr lang="uk-UA" sz="2800" b="1" i="1" kern="0" dirty="0">
                <a:solidFill>
                  <a:srgbClr val="FFFFFF"/>
                </a:solidFill>
              </a:rPr>
              <a:t> або блок  команд  </a:t>
            </a:r>
            <a:r>
              <a:rPr lang="uk-UA" sz="2800" b="1" i="1" kern="0" dirty="0">
                <a:solidFill>
                  <a:srgbClr val="FFFF00"/>
                </a:solidFill>
              </a:rPr>
              <a:t>інакше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1187488"/>
            <a:ext cx="4364990" cy="550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6169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246536" y="5445224"/>
            <a:ext cx="6633671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Розгалуження</a:t>
            </a:r>
          </a:p>
        </p:txBody>
      </p:sp>
      <p:grpSp>
        <p:nvGrpSpPr>
          <p:cNvPr id="8" name="Групувати 7"/>
          <p:cNvGrpSpPr/>
          <p:nvPr/>
        </p:nvGrpSpPr>
        <p:grpSpPr>
          <a:xfrm>
            <a:off x="262442" y="2248015"/>
            <a:ext cx="11639998" cy="1613999"/>
            <a:chOff x="247202" y="2171815"/>
            <a:chExt cx="14569440" cy="202019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7202" y="2176520"/>
              <a:ext cx="6191250" cy="200025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77492" y="2191760"/>
              <a:ext cx="6010275" cy="200025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87767" y="2171815"/>
              <a:ext cx="2428875" cy="1981200"/>
            </a:xfrm>
            <a:prstGeom prst="rect">
              <a:avLst/>
            </a:prstGeom>
          </p:spPr>
        </p:pic>
      </p:grp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8806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7" cy="53478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24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157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-161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081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88" y="264112"/>
            <a:ext cx="8468612" cy="53282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uk-UA" sz="4000" dirty="0" smtClean="0"/>
              <a:t>Завдання для виконання</a:t>
            </a:r>
            <a:endParaRPr lang="ru-RU" sz="4000" dirty="0"/>
          </a:p>
        </p:txBody>
      </p:sp>
      <p:pic>
        <p:nvPicPr>
          <p:cNvPr id="3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00" y="1052417"/>
            <a:ext cx="11518900" cy="3477875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uk-UA" sz="4400" b="1" i="1" kern="0" dirty="0" smtClean="0">
                <a:solidFill>
                  <a:srgbClr val="0070C0"/>
                </a:solidFill>
              </a:rPr>
              <a:t>Все виділене </a:t>
            </a:r>
            <a:r>
              <a:rPr lang="uk-UA" sz="4400" b="1" i="1" kern="0" dirty="0" smtClean="0">
                <a:solidFill>
                  <a:srgbClr val="FF0000"/>
                </a:solidFill>
              </a:rPr>
              <a:t>червоним </a:t>
            </a:r>
            <a:r>
              <a:rPr lang="uk-UA" sz="4400" b="1" i="1" kern="0" dirty="0" smtClean="0">
                <a:solidFill>
                  <a:srgbClr val="0070C0"/>
                </a:solidFill>
              </a:rPr>
              <a:t>записати в зошит.</a:t>
            </a:r>
            <a:r>
              <a:rPr lang="ru-RU" sz="3200" b="1" i="1" kern="0" dirty="0" smtClean="0">
                <a:solidFill>
                  <a:srgbClr val="0070C0"/>
                </a:solidFill>
              </a:rPr>
              <a:t> </a:t>
            </a:r>
            <a:r>
              <a:rPr lang="ru-RU" sz="3200" b="1" i="1" kern="0" dirty="0" smtClean="0">
                <a:solidFill>
                  <a:srgbClr val="0070C0"/>
                </a:solidFill>
              </a:rPr>
              <a:t>Слайди:4, 5, 7, 8, 9, 13, 14, 16.</a:t>
            </a:r>
            <a:endParaRPr lang="uk-UA" sz="4400" b="1" i="1" kern="0" dirty="0" smtClean="0">
              <a:solidFill>
                <a:srgbClr val="0070C0"/>
              </a:solidFill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uk-UA" sz="4400" b="1" i="1" kern="0" dirty="0" smtClean="0">
                <a:solidFill>
                  <a:srgbClr val="0070C0"/>
                </a:solidFill>
              </a:rPr>
              <a:t>Виконати вправу 1 ст. 159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uk-UA" sz="4400" b="1" i="1" kern="0" dirty="0" smtClean="0">
                <a:solidFill>
                  <a:srgbClr val="0070C0"/>
                </a:solidFill>
              </a:rPr>
              <a:t>Виконати вправу 2 </a:t>
            </a:r>
            <a:r>
              <a:rPr lang="uk-UA" sz="4400" b="1" i="1" kern="0" dirty="0" err="1" smtClean="0">
                <a:solidFill>
                  <a:srgbClr val="0070C0"/>
                </a:solidFill>
              </a:rPr>
              <a:t>“Агрегатний</a:t>
            </a:r>
            <a:r>
              <a:rPr lang="uk-UA" sz="4400" b="1" i="1" kern="0" dirty="0" smtClean="0">
                <a:solidFill>
                  <a:srgbClr val="0070C0"/>
                </a:solidFill>
              </a:rPr>
              <a:t> стан </a:t>
            </a:r>
            <a:r>
              <a:rPr lang="uk-UA" sz="4400" b="1" i="1" kern="0" dirty="0" err="1" smtClean="0">
                <a:solidFill>
                  <a:srgbClr val="0070C0"/>
                </a:solidFill>
              </a:rPr>
              <a:t>води”</a:t>
            </a:r>
            <a:r>
              <a:rPr lang="uk-UA" sz="4400" b="1" i="1" kern="0" dirty="0" smtClean="0">
                <a:solidFill>
                  <a:srgbClr val="0070C0"/>
                </a:solidFill>
              </a:rPr>
              <a:t> ст. 161.</a:t>
            </a:r>
            <a:endParaRPr lang="uk-UA" sz="4400" b="1" i="1" kern="0" dirty="0">
              <a:solidFill>
                <a:srgbClr val="0070C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41400" y="4651903"/>
            <a:ext cx="10363200" cy="193899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Сфотографувати результати та надіслати їх  вчителю на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електронну пошту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hanna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cherepin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@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ukr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net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 або на шкільний сайт користуючись вказівкою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«Завантажити файл»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у розділі де знаходиться дане завдання.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0680415408 -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Viber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7315" y="1050376"/>
            <a:ext cx="4839154" cy="5608513"/>
          </a:xfrm>
          <a:prstGeom prst="rect">
            <a:avLst/>
          </a:prstGeom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35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ru-RU" sz="3600" b="1" i="1" kern="0" smtClean="0">
                <a:solidFill>
                  <a:srgbClr val="002060"/>
                </a:solidFill>
                <a:latin typeface="Verdana"/>
              </a:rPr>
              <a:t>50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Picture 2" descr="design, programming, seo, site, web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3476" y="361876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alculation, chart, data, diagram, flow, flowchart, logic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21488" y="3690681"/>
            <a:ext cx="2294573" cy="229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449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Опрацювання величин логічного типу. Команда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10" y="1196763"/>
            <a:ext cx="4698111" cy="523220"/>
          </a:xfrm>
          <a:prstGeom prst="rect">
            <a:avLst/>
          </a:prstGeom>
          <a:solidFill>
            <a:srgbClr val="FFC73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Пригадайте: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07280" y="1196763"/>
            <a:ext cx="7200529" cy="52322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 дізнаєтеся: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07280" y="1814417"/>
            <a:ext cx="7200529" cy="489364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350" b="1" i="1" kern="0" dirty="0">
                <a:solidFill>
                  <a:srgbClr val="FFFFFF"/>
                </a:solidFill>
              </a:rPr>
              <a:t>як порівнюють значення величин у програмах;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350" b="1" i="1" kern="0" dirty="0">
                <a:solidFill>
                  <a:srgbClr val="FFFFFF"/>
                </a:solidFill>
              </a:rPr>
              <a:t>які операції можна виконувати над логічними величинами;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350" b="1" i="1" kern="0" dirty="0">
                <a:solidFill>
                  <a:srgbClr val="FFFFFF"/>
                </a:solidFill>
              </a:rPr>
              <a:t>як описати алгоритмічну структуру розгалуження мовами програмування;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350" b="1" i="1" kern="0" dirty="0">
                <a:solidFill>
                  <a:srgbClr val="FFFFFF"/>
                </a:solidFill>
              </a:rPr>
              <a:t>як за допомогою елементів управління задати логічне </a:t>
            </a:r>
            <a:r>
              <a:rPr lang="uk-UA" sz="2350" b="1" i="1" kern="0" dirty="0" err="1">
                <a:solidFill>
                  <a:srgbClr val="FFFFFF"/>
                </a:solidFill>
              </a:rPr>
              <a:t>начення</a:t>
            </a:r>
            <a:r>
              <a:rPr lang="uk-UA" sz="2350" b="1" i="1" kern="0" dirty="0">
                <a:solidFill>
                  <a:srgbClr val="FFFFFF"/>
                </a:solidFill>
              </a:rPr>
              <a:t> величини;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350" b="1" i="1" kern="0" dirty="0">
                <a:solidFill>
                  <a:srgbClr val="FFFFFF"/>
                </a:solidFill>
              </a:rPr>
              <a:t>для чого на формі використовують елемент управління список, що розкривається.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72009" y="1814418"/>
            <a:ext cx="4698111" cy="489364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300" b="1" i="1" kern="0" dirty="0">
                <a:solidFill>
                  <a:srgbClr val="002060"/>
                </a:solidFill>
              </a:rPr>
              <a:t>що таке висловлювання та як їх класифікують;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300" b="1" i="1" kern="0" dirty="0">
                <a:solidFill>
                  <a:srgbClr val="002060"/>
                </a:solidFill>
              </a:rPr>
              <a:t>правила використання алгоритмів із розгалуженням;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300" b="1" i="1" kern="0" dirty="0">
                <a:solidFill>
                  <a:srgbClr val="002060"/>
                </a:solidFill>
              </a:rPr>
              <a:t>опис алгоритмів із повним і неповним розгалуженням;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300" b="1" i="1" kern="0" dirty="0">
                <a:solidFill>
                  <a:srgbClr val="002060"/>
                </a:solidFill>
              </a:rPr>
              <a:t>опис умови в алгоритмах із розгалуженням у середовищі </a:t>
            </a:r>
            <a:r>
              <a:rPr lang="uk-UA" sz="2300" b="1" i="1" kern="0" dirty="0" err="1">
                <a:solidFill>
                  <a:srgbClr val="002060"/>
                </a:solidFill>
              </a:rPr>
              <a:t>Скретч</a:t>
            </a:r>
            <a:r>
              <a:rPr lang="uk-UA" sz="2300" b="1" i="1" kern="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636072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порівнюють значення</a:t>
            </a:r>
            <a:br>
              <a:rPr lang="uk-UA" dirty="0"/>
            </a:br>
            <a:r>
              <a:rPr lang="uk-UA" dirty="0"/>
              <a:t>величин у програмах?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1692771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Ви вже вмієте використовувати висловлювання для запису умов. Прості висловлювання мовами програмування можна записати у вигляді логічних виразів із використанням операцій порівняння.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13" name="Таблиця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9262458"/>
              </p:ext>
            </p:extLst>
          </p:nvPr>
        </p:nvGraphicFramePr>
        <p:xfrm>
          <a:off x="72008" y="2943016"/>
          <a:ext cx="12050142" cy="3838784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3692272">
                  <a:extLst>
                    <a:ext uri="{9D8B030D-6E8A-4147-A177-3AD203B41FA5}">
                      <a16:colId xmlns:a16="http://schemas.microsoft.com/office/drawing/2014/main" xmlns="" val="2536893789"/>
                    </a:ext>
                  </a:extLst>
                </a:gridCol>
                <a:gridCol w="4175760">
                  <a:extLst>
                    <a:ext uri="{9D8B030D-6E8A-4147-A177-3AD203B41FA5}">
                      <a16:colId xmlns:a16="http://schemas.microsoft.com/office/drawing/2014/main" xmlns="" val="2257628060"/>
                    </a:ext>
                  </a:extLst>
                </a:gridCol>
                <a:gridCol w="4182110">
                  <a:extLst>
                    <a:ext uri="{9D8B030D-6E8A-4147-A177-3AD203B41FA5}">
                      <a16:colId xmlns:a16="http://schemas.microsoft.com/office/drawing/2014/main" xmlns="" val="1587738638"/>
                    </a:ext>
                  </a:extLst>
                </a:gridCol>
              </a:tblGrid>
              <a:tr h="330019">
                <a:tc rowSpan="2">
                  <a:txBody>
                    <a:bodyPr/>
                    <a:lstStyle/>
                    <a:p>
                      <a:pPr algn="ctr"/>
                      <a:r>
                        <a:rPr lang="uk-UA" sz="2800" i="1" noProof="0" dirty="0"/>
                        <a:t>Операція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2800" i="1" noProof="0" dirty="0"/>
                        <a:t>Мова програмування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32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9041234"/>
                  </a:ext>
                </a:extLst>
              </a:tr>
              <a:tr h="330019">
                <a:tc vMerge="1">
                  <a:txBody>
                    <a:bodyPr/>
                    <a:lstStyle/>
                    <a:p>
                      <a:pPr algn="ctr"/>
                      <a:endParaRPr lang="uk-UA" sz="24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Free Pascal</a:t>
                      </a:r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Python</a:t>
                      </a:r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660058"/>
                  </a:ext>
                </a:extLst>
              </a:tr>
              <a:tr h="516464">
                <a:tc>
                  <a:txBody>
                    <a:bodyPr/>
                    <a:lstStyle/>
                    <a:p>
                      <a:pPr algn="ctr"/>
                      <a:r>
                        <a:rPr lang="uk-UA" sz="2400" b="0" i="1" noProof="0" dirty="0"/>
                        <a:t>Більше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noProof="0" dirty="0"/>
                        <a:t>&gt;</a:t>
                      </a:r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noProof="0" dirty="0"/>
                        <a:t>&gt;</a:t>
                      </a:r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0237296"/>
                  </a:ext>
                </a:extLst>
              </a:tr>
              <a:tr h="286353">
                <a:tc>
                  <a:txBody>
                    <a:bodyPr/>
                    <a:lstStyle/>
                    <a:p>
                      <a:pPr algn="ctr"/>
                      <a:r>
                        <a:rPr lang="uk-UA" sz="2400" b="0" i="1" noProof="0" dirty="0"/>
                        <a:t>Менше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noProof="0" dirty="0"/>
                        <a:t>&lt;</a:t>
                      </a:r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noProof="0" dirty="0"/>
                        <a:t>&lt;</a:t>
                      </a:r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45268437"/>
                  </a:ext>
                </a:extLst>
              </a:tr>
              <a:tr h="286353">
                <a:tc>
                  <a:txBody>
                    <a:bodyPr/>
                    <a:lstStyle/>
                    <a:p>
                      <a:pPr algn="ctr"/>
                      <a:r>
                        <a:rPr lang="uk-UA" sz="2400" b="0" i="1" noProof="0" dirty="0"/>
                        <a:t>Не більше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noProof="0" dirty="0"/>
                        <a:t>&lt;=</a:t>
                      </a:r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noProof="0" dirty="0"/>
                        <a:t>&lt;=</a:t>
                      </a:r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20316055"/>
                  </a:ext>
                </a:extLst>
              </a:tr>
              <a:tr h="286353">
                <a:tc>
                  <a:txBody>
                    <a:bodyPr/>
                    <a:lstStyle/>
                    <a:p>
                      <a:pPr algn="ctr"/>
                      <a:r>
                        <a:rPr lang="uk-UA" sz="2400" b="0" i="1" noProof="0" dirty="0"/>
                        <a:t>Не менше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noProof="0" dirty="0"/>
                        <a:t>&gt;=</a:t>
                      </a:r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noProof="0" dirty="0"/>
                        <a:t>&gt;=</a:t>
                      </a:r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3621947"/>
                  </a:ext>
                </a:extLst>
              </a:tr>
              <a:tr h="286353">
                <a:tc>
                  <a:txBody>
                    <a:bodyPr/>
                    <a:lstStyle/>
                    <a:p>
                      <a:pPr algn="ctr"/>
                      <a:r>
                        <a:rPr lang="uk-UA" sz="2400" b="0" i="1" noProof="0" dirty="0"/>
                        <a:t>Дорівнює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noProof="0" dirty="0"/>
                        <a:t>=</a:t>
                      </a:r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noProof="0" dirty="0"/>
                        <a:t>==</a:t>
                      </a:r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52276110"/>
                  </a:ext>
                </a:extLst>
              </a:tr>
              <a:tr h="286353">
                <a:tc>
                  <a:txBody>
                    <a:bodyPr/>
                    <a:lstStyle/>
                    <a:p>
                      <a:pPr algn="ctr"/>
                      <a:r>
                        <a:rPr lang="uk-UA" sz="2400" b="0" i="1" noProof="0" dirty="0"/>
                        <a:t>Не дорівнює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noProof="0" dirty="0"/>
                        <a:t>&lt;&gt;</a:t>
                      </a:r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noProof="0" dirty="0"/>
                        <a:t>!=</a:t>
                      </a:r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93923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24745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порівнюють значення</a:t>
            </a:r>
            <a:br>
              <a:rPr lang="uk-UA" dirty="0"/>
            </a:br>
            <a:r>
              <a:rPr lang="uk-UA" dirty="0"/>
              <a:t>величин у програмах?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Результатом виконання операції порівняння значень двох величин є величина </a:t>
            </a:r>
            <a:r>
              <a:rPr lang="uk-UA" sz="2800" b="1" i="1" kern="0" dirty="0">
                <a:solidFill>
                  <a:srgbClr val="FFFF00"/>
                </a:solidFill>
              </a:rPr>
              <a:t>логічного типу</a:t>
            </a:r>
            <a:r>
              <a:rPr lang="uk-UA" sz="2800" b="1" i="1" kern="0" dirty="0">
                <a:solidFill>
                  <a:srgbClr val="FFFFFF"/>
                </a:solidFill>
              </a:rPr>
              <a:t>, яка може набувати одного із двох значень: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2657144"/>
            <a:ext cx="5972331" cy="83099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i="1" kern="0" dirty="0">
                <a:solidFill>
                  <a:srgbClr val="FFFFFF"/>
                </a:solidFill>
              </a:rPr>
              <a:t>True</a:t>
            </a:r>
            <a:endParaRPr lang="uk-UA" sz="4800" b="1" i="1" kern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9819" y="2640024"/>
            <a:ext cx="5972331" cy="83099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i="1" kern="0" dirty="0">
                <a:solidFill>
                  <a:srgbClr val="FFFFFF"/>
                </a:solidFill>
              </a:rPr>
              <a:t>False</a:t>
            </a:r>
            <a:endParaRPr lang="uk-UA" sz="48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08" y="3574203"/>
            <a:ext cx="1205014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опису логічних величин у мовах програмування та використовують службові слова: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4651891"/>
            <a:ext cx="5972331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kern="0" dirty="0">
                <a:solidFill>
                  <a:srgbClr val="FFFFFF"/>
                </a:solidFill>
              </a:rPr>
              <a:t>Free Pascal</a:t>
            </a:r>
            <a:endParaRPr lang="uk-UA" sz="4000" b="1" i="1" kern="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9819" y="4634771"/>
            <a:ext cx="5972331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kern="0" dirty="0">
                <a:solidFill>
                  <a:srgbClr val="FFFFFF"/>
                </a:solidFill>
              </a:rPr>
              <a:t>Python</a:t>
            </a:r>
            <a:endParaRPr lang="uk-UA" sz="4000" b="1" i="1" kern="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008" y="5488929"/>
            <a:ext cx="5972331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kern="0" dirty="0" err="1">
                <a:solidFill>
                  <a:srgbClr val="FFFFFF"/>
                </a:solidFill>
              </a:rPr>
              <a:t>boolean</a:t>
            </a:r>
            <a:endParaRPr lang="uk-UA" sz="4000" b="1" i="1" kern="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49819" y="5471809"/>
            <a:ext cx="5972331" cy="70788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kern="0" dirty="0">
                <a:solidFill>
                  <a:srgbClr val="FFFFFF"/>
                </a:solidFill>
              </a:rPr>
              <a:t>bool</a:t>
            </a:r>
            <a:endParaRPr lang="uk-UA" sz="40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3040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7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  <p:bldP spid="8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Цікаво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782231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Логічний тип отримав свою назву на честь англійського математика та логіка середини XIX ст., одного із засновників математичної логіки </a:t>
            </a:r>
            <a:r>
              <a:rPr lang="uk-UA" sz="2800" b="1" i="1" kern="0" dirty="0">
                <a:solidFill>
                  <a:srgbClr val="FFFF00"/>
                </a:solidFill>
              </a:rPr>
              <a:t>Джорджа </a:t>
            </a:r>
            <a:r>
              <a:rPr lang="uk-UA" sz="2800" b="1" i="1" kern="0" dirty="0" err="1">
                <a:solidFill>
                  <a:srgbClr val="FFFF00"/>
                </a:solidFill>
              </a:rPr>
              <a:t>Буля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2050" name="Picture 2" descr="http://static1.repo.aif.ru/1/30/496526/5dcc28286c1098b59f233cebc18247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1480" y="1196763"/>
            <a:ext cx="4090670" cy="54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a/a2/3_Pottergate_-_geograph.org.uk_-_6571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08" y="3519732"/>
            <a:ext cx="4469512" cy="298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8680" y="3786855"/>
            <a:ext cx="3215640" cy="1815882"/>
          </a:xfrm>
          <a:prstGeom prst="wedgeRectCallout">
            <a:avLst>
              <a:gd name="adj1" fmla="val -57800"/>
              <a:gd name="adj2" fmla="val -967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Будинок Джорджа </a:t>
            </a:r>
            <a:r>
              <a:rPr lang="uk-UA" sz="2800" b="1" i="1" kern="0" dirty="0" err="1">
                <a:solidFill>
                  <a:srgbClr val="FFFFFF"/>
                </a:solidFill>
              </a:rPr>
              <a:t>Буля</a:t>
            </a:r>
            <a:r>
              <a:rPr lang="uk-UA" sz="2800" b="1" i="1" kern="0" dirty="0">
                <a:solidFill>
                  <a:srgbClr val="FFFFFF"/>
                </a:solidFill>
              </a:rPr>
              <a:t> у Лінкольні</a:t>
            </a:r>
          </a:p>
        </p:txBody>
      </p:sp>
    </p:spTree>
    <p:extLst>
      <p:ext uri="{BB962C8B-B14F-4D97-AF65-F5344CB8AC3E}">
        <p14:creationId xmlns:p14="http://schemas.microsoft.com/office/powerpoint/2010/main" xmlns="" val="792573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порівнюють значення</a:t>
            </a:r>
            <a:br>
              <a:rPr lang="uk-UA" dirty="0"/>
            </a:br>
            <a:r>
              <a:rPr lang="uk-UA" dirty="0"/>
              <a:t>величин у програмах?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Порівняння значень величин різних типів має певні особливості. </a:t>
            </a:r>
            <a:r>
              <a:rPr lang="uk-UA" sz="2800" b="1" i="1" kern="0" dirty="0">
                <a:solidFill>
                  <a:srgbClr val="FF0000"/>
                </a:solidFill>
              </a:rPr>
              <a:t>Числові величини порівнюються за правилами математики. Порівняння текстових величин мовою </a:t>
            </a:r>
            <a:r>
              <a:rPr lang="en-US" sz="2800" b="1" i="1" kern="0" dirty="0">
                <a:solidFill>
                  <a:srgbClr val="FF0000"/>
                </a:solidFill>
              </a:rPr>
              <a:t>Free Pascal, </a:t>
            </a:r>
            <a:r>
              <a:rPr lang="uk-UA" sz="2800" b="1" i="1" kern="0" dirty="0">
                <a:solidFill>
                  <a:srgbClr val="FF0000"/>
                </a:solidFill>
              </a:rPr>
              <a:t>у результаті якого отримано логічне значення </a:t>
            </a:r>
            <a:r>
              <a:rPr lang="en-US" sz="2800" b="1" i="1" kern="0" dirty="0">
                <a:solidFill>
                  <a:srgbClr val="FF0000"/>
                </a:solidFill>
              </a:rPr>
              <a:t>True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FF"/>
                </a:solidFill>
              </a:rPr>
              <a:t>продемонстровано нижче: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3516899"/>
            <a:ext cx="1205014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'Алгоритм'&lt;'алгоритм'   — код великої літери А менший  за  код літери  а;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4544373"/>
            <a:ext cx="1205014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'алгоритм'   &gt;   '</a:t>
            </a:r>
            <a:r>
              <a:rPr lang="uk-UA" sz="2800" b="1" i="1" kern="0" dirty="0" err="1">
                <a:solidFill>
                  <a:srgbClr val="FFFFFF"/>
                </a:solidFill>
              </a:rPr>
              <a:t>аго</a:t>
            </a:r>
            <a:r>
              <a:rPr lang="uk-UA" sz="2800" b="1" i="1" kern="0" dirty="0">
                <a:solidFill>
                  <a:srgbClr val="FFFFFF"/>
                </a:solidFill>
              </a:rPr>
              <a:t>'   — довжина першої  величини більша за довжину другої;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08" y="5571847"/>
            <a:ext cx="5917312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'алгоритм'   &lt;&gt;'</a:t>
            </a:r>
            <a:r>
              <a:rPr lang="en-US" sz="2800" b="1" i="1" kern="0" dirty="0" err="1">
                <a:solidFill>
                  <a:srgbClr val="FFFFFF"/>
                </a:solidFill>
              </a:rPr>
              <a:t>alhoritm</a:t>
            </a:r>
            <a:r>
              <a:rPr lang="en-US" sz="2800" b="1" i="1" kern="0" dirty="0">
                <a:solidFill>
                  <a:srgbClr val="FFFFFF"/>
                </a:solidFill>
              </a:rPr>
              <a:t>'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4838" y="5571847"/>
            <a:ext cx="5917312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'</a:t>
            </a:r>
            <a:r>
              <a:rPr lang="uk-UA" sz="2800" b="1" i="1" kern="0" dirty="0" err="1">
                <a:solidFill>
                  <a:srgbClr val="FFFFFF"/>
                </a:solidFill>
              </a:rPr>
              <a:t>алг</a:t>
            </a:r>
            <a:r>
              <a:rPr lang="uk-UA" sz="2800" b="1" i="1" kern="0" dirty="0">
                <a:solidFill>
                  <a:srgbClr val="FFFFFF"/>
                </a:solidFill>
              </a:rPr>
              <a:t>'='</a:t>
            </a:r>
            <a:r>
              <a:rPr lang="uk-UA" sz="2800" b="1" i="1" kern="0" dirty="0" err="1">
                <a:solidFill>
                  <a:srgbClr val="FFFFFF"/>
                </a:solidFill>
              </a:rPr>
              <a:t>алг</a:t>
            </a:r>
            <a:r>
              <a:rPr lang="uk-UA" sz="2800" b="1" i="1" kern="0" dirty="0">
                <a:solidFill>
                  <a:srgbClr val="FFFFFF"/>
                </a:solidFill>
              </a:rPr>
              <a:t>'.</a:t>
            </a:r>
          </a:p>
        </p:txBody>
      </p:sp>
    </p:spTree>
    <p:extLst>
      <p:ext uri="{BB962C8B-B14F-4D97-AF65-F5344CB8AC3E}">
        <p14:creationId xmlns:p14="http://schemas.microsoft.com/office/powerpoint/2010/main" xmlns="" val="2811613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порівнюють значення</a:t>
            </a:r>
            <a:br>
              <a:rPr lang="uk-UA" dirty="0"/>
            </a:br>
            <a:r>
              <a:rPr lang="uk-UA" dirty="0"/>
              <a:t>величин у програмах?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логічних величин: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818944"/>
            <a:ext cx="5972331" cy="76944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i="1" kern="0" dirty="0">
                <a:solidFill>
                  <a:srgbClr val="FFFFFF"/>
                </a:solidFill>
              </a:rPr>
              <a:t>а = </a:t>
            </a:r>
            <a:r>
              <a:rPr lang="en-US" sz="4400" b="1" i="1" kern="0" dirty="0">
                <a:solidFill>
                  <a:srgbClr val="FFFFFF"/>
                </a:solidFill>
              </a:rPr>
              <a:t>True</a:t>
            </a:r>
            <a:endParaRPr lang="uk-UA" sz="4400" b="1" i="1" kern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9819" y="1801824"/>
            <a:ext cx="5972331" cy="76944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i="1" kern="0" dirty="0">
                <a:solidFill>
                  <a:srgbClr val="FFFFFF"/>
                </a:solidFill>
              </a:rPr>
              <a:t>b = False</a:t>
            </a:r>
            <a:endParaRPr lang="uk-UA" sz="44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08" y="2690283"/>
            <a:ext cx="12050142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Результатом виконання операції: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3288553"/>
            <a:ext cx="5261992" cy="76944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i="1" kern="0" dirty="0">
                <a:solidFill>
                  <a:srgbClr val="FFFFFF"/>
                </a:solidFill>
              </a:rPr>
              <a:t>а &gt; </a:t>
            </a:r>
            <a:r>
              <a:rPr lang="en-US" sz="4400" b="1" i="1" kern="0" dirty="0">
                <a:solidFill>
                  <a:srgbClr val="FFFFFF"/>
                </a:solidFill>
              </a:rPr>
              <a:t>b</a:t>
            </a:r>
            <a:endParaRPr lang="uk-UA" sz="44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08" y="4133044"/>
            <a:ext cx="12050142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Оскільки:</a:t>
            </a:r>
          </a:p>
        </p:txBody>
      </p:sp>
      <p:sp>
        <p:nvSpPr>
          <p:cNvPr id="14" name="Стрілка вліво 13"/>
          <p:cNvSpPr/>
          <p:nvPr/>
        </p:nvSpPr>
        <p:spPr>
          <a:xfrm rot="10800000">
            <a:off x="5526987" y="3265546"/>
            <a:ext cx="1245663" cy="829973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60158" y="3343279"/>
            <a:ext cx="5261992" cy="5847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Буде значення </a:t>
            </a:r>
            <a:r>
              <a:rPr lang="en-US" sz="3200" b="1" i="1" kern="0" dirty="0">
                <a:solidFill>
                  <a:srgbClr val="FFFF00"/>
                </a:solidFill>
              </a:rPr>
              <a:t>True</a:t>
            </a:r>
            <a:endParaRPr lang="uk-UA" sz="3200" b="1" i="1" kern="0" dirty="0">
              <a:solidFill>
                <a:srgbClr val="FFFF00"/>
              </a:solidFill>
            </a:endParaRPr>
          </a:p>
        </p:txBody>
      </p:sp>
      <p:sp>
        <p:nvSpPr>
          <p:cNvPr id="17" name="Прямокутник 16"/>
          <p:cNvSpPr/>
          <p:nvPr/>
        </p:nvSpPr>
        <p:spPr>
          <a:xfrm>
            <a:off x="72007" y="4745575"/>
            <a:ext cx="5972332" cy="9846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Істинне значення </a:t>
            </a:r>
            <a:r>
              <a:rPr lang="en-US" sz="2800" b="1" i="1" kern="0" dirty="0">
                <a:solidFill>
                  <a:srgbClr val="FFFF00"/>
                </a:solidFill>
              </a:rPr>
              <a:t>True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інтерпретується як </a:t>
            </a:r>
            <a:r>
              <a:rPr lang="uk-UA" sz="2800" b="1" i="1" kern="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8" name="Прямокутник 17"/>
          <p:cNvSpPr/>
          <p:nvPr/>
        </p:nvSpPr>
        <p:spPr>
          <a:xfrm>
            <a:off x="6149819" y="4745575"/>
            <a:ext cx="5972332" cy="9846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Хибне </a:t>
            </a:r>
            <a:r>
              <a:rPr lang="en-US" sz="2800" b="1" i="1" kern="0" dirty="0">
                <a:solidFill>
                  <a:srgbClr val="FFFF00"/>
                </a:solidFill>
              </a:rPr>
              <a:t>False</a:t>
            </a:r>
            <a:r>
              <a:rPr lang="en-US" sz="2800" b="1" i="1" kern="0" dirty="0">
                <a:solidFill>
                  <a:srgbClr val="FFFFFF"/>
                </a:solidFill>
              </a:rPr>
              <a:t> — </a:t>
            </a:r>
            <a:r>
              <a:rPr lang="en-US" sz="2800" b="1" i="1" kern="0" dirty="0">
                <a:solidFill>
                  <a:srgbClr val="FFFF00"/>
                </a:solidFill>
              </a:rPr>
              <a:t>0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008" y="5926726"/>
            <a:ext cx="5261992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Зрозуміло, що</a:t>
            </a:r>
          </a:p>
        </p:txBody>
      </p:sp>
      <p:sp>
        <p:nvSpPr>
          <p:cNvPr id="20" name="Стрілка вліво 19"/>
          <p:cNvSpPr/>
          <p:nvPr/>
        </p:nvSpPr>
        <p:spPr>
          <a:xfrm rot="10800000">
            <a:off x="5526986" y="5848993"/>
            <a:ext cx="1245663" cy="829973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60157" y="5820046"/>
            <a:ext cx="5261992" cy="83099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800" b="1" i="1" kern="0" dirty="0">
                <a:solidFill>
                  <a:srgbClr val="FFFFFF"/>
                </a:solidFill>
              </a:rPr>
              <a:t>1 &gt; 0</a:t>
            </a:r>
            <a:endParaRPr lang="uk-UA" sz="3600" b="1" i="1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5926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операції виконують над логічними величинами?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Окрім операцій порівняння над логічними величинами в усіх мовах програмування для запису складених висловлювань використовують логічні операції: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3208467"/>
            <a:ext cx="6709224" cy="55399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000" b="1" i="1" kern="0" dirty="0">
                <a:solidFill>
                  <a:srgbClr val="FFFFFF"/>
                </a:solidFill>
              </a:rPr>
              <a:t>заперечення;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72008" y="3208467"/>
            <a:ext cx="5201032" cy="5539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not (</a:t>
            </a:r>
            <a:r>
              <a:rPr lang="uk-UA" sz="2800" b="1" i="1" kern="0" dirty="0">
                <a:solidFill>
                  <a:srgbClr val="FFFFFF"/>
                </a:solidFill>
              </a:rPr>
              <a:t>не)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3908040"/>
            <a:ext cx="6709224" cy="55399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000" b="1" i="1" kern="0" dirty="0">
                <a:solidFill>
                  <a:srgbClr val="FFFFFF"/>
                </a:solidFill>
              </a:rPr>
              <a:t>кон'юнкція;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72008" y="3908041"/>
            <a:ext cx="5201032" cy="55399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and (</a:t>
            </a:r>
            <a:r>
              <a:rPr lang="uk-UA" sz="2800" b="1" i="1" kern="0" dirty="0">
                <a:solidFill>
                  <a:srgbClr val="FFFFFF"/>
                </a:solidFill>
              </a:rPr>
              <a:t>і)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4611693"/>
            <a:ext cx="6709224" cy="55399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000" b="1" i="1" kern="0" dirty="0">
                <a:solidFill>
                  <a:srgbClr val="FFFFFF"/>
                </a:solidFill>
              </a:rPr>
              <a:t>диз'юнкція (нестрога);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72008" y="4607614"/>
            <a:ext cx="5201032" cy="55807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or (</a:t>
            </a:r>
            <a:r>
              <a:rPr lang="uk-UA" sz="2800" b="1" i="1" kern="0" dirty="0">
                <a:solidFill>
                  <a:srgbClr val="FFFFFF"/>
                </a:solidFill>
              </a:rPr>
              <a:t>або) 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5315346"/>
            <a:ext cx="6709224" cy="55399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000" b="1" i="1" kern="0" dirty="0">
                <a:solidFill>
                  <a:srgbClr val="FFFFFF"/>
                </a:solidFill>
              </a:rPr>
              <a:t>диз'юнкція (строга).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72008" y="5311267"/>
            <a:ext cx="5201032" cy="55807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x</a:t>
            </a:r>
            <a:r>
              <a:rPr lang="uk-UA" sz="2800" b="1" i="1" kern="0" dirty="0" err="1">
                <a:solidFill>
                  <a:srgbClr val="FFFFFF"/>
                </a:solidFill>
              </a:rPr>
              <a:t>ог</a:t>
            </a:r>
            <a:r>
              <a:rPr lang="uk-UA" sz="2800" b="1" i="1" kern="0" dirty="0">
                <a:solidFill>
                  <a:srgbClr val="FFFFFF"/>
                </a:solidFill>
              </a:rPr>
              <a:t> (виключне або)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8294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13845</TotalTime>
  <Words>1085</Words>
  <Application>Microsoft Office PowerPoint</Application>
  <PresentationFormat>Произвольный</PresentationFormat>
  <Paragraphs>186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Величини логічного типу, операції над ними. Алгоритми з розгалуженнями для опрацювання величин</vt:lpstr>
      <vt:lpstr>Завдання для виконання</vt:lpstr>
      <vt:lpstr>Опрацювання величин логічного типу. Команда розгалуження</vt:lpstr>
      <vt:lpstr>Як порівнюють значення величин у програмах?</vt:lpstr>
      <vt:lpstr>Як порівнюють значення величин у програмах?</vt:lpstr>
      <vt:lpstr>Цікаво</vt:lpstr>
      <vt:lpstr>Як порівнюють значення величин у програмах?</vt:lpstr>
      <vt:lpstr>Як порівнюють значення величин у програмах?</vt:lpstr>
      <vt:lpstr>Які операції виконують над логічними величинами?</vt:lpstr>
      <vt:lpstr>Які операції виконують над логічними величинами?</vt:lpstr>
      <vt:lpstr>Цікаво</vt:lpstr>
      <vt:lpstr>Які операції виконують над логічними величинами?</vt:lpstr>
      <vt:lpstr>Як описати алгоритмічну структуру розгалуження мовами програмування?</vt:lpstr>
      <vt:lpstr>Як описати алгоритмічну структуру розгалуження мовами програмування?</vt:lpstr>
      <vt:lpstr>Як описати алгоритмічну структуру розгалуження мовами програмування?</vt:lpstr>
      <vt:lpstr>Як описати алгоритмічну структуру розгалуження мовами програмування?</vt:lpstr>
      <vt:lpstr>Як описати алгоритмічну структуру розгалуження мовами програмування?</vt:lpstr>
      <vt:lpstr>Розгадайте ребус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Anna</cp:lastModifiedBy>
  <cp:revision>558</cp:revision>
  <dcterms:created xsi:type="dcterms:W3CDTF">2016-06-06T19:48:43Z</dcterms:created>
  <dcterms:modified xsi:type="dcterms:W3CDTF">2020-04-01T14:54:59Z</dcterms:modified>
</cp:coreProperties>
</file>