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7" r:id="rId8"/>
    <p:sldId id="268" r:id="rId9"/>
    <p:sldId id="257" r:id="rId10"/>
    <p:sldId id="258" r:id="rId11"/>
    <p:sldId id="276" r:id="rId12"/>
    <p:sldId id="277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D48F-BC41-443E-9C91-D0922B84AE5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34CE-DCDC-4E0F-B1BD-07ED9AD0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CE5-47EB-4D50-A7C8-8DB1EF2F901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0011-3AFD-4784-98C2-8AB71EC0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725B-2B25-4AE9-83FC-512C5148FBB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4C9F-4160-4A0A-8407-8D89C4B36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75F4-B592-4D2E-8AEA-D7F7A655653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1B14-6719-46FA-9BDC-D3382B0C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4BF5-B403-4BDF-AED6-0EC5F48A3D5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74689-BB0D-4105-89F9-80AA5FB75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89DF-A4C6-4F91-892A-37C327310E2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85C0-C6C0-4041-85E6-FBB83AA8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FCF0-781C-4E59-B584-568413CBDF4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9BC5-9686-48BF-B25F-004771321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9549-21C6-4B87-96A7-928B9E16B21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F122-17FC-4B09-800B-42BD52B3C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1628-EAEE-4ABB-8E8F-6ED9F9B84AA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E89-A076-49CD-8408-F4AD5FAB2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23D7-3A84-42F0-8E5B-0949AECC20A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11BC-F11E-4FC7-8736-5FD7B4445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6C9D-D421-4E11-A148-C6132E7B049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F18B-F006-4F72-8B31-D5EEDF84E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C99C-FD5B-4FAA-AD31-0B0ECEE30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2F5C-6BEB-4E2B-834E-833EE0E04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A6D6-B2D2-46D6-997E-42DE3B6B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4B04-744E-4F2D-9163-709BFF2DC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0D5D-349E-4382-B3B0-14C173F87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FE41-3BAD-4996-A923-57AF9FB7D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F07-FB85-4FBC-8629-B3FA265D7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87EF-74CA-4EEA-8311-7C85EEF7D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7176-4EC9-4C57-A172-A1897996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62D6-0729-4468-BA32-487CDB183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BC88-4A3E-4B06-BF39-681E267FF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218D-8ADA-4162-A0C2-614485B9A6EB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39EA-A4C1-4C13-A521-E43BD1B06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5877-A433-4F89-AECE-A7356499C80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AC26-2D28-4898-AA9B-B1B719DF7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ABC5-673A-443E-A830-A4A1358BDA9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0647-8623-4357-AC30-21D76ABC2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5393-495D-464A-AD5C-F286C5813E6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32EF-86FD-41F1-9A24-F285D68B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7024-1289-4C44-8C1B-64887AC7BFC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2DB1-75AF-44FA-8350-90FD3CA9E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8E75-60CB-4E9B-BCBD-9D361CA5693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E02A-E8F3-4028-8767-FD1EF62F3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61C4-D00E-4BBA-8609-7F867473BAF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35C7-4D47-4425-B367-5D7AD0908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E3E7-15FF-475A-9293-9FA4823BED3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B9DF-2F87-4BFC-8F31-42FD80905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253E-9BFA-4105-B931-AC60C05DF3E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8B6B-C62D-449D-B206-E4DF4C7A3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A1FE-1FFE-4F7A-B527-2A656196D6C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DE95-2BC7-4EC0-AA67-033D99BB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72BF-351D-4AD6-9DBD-9489452387C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692C-EA01-4B86-8047-5594AE466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88B0-083F-43D9-8072-C8F0A40A3DF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B477-332A-4BB3-A7C6-A71661B5B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9D17-E7C1-4774-9772-2193853B4CF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328C-1981-4163-AEDF-8E279CA76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07E0-9138-4F22-9F4F-F78D32AD645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8305-A6AD-4BCA-A7C0-E3C476D19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36AB-2264-4AC7-8667-AD4C2B54314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4AC4-746B-4BD9-94BE-F3289B9A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D6DA-FD0C-4B13-9AC3-8D11039B877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93FA-C4D0-4C15-A606-65C10EBA3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B831-021A-485D-B303-7717CDD9F63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0D55-B45C-4082-9CEA-B91DFF8AB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1EE0-23B6-44CA-8A13-DB783533C3D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C89-6441-4623-8F08-C2662623C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6E4B-AA15-4FD1-A541-C370E69BA82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07DC-C883-4731-8B1C-96B0EDC2E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0C1E-BD1F-4410-B1C1-F11C7F0B124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34F4-C016-4C79-815D-AF846D8A5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AC77-AAEE-43E9-BD91-12A6AAF69D7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9B44-41BB-40CD-96C8-69C6A18E4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43EB-F7E3-4900-9254-1E206380F813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FDE5-FFA7-49E6-A181-97F9979C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  <p:sndAc>
      <p:endSnd/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80C2-D8B3-46E5-8306-2C121B0B7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DE58A-C8A2-4027-B042-03AC96847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E629-71B7-446C-B550-8E5D0D19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14C5-4B5B-4818-BCC6-1CA221745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F897-E76C-4A2A-8DFF-4437077E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AF92-B7C1-45FE-92CB-1D4D9169C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3D43-68CE-427B-B449-950CD6090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AFAD-C55F-461C-B4A4-12BA5242F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F880D-9067-4CA2-96A5-4DFDDE4CC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B6C5-F90E-4E6B-BC9F-C167D5C6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78640-421D-4909-84E7-82EC5F2B1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D0E0-A79C-4202-AD69-44ABA65E5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6263-3B11-41E8-9431-A7E0FE785AB3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BFB5-8AD9-4526-BEB5-13C077D5C3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5AEFB4A-2373-4C4E-A137-164482084DED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BC8680-BE86-4488-A372-E5182A950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9459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A883974-57BC-41ED-A111-5B047B6B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u"/>
    <p:sndAc>
      <p:endSnd/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88913" y="222250"/>
            <a:ext cx="8704262" cy="644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6669088"/>
            <a:ext cx="7635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Alexandra Zeferino One" pitchFamily="66" charset="0"/>
              </a:rPr>
              <a:t>© </a:t>
            </a:r>
            <a:r>
              <a:rPr lang="en-US" sz="1000" b="1" dirty="0" err="1">
                <a:solidFill>
                  <a:schemeClr val="accent3">
                    <a:lumMod val="50000"/>
                  </a:schemeClr>
                </a:solidFill>
                <a:latin typeface="Alexandra Zeferino One" pitchFamily="66" charset="0"/>
              </a:rPr>
              <a:t>FokinaLidia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Alexandra Zeferino One" pitchFamily="66" charset="0"/>
            </a:endParaRPr>
          </a:p>
        </p:txBody>
      </p:sp>
      <p:pic>
        <p:nvPicPr>
          <p:cNvPr id="18436" name="Picture 6" descr="http://2.bp.blogspot.com/_QBWLjj3PqEs/TDnNJ-PDiAI/AAAAAAAAC7M/VQCftNxEXLI/s1600/ugol44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37375" y="28575"/>
            <a:ext cx="20875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2.bp.blogspot.com/_QBWLjj3PqEs/TDnNJ-PDiAI/AAAAAAAAC7M/VQCftNxEXLI/s1600/ugol44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32613" y="4711700"/>
            <a:ext cx="20859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2.bp.blogspot.com/_QBWLjj3PqEs/TDnNJ-PDiAI/AAAAAAAAC7M/VQCftNxEXLI/s1600/ugol44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925" y="28575"/>
            <a:ext cx="20875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http://2.bp.blogspot.com/_QBWLjj3PqEs/TDnNJ-PDiAI/AAAAAAAAC7M/VQCftNxEXLI/s1600/ugol44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4925" y="4711700"/>
            <a:ext cx="20875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162000" y="189000"/>
            <a:ext cx="8730480" cy="6480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DC8ECB-20EA-4AF7-B532-6ADFF611C4F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8E2A42-3271-49EB-AEC7-D1836135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ru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D81BF-2399-43CA-A903-2FE5A244257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2602A-67DF-4DB2-9B15-8257CAD08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u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F1E37A-5698-4A03-9F81-FC01C348F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lessdraw.com/wp-content/uploads/2015/10/151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../alphabets/walking/h_walking_hw.gif" TargetMode="External"/><Relationship Id="rId3" Type="http://schemas.openxmlformats.org/officeDocument/2006/relationships/image" Target="../media/image7.jpeg"/><Relationship Id="rId7" Type="http://schemas.openxmlformats.org/officeDocument/2006/relationships/hyperlink" Target="../alphabets/walking/b_walking_hw.gif" TargetMode="External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11" Type="http://schemas.openxmlformats.org/officeDocument/2006/relationships/hyperlink" Target="../alphabets/walking/c_walking_hw.gif" TargetMode="External"/><Relationship Id="rId5" Type="http://schemas.openxmlformats.org/officeDocument/2006/relationships/hyperlink" Target="&#1052;&#1091;&#1079;&#1099;&#1082;&#1072;%20&#1042;&#1077;&#1089;&#1085;&#1072;%201.mp3" TargetMode="External"/><Relationship Id="rId15" Type="http://schemas.openxmlformats.org/officeDocument/2006/relationships/hyperlink" Target="../alphabets/walking/a_walking_hw.gif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hyperlink" Target="../alphabets/walking/e_walking_hw.gif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http://www.lessdraw.com/wp-content/uploads/2015/10/151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g0.liveinternet.ru/images/attach/c/0/121/266/121266276_4800487_84359382_84177389_2222299_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tepid.ru/images/common-starling-6.jpg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liubavyshka.ru/_ph/17/2/240956094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00800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B050"/>
                </a:solidFill>
              </a:rPr>
              <a:t>РІЗНІ ВИДИ </a:t>
            </a:r>
            <a:r>
              <a:rPr lang="uk-UA" sz="4800" b="1" dirty="0" smtClean="0">
                <a:solidFill>
                  <a:srgbClr val="00B050"/>
                </a:solidFill>
              </a:rPr>
              <a:t>ЗАВДАНЬ</a:t>
            </a:r>
          </a:p>
          <a:p>
            <a:r>
              <a:rPr lang="uk-UA" sz="4800" b="1" dirty="0" smtClean="0">
                <a:solidFill>
                  <a:srgbClr val="00B050"/>
                </a:solidFill>
              </a:rPr>
              <a:t>НА ТЕМУ ВЕСНА</a:t>
            </a:r>
            <a:endParaRPr lang="uk-UA" sz="48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r:link="rId3"/>
          <a:srcRect r="12500" b="13012"/>
          <a:stretch>
            <a:fillRect/>
          </a:stretch>
        </p:blipFill>
        <p:spPr bwMode="auto">
          <a:xfrm>
            <a:off x="142844" y="4286256"/>
            <a:ext cx="289511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773238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 b="1"/>
              <a:t>Прийшла  весна </a:t>
            </a:r>
            <a:r>
              <a:rPr lang="uk-UA" sz="6000" b="1">
                <a:solidFill>
                  <a:srgbClr val="FF0000"/>
                </a:solidFill>
              </a:rPr>
              <a:t>.</a:t>
            </a:r>
            <a:endParaRPr lang="uk-UA" sz="6000" b="1"/>
          </a:p>
          <a:p>
            <a:pPr>
              <a:spcBef>
                <a:spcPct val="50000"/>
              </a:spcBef>
            </a:pPr>
            <a:r>
              <a:rPr lang="uk-UA" sz="6000" b="1"/>
              <a:t>Хто сидить на дереві </a:t>
            </a:r>
            <a:r>
              <a:rPr lang="uk-UA" sz="6000" b="1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uk-UA" sz="6000" b="1"/>
              <a:t>Шпаки прилетіли </a:t>
            </a:r>
            <a:r>
              <a:rPr lang="uk-UA" sz="6000" b="1">
                <a:solidFill>
                  <a:srgbClr val="FF0000"/>
                </a:solidFill>
              </a:rPr>
              <a:t>! </a:t>
            </a:r>
            <a:endParaRPr lang="ru-RU" sz="6000" b="1">
              <a:solidFill>
                <a:srgbClr val="FF0000"/>
              </a:solidFill>
            </a:endParaRP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 flipV="1">
            <a:off x="1187450" y="1628775"/>
            <a:ext cx="1368425" cy="28733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85" name="Line 5"/>
          <p:cNvSpPr>
            <a:spLocks noChangeShapeType="1"/>
          </p:cNvSpPr>
          <p:nvPr/>
        </p:nvSpPr>
        <p:spPr bwMode="auto">
          <a:xfrm flipV="1">
            <a:off x="611188" y="2924175"/>
            <a:ext cx="1079500" cy="2159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 flipV="1">
            <a:off x="827088" y="4508500"/>
            <a:ext cx="15113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91" name="Line 11"/>
          <p:cNvSpPr>
            <a:spLocks noChangeShapeType="1"/>
          </p:cNvSpPr>
          <p:nvPr/>
        </p:nvSpPr>
        <p:spPr bwMode="auto">
          <a:xfrm flipV="1">
            <a:off x="4067175" y="4437063"/>
            <a:ext cx="1511300" cy="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>
            <a:off x="4140200" y="1628775"/>
            <a:ext cx="1223963" cy="35877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2627313" y="2997200"/>
            <a:ext cx="1152525" cy="2889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5795963" y="2924175"/>
            <a:ext cx="1223962" cy="288925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9098" name="Picture 16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C0BD"/>
              </a:clrFrom>
              <a:clrTo>
                <a:srgbClr val="C4C0BD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1331913" y="6921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8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AC5C1"/>
              </a:clrFrom>
              <a:clrTo>
                <a:srgbClr val="CAC5C1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1619250" y="5589588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9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9C4C0"/>
              </a:clrFrom>
              <a:clrTo>
                <a:srgbClr val="C9C4C0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3492500" y="404813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20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9C4C1"/>
              </a:clrFrom>
              <a:clrTo>
                <a:srgbClr val="C9C4C1">
                  <a:alpha val="0"/>
                </a:srgbClr>
              </a:clrTo>
            </a:clrChange>
          </a:blip>
          <a:srcRect l="12630" t="17159" r="6703" b="3787"/>
          <a:stretch>
            <a:fillRect/>
          </a:stretch>
        </p:blipFill>
        <p:spPr bwMode="auto">
          <a:xfrm>
            <a:off x="6372225" y="620713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21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EC9C6"/>
              </a:clrFrom>
              <a:clrTo>
                <a:srgbClr val="CEC9C6">
                  <a:alpha val="0"/>
                </a:srgbClr>
              </a:clrTo>
            </a:clrChange>
          </a:blip>
          <a:srcRect l="12630" t="17159" r="6703" b="3787"/>
          <a:stretch>
            <a:fillRect/>
          </a:stretch>
        </p:blipFill>
        <p:spPr bwMode="auto">
          <a:xfrm>
            <a:off x="7812088" y="1484313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22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CAC5"/>
              </a:clrFrom>
              <a:clrTo>
                <a:srgbClr val="CDCAC5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7072330" y="4286256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43240" y="578645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</a:rPr>
              <a:t> Прочитайте з відповідною інтонацією.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nimBg="1"/>
      <p:bldP spid="404485" grpId="0" animBg="1"/>
      <p:bldP spid="404490" grpId="0" animBg="1"/>
      <p:bldP spid="404491" grpId="0" animBg="1"/>
      <p:bldP spid="404493" grpId="0" animBg="1"/>
      <p:bldP spid="404494" grpId="0" animBg="1"/>
      <p:bldP spid="4044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428992" y="1357298"/>
            <a:ext cx="48196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Прийшла весна.</a:t>
            </a:r>
            <a:endParaRPr lang="ru-RU" sz="3200" b="1" kern="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10274" name="Picture 2" descr="ÐÐ°ÑÑÐ¸Ð½ÐºÐ¸ Ð¿Ð¾ Ð·Ð°Ð¿ÑÐ¾ÑÑ &quot;Ð´ÑÐ²ÑÐ¸Ð½Ð°  Ð²ÐµÑÐ½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434975"/>
            <a:ext cx="27019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000364" y="142852"/>
            <a:ext cx="614363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 dirty="0" smtClean="0">
                <a:solidFill>
                  <a:srgbClr val="C00000"/>
                </a:solidFill>
                <a:latin typeface="+mn-lt"/>
              </a:rPr>
              <a:t>Складіть речення за малюнками.</a:t>
            </a:r>
            <a:endParaRPr lang="ru-RU" sz="3200" b="1" kern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3173413"/>
            <a:ext cx="2532063" cy="1898650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965450" y="3721100"/>
            <a:ext cx="48196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>
                <a:solidFill>
                  <a:srgbClr val="00B050"/>
                </a:solidFill>
                <a:latin typeface="+mn-lt"/>
              </a:rPr>
              <a:t>Сонце гріє сильніше.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>
                <a:solidFill>
                  <a:srgbClr val="00B050"/>
                </a:solidFill>
                <a:latin typeface="+mn-lt"/>
              </a:rPr>
              <a:t>Повітря теплішає.</a:t>
            </a:r>
            <a:endParaRPr lang="ru-RU" sz="3200" b="1" ker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184525" y="5473700"/>
            <a:ext cx="5659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>
                <a:solidFill>
                  <a:srgbClr val="00B050"/>
                </a:solidFill>
                <a:latin typeface="+mn-lt"/>
              </a:rPr>
              <a:t>Дні довші, а ночі коротші.</a:t>
            </a:r>
            <a:endParaRPr lang="ru-RU" sz="3200" b="1" ker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254625"/>
            <a:ext cx="1573213" cy="135096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6588" y="5510213"/>
            <a:ext cx="1204912" cy="11080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428992" y="1285860"/>
            <a:ext cx="592296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Навесні прилітають птахи.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Повертаються птахи з теплих країв.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32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428992" y="3714752"/>
            <a:ext cx="58785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Розцвітають перші квіти.</a:t>
            </a:r>
            <a:endParaRPr lang="ru-RU" sz="32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768725" y="5145088"/>
            <a:ext cx="5959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>
                <a:solidFill>
                  <a:srgbClr val="00B050"/>
                </a:solidFill>
                <a:latin typeface="+mn-lt"/>
              </a:rPr>
              <a:t>Скоро набухнуть бруньки на деревах і з</a:t>
            </a:r>
            <a:r>
              <a:rPr lang="en-US" sz="3200" b="1" kern="0">
                <a:solidFill>
                  <a:srgbClr val="00B050"/>
                </a:solidFill>
                <a:latin typeface="+mn-lt"/>
              </a:rPr>
              <a:t>’</a:t>
            </a:r>
            <a:r>
              <a:rPr lang="uk-UA" sz="3200" b="1" kern="0">
                <a:solidFill>
                  <a:srgbClr val="00B050"/>
                </a:solidFill>
                <a:latin typeface="+mn-lt"/>
              </a:rPr>
              <a:t>являться зелені листочки.</a:t>
            </a:r>
            <a:endParaRPr lang="ru-RU" sz="3200" b="1" ker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05858" name="Picture 2" descr="ÐÐ°ÑÑÐ¸Ð½ÐºÐ¸ Ð¿Ð¾ Ð·Ð°Ð¿ÑÐ¾ÑÑ &quot;Ð¿ÑÐ¸ÑÑ Ð²Ð¾Ð·Ð²ÑÐ°ÑÐ°ÑÑÑÑ Ñ ÑÐ³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713"/>
            <a:ext cx="3176588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3027363"/>
            <a:ext cx="2560638" cy="1887537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5088"/>
            <a:ext cx="3727450" cy="1468437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000364" y="142852"/>
            <a:ext cx="614363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 dirty="0" smtClean="0">
                <a:solidFill>
                  <a:srgbClr val="C00000"/>
                </a:solidFill>
                <a:latin typeface="+mn-lt"/>
              </a:rPr>
              <a:t>Складіть речення за малюнками.</a:t>
            </a:r>
            <a:endParaRPr lang="ru-RU" sz="3200" b="1" kern="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221038" y="1347788"/>
            <a:ext cx="592296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3200" b="1" kern="0">
                <a:solidFill>
                  <a:srgbClr val="00B050"/>
                </a:solidFill>
                <a:latin typeface="+mn-lt"/>
              </a:rPr>
              <a:t>Виповзають різн</a:t>
            </a:r>
            <a:r>
              <a:rPr lang="uk-UA" sz="3200" b="1" kern="0">
                <a:solidFill>
                  <a:srgbClr val="00B050"/>
                </a:solidFill>
                <a:latin typeface="+mn-lt"/>
              </a:rPr>
              <a:t>і</a:t>
            </a:r>
            <a:r>
              <a:rPr lang="ru-RU" sz="3200" b="1" kern="0">
                <a:solidFill>
                  <a:srgbClr val="00B050"/>
                </a:solidFill>
                <a:latin typeface="+mn-lt"/>
              </a:rPr>
              <a:t> комахи.</a:t>
            </a:r>
            <a:endParaRPr lang="uk-UA" sz="3200" b="1" kern="0">
              <a:solidFill>
                <a:srgbClr val="00B050"/>
              </a:solidFill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3200" b="1" ker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143240" y="3071810"/>
            <a:ext cx="587851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Прокидаються бджоли і починають працювати.</a:t>
            </a:r>
            <a:endParaRPr lang="ru-RU" sz="3200" b="1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714744" y="5214950"/>
            <a:ext cx="5959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3200" b="1" kern="0" dirty="0">
                <a:solidFill>
                  <a:srgbClr val="00B050"/>
                </a:solidFill>
                <a:latin typeface="+mn-lt"/>
              </a:rPr>
              <a:t>Все оживає і співає.</a:t>
            </a:r>
            <a:endParaRPr lang="ru-RU" sz="3200" b="1" kern="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774950" cy="1643063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pic>
        <p:nvPicPr>
          <p:cNvPr id="506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2730500" cy="16795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pic>
        <p:nvPicPr>
          <p:cNvPr id="506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4779963"/>
            <a:ext cx="3140075" cy="19081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000364" y="142852"/>
            <a:ext cx="614363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 dirty="0" smtClean="0">
                <a:solidFill>
                  <a:srgbClr val="C00000"/>
                </a:solidFill>
                <a:latin typeface="+mn-lt"/>
              </a:rPr>
              <a:t>Складіть речення за малюнками.</a:t>
            </a:r>
            <a:endParaRPr lang="ru-RU" sz="3200" b="1" kern="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WordArt 3"/>
          <p:cNvSpPr>
            <a:spLocks noChangeArrowheads="1" noChangeShapeType="1" noTextEdit="1"/>
          </p:cNvSpPr>
          <p:nvPr/>
        </p:nvSpPr>
        <p:spPr bwMode="auto">
          <a:xfrm>
            <a:off x="214281" y="3084498"/>
            <a:ext cx="2881313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КВІ  </a:t>
            </a:r>
          </a:p>
        </p:txBody>
      </p:sp>
      <p:sp>
        <p:nvSpPr>
          <p:cNvPr id="395268" name="WordArt 4"/>
          <p:cNvSpPr>
            <a:spLocks noChangeArrowheads="1" noChangeShapeType="1" noTextEdit="1"/>
          </p:cNvSpPr>
          <p:nvPr/>
        </p:nvSpPr>
        <p:spPr bwMode="auto">
          <a:xfrm>
            <a:off x="142844" y="1357298"/>
            <a:ext cx="3384550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БЕРЕ  </a:t>
            </a:r>
          </a:p>
        </p:txBody>
      </p:sp>
      <p:sp>
        <p:nvSpPr>
          <p:cNvPr id="395269" name="WordArt 5"/>
          <p:cNvSpPr>
            <a:spLocks noChangeArrowheads="1" noChangeShapeType="1" noTextEdit="1"/>
          </p:cNvSpPr>
          <p:nvPr/>
        </p:nvSpPr>
        <p:spPr bwMode="auto">
          <a:xfrm>
            <a:off x="142844" y="4886310"/>
            <a:ext cx="3024187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ТРА  </a:t>
            </a:r>
          </a:p>
        </p:txBody>
      </p:sp>
      <p:pic>
        <p:nvPicPr>
          <p:cNvPr id="83973" name="Picture 6" descr="&amp;Bcy;&amp;iecy;&amp;rcy;&amp;iecy;&amp;zcy;&amp;ocy;&amp;vcy;&amp;ycy;&amp;jcy; &amp;scy;&amp;ocy;&amp;kcy; — &amp;ecy;&amp;lcy;&amp;icy;&amp;kcy;&amp;scy;&amp;icy;&amp;rcy; &amp;dcy;&amp;lcy;&amp;yacy; &amp;zcy;&amp;dcy;&amp;ocy;&amp;rcy;&amp;ocy;&amp;vcy;&amp;softcy;&amp;yacy;"/>
          <p:cNvPicPr>
            <a:picLocks noChangeAspect="1" noChangeArrowheads="1"/>
          </p:cNvPicPr>
          <p:nvPr/>
        </p:nvPicPr>
        <p:blipFill>
          <a:blip r:embed="rId3"/>
          <a:srcRect r="55740" b="6229"/>
          <a:stretch>
            <a:fillRect/>
          </a:stretch>
        </p:blipFill>
        <p:spPr bwMode="auto">
          <a:xfrm>
            <a:off x="6732588" y="0"/>
            <a:ext cx="24114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7" descr="april_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924175"/>
            <a:ext cx="24114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8" descr="&amp;Pcy;&amp;ocy;&amp;khcy;&amp;ocy;&amp;zhcy;&amp;iecy;&amp;iecy; &amp;icy;&amp;zcy;&amp;ocy;&amp;bcy;&amp;rcy;&amp;acy;&amp;zhcy;&amp;iecy;&amp;ncy;&amp;icy;&amp;iecy;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5132388"/>
            <a:ext cx="24114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735231" y="1357298"/>
            <a:ext cx="3671888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  ЗЕНЬ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014506" y="3157523"/>
            <a:ext cx="3421063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  ТЕНЬ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303431" y="4886310"/>
            <a:ext cx="360045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  ВЕНЬ</a:t>
            </a:r>
          </a:p>
        </p:txBody>
      </p:sp>
      <p:pic>
        <p:nvPicPr>
          <p:cNvPr id="83979" name="Picture 2" descr="b_walking_hw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0"/>
            <a:ext cx="7731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3" descr="e_walking_hw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0"/>
            <a:ext cx="7731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4" descr="c_walking_hw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1775" y="0"/>
            <a:ext cx="7747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5" descr="h_walking_hw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67175" y="0"/>
            <a:ext cx="7731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6" descr="a_walking_hw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08625" y="0"/>
            <a:ext cx="7048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8596" y="6150114"/>
            <a:ext cx="56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Записати весняні місяці у відповідності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до малюнків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animBg="1"/>
      <p:bldP spid="395268" grpId="0" animBg="1"/>
      <p:bldP spid="395269" grpId="0" animBg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flowers_2_qx"/>
          <p:cNvPicPr>
            <a:picLocks noChangeAspect="1" noChangeArrowheads="1"/>
          </p:cNvPicPr>
          <p:nvPr/>
        </p:nvPicPr>
        <p:blipFill>
          <a:blip r:embed="rId2"/>
          <a:srcRect r="71649"/>
          <a:stretch>
            <a:fillRect/>
          </a:stretch>
        </p:blipFill>
        <p:spPr bwMode="auto">
          <a:xfrm>
            <a:off x="0" y="0"/>
            <a:ext cx="226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r:link="rId4"/>
          <a:srcRect r="12500" b="13012"/>
          <a:stretch>
            <a:fillRect/>
          </a:stretch>
        </p:blipFill>
        <p:spPr bwMode="auto">
          <a:xfrm>
            <a:off x="5500694" y="3071810"/>
            <a:ext cx="34215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0" y="-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0" name="Rectangle 29"/>
          <p:cNvSpPr>
            <a:spLocks noChangeArrowheads="1"/>
          </p:cNvSpPr>
          <p:nvPr/>
        </p:nvSpPr>
        <p:spPr bwMode="auto">
          <a:xfrm>
            <a:off x="2786050" y="357166"/>
            <a:ext cx="32400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6000" b="1" dirty="0">
                <a:solidFill>
                  <a:srgbClr val="000000"/>
                </a:solidFill>
              </a:rPr>
              <a:t>КВ…ТИ</a:t>
            </a:r>
            <a:endParaRPr lang="ru-RU" sz="6000" b="1" dirty="0">
              <a:solidFill>
                <a:srgbClr val="000000"/>
              </a:solidFill>
            </a:endParaRPr>
          </a:p>
          <a:p>
            <a:r>
              <a:rPr lang="uk-UA" sz="6000" b="1" dirty="0">
                <a:solidFill>
                  <a:srgbClr val="000000"/>
                </a:solidFill>
              </a:rPr>
              <a:t>С…НЦЕ</a:t>
            </a:r>
            <a:endParaRPr lang="ru-RU" sz="6000" b="1" dirty="0">
              <a:solidFill>
                <a:srgbClr val="000000"/>
              </a:solidFill>
            </a:endParaRPr>
          </a:p>
          <a:p>
            <a:r>
              <a:rPr lang="uk-UA" sz="6000" b="1" dirty="0" smtClean="0">
                <a:solidFill>
                  <a:srgbClr val="000000"/>
                </a:solidFill>
              </a:rPr>
              <a:t>Л…СТ</a:t>
            </a:r>
          </a:p>
          <a:p>
            <a:r>
              <a:rPr lang="uk-UA" sz="6000" b="1" dirty="0" smtClean="0">
                <a:solidFill>
                  <a:srgbClr val="000000"/>
                </a:solidFill>
              </a:rPr>
              <a:t>ШП…К</a:t>
            </a:r>
            <a:endParaRPr lang="ru-RU" sz="6000" b="1" dirty="0">
              <a:solidFill>
                <a:srgbClr val="000000"/>
              </a:solidFill>
            </a:endParaRPr>
          </a:p>
          <a:p>
            <a:pPr algn="ctr"/>
            <a:endParaRPr lang="uk-UA" sz="5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71501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Вставити пропущені букви . Записати слова. 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Усно скласти речення з цими словами.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Записати слова за алфавітом.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357166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І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128586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214311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307181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43042" y="285728"/>
            <a:ext cx="614363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 dirty="0" smtClean="0">
                <a:solidFill>
                  <a:srgbClr val="C00000"/>
                </a:solidFill>
                <a:latin typeface="+mn-lt"/>
              </a:rPr>
              <a:t>ВИБІРКОВИЙ ДИКТАНТ.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3200" b="1" kern="0" dirty="0" smtClean="0">
                <a:solidFill>
                  <a:srgbClr val="C00000"/>
                </a:solidFill>
              </a:rPr>
              <a:t>Виписати  </a:t>
            </a:r>
            <a:r>
              <a:rPr lang="uk-UA" sz="3200" b="1" kern="0" dirty="0" err="1" smtClean="0">
                <a:solidFill>
                  <a:srgbClr val="C00000"/>
                </a:solidFill>
              </a:rPr>
              <a:t>“весняні”</a:t>
            </a:r>
            <a:r>
              <a:rPr lang="uk-UA" sz="3200" b="1" kern="0" dirty="0" smtClean="0">
                <a:solidFill>
                  <a:srgbClr val="C00000"/>
                </a:solidFill>
              </a:rPr>
              <a:t> слова.</a:t>
            </a:r>
            <a:endParaRPr lang="ru-RU" sz="3200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00034" y="3357562"/>
            <a:ext cx="82868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   Сани, проліски,</a:t>
            </a:r>
            <a:r>
              <a:rPr lang="uk-UA" sz="4000" b="1" kern="0" dirty="0" smtClean="0"/>
              <a:t> </a:t>
            </a:r>
            <a:r>
              <a:rPr lang="uk-UA" sz="4000" b="1" kern="0" dirty="0"/>
              <a:t>листопад, </a:t>
            </a:r>
            <a:r>
              <a:rPr lang="uk-UA" sz="4000" b="1" kern="0" dirty="0" smtClean="0">
                <a:latin typeface="+mn-lt"/>
              </a:rPr>
              <a:t>шпаківня,  </a:t>
            </a:r>
            <a:r>
              <a:rPr lang="uk-UA" sz="4000" b="1" kern="0" dirty="0" smtClean="0"/>
              <a:t>сніжинка, кульбаба, шуба, комахи, вишня, урожай, бруньки. </a:t>
            </a:r>
            <a:endParaRPr lang="ru-RU" sz="4000" b="1" kern="0" dirty="0"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85984" y="4071942"/>
            <a:ext cx="1928826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00100" y="4643446"/>
            <a:ext cx="2000264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5008" y="4643446"/>
            <a:ext cx="2000264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7422" y="5286388"/>
            <a:ext cx="1714512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5929330"/>
            <a:ext cx="1857388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4800487_84359382_84177389_2222299_6 (699x465, 84Kb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500826" y="1857364"/>
            <a:ext cx="2068732" cy="13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&amp;Scy;&amp;kcy;&amp;vcy;&amp;ocy;&amp;rcy;&amp;iecy;&amp;tscy; &amp;vcy;&amp;ocy;&amp;zcy;&amp;lcy;&amp;iecy; &amp;scy;&amp;kcy;&amp;vcy;&amp;ocy;&amp;rcy;&amp;iecy;&amp;chcy;&amp;ncy;&amp;icy;&amp;kcy;&amp;acy;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14282" y="642918"/>
            <a:ext cx="183815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 поданих складів утворити і записати слова.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Однина  чи  множина?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928662" y="1500174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ДЖМЕ</a:t>
            </a:r>
            <a:endParaRPr lang="ru-RU" sz="4000" b="1" kern="0" dirty="0"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786446" y="1785926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ЛІ</a:t>
            </a:r>
            <a:endParaRPr lang="ru-RU" sz="4000" b="1" kern="0" dirty="0"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7158" y="2714620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ПІД</a:t>
            </a:r>
            <a:endParaRPr lang="ru-RU" sz="4000" b="1" kern="0" dirty="0"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428860" y="5000636"/>
            <a:ext cx="185738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БДЖО</a:t>
            </a:r>
            <a:endParaRPr lang="ru-RU" sz="4000" b="1" kern="0" dirty="0"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500298" y="2643182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СНІЖ</a:t>
            </a:r>
            <a:endParaRPr lang="ru-RU" sz="4000" b="1" kern="0" dirty="0"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143768" y="1500174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НИК</a:t>
            </a:r>
            <a:endParaRPr lang="ru-RU" sz="4000" b="1" kern="0" dirty="0"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357818" y="292893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ЛИ</a:t>
            </a:r>
            <a:endParaRPr lang="ru-RU" sz="4000" b="1" kern="0" dirty="0">
              <a:latin typeface="+mn-lt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857224" y="414338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ТЮЛЬ</a:t>
            </a:r>
            <a:endParaRPr lang="ru-RU" sz="4000" b="1" kern="0" dirty="0">
              <a:latin typeface="+mn-lt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4286248" y="4071942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ПА</a:t>
            </a:r>
            <a:endParaRPr lang="ru-RU" sz="4000" b="1" kern="0" dirty="0">
              <a:latin typeface="+mn-lt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5786446" y="492919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БЕ</a:t>
            </a:r>
            <a:endParaRPr lang="ru-RU" sz="4000" b="1" kern="0" dirty="0">
              <a:latin typeface="+mn-lt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7072330" y="292893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/>
              <a:t>Р</a:t>
            </a:r>
            <a:r>
              <a:rPr lang="uk-UA" sz="4000" b="1" kern="0" dirty="0" smtClean="0">
                <a:latin typeface="+mn-lt"/>
              </a:rPr>
              <a:t>Е</a:t>
            </a:r>
            <a:endParaRPr lang="ru-RU" sz="4000" b="1" kern="0" dirty="0">
              <a:latin typeface="+mn-lt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7786710" y="421481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/>
              <a:t>ЗА</a:t>
            </a:r>
            <a:endParaRPr lang="ru-RU" sz="4000" b="1" kern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873115"/>
            <a:ext cx="6357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ВІДПОВІДЬ:  </a:t>
            </a:r>
            <a:r>
              <a:rPr lang="uk-UA" sz="2000" b="1" dirty="0" smtClean="0"/>
              <a:t>Джмелі, бджоли, тюльпани – множина;</a:t>
            </a:r>
          </a:p>
          <a:p>
            <a:r>
              <a:rPr lang="uk-UA" sz="2000" b="1" dirty="0"/>
              <a:t> </a:t>
            </a:r>
            <a:r>
              <a:rPr lang="uk-UA" sz="2000" b="1" dirty="0" smtClean="0"/>
              <a:t>                        Підсніжник, береза – однина. </a:t>
            </a:r>
          </a:p>
          <a:p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7286644" y="5357826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НИ</a:t>
            </a:r>
            <a:endParaRPr lang="ru-RU" sz="4000" b="1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3"/>
            <a:ext cx="1214446" cy="10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42"/>
            <a:ext cx="12399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814828"/>
            <a:ext cx="1214446" cy="85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429000"/>
            <a:ext cx="1074796" cy="10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500174"/>
            <a:ext cx="907258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Записати ознаку до назви предмета.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571472" y="1142984"/>
            <a:ext cx="19288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solidFill>
                  <a:srgbClr val="FF0000"/>
                </a:solidFill>
                <a:latin typeface="+mn-lt"/>
              </a:rPr>
              <a:t>ВЕСНА - </a:t>
            </a:r>
            <a:endParaRPr lang="ru-RU" sz="4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2786050" y="1142984"/>
            <a:ext cx="60722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/>
              <a:t>чарівн</a:t>
            </a:r>
            <a:r>
              <a:rPr lang="uk-UA" sz="4000" b="1" kern="0" dirty="0" smtClean="0">
                <a:latin typeface="+mn-lt"/>
              </a:rPr>
              <a:t>а, зелена, тепла,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latin typeface="+mn-lt"/>
              </a:rPr>
              <a:t>весела …</a:t>
            </a:r>
            <a:endParaRPr lang="ru-RU" sz="4000" b="1" kern="0" dirty="0">
              <a:latin typeface="+mn-lt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 bwMode="auto">
          <a:xfrm>
            <a:off x="428596" y="3143248"/>
            <a:ext cx="21431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solidFill>
                  <a:srgbClr val="FF0000"/>
                </a:solidFill>
                <a:latin typeface="+mn-lt"/>
              </a:rPr>
              <a:t>СОНЦЕ - </a:t>
            </a:r>
            <a:endParaRPr lang="ru-RU" sz="4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 bwMode="auto">
          <a:xfrm>
            <a:off x="2500298" y="3071810"/>
            <a:ext cx="60722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/>
              <a:t>т</a:t>
            </a:r>
            <a:r>
              <a:rPr lang="uk-UA" sz="4000" b="1" kern="0" dirty="0" smtClean="0"/>
              <a:t>епле, яскраве, ласкаве, лагідне… </a:t>
            </a:r>
            <a:endParaRPr lang="ru-RU" sz="4000" b="1" kern="0" dirty="0">
              <a:latin typeface="+mn-lt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 bwMode="auto">
          <a:xfrm>
            <a:off x="142844" y="5143512"/>
            <a:ext cx="292895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 smtClean="0">
                <a:solidFill>
                  <a:srgbClr val="FF0000"/>
                </a:solidFill>
                <a:latin typeface="+mn-lt"/>
              </a:rPr>
              <a:t>ТРАВИЧКА - </a:t>
            </a:r>
            <a:endParaRPr lang="ru-RU" sz="4000" b="1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 bwMode="auto">
          <a:xfrm>
            <a:off x="3071770" y="5000636"/>
            <a:ext cx="60722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uk-UA" sz="4000" b="1" kern="0" dirty="0"/>
              <a:t>м</a:t>
            </a:r>
            <a:r>
              <a:rPr lang="uk-UA" sz="4000" b="1" kern="0" dirty="0" smtClean="0"/>
              <a:t>олода, ніжна, зелена, шовкова… </a:t>
            </a:r>
            <a:endParaRPr lang="ru-RU" sz="4000" b="1" kern="0" dirty="0">
              <a:latin typeface="+mn-lt"/>
            </a:endParaRPr>
          </a:p>
        </p:txBody>
      </p:sp>
      <p:pic>
        <p:nvPicPr>
          <p:cNvPr id="27" name="Picture 17" descr="&amp;Scy;&amp;ocy;&amp;lcy;&amp;ncy;&amp;tscy;&amp;iecy;, &amp;scy;&amp;ocy;&amp;lcy;&amp;ncy;&amp;ycy;&amp;shcy;&amp;kcy;&amp;ocy; &amp;scy;&amp;mcy;&amp;acy;&amp;jcy;&amp;lcy;&amp;icy;&amp;kcy;&amp;icy; &amp;kcy;&amp;acy;&amp;rcy;&amp;tcy;&amp;icy;&amp;ncy;&amp;kcy;&amp;icy; &amp;gcy;&amp;icy;&amp;fcy;&amp;kcy;&amp;icy; &amp;acy;&amp;ncy;&amp;icy;&amp;mcy;&amp;acy;&amp;tscy;&amp;icy;&amp;icy;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29058" y="278605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71480"/>
            <a:ext cx="1647822" cy="23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214950"/>
            <a:ext cx="3929090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&amp;pcy;&amp;ocy;&amp;dcy;&amp;scy;&amp;ncy;&amp;iecy;&amp;zhcy;&amp;ncy;&amp;icy;&amp;kcy;&amp;i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3851275" y="4941888"/>
            <a:ext cx="3960813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Прийшла</a:t>
            </a:r>
          </a:p>
        </p:txBody>
      </p:sp>
      <p:pic>
        <p:nvPicPr>
          <p:cNvPr id="86020" name="Picture 23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6021388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24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260350"/>
            <a:ext cx="611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25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6021388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26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2603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Rectangle 5"/>
          <p:cNvSpPr>
            <a:spLocks noChangeArrowheads="1"/>
          </p:cNvSpPr>
          <p:nvPr/>
        </p:nvSpPr>
        <p:spPr bwMode="auto">
          <a:xfrm>
            <a:off x="900113" y="4652963"/>
            <a:ext cx="2592387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весна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61113" y="1384300"/>
            <a:ext cx="1081087" cy="1008063"/>
            <a:chOff x="3379" y="890"/>
            <a:chExt cx="681" cy="635"/>
          </a:xfrm>
        </p:grpSpPr>
        <p:sp>
          <p:nvSpPr>
            <p:cNvPr id="86027" name="Rectangle 39"/>
            <p:cNvSpPr>
              <a:spLocks noChangeArrowheads="1"/>
            </p:cNvSpPr>
            <p:nvPr/>
          </p:nvSpPr>
          <p:spPr bwMode="auto">
            <a:xfrm>
              <a:off x="3379" y="890"/>
              <a:ext cx="681" cy="635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028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651" y="1117"/>
              <a:ext cx="181" cy="1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</a:p>
          </p:txBody>
        </p:sp>
      </p:grpSp>
      <p:pic>
        <p:nvPicPr>
          <p:cNvPr id="86026" name="Picture 43" descr="&amp;Zcy;&amp;iecy;&amp;lcy;&amp;iecy;&amp;ncy;&amp;acy;&amp;yacy; &amp;vcy;&amp;iecy;&amp;scy;&amp;ncy;&amp;acy; &amp;dcy;&amp;iecy;&amp;rcy;&amp;iecy;&amp;vcy;&amp;ocy;. &amp;Vcy;&amp;iecy;&amp;kcy;&amp;tcy;&amp;ocy;&amp;rcy;&amp;ncy;&amp;ycy;&amp;jcy; &amp;rcy;&amp;icy;&amp;scy;&amp;ucy;&amp;ncy;&amp;ocy;&amp;kcy;. &amp;Scy;&amp;tcy;&amp;ocy;&amp;kcy; &amp;Vcy;&amp;iecy;&amp;kcy;&amp;tcy;&amp;ocy;&amp;rcy; &amp;Scy;&amp;tcy;&amp;ocy;&amp;kcy;&amp;ocy;&amp;vcy;&amp;acy;&amp;yacy;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3" t="9052" r="6313" b="10092"/>
          <a:stretch>
            <a:fillRect/>
          </a:stretch>
        </p:blipFill>
        <p:spPr bwMode="auto">
          <a:xfrm>
            <a:off x="1571604" y="357166"/>
            <a:ext cx="2357454" cy="21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86050" y="614364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Скласти і записати речення.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39757 -0.2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1 -1.85185E-6 L 0.43316 -0.15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09352 L 0.17048 0.3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  <p:bldP spid="942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 descr="&amp;pcy;&amp;ocy;&amp;dcy;&amp;scy;&amp;ncy;&amp;iecy;&amp;zhcy;&amp;ncy;&amp;icy;&amp;kcy;&amp;i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35" name="Rectangle 6"/>
          <p:cNvSpPr>
            <a:spLocks noChangeArrowheads="1"/>
          </p:cNvSpPr>
          <p:nvPr/>
        </p:nvSpPr>
        <p:spPr bwMode="auto">
          <a:xfrm>
            <a:off x="5219700" y="5373688"/>
            <a:ext cx="1800225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 Хто</a:t>
            </a:r>
          </a:p>
        </p:txBody>
      </p:sp>
      <p:pic>
        <p:nvPicPr>
          <p:cNvPr id="87044" name="Picture 8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6021388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9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260350"/>
            <a:ext cx="611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0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6021388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11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2603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Rectangle 6"/>
          <p:cNvSpPr>
            <a:spLocks noChangeArrowheads="1"/>
          </p:cNvSpPr>
          <p:nvPr/>
        </p:nvSpPr>
        <p:spPr bwMode="auto">
          <a:xfrm>
            <a:off x="1476375" y="5373688"/>
            <a:ext cx="3168650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сидить</a:t>
            </a:r>
          </a:p>
        </p:txBody>
      </p:sp>
      <p:sp>
        <p:nvSpPr>
          <p:cNvPr id="95241" name="Rectangle 6"/>
          <p:cNvSpPr>
            <a:spLocks noChangeArrowheads="1"/>
          </p:cNvSpPr>
          <p:nvPr/>
        </p:nvSpPr>
        <p:spPr bwMode="auto">
          <a:xfrm>
            <a:off x="971550" y="3716338"/>
            <a:ext cx="1728788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на</a:t>
            </a:r>
          </a:p>
        </p:txBody>
      </p:sp>
      <p:sp>
        <p:nvSpPr>
          <p:cNvPr id="95242" name="Rectangle 6"/>
          <p:cNvSpPr>
            <a:spLocks noChangeArrowheads="1"/>
          </p:cNvSpPr>
          <p:nvPr/>
        </p:nvSpPr>
        <p:spPr bwMode="auto">
          <a:xfrm>
            <a:off x="3841750" y="3648075"/>
            <a:ext cx="3455988" cy="10080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дереві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380288" y="4941888"/>
            <a:ext cx="1081087" cy="1008062"/>
            <a:chOff x="1610" y="981"/>
            <a:chExt cx="681" cy="635"/>
          </a:xfrm>
        </p:grpSpPr>
        <p:sp>
          <p:nvSpPr>
            <p:cNvPr id="87055" name="Rectangle 20"/>
            <p:cNvSpPr>
              <a:spLocks noChangeArrowheads="1"/>
            </p:cNvSpPr>
            <p:nvPr/>
          </p:nvSpPr>
          <p:spPr bwMode="auto">
            <a:xfrm>
              <a:off x="1610" y="981"/>
              <a:ext cx="681" cy="635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791" y="1026"/>
              <a:ext cx="363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?</a:t>
              </a:r>
            </a:p>
          </p:txBody>
        </p:sp>
      </p:grpSp>
      <p:pic>
        <p:nvPicPr>
          <p:cNvPr id="87052" name="Picture 22" descr="&amp;Zcy;&amp;iecy;&amp;lcy;&amp;iecy;&amp;ncy;&amp;acy;&amp;yacy; &amp;vcy;&amp;iecy;&amp;scy;&amp;ncy;&amp;acy; &amp;dcy;&amp;iecy;&amp;rcy;&amp;iecy;&amp;vcy;&amp;ocy;. &amp;Vcy;&amp;iecy;&amp;kcy;&amp;tcy;&amp;ocy;&amp;rcy;&amp;ncy;&amp;ycy;&amp;jcy; &amp;rcy;&amp;icy;&amp;scy;&amp;ucy;&amp;ncy;&amp;ocy;&amp;kcy;. &amp;Scy;&amp;tcy;&amp;ocy;&amp;kcy; &amp;Vcy;&amp;iecy;&amp;kcy;&amp;tcy;&amp;ocy;&amp;rcy; &amp;Scy;&amp;tcy;&amp;ocy;&amp;kcy;&amp;ocy;&amp;vcy;&amp;acy;&amp;yacy;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3" t="9052" r="6313" b="10092"/>
          <a:stretch>
            <a:fillRect/>
          </a:stretch>
        </p:blipFill>
        <p:spPr bwMode="auto">
          <a:xfrm>
            <a:off x="2339975" y="260350"/>
            <a:ext cx="2303463" cy="21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23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C3BF"/>
              </a:clrFrom>
              <a:clrTo>
                <a:srgbClr val="C8C3BF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2627313" y="404813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24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BC6C3"/>
              </a:clrFrom>
              <a:clrTo>
                <a:srgbClr val="CBC6C3">
                  <a:alpha val="0"/>
                </a:srgbClr>
              </a:clrTo>
            </a:clrChange>
          </a:blip>
          <a:srcRect l="12630" t="17159" r="6703" b="3787"/>
          <a:stretch>
            <a:fillRect/>
          </a:stretch>
        </p:blipFill>
        <p:spPr bwMode="auto">
          <a:xfrm>
            <a:off x="4211638" y="9080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1785E-6 L -0.55121 -0.40911 " pathEditMode="relative" ptsTypes="AA">
                                      <p:cBhvr>
                                        <p:cTn id="6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08904 L 0.19288 -0.38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4 0.03168 L 0.68125 -0.141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784 L -0.3059 0.21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6291 L -0.29132 0.04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40" grpId="0" animBg="1"/>
      <p:bldP spid="95241" grpId="0" animBg="1"/>
      <p:bldP spid="952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 descr="&amp;pcy;&amp;ocy;&amp;dcy;&amp;scy;&amp;ncy;&amp;iecy;&amp;zhcy;&amp;ncy;&amp;icy;&amp;kcy;&amp;i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2555875" y="5300663"/>
            <a:ext cx="2881313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Шпаки</a:t>
            </a:r>
          </a:p>
        </p:txBody>
      </p:sp>
      <p:sp>
        <p:nvSpPr>
          <p:cNvPr id="88068" name="AutoShape 7" descr="&amp;Scy;&amp;kcy;&amp;vcy;&amp;ocy;&amp;rcy;&amp;tscy;&amp;ycy; &amp;vcy;&amp;ocy;&amp;zcy;&amp;lcy;&amp;iecy; &amp;scy;&amp;kcy;&amp;vcy;&amp;ocy;&amp;rcy;&amp;iecy;&amp;chcy;&amp;ncy;&amp;icy;&amp;kcy;&amp;acy;"/>
          <p:cNvSpPr>
            <a:spLocks noChangeAspect="1" noChangeArrowheads="1"/>
          </p:cNvSpPr>
          <p:nvPr/>
        </p:nvSpPr>
        <p:spPr bwMode="auto">
          <a:xfrm>
            <a:off x="1952625" y="1681163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8069" name="Picture 8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6021388"/>
            <a:ext cx="611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9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/>
          <a:srcRect l="6703" t="17159" r="12630" b="3787"/>
          <a:stretch>
            <a:fillRect/>
          </a:stretch>
        </p:blipFill>
        <p:spPr bwMode="auto">
          <a:xfrm>
            <a:off x="250825" y="260350"/>
            <a:ext cx="611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10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6021388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11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/>
          <a:srcRect l="12630" t="17159" r="6703" b="3787"/>
          <a:stretch>
            <a:fillRect/>
          </a:stretch>
        </p:blipFill>
        <p:spPr bwMode="auto">
          <a:xfrm>
            <a:off x="8243888" y="2603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Rectangle 7"/>
          <p:cNvSpPr>
            <a:spLocks noChangeArrowheads="1"/>
          </p:cNvSpPr>
          <p:nvPr/>
        </p:nvSpPr>
        <p:spPr bwMode="auto">
          <a:xfrm>
            <a:off x="1504950" y="3392488"/>
            <a:ext cx="4537075" cy="10080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bg1"/>
                </a:solidFill>
              </a:rPr>
              <a:t>прилетіли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659563" y="4941888"/>
            <a:ext cx="1081087" cy="1008062"/>
            <a:chOff x="3787" y="3067"/>
            <a:chExt cx="681" cy="635"/>
          </a:xfrm>
        </p:grpSpPr>
        <p:sp>
          <p:nvSpPr>
            <p:cNvPr id="88078" name="Rectangle 22"/>
            <p:cNvSpPr>
              <a:spLocks noChangeArrowheads="1"/>
            </p:cNvSpPr>
            <p:nvPr/>
          </p:nvSpPr>
          <p:spPr bwMode="auto">
            <a:xfrm>
              <a:off x="3787" y="3067"/>
              <a:ext cx="681" cy="635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059" y="3113"/>
              <a:ext cx="13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!</a:t>
              </a:r>
            </a:p>
          </p:txBody>
        </p:sp>
      </p:grpSp>
      <p:pic>
        <p:nvPicPr>
          <p:cNvPr id="88075" name="Picture 25" descr="&amp;Zcy;&amp;iecy;&amp;lcy;&amp;iecy;&amp;ncy;&amp;acy;&amp;yacy; &amp;vcy;&amp;iecy;&amp;scy;&amp;ncy;&amp;acy; &amp;dcy;&amp;iecy;&amp;rcy;&amp;iecy;&amp;vcy;&amp;ocy;. &amp;Vcy;&amp;iecy;&amp;kcy;&amp;tcy;&amp;ocy;&amp;rcy;&amp;ncy;&amp;ycy;&amp;jcy; &amp;rcy;&amp;icy;&amp;scy;&amp;ucy;&amp;ncy;&amp;ocy;&amp;kcy;. &amp;Scy;&amp;tcy;&amp;ocy;&amp;kcy; &amp;Vcy;&amp;iecy;&amp;kcy;&amp;tcy;&amp;ocy;&amp;rcy; &amp;Scy;&amp;tcy;&amp;ocy;&amp;kcy;&amp;ocy;&amp;vcy;&amp;acy;&amp;yacy;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3" t="9052" r="6313" b="10092"/>
          <a:stretch>
            <a:fillRect/>
          </a:stretch>
        </p:blipFill>
        <p:spPr bwMode="auto">
          <a:xfrm>
            <a:off x="2339975" y="260350"/>
            <a:ext cx="2303463" cy="21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6" name="Picture 26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8C3BF"/>
              </a:clrFrom>
              <a:clrTo>
                <a:srgbClr val="C8C3BF">
                  <a:alpha val="0"/>
                </a:srgbClr>
              </a:clrTo>
            </a:clrChange>
          </a:blip>
          <a:srcRect l="6703" t="17159" r="12630" b="3787"/>
          <a:stretch>
            <a:fillRect/>
          </a:stretch>
        </p:blipFill>
        <p:spPr bwMode="auto">
          <a:xfrm>
            <a:off x="2627313" y="404813"/>
            <a:ext cx="611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7" name="Picture 27" descr="&amp;Scy;&amp;kcy;&amp;vcy;&amp;ocy;&amp;rcy;&amp;iecy;&amp;tscy; &amp;ncy;&amp;acy; &amp;zcy;&amp;iecy;&amp;mcy;&amp;lcy;&amp;ie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BC6C3"/>
              </a:clrFrom>
              <a:clrTo>
                <a:srgbClr val="CBC6C3">
                  <a:alpha val="0"/>
                </a:srgbClr>
              </a:clrTo>
            </a:clrChange>
          </a:blip>
          <a:srcRect l="12630" t="17159" r="6703" b="3787"/>
          <a:stretch>
            <a:fillRect/>
          </a:stretch>
        </p:blipFill>
        <p:spPr bwMode="auto">
          <a:xfrm>
            <a:off x="4211638" y="908050"/>
            <a:ext cx="611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1351E-6 L -0.27951 -0.29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47549E-8 L 0.18177 -0.0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9436 L 0.13003 -0.24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рава">
  <a:themeElements>
    <a:clrScheme name="3_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3_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6128"/>
      </a:hlink>
      <a:folHlink>
        <a:srgbClr val="4F6128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6128"/>
        </a:hlink>
        <a:folHlink>
          <a:srgbClr val="4F61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273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Alexandra Zeferino One</vt:lpstr>
      <vt:lpstr>Arial</vt:lpstr>
      <vt:lpstr>Arial Black</vt:lpstr>
      <vt:lpstr>Calibri</vt:lpstr>
      <vt:lpstr>Wingdings</vt:lpstr>
      <vt:lpstr>Тема Office</vt:lpstr>
      <vt:lpstr>4_Оформление по умолчанию</vt:lpstr>
      <vt:lpstr>3_Трава</vt:lpstr>
      <vt:lpstr>8_Тема Office</vt:lpstr>
      <vt:lpstr>4_Тема Office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21</cp:revision>
  <dcterms:created xsi:type="dcterms:W3CDTF">2020-03-09T16:24:18Z</dcterms:created>
  <dcterms:modified xsi:type="dcterms:W3CDTF">2020-05-13T18:13:09Z</dcterms:modified>
</cp:coreProperties>
</file>