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43"/>
    <a:srgbClr val="0066CC"/>
    <a:srgbClr val="370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9682-B266-4838-8288-ED334144840B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9801-381D-45FE-9376-C51A76112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slide" Target="slide9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5"/>
            <a:ext cx="7772400" cy="230425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>
                <a:ln w="11430"/>
                <a:solidFill>
                  <a:srgbClr val="86004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Інтерактивна вікторина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488832" cy="79208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66CC"/>
                </a:solidFill>
                <a:latin typeface="Georgia" panose="02040502050405020303" pitchFamily="18" charset="0"/>
              </a:rPr>
              <a:t>Образний зміст музики</a:t>
            </a:r>
            <a:endParaRPr lang="uk-UA" sz="4000" b="1" dirty="0">
              <a:solidFill>
                <a:srgbClr val="0066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06522" y="5894115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40708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«Не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струмок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, а море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тобі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ім</a:t>
            </a:r>
            <a:r>
              <a:rPr lang="en-US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’</a:t>
            </a:r>
            <a:r>
              <a:rPr lang="uk-UA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я». Про кого і чому так висловився Бетховен?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152062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Іоганн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Себастьян Бах</a:t>
            </a:r>
          </a:p>
          <a:p>
            <a:pPr algn="ctr"/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«Бах» в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перекладі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німецької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струмок</a:t>
            </a:r>
            <a:endParaRPr lang="ru-RU" sz="28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194" name="Picture 2" descr="http://www.culture-chel.ru/Storage/Image/PublicationItem/Image/big/2302/J%20S%20Bach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37" y="764704"/>
            <a:ext cx="3190875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15338" y="5877272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345972"/>
            <a:ext cx="8678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Видатний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вірменський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композитор.  У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якому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жанрі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найбільше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розкрився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талант?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відомі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вам твори  композитора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481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Арам Хачатурян</a:t>
            </a:r>
          </a:p>
          <a:p>
            <a:pPr algn="ctr"/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балет</a:t>
            </a:r>
          </a:p>
          <a:p>
            <a:pPr algn="ctr"/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32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Гаяне</a:t>
            </a:r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», «Спартак»</a:t>
            </a:r>
            <a:endParaRPr lang="ru-RU" sz="32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218" name="Picture 2" descr="http://www.bilettorg.ru/userfiles/image/pictures/000000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76" y="2661059"/>
            <a:ext cx="2819400" cy="382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68706" y="5877272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20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Він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писав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свої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романси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 слова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Пушкіна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Жуковського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Лермонтова.Назвіть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композитора і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відомі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романси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69587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Сергій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Рахманінов</a:t>
            </a:r>
            <a:endParaRPr lang="ru-RU" sz="2800" b="1" dirty="0" smtClean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Весняні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води»</a:t>
            </a:r>
          </a:p>
          <a:p>
            <a:pPr algn="ctr"/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Острівець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</a:t>
            </a:r>
            <a:endParaRPr lang="ru-RU" sz="28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42" name="Picture 2" descr="http://img0.liveinternet.ru/images/attach/c/8/99/260/99260146_44288816_rahmaninovg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23872"/>
            <a:ext cx="2857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2259874" y="1989274"/>
            <a:ext cx="3780000" cy="3780000"/>
            <a:chOff x="2714612" y="3143248"/>
            <a:chExt cx="2268000" cy="2268000"/>
          </a:xfrm>
        </p:grpSpPr>
        <p:grpSp>
          <p:nvGrpSpPr>
            <p:cNvPr id="32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6-конечная звезда 3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Равнобедренный треугольник 3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Кольцо 12"/>
          <p:cNvSpPr>
            <a:spLocks noChangeAspect="1"/>
          </p:cNvSpPr>
          <p:nvPr/>
        </p:nvSpPr>
        <p:spPr>
          <a:xfrm>
            <a:off x="1629876" y="1296948"/>
            <a:ext cx="5040000" cy="5040000"/>
          </a:xfrm>
          <a:prstGeom prst="donut">
            <a:avLst>
              <a:gd name="adj" fmla="val 3966"/>
            </a:avLst>
          </a:prstGeom>
          <a:solidFill>
            <a:srgbClr val="370FB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5877125" y="1419198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3816246" y="6088358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989559" y="3002230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5768549" y="5541950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>
            <a:hlinkClick r:id="rId7" action="ppaction://hlinksldjump"/>
          </p:cNvPr>
          <p:cNvSpPr/>
          <p:nvPr/>
        </p:nvSpPr>
        <p:spPr>
          <a:xfrm>
            <a:off x="3756236" y="833683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hlinkClick r:id="rId8" action="ppaction://hlinksldjump"/>
          </p:cNvPr>
          <p:cNvSpPr/>
          <p:nvPr/>
        </p:nvSpPr>
        <p:spPr>
          <a:xfrm>
            <a:off x="1909954" y="5664343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Прямоугольник 21">
            <a:hlinkClick r:id="rId9" action="ppaction://hlinksldjump"/>
          </p:cNvPr>
          <p:cNvSpPr/>
          <p:nvPr/>
        </p:nvSpPr>
        <p:spPr>
          <a:xfrm>
            <a:off x="1630677" y="1560192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hlinkClick r:id="rId10" action="ppaction://hlinksldjump"/>
          </p:cNvPr>
          <p:cNvSpPr/>
          <p:nvPr/>
        </p:nvSpPr>
        <p:spPr>
          <a:xfrm>
            <a:off x="6649268" y="2919403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>
            <a:hlinkClick r:id="rId11" action="ppaction://hlinksldjump"/>
          </p:cNvPr>
          <p:cNvSpPr/>
          <p:nvPr/>
        </p:nvSpPr>
        <p:spPr>
          <a:xfrm>
            <a:off x="1140156" y="4531209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>
            <a:hlinkClick r:id="rId12" action="ppaction://hlinksldjump"/>
          </p:cNvPr>
          <p:cNvSpPr/>
          <p:nvPr/>
        </p:nvSpPr>
        <p:spPr>
          <a:xfrm>
            <a:off x="6514797" y="4375407"/>
            <a:ext cx="72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30" name="Группа 29"/>
          <p:cNvGrpSpPr>
            <a:grpSpLocks noChangeAspect="1"/>
          </p:cNvGrpSpPr>
          <p:nvPr/>
        </p:nvGrpSpPr>
        <p:grpSpPr>
          <a:xfrm>
            <a:off x="2226236" y="1967790"/>
            <a:ext cx="3780000" cy="3780000"/>
            <a:chOff x="2714612" y="3143248"/>
            <a:chExt cx="2268000" cy="226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6-конечная звезда 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Равнобедренный треугольник 25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 rot="9918713">
            <a:off x="2226236" y="1976822"/>
            <a:ext cx="3780000" cy="3780000"/>
            <a:chOff x="2714612" y="3143248"/>
            <a:chExt cx="2268000" cy="2268000"/>
          </a:xfrm>
        </p:grpSpPr>
        <p:grpSp>
          <p:nvGrpSpPr>
            <p:cNvPr id="37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6-конечная звезда 3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Равнобедренный треугольник 37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>
            <a:grpSpLocks noChangeAspect="1"/>
          </p:cNvGrpSpPr>
          <p:nvPr/>
        </p:nvGrpSpPr>
        <p:grpSpPr>
          <a:xfrm rot="4637037">
            <a:off x="2259874" y="1989274"/>
            <a:ext cx="3780000" cy="3780000"/>
            <a:chOff x="2714612" y="3143248"/>
            <a:chExt cx="2268000" cy="2268000"/>
          </a:xfrm>
        </p:grpSpPr>
        <p:grpSp>
          <p:nvGrpSpPr>
            <p:cNvPr id="42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6-конечная звезда 4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Равнобедренный треугольник 4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>
            <a:grpSpLocks noChangeAspect="1"/>
          </p:cNvGrpSpPr>
          <p:nvPr/>
        </p:nvGrpSpPr>
        <p:grpSpPr>
          <a:xfrm rot="14998532">
            <a:off x="2245323" y="1952118"/>
            <a:ext cx="3780000" cy="3780000"/>
            <a:chOff x="2714612" y="3143248"/>
            <a:chExt cx="2268000" cy="2268000"/>
          </a:xfrm>
        </p:grpSpPr>
        <p:grpSp>
          <p:nvGrpSpPr>
            <p:cNvPr id="52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6-конечная звезда 5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Равнобедренный треугольник 5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>
            <a:grpSpLocks noChangeAspect="1"/>
          </p:cNvGrpSpPr>
          <p:nvPr/>
        </p:nvGrpSpPr>
        <p:grpSpPr>
          <a:xfrm rot="17904799">
            <a:off x="2226236" y="1952118"/>
            <a:ext cx="3780000" cy="3780000"/>
            <a:chOff x="2714612" y="3143248"/>
            <a:chExt cx="2268000" cy="2268000"/>
          </a:xfrm>
        </p:grpSpPr>
        <p:grpSp>
          <p:nvGrpSpPr>
            <p:cNvPr id="57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6-конечная звезда 5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Равнобедренный треугольник 57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>
            <a:grpSpLocks noChangeAspect="1"/>
          </p:cNvGrpSpPr>
          <p:nvPr/>
        </p:nvGrpSpPr>
        <p:grpSpPr>
          <a:xfrm rot="20248576">
            <a:off x="2225703" y="1981156"/>
            <a:ext cx="3780000" cy="3780000"/>
            <a:chOff x="2714612" y="3143248"/>
            <a:chExt cx="2268000" cy="2268000"/>
          </a:xfrm>
        </p:grpSpPr>
        <p:grpSp>
          <p:nvGrpSpPr>
            <p:cNvPr id="62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6-конечная звезда 6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Равнобедренный треугольник 6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>
            <a:grpSpLocks noChangeAspect="1"/>
          </p:cNvGrpSpPr>
          <p:nvPr/>
        </p:nvGrpSpPr>
        <p:grpSpPr>
          <a:xfrm rot="7142587">
            <a:off x="2225701" y="1976822"/>
            <a:ext cx="3780000" cy="3780000"/>
            <a:chOff x="2714612" y="3143248"/>
            <a:chExt cx="2268000" cy="2268000"/>
          </a:xfrm>
        </p:grpSpPr>
        <p:grpSp>
          <p:nvGrpSpPr>
            <p:cNvPr id="67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6-конечная звезда 6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8" name="Равнобедренный треугольник 67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>
            <a:grpSpLocks noChangeAspect="1"/>
          </p:cNvGrpSpPr>
          <p:nvPr/>
        </p:nvGrpSpPr>
        <p:grpSpPr>
          <a:xfrm rot="11414887">
            <a:off x="2225702" y="1998601"/>
            <a:ext cx="3780000" cy="3780000"/>
            <a:chOff x="2714612" y="3143248"/>
            <a:chExt cx="2268000" cy="2268000"/>
          </a:xfrm>
        </p:grpSpPr>
        <p:grpSp>
          <p:nvGrpSpPr>
            <p:cNvPr id="77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6-конечная звезда 7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8" name="Равнобедренный треугольник 77"/>
            <p:cNvSpPr/>
            <p:nvPr/>
          </p:nvSpPr>
          <p:spPr>
            <a:xfrm rot="3977312">
              <a:off x="4501955" y="3693427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>
            <a:grpSpLocks noChangeAspect="1"/>
          </p:cNvGrpSpPr>
          <p:nvPr/>
        </p:nvGrpSpPr>
        <p:grpSpPr>
          <a:xfrm rot="13315544">
            <a:off x="2254289" y="1976823"/>
            <a:ext cx="3780000" cy="3780000"/>
            <a:chOff x="2714612" y="3143248"/>
            <a:chExt cx="2268000" cy="2268000"/>
          </a:xfrm>
        </p:grpSpPr>
        <p:grpSp>
          <p:nvGrpSpPr>
            <p:cNvPr id="72" name="Группа 5"/>
            <p:cNvGrpSpPr/>
            <p:nvPr/>
          </p:nvGrpSpPr>
          <p:grpSpPr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6-конечная звезда 7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3" name="Равнобедренный треугольник 72"/>
            <p:cNvSpPr/>
            <p:nvPr/>
          </p:nvSpPr>
          <p:spPr>
            <a:xfrm rot="3695201">
              <a:off x="4524850" y="3694911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13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zhiganie_ng_ogonkov-zv_ehffe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1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2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15338" y="5877272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8176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автора 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відому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оперу,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створену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за мотивами п</a:t>
            </a:r>
            <a:r>
              <a:rPr lang="en-US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’</a:t>
            </a:r>
            <a:r>
              <a:rPr lang="uk-UA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єси</a:t>
            </a:r>
            <a:r>
              <a:rPr lang="uk-UA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І.Котляревського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544" y="5157192"/>
            <a:ext cx="589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Микола</a:t>
            </a:r>
            <a:r>
              <a:rPr lang="ru-RU" sz="36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Лисенко</a:t>
            </a:r>
            <a:endParaRPr lang="ru-RU" sz="3600" b="1" dirty="0" smtClean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«Наталка Полтавка»</a:t>
            </a:r>
            <a:endParaRPr lang="ru-RU" sz="36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http://www.whopopular.com/content/personimages/o13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1872208" cy="2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04994" y="5877272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332656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композитора-романтика і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твір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написаний на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вірші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Й.-В. Гете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17" y="5582808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Франц-Петер Шуберт</a:t>
            </a:r>
          </a:p>
          <a:p>
            <a:pPr algn="ctr"/>
            <a:r>
              <a:rPr lang="ru-RU" sz="32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балада</a:t>
            </a:r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</a:t>
            </a:r>
            <a:r>
              <a:rPr lang="ru-RU" sz="32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Лісовий</a:t>
            </a:r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цар</a:t>
            </a:r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</a:t>
            </a:r>
            <a:endParaRPr lang="ru-RU" sz="32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http://www.bbc.co.uk/blogs/radio3/schub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1232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53466" y="5877272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6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видатного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польського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композитора.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Який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музичний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інструмент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був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улюбленим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027" y="5277106"/>
            <a:ext cx="574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Фридерік</a:t>
            </a:r>
            <a:r>
              <a:rPr lang="ru-RU" sz="36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Шопен</a:t>
            </a:r>
          </a:p>
          <a:p>
            <a:pPr algn="ctr"/>
            <a:r>
              <a:rPr lang="ru-RU" sz="36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фортепіано</a:t>
            </a:r>
            <a:endParaRPr lang="ru-RU" sz="36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 descr="http://cs410321.vk.me/v410321976/177/tx6aXCTnu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69" y="1988840"/>
            <a:ext cx="2022075" cy="29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15338" y="5931254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286777"/>
            <a:ext cx="8750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називають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Славетний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син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Угорщини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».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Хто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він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Які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твори композитора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знаєте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91" y="3429000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Ференц</a:t>
            </a:r>
            <a:r>
              <a:rPr lang="ru-RU" sz="32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Ліст</a:t>
            </a:r>
            <a:endParaRPr lang="ru-RU" sz="3200" b="1" dirty="0" smtClean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Рапсодії</a:t>
            </a:r>
            <a:endParaRPr lang="ru-RU" sz="32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 descr="http://img0.liveinternet.ru/images/attach/c/2/67/915/67915044_1292439412_li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8"/>
          <a:stretch/>
        </p:blipFill>
        <p:spPr bwMode="auto">
          <a:xfrm>
            <a:off x="4283968" y="2069029"/>
            <a:ext cx="3678213" cy="36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15338" y="5877272"/>
            <a:ext cx="714380" cy="642942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твір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назвали «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Найзагадковішим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твором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ХХ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століття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».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композитора і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твір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74054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Моріс </a:t>
            </a:r>
            <a:r>
              <a:rPr lang="uk-UA" sz="36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Равель</a:t>
            </a:r>
            <a:endParaRPr lang="uk-UA" sz="3600" b="1" dirty="0" smtClean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«Болеро»</a:t>
            </a:r>
            <a:endParaRPr lang="uk-UA" sz="3600" b="1" dirty="0" smtClean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http://www.boulderbrass.org/images/Pictures/Rav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97567"/>
            <a:ext cx="3360415" cy="43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15338" y="5877272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271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людина-епоха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».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композитора.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Яким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подіям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присвячені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його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твори? </a:t>
            </a:r>
          </a:p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Назви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найбільш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відомий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твір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48" y="2958453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Дмитро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Шостакович </a:t>
            </a:r>
          </a:p>
          <a:p>
            <a:pPr algn="ctr"/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події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Великої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Вітчизняної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війни</a:t>
            </a:r>
            <a:endParaRPr lang="ru-RU" sz="2800" b="1" dirty="0" smtClean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Сьома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симфонія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(«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Ленінградська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»)</a:t>
            </a:r>
            <a:endParaRPr lang="ru-RU" sz="28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146" name="Picture 2" descr="http://burdelov.narod.ru/Musik/Foto/Shostakov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1494"/>
            <a:ext cx="30575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>
              <a:snd r:embed="rId3" name="zazhiganie_ng_ogonkov-zv_ehffekt.wav"/>
            </a:hlinkClick>
          </p:cNvPr>
          <p:cNvSpPr/>
          <p:nvPr/>
        </p:nvSpPr>
        <p:spPr>
          <a:xfrm>
            <a:off x="8215338" y="5715016"/>
            <a:ext cx="714380" cy="642942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606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Він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сучасник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Великої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Французької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революції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sz="32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Назвіть</a:t>
            </a:r>
            <a:r>
              <a:rPr lang="ru-RU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композитора. Яку увертюру  ми </a:t>
            </a:r>
            <a:r>
              <a:rPr lang="uk-UA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слухали на уроці ?</a:t>
            </a:r>
            <a:endParaRPr lang="ru-RU" sz="32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1008"/>
            <a:ext cx="4626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Людвіг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ван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Бетховен</a:t>
            </a:r>
          </a:p>
          <a:p>
            <a:pPr algn="ctr"/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Увертюра «</a:t>
            </a:r>
            <a:r>
              <a:rPr lang="ru-RU" sz="2800" b="1" dirty="0" err="1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Егмонт</a:t>
            </a:r>
            <a:r>
              <a:rPr lang="ru-RU" sz="2800" b="1" dirty="0" smtClean="0">
                <a:solidFill>
                  <a:srgbClr val="860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</a:t>
            </a:r>
            <a:endParaRPr lang="ru-RU" sz="2800" b="1" dirty="0">
              <a:solidFill>
                <a:srgbClr val="860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170" name="Picture 2" descr="http://radiuscity.ru/files/articles/issue164/article2177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2289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241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Інтерактивна вікторина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Відлуння епох у музичному мистецтві</dc:title>
  <dc:creator>Грицина О.М.</dc:creator>
  <cp:lastModifiedBy>Грицина О.М.</cp:lastModifiedBy>
  <cp:revision>119</cp:revision>
  <dcterms:created xsi:type="dcterms:W3CDTF">2010-02-03T07:55:35Z</dcterms:created>
  <dcterms:modified xsi:type="dcterms:W3CDTF">2014-01-17T21:43:58Z</dcterms:modified>
</cp:coreProperties>
</file>