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9" r:id="rId4"/>
    <p:sldId id="257" r:id="rId5"/>
    <p:sldId id="262" r:id="rId6"/>
    <p:sldId id="261" r:id="rId7"/>
    <p:sldId id="265" r:id="rId8"/>
    <p:sldId id="263" r:id="rId9"/>
    <p:sldId id="260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343347F-8481-473F-B8B5-0F9890D5E67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448B2AD-0FA7-4F6D-9890-631DAC1AC1EF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347F-8481-473F-B8B5-0F9890D5E67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B2AD-0FA7-4F6D-9890-631DAC1AC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347F-8481-473F-B8B5-0F9890D5E67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B2AD-0FA7-4F6D-9890-631DAC1AC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347F-8481-473F-B8B5-0F9890D5E67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B2AD-0FA7-4F6D-9890-631DAC1AC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347F-8481-473F-B8B5-0F9890D5E67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B2AD-0FA7-4F6D-9890-631DAC1AC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347F-8481-473F-B8B5-0F9890D5E67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B2AD-0FA7-4F6D-9890-631DAC1AC1E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347F-8481-473F-B8B5-0F9890D5E67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B2AD-0FA7-4F6D-9890-631DAC1AC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347F-8481-473F-B8B5-0F9890D5E67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B2AD-0FA7-4F6D-9890-631DAC1AC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347F-8481-473F-B8B5-0F9890D5E67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B2AD-0FA7-4F6D-9890-631DAC1AC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347F-8481-473F-B8B5-0F9890D5E67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B2AD-0FA7-4F6D-9890-631DAC1AC1EF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347F-8481-473F-B8B5-0F9890D5E67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B2AD-0FA7-4F6D-9890-631DAC1AC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343347F-8481-473F-B8B5-0F9890D5E67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448B2AD-0FA7-4F6D-9890-631DAC1AC1E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1" y="2708476"/>
            <a:ext cx="3672408" cy="1702160"/>
          </a:xfrm>
        </p:spPr>
        <p:txBody>
          <a:bodyPr>
            <a:normAutofit fontScale="90000"/>
          </a:bodyPr>
          <a:lstStyle/>
          <a:p>
            <a:r>
              <a:rPr lang="uk-UA" sz="5600" b="1" dirty="0" smtClean="0"/>
              <a:t>Атрибути </a:t>
            </a:r>
            <a:r>
              <a:rPr lang="uk-UA" sz="5300" b="1" dirty="0" smtClean="0"/>
              <a:t>мистецтва</a:t>
            </a:r>
            <a:r>
              <a:rPr lang="uk-UA" sz="5600" b="1" dirty="0" smtClean="0"/>
              <a:t> 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Передача фактури засобами образотворчого мистецтва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90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637" y="764704"/>
            <a:ext cx="9144000" cy="52565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600" b="1" dirty="0" smtClean="0"/>
              <a:t>Шедеври жанру:</a:t>
            </a:r>
          </a:p>
          <a:p>
            <a:pPr algn="ctr"/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b="1" dirty="0" smtClean="0"/>
              <a:t>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Жан-Батист </a:t>
            </a:r>
            <a:r>
              <a:rPr lang="uk-UA" b="1" dirty="0" err="1" smtClean="0">
                <a:solidFill>
                  <a:schemeClr val="accent1">
                    <a:lumMod val="50000"/>
                  </a:schemeClr>
                </a:solidFill>
              </a:rPr>
              <a:t>Шарден</a:t>
            </a:r>
            <a:endParaRPr lang="uk-UA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(2.11.1699 — 6.12.1779)</a:t>
            </a:r>
            <a:endParaRPr lang="uk-UA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uk-UA" sz="2400" dirty="0"/>
          </a:p>
          <a:p>
            <a:pPr algn="ctr"/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9710" y="3725737"/>
            <a:ext cx="50405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  </a:t>
            </a:r>
            <a:r>
              <a:rPr lang="uk-UA" sz="2400" dirty="0"/>
              <a:t>Ф</a:t>
            </a:r>
            <a:r>
              <a:rPr lang="uk-UA" sz="2400" dirty="0" smtClean="0"/>
              <a:t>ранцузький художник доби Просвітництва, представник реалізму. Малював </a:t>
            </a:r>
            <a:r>
              <a:rPr lang="uk-UA" sz="2400" dirty="0"/>
              <a:t>жанрові композиції, декілька портретів, </a:t>
            </a:r>
            <a:r>
              <a:rPr lang="uk-UA" sz="2400" dirty="0" smtClean="0"/>
              <a:t>натюрморти.</a:t>
            </a:r>
            <a:endParaRPr lang="uk-UA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0" y="-232833"/>
            <a:ext cx="5393433" cy="70436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81" y="0"/>
            <a:ext cx="8648512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8412" y="-76912"/>
            <a:ext cx="11296803" cy="69051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1225" y="-422862"/>
            <a:ext cx="15879615" cy="742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4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31440"/>
            <a:ext cx="9144000" cy="3096344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Виконуймо </a:t>
            </a:r>
            <a:r>
              <a:rPr lang="en-US" sz="3600" b="1" dirty="0" smtClean="0"/>
              <a:t>c</a:t>
            </a:r>
            <a:r>
              <a:rPr lang="uk-UA" sz="3600" b="1" dirty="0" err="1" smtClean="0"/>
              <a:t>амостійну</a:t>
            </a:r>
            <a:r>
              <a:rPr lang="uk-UA" sz="3600" b="1" dirty="0" smtClean="0"/>
              <a:t> роботу</a:t>
            </a:r>
            <a:r>
              <a:rPr lang="uk-UA" sz="3600" b="1" dirty="0" smtClean="0"/>
              <a:t>:</a:t>
            </a: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b="1" dirty="0" smtClean="0"/>
              <a:t> </a:t>
            </a:r>
            <a:r>
              <a:rPr lang="uk-UA" sz="2400" dirty="0" smtClean="0"/>
              <a:t>Створення натюрморту з атрибутами мистецтва</a:t>
            </a:r>
            <a:br>
              <a:rPr lang="uk-UA" sz="24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623887"/>
            <a:ext cx="4675383" cy="490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3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024744" cy="1143000"/>
          </a:xfrm>
        </p:spPr>
        <p:txBody>
          <a:bodyPr/>
          <a:lstStyle/>
          <a:p>
            <a:r>
              <a:rPr lang="uk-UA" dirty="0" smtClean="0"/>
              <a:t>Атрибути -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84784"/>
            <a:ext cx="7344816" cy="3508977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х</a:t>
            </a:r>
            <a:r>
              <a:rPr lang="uk-UA" dirty="0" smtClean="0">
                <a:solidFill>
                  <a:schemeClr val="tx1"/>
                </a:solidFill>
              </a:rPr>
              <a:t>арактерні речові ознаки. </a:t>
            </a:r>
            <a:r>
              <a:rPr lang="uk-UA" dirty="0">
                <a:solidFill>
                  <a:schemeClr val="tx1"/>
                </a:solidFill>
              </a:rPr>
              <a:t>Т</a:t>
            </a:r>
            <a:r>
              <a:rPr lang="uk-UA" dirty="0" smtClean="0">
                <a:solidFill>
                  <a:schemeClr val="tx1"/>
                </a:solidFill>
              </a:rPr>
              <a:t>обто ті речі, за якими можна визначити професію людини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37" y="2447122"/>
            <a:ext cx="4066661" cy="40666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109" y="2415198"/>
            <a:ext cx="4732115" cy="40666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343" y="2415198"/>
            <a:ext cx="5320099" cy="41042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490" y="2347464"/>
            <a:ext cx="5331952" cy="418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6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6700" y="908720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      У натюрморті майстру дуже важливо передати матеріальність атрибутів, тобто предметів зі скла, металу, шкіри, пластмаси, а також домогтися «живості» зображення натури. </a:t>
            </a:r>
          </a:p>
          <a:p>
            <a:r>
              <a:rPr lang="uk-UA" sz="2400" dirty="0"/>
              <a:t> </a:t>
            </a:r>
            <a:r>
              <a:rPr lang="uk-UA" sz="2400" dirty="0" smtClean="0"/>
              <a:t>     За допомогою різних відтінків кольору, світлотіні художник передає форму й </a:t>
            </a:r>
            <a:r>
              <a:rPr lang="uk-UA" sz="2400" dirty="0"/>
              <a:t>об’єм</a:t>
            </a:r>
            <a:r>
              <a:rPr lang="uk-UA" sz="2400" dirty="0" smtClean="0"/>
              <a:t>.</a:t>
            </a:r>
          </a:p>
          <a:p>
            <a:r>
              <a:rPr lang="uk-UA" sz="2400" dirty="0"/>
              <a:t> </a:t>
            </a:r>
            <a:r>
              <a:rPr lang="uk-UA" sz="2400" dirty="0" smtClean="0"/>
              <a:t>    </a:t>
            </a:r>
            <a:r>
              <a:rPr lang="uk-UA" sz="2400" dirty="0"/>
              <a:t>Щоб яскраво й </a:t>
            </a:r>
            <a:r>
              <a:rPr lang="uk-UA" sz="2400" dirty="0" err="1"/>
              <a:t>емоційно</a:t>
            </a:r>
            <a:r>
              <a:rPr lang="uk-UA" sz="2400" dirty="0"/>
              <a:t> передати фактуру й текстуру різних предметів, необхідно використовувати закони зображення предметів у просторі, закони лінійної й повітряної перспективи, </a:t>
            </a:r>
            <a:r>
              <a:rPr lang="uk-UA" sz="2400" dirty="0" smtClean="0"/>
              <a:t>їх тональність, пластичні матеріали – олія, акрил, гуаш, мазки – широкі, рельєфні, суха та мокра кисть, рефлекси, трохи збільшений масштаб першого плану…</a:t>
            </a:r>
          </a:p>
          <a:p>
            <a:endParaRPr lang="uk-UA" sz="2400" dirty="0"/>
          </a:p>
        </p:txBody>
      </p:sp>
      <p:sp>
        <p:nvSpPr>
          <p:cNvPr id="3" name="Объект 3"/>
          <p:cNvSpPr txBox="1">
            <a:spLocks/>
          </p:cNvSpPr>
          <p:nvPr/>
        </p:nvSpPr>
        <p:spPr>
          <a:xfrm>
            <a:off x="4645152" y="2313431"/>
            <a:ext cx="3419856" cy="34930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928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24744" cy="1143000"/>
          </a:xfrm>
        </p:spPr>
        <p:txBody>
          <a:bodyPr/>
          <a:lstStyle/>
          <a:p>
            <a:r>
              <a:rPr lang="ru-RU" dirty="0" smtClean="0"/>
              <a:t>Фактура  -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12776"/>
            <a:ext cx="6777317" cy="4392488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це характер поверхні предмета, що визначається властивостями матеріалу, з якого він виконаний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та способом його обробки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сприймаємо візуально - як вона відбиває або поглинає світло, а також </a:t>
            </a:r>
            <a:r>
              <a:rPr lang="uk-UA" dirty="0" err="1" smtClean="0">
                <a:solidFill>
                  <a:schemeClr val="tx1"/>
                </a:solidFill>
              </a:rPr>
              <a:t>дотиково</a:t>
            </a:r>
            <a:r>
              <a:rPr lang="uk-UA" dirty="0" smtClean="0">
                <a:solidFill>
                  <a:schemeClr val="tx1"/>
                </a:solidFill>
              </a:rPr>
              <a:t> - проводячи рукою по предмету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фактура - виключно зовнішня характеристика, поверхня предмета та/чи матеріалу, </a:t>
            </a:r>
            <a:r>
              <a:rPr lang="uk-UA" i="1" dirty="0" smtClean="0">
                <a:solidFill>
                  <a:schemeClr val="bg2">
                    <a:lumMod val="50000"/>
                  </a:schemeClr>
                </a:solidFill>
              </a:rPr>
              <a:t>рельєф</a:t>
            </a:r>
            <a:r>
              <a:rPr lang="uk-UA" dirty="0" smtClean="0"/>
              <a:t>: </a:t>
            </a:r>
            <a:r>
              <a:rPr lang="uk-UA" dirty="0" smtClean="0">
                <a:solidFill>
                  <a:schemeClr val="tx1"/>
                </a:solidFill>
              </a:rPr>
              <a:t>ребриста, гладка тощо</a:t>
            </a:r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6414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99270"/>
            <a:ext cx="6768752" cy="5221986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86144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Текстура - 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з</a:t>
            </a:r>
            <a:r>
              <a:rPr lang="uk-UA" dirty="0" smtClean="0">
                <a:solidFill>
                  <a:schemeClr val="tx1"/>
                </a:solidFill>
              </a:rPr>
              <a:t>овнішні ознаки структури матеріалу, з якого предмет виготовлено, що можна виявити на поверхні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(рисунок, колір). </a:t>
            </a:r>
            <a:r>
              <a:rPr lang="uk-UA" dirty="0" smtClean="0">
                <a:solidFill>
                  <a:schemeClr val="tx1"/>
                </a:solidFill>
              </a:rPr>
              <a:t>Тобто, поглянувши чи доторкнувшись, ми можемо визначити, який перед нами матеріал: дерево, метал, скло,  бетон, пластик.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7338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5832648" cy="5978464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9532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-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характеристика внутрішньої будови матеріалу з якого виготовлено предмет, тобто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- матеріал зсередини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08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7092280" cy="4654309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39002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197</TotalTime>
  <Words>267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Остин</vt:lpstr>
      <vt:lpstr>Атрибути мистецтва  </vt:lpstr>
      <vt:lpstr>Атрибути -</vt:lpstr>
      <vt:lpstr>Презентация PowerPoint</vt:lpstr>
      <vt:lpstr>Фактура  - </vt:lpstr>
      <vt:lpstr>Презентация PowerPoint</vt:lpstr>
      <vt:lpstr>Текстура - </vt:lpstr>
      <vt:lpstr>Презентация PowerPoint</vt:lpstr>
      <vt:lpstr>Структура -</vt:lpstr>
      <vt:lpstr>Презентация PowerPoint</vt:lpstr>
      <vt:lpstr>Презентация PowerPoint</vt:lpstr>
      <vt:lpstr>Виконуймо cамостійну роботу:  Створення натюрморту з атрибутами мистецтва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Атрибути мистецтва  в натюрморті</dc:title>
  <dc:creator>topik</dc:creator>
  <cp:lastModifiedBy>Oskar</cp:lastModifiedBy>
  <cp:revision>17</cp:revision>
  <dcterms:created xsi:type="dcterms:W3CDTF">2019-02-28T05:54:22Z</dcterms:created>
  <dcterms:modified xsi:type="dcterms:W3CDTF">2020-03-19T18:05:44Z</dcterms:modified>
</cp:coreProperties>
</file>