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19"/>
  </p:handoutMasterIdLst>
  <p:sldIdLst>
    <p:sldId id="256" r:id="rId2"/>
    <p:sldId id="257" r:id="rId3"/>
    <p:sldId id="270" r:id="rId4"/>
    <p:sldId id="259" r:id="rId5"/>
    <p:sldId id="294" r:id="rId6"/>
    <p:sldId id="269" r:id="rId7"/>
    <p:sldId id="264" r:id="rId8"/>
    <p:sldId id="277" r:id="rId9"/>
    <p:sldId id="293" r:id="rId10"/>
    <p:sldId id="280" r:id="rId11"/>
    <p:sldId id="285" r:id="rId12"/>
    <p:sldId id="292" r:id="rId13"/>
    <p:sldId id="291" r:id="rId14"/>
    <p:sldId id="297" r:id="rId15"/>
    <p:sldId id="295" r:id="rId16"/>
    <p:sldId id="298" r:id="rId17"/>
    <p:sldId id="296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FF"/>
    <a:srgbClr val="9900FF"/>
    <a:srgbClr val="CC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6372" autoAdjust="0"/>
    <p:restoredTop sz="94660"/>
  </p:normalViewPr>
  <p:slideViewPr>
    <p:cSldViewPr>
      <p:cViewPr varScale="1">
        <p:scale>
          <a:sx n="65" d="100"/>
          <a:sy n="65" d="100"/>
        </p:scale>
        <p:origin x="-96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6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044E3A-978D-4122-A723-75E147993680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3AA00-75E4-4FC7-9948-5931A1F4CB94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4200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23526-7707-498A-B3A8-BC4EDAA2C55A}" type="datetimeFigureOut">
              <a:rPr lang="ru-RU" smtClean="0"/>
              <a:pPr>
                <a:defRPr/>
              </a:pPr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C6DD2-57D0-469D-937F-DFC989B08283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14471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417D5-58F3-41C2-AC66-EA45CE70AAD9}" type="datetimeFigureOut">
              <a:rPr lang="ru-RU" smtClean="0"/>
              <a:pPr>
                <a:defRPr/>
              </a:pPr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61214-903A-49B2-AA03-B149595FA999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925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C3027-7D7B-4266-B4F0-14955DA5CBF9}" type="datetimeFigureOut">
              <a:rPr lang="ru-RU" smtClean="0"/>
              <a:pPr>
                <a:defRPr/>
              </a:pPr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CB0DD-FD93-458D-B114-053D54E66E7F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91611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C7C35-29C8-44AA-BA3A-770B9DB3954A}" type="datetimeFigureOut">
              <a:rPr lang="ru-RU" smtClean="0"/>
              <a:pPr>
                <a:defRPr/>
              </a:pPr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716BC-645C-437A-A810-9E4EE835FE96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55994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17E3C-0160-4D00-BE25-1F0FBE1A7EEF}" type="datetimeFigureOut">
              <a:rPr lang="ru-RU" smtClean="0"/>
              <a:pPr>
                <a:defRPr/>
              </a:pPr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EA444-6E40-4908-8C0E-1E89F2FDD00B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50368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6DDBA-3D1C-4536-B961-D01534A823B8}" type="datetimeFigureOut">
              <a:rPr lang="ru-RU" smtClean="0"/>
              <a:pPr>
                <a:defRPr/>
              </a:pPr>
              <a:t>23.03.2019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6CE71-E52F-4837-9EF1-205597A6389E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46817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BACE3-A500-409D-BC48-0D50624E5DF5}" type="datetimeFigureOut">
              <a:rPr lang="ru-RU" smtClean="0"/>
              <a:pPr>
                <a:defRPr/>
              </a:pPr>
              <a:t>23.03.2019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C5DD3-49AB-4279-91B6-1EE0D2B8D671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2192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14675-2559-451A-8C95-6DB81A129218}" type="datetimeFigureOut">
              <a:rPr lang="ru-RU" smtClean="0"/>
              <a:pPr>
                <a:defRPr/>
              </a:pPr>
              <a:t>23.03.2019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7691A-DFB6-4FE8-B62E-B9B93E4C7A77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86086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864E2-C609-4221-9FD9-F8B4EFE28D86}" type="datetimeFigureOut">
              <a:rPr lang="ru-RU" smtClean="0"/>
              <a:pPr>
                <a:defRPr/>
              </a:pPr>
              <a:t>23.03.2019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3F2CB-381E-477E-8914-BBD9D144F278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8090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EDC59-CB52-48B7-B364-B53D25C09CEB}" type="datetimeFigureOut">
              <a:rPr lang="ru-RU" smtClean="0"/>
              <a:pPr>
                <a:defRPr/>
              </a:pPr>
              <a:t>23.03.2019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2650D-F98D-4827-B0BB-A496F859F79D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62911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7BC72-95A2-49C3-9713-3515FA4BD1EA}" type="datetimeFigureOut">
              <a:rPr lang="ru-RU" smtClean="0"/>
              <a:pPr>
                <a:defRPr/>
              </a:pPr>
              <a:t>23.03.2019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CE072-2C8E-4E01-9F08-E6C24D9CB742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18020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 descr="физика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03F970-6FF1-4F4A-ABE3-4063CFD3FC1C}" type="datetimeFigureOut">
              <a:rPr lang="ru-RU" smtClean="0"/>
              <a:pPr>
                <a:defRPr/>
              </a:pPr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F6801C-7075-49E7-AD90-1DA9D9CFA24B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428728" y="214290"/>
            <a:ext cx="6705096" cy="1124744"/>
          </a:xfrm>
        </p:spPr>
        <p:txBody>
          <a:bodyPr/>
          <a:lstStyle/>
          <a:p>
            <a:pPr>
              <a:defRPr/>
            </a:pPr>
            <a:r>
              <a:rPr lang="uk-UA" sz="4000" i="1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/>
            </a:r>
            <a:br>
              <a:rPr lang="uk-UA" sz="4000" i="1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</a:br>
            <a:r>
              <a:rPr lang="uk-UA" sz="4000" i="1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З досвіду роботи</a:t>
            </a:r>
            <a:br>
              <a:rPr lang="uk-UA" sz="4000" i="1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</a:br>
            <a:r>
              <a:rPr lang="uk-UA" sz="4000" i="1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вчителя української мови та </a:t>
            </a:r>
            <a:br>
              <a:rPr lang="uk-UA" sz="4000" i="1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</a:br>
            <a:r>
              <a:rPr lang="uk-UA" sz="4000" i="1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літератури</a:t>
            </a:r>
            <a:endParaRPr lang="ru-RU" sz="4000" i="1" dirty="0"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3607" y="1643045"/>
            <a:ext cx="5187915" cy="30469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uk-UA" sz="48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4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Остап</a:t>
            </a:r>
            <a:r>
              <a:rPr lang="en-US" sz="4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4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юк </a:t>
            </a:r>
          </a:p>
          <a:p>
            <a:pPr algn="ctr">
              <a:defRPr/>
            </a:pPr>
            <a:r>
              <a:rPr lang="uk-UA" sz="4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Ганни</a:t>
            </a:r>
          </a:p>
          <a:p>
            <a:pPr algn="ctr">
              <a:defRPr/>
            </a:pPr>
            <a:r>
              <a:rPr lang="uk-UA" sz="4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Василівни</a:t>
            </a:r>
            <a:endParaRPr lang="ru-RU" sz="4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Мои документы\56161719_412869119498468_361596672494534656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24171">
            <a:off x="5498653" y="2082708"/>
            <a:ext cx="3043230" cy="4057640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6644" y="2071678"/>
            <a:ext cx="881803" cy="828894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ВИДИ УРОКІВ</a:t>
            </a:r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214414" y="1643050"/>
            <a:ext cx="7472386" cy="4483113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</a:t>
            </a:r>
            <a:r>
              <a:rPr lang="uk-UA" dirty="0" err="1" smtClean="0"/>
              <a:t>-казка</a:t>
            </a:r>
            <a:endParaRPr lang="uk-UA" dirty="0" smtClean="0"/>
          </a:p>
          <a:p>
            <a:r>
              <a:rPr lang="uk-UA" dirty="0" err="1" smtClean="0"/>
              <a:t>-подорож</a:t>
            </a:r>
            <a:r>
              <a:rPr lang="uk-UA" dirty="0" smtClean="0"/>
              <a:t>                                </a:t>
            </a:r>
          </a:p>
          <a:p>
            <a:r>
              <a:rPr lang="uk-UA" dirty="0" err="1" smtClean="0"/>
              <a:t>-вікторина</a:t>
            </a:r>
            <a:r>
              <a:rPr lang="uk-UA" dirty="0" smtClean="0"/>
              <a:t>                         </a:t>
            </a:r>
          </a:p>
          <a:p>
            <a:r>
              <a:rPr lang="uk-UA" dirty="0" smtClean="0"/>
              <a:t>г</a:t>
            </a:r>
            <a:r>
              <a:rPr lang="uk-UA" dirty="0" smtClean="0"/>
              <a:t>ра</a:t>
            </a:r>
            <a:endParaRPr lang="uk-UA" dirty="0" smtClean="0"/>
          </a:p>
          <a:p>
            <a:r>
              <a:rPr lang="uk-UA" dirty="0" err="1" smtClean="0"/>
              <a:t>-диспут</a:t>
            </a:r>
            <a:endParaRPr lang="uk-UA" dirty="0" smtClean="0"/>
          </a:p>
          <a:p>
            <a:r>
              <a:rPr lang="uk-UA" dirty="0" err="1" smtClean="0"/>
              <a:t>-конкурс</a:t>
            </a:r>
            <a:endParaRPr lang="uk-UA" dirty="0" smtClean="0"/>
          </a:p>
          <a:p>
            <a:r>
              <a:rPr lang="uk-UA" dirty="0" err="1" smtClean="0"/>
              <a:t>-театральна</a:t>
            </a:r>
            <a:r>
              <a:rPr lang="uk-UA" dirty="0" smtClean="0"/>
              <a:t> вистава</a:t>
            </a:r>
            <a:endParaRPr lang="ru-RU" dirty="0"/>
          </a:p>
        </p:txBody>
      </p:sp>
      <p:pic>
        <p:nvPicPr>
          <p:cNvPr id="8" name="Picture 2" descr="D:\Мои документы\55949782_263607331251733_839689101622902784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785794"/>
            <a:ext cx="3427869" cy="2643206"/>
          </a:xfrm>
          <a:prstGeom prst="rect">
            <a:avLst/>
          </a:prstGeom>
          <a:noFill/>
        </p:spPr>
      </p:pic>
      <p:pic>
        <p:nvPicPr>
          <p:cNvPr id="5124" name="Picture 4" descr="D:\Мои документы\55910116_337626696859648_3955919747270311936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428868"/>
            <a:ext cx="3500430" cy="2625323"/>
          </a:xfrm>
          <a:prstGeom prst="rect">
            <a:avLst/>
          </a:prstGeom>
          <a:noFill/>
        </p:spPr>
      </p:pic>
      <p:pic>
        <p:nvPicPr>
          <p:cNvPr id="11" name="Picture 3" descr="D:\Мои документы\56189980_394574301272618_7851807005772611584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19726" y="4000504"/>
            <a:ext cx="3524274" cy="2643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107332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uk-UA" dirty="0" smtClean="0"/>
              <a:t>7-8 класи</a:t>
            </a:r>
          </a:p>
          <a:p>
            <a:pPr algn="ctr"/>
            <a:r>
              <a:rPr lang="uk-UA" dirty="0" smtClean="0"/>
              <a:t>- фразеологічний диктант</a:t>
            </a:r>
          </a:p>
          <a:p>
            <a:pPr algn="ctr"/>
            <a:r>
              <a:rPr lang="uk-UA" dirty="0" smtClean="0"/>
              <a:t>- диктант за орфограмою</a:t>
            </a:r>
          </a:p>
          <a:p>
            <a:pPr algn="ctr"/>
            <a:r>
              <a:rPr lang="uk-UA" dirty="0" smtClean="0"/>
              <a:t>- лексичні тренажери</a:t>
            </a:r>
          </a:p>
          <a:p>
            <a:pPr algn="ctr"/>
            <a:r>
              <a:rPr lang="uk-UA" dirty="0" smtClean="0"/>
              <a:t>- конструктор слів</a:t>
            </a:r>
          </a:p>
          <a:p>
            <a:pPr algn="ctr"/>
            <a:r>
              <a:rPr lang="uk-UA" dirty="0" smtClean="0"/>
              <a:t>- вправи-переклади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28596" y="21429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ВИДИ РОБОТИ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3292475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 smtClean="0">
                <a:solidFill>
                  <a:schemeClr val="accent2">
                    <a:lumMod val="75000"/>
                  </a:schemeClr>
                </a:solidFill>
              </a:rPr>
              <a:t>ВИДИ РОБОТИ НА УРОКАХ ЛІТЕРАТУРИ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- створення </a:t>
            </a:r>
            <a:r>
              <a:rPr lang="uk-UA" dirty="0" smtClean="0"/>
              <a:t>власних творів</a:t>
            </a:r>
          </a:p>
          <a:p>
            <a:r>
              <a:rPr lang="uk-UA" dirty="0" smtClean="0"/>
              <a:t>- інсценізація </a:t>
            </a:r>
            <a:r>
              <a:rPr lang="uk-UA" dirty="0" smtClean="0"/>
              <a:t>творів</a:t>
            </a:r>
          </a:p>
          <a:p>
            <a:r>
              <a:rPr lang="uk-UA" dirty="0" smtClean="0"/>
              <a:t>- складання </a:t>
            </a:r>
            <a:r>
              <a:rPr lang="uk-UA" dirty="0" smtClean="0"/>
              <a:t>творів за опорними словами</a:t>
            </a:r>
          </a:p>
          <a:p>
            <a:r>
              <a:rPr lang="uk-UA" dirty="0" smtClean="0"/>
              <a:t>- асоціативні </a:t>
            </a:r>
            <a:r>
              <a:rPr lang="uk-UA" dirty="0" smtClean="0"/>
              <a:t>творчі роботи</a:t>
            </a:r>
          </a:p>
          <a:p>
            <a:r>
              <a:rPr lang="uk-UA" dirty="0" smtClean="0"/>
              <a:t>- детальний </a:t>
            </a:r>
            <a:r>
              <a:rPr lang="uk-UA" dirty="0" smtClean="0"/>
              <a:t>аналіз мови твору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316767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7166"/>
            <a:ext cx="8229600" cy="1143000"/>
          </a:xfrm>
        </p:spPr>
        <p:txBody>
          <a:bodyPr/>
          <a:lstStyle/>
          <a:p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</a:rPr>
              <a:t>ІНТЕРАКТИВНІ ЕЛЕМЕНТИ СПРИЯЮТЬ ГЛИБШОМУ ЗАСВОЄННЮ НАВЧАЛЬНОГО МАТЕРІАЛУ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err="1" smtClean="0"/>
              <a:t>-забезпечують</a:t>
            </a:r>
            <a:r>
              <a:rPr lang="uk-UA" dirty="0" smtClean="0"/>
              <a:t> можливість бути особистістю</a:t>
            </a:r>
          </a:p>
          <a:p>
            <a:r>
              <a:rPr lang="uk-UA" dirty="0" err="1" smtClean="0"/>
              <a:t>-спробувати</a:t>
            </a:r>
            <a:r>
              <a:rPr lang="uk-UA" dirty="0" smtClean="0"/>
              <a:t> себе в різних ролях</a:t>
            </a:r>
          </a:p>
          <a:p>
            <a:r>
              <a:rPr lang="uk-UA" dirty="0" err="1" smtClean="0"/>
              <a:t>-навчитися</a:t>
            </a:r>
            <a:r>
              <a:rPr lang="uk-UA" dirty="0" smtClean="0"/>
              <a:t> аналізувати та оцінювати себе й навколишній світ</a:t>
            </a:r>
          </a:p>
          <a:p>
            <a:r>
              <a:rPr lang="uk-UA" dirty="0" err="1" smtClean="0"/>
              <a:t>-бути</a:t>
            </a:r>
            <a:r>
              <a:rPr lang="uk-UA" dirty="0" smtClean="0"/>
              <a:t> активним учасником процесу пізнання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665823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143000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НА ЕФЕКТИВНІСТЬ РОБОТИ ВКАЗУЮТЬ НАВЧАЛЬНО-ВИХОВНІ ФАКТОРИ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- </a:t>
            </a:r>
            <a:r>
              <a:rPr lang="uk-UA" i="1" dirty="0"/>
              <a:t>підвищення активності учнів на уроках української мови і літератури;</a:t>
            </a:r>
            <a:br>
              <a:rPr lang="uk-UA" i="1" dirty="0"/>
            </a:br>
            <a:r>
              <a:rPr lang="uk-UA" i="1" dirty="0"/>
              <a:t>- ґрунтовна підготовка домашніх завдань;</a:t>
            </a:r>
            <a:br>
              <a:rPr lang="uk-UA" i="1" dirty="0"/>
            </a:br>
            <a:r>
              <a:rPr lang="uk-UA" dirty="0"/>
              <a:t>- </a:t>
            </a:r>
            <a:r>
              <a:rPr lang="uk-UA" i="1" dirty="0"/>
              <a:t>примножилась кількість учнів, які позитивно почали відноситись до вивчення української літератури (96%);</a:t>
            </a:r>
            <a:br>
              <a:rPr lang="uk-UA" i="1" dirty="0"/>
            </a:br>
            <a:r>
              <a:rPr lang="uk-UA" i="1" dirty="0"/>
              <a:t>- підвищилась якість знань </a:t>
            </a:r>
            <a:r>
              <a:rPr lang="uk-UA" i="1" dirty="0" smtClean="0"/>
              <a:t>(62%);                            </a:t>
            </a:r>
            <a:r>
              <a:rPr lang="uk-UA" i="1" dirty="0"/>
              <a:t>- формується </a:t>
            </a:r>
            <a:r>
              <a:rPr lang="uk-UA" i="1" dirty="0" smtClean="0"/>
              <a:t>почуття патріотизму, </a:t>
            </a:r>
            <a:r>
              <a:rPr lang="uk-UA" i="1" dirty="0"/>
              <a:t>виникає бажання вчитися, підвищується емоційний настрій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463552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285728"/>
            <a:ext cx="8229600" cy="5750099"/>
          </a:xfrm>
        </p:spPr>
        <p:txBody>
          <a:bodyPr/>
          <a:lstStyle/>
          <a:p>
            <a:pPr marL="0" indent="0" algn="ctr">
              <a:buNone/>
            </a:pPr>
            <a:r>
              <a:rPr lang="uk-UA" sz="4000" b="1" dirty="0" smtClean="0">
                <a:solidFill>
                  <a:srgbClr val="C00000"/>
                </a:solidFill>
              </a:rPr>
              <a:t>Вміння знаходити обдарованих та здібних дітей – талант, вміння їх виховувати – мистецтво!</a:t>
            </a:r>
          </a:p>
          <a:p>
            <a:pPr marL="0" indent="0" algn="ctr">
              <a:buNone/>
            </a:pPr>
            <a:endParaRPr lang="uk-UA" sz="40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D:\Мои документы\53865560_301681277181342_148457624209404723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643182"/>
            <a:ext cx="4429156" cy="33218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395992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Інсценізація твору Лесі Українки </a:t>
            </a:r>
            <a:r>
              <a:rPr lang="uk-UA" dirty="0" err="1" smtClean="0"/>
              <a:t>“Лісова</a:t>
            </a:r>
            <a:r>
              <a:rPr lang="uk-UA" dirty="0" smtClean="0"/>
              <a:t> </a:t>
            </a:r>
            <a:r>
              <a:rPr lang="uk-UA" dirty="0" err="1" smtClean="0"/>
              <a:t>пісня”</a:t>
            </a:r>
            <a:endParaRPr lang="uk-UA" dirty="0"/>
          </a:p>
        </p:txBody>
      </p:sp>
      <p:pic>
        <p:nvPicPr>
          <p:cNvPr id="1027" name="Picture 3" descr="D:\Мои документы\52803663_294301827928181_5274594609744314368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567412"/>
            <a:ext cx="5214975" cy="2933424"/>
          </a:xfrm>
          <a:prstGeom prst="rect">
            <a:avLst/>
          </a:prstGeom>
          <a:noFill/>
        </p:spPr>
      </p:pic>
      <p:sp>
        <p:nvSpPr>
          <p:cNvPr id="6" name="Місце для вмісту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" name="Picture 2" descr="D:\Мои документы\53226609_512919912564564_3013609566114938880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00174"/>
            <a:ext cx="5302960" cy="2982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285776"/>
            <a:ext cx="9001156" cy="6411939"/>
          </a:xfrm>
        </p:spPr>
        <p:txBody>
          <a:bodyPr/>
          <a:lstStyle/>
          <a:p>
            <a:pPr marL="0" indent="0" algn="ctr">
              <a:buNone/>
            </a:pPr>
            <a:endParaRPr lang="uk-UA" dirty="0" smtClean="0"/>
          </a:p>
          <a:p>
            <a:pPr marL="0" indent="0" algn="ctr">
              <a:buNone/>
            </a:pPr>
            <a:r>
              <a:rPr lang="uk-UA" sz="4400" b="1" dirty="0" smtClean="0"/>
              <a:t>НА ВСЕ ВПЛИВАЄ МОВИ ЧИСТОТА:</a:t>
            </a:r>
          </a:p>
          <a:p>
            <a:pPr marL="0" indent="0" algn="ctr">
              <a:buNone/>
            </a:pPr>
            <a:r>
              <a:rPr lang="uk-UA" sz="4400" b="1" dirty="0" smtClean="0"/>
              <a:t>ЗІР ГЛИБШАЄ І КРАЩАЮТЬ УСТА,</a:t>
            </a:r>
          </a:p>
          <a:p>
            <a:pPr marL="0" indent="0" algn="ctr">
              <a:buNone/>
            </a:pPr>
            <a:r>
              <a:rPr lang="uk-UA" sz="4400" b="1" dirty="0" smtClean="0"/>
              <a:t>СТАЄ ТОЧНІШЕ СЛУХ, А ДУМКА ЛЛЄТЬСЯ,</a:t>
            </a:r>
          </a:p>
          <a:p>
            <a:pPr marL="0" indent="0" algn="ctr">
              <a:buNone/>
            </a:pPr>
            <a:r>
              <a:rPr lang="uk-UA" sz="4400" b="1" dirty="0" smtClean="0"/>
              <a:t>ЯК ВІТРОМ РОЗКОЛИХАНІ ЖИТА…</a:t>
            </a:r>
          </a:p>
          <a:p>
            <a:pPr marL="0" indent="0" algn="r">
              <a:buNone/>
            </a:pPr>
            <a:r>
              <a:rPr lang="uk-UA" sz="4400" b="1" dirty="0" smtClean="0"/>
              <a:t>                                                                          Д.Павличко</a:t>
            </a:r>
            <a:r>
              <a:rPr lang="uk-UA" sz="4400" dirty="0" smtClean="0"/>
              <a:t> </a:t>
            </a:r>
            <a:r>
              <a:rPr lang="uk-UA" sz="5400" dirty="0" smtClean="0"/>
              <a:t/>
            </a:r>
            <a:br>
              <a:rPr lang="uk-UA" sz="5400" dirty="0" smtClean="0"/>
            </a:b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xmlns="" val="5590898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908238" y="0"/>
            <a:ext cx="7658128" cy="90872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ru-RU" sz="36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rgbClr val="FFFF0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0034" y="1357298"/>
            <a:ext cx="4936632" cy="4410364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i="1" u="sng" dirty="0" err="1" smtClean="0">
                <a:ln w="50800"/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Освіта</a:t>
            </a:r>
            <a:r>
              <a:rPr lang="ru-RU" sz="3200" b="1" i="1" u="sng" dirty="0">
                <a:ln w="50800"/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r>
              <a:rPr lang="ru-RU" sz="3200" b="1" i="1" dirty="0">
                <a:ln w="50800"/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800" b="1" i="1" dirty="0" err="1" smtClean="0">
                <a:ln w="50800"/>
                <a:latin typeface="Times New Roman" pitchFamily="18" charset="0"/>
                <a:ea typeface="+mj-ea"/>
                <a:cs typeface="Times New Roman" pitchFamily="18" charset="0"/>
              </a:rPr>
              <a:t>Івано-Франківський</a:t>
            </a:r>
            <a:r>
              <a:rPr lang="ru-RU" sz="2800" b="1" i="1" dirty="0" smtClean="0">
                <a:ln w="50800"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800" b="1" i="1" dirty="0" err="1" smtClean="0">
                <a:ln w="50800"/>
                <a:latin typeface="Times New Roman" pitchFamily="18" charset="0"/>
                <a:ea typeface="+mj-ea"/>
                <a:cs typeface="Times New Roman" pitchFamily="18" charset="0"/>
              </a:rPr>
              <a:t>державний</a:t>
            </a:r>
            <a:r>
              <a:rPr lang="ru-RU" sz="2800" b="1" i="1" dirty="0" smtClean="0">
                <a:ln w="50800"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800" b="1" i="1" dirty="0" err="1" smtClean="0">
                <a:ln w="50800"/>
                <a:latin typeface="Times New Roman" pitchFamily="18" charset="0"/>
                <a:ea typeface="+mj-ea"/>
                <a:cs typeface="Times New Roman" pitchFamily="18" charset="0"/>
              </a:rPr>
              <a:t>педагогічний</a:t>
            </a:r>
            <a:r>
              <a:rPr lang="ru-RU" sz="2800" b="1" i="1" dirty="0" smtClean="0">
                <a:ln w="50800"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800" b="1" i="1" dirty="0" err="1" smtClean="0">
                <a:ln w="50800"/>
                <a:latin typeface="Times New Roman" pitchFamily="18" charset="0"/>
                <a:ea typeface="+mj-ea"/>
                <a:cs typeface="Times New Roman" pitchFamily="18" charset="0"/>
              </a:rPr>
              <a:t>інститут</a:t>
            </a:r>
            <a:r>
              <a:rPr lang="ru-RU" sz="2800" b="1" i="1" dirty="0" smtClean="0">
                <a:ln w="50800"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800" b="1" i="1" dirty="0" err="1" smtClean="0">
                <a:ln w="50800"/>
                <a:latin typeface="Times New Roman" pitchFamily="18" charset="0"/>
                <a:ea typeface="+mj-ea"/>
                <a:cs typeface="Times New Roman" pitchFamily="18" charset="0"/>
              </a:rPr>
              <a:t>ім</a:t>
            </a:r>
            <a:r>
              <a:rPr lang="ru-RU" sz="2800" b="1" i="1" dirty="0" smtClean="0">
                <a:ln w="50800"/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lang="ru-RU" sz="2800" b="1" i="1" dirty="0" err="1" smtClean="0">
                <a:ln w="50800"/>
                <a:latin typeface="Times New Roman" pitchFamily="18" charset="0"/>
                <a:ea typeface="+mj-ea"/>
                <a:cs typeface="Times New Roman" pitchFamily="18" charset="0"/>
              </a:rPr>
              <a:t>В.Стефаника</a:t>
            </a:r>
            <a:r>
              <a:rPr lang="ru-RU" sz="2800" b="1" i="1" dirty="0" smtClean="0">
                <a:ln w="50800"/>
                <a:latin typeface="Times New Roman" pitchFamily="18" charset="0"/>
                <a:ea typeface="+mj-ea"/>
                <a:cs typeface="Times New Roman" pitchFamily="18" charset="0"/>
              </a:rPr>
              <a:t>,                           1977 </a:t>
            </a:r>
            <a:r>
              <a:rPr lang="ru-RU" sz="2800" b="1" i="1" dirty="0" err="1" smtClean="0">
                <a:ln w="50800"/>
                <a:latin typeface="Times New Roman" pitchFamily="18" charset="0"/>
                <a:ea typeface="+mj-ea"/>
                <a:cs typeface="Times New Roman" pitchFamily="18" charset="0"/>
              </a:rPr>
              <a:t>рік</a:t>
            </a:r>
            <a:endParaRPr lang="ru-RU" sz="2800" i="1" dirty="0">
              <a:ln w="50800"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uk-UA" sz="3200" b="1" i="1" u="sng" dirty="0" smtClean="0">
                <a:ln w="50800"/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Стаж</a:t>
            </a:r>
            <a:r>
              <a:rPr lang="uk-UA" sz="3200" b="1" i="1" u="sng" dirty="0">
                <a:ln w="50800"/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r>
              <a:rPr lang="uk-UA" sz="3200" b="1" i="1" dirty="0">
                <a:ln w="50800"/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uk-UA" sz="3200" b="1" i="1" dirty="0" smtClean="0">
                <a:ln w="50800"/>
                <a:latin typeface="Times New Roman" pitchFamily="18" charset="0"/>
                <a:ea typeface="+mj-ea"/>
                <a:cs typeface="Times New Roman" pitchFamily="18" charset="0"/>
              </a:rPr>
              <a:t>30</a:t>
            </a:r>
            <a:r>
              <a:rPr lang="uk-UA" sz="3200" i="1" dirty="0" smtClean="0">
                <a:ln w="50800"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uk-UA" sz="3200" i="1" dirty="0" smtClean="0">
                <a:ln w="50800"/>
                <a:latin typeface="Times New Roman" pitchFamily="18" charset="0"/>
                <a:ea typeface="+mj-ea"/>
                <a:cs typeface="Times New Roman" pitchFamily="18" charset="0"/>
              </a:rPr>
              <a:t>років(+</a:t>
            </a:r>
            <a:r>
              <a:rPr lang="uk-UA" sz="3200" b="1" i="1" dirty="0" smtClean="0">
                <a:ln w="50800"/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lang="uk-UA" sz="3200" i="1" dirty="0" smtClean="0">
                <a:ln w="50800"/>
                <a:latin typeface="Times New Roman" pitchFamily="18" charset="0"/>
                <a:ea typeface="+mj-ea"/>
                <a:cs typeface="Times New Roman" pitchFamily="18" charset="0"/>
              </a:rPr>
              <a:t> роки)</a:t>
            </a:r>
            <a:endParaRPr lang="uk-UA" sz="3200" i="1" dirty="0">
              <a:ln w="50800"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uk-UA" sz="3200" b="1" i="1" u="sng" dirty="0" smtClean="0">
                <a:ln w="50800"/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Посада</a:t>
            </a:r>
            <a:r>
              <a:rPr lang="uk-UA" sz="3200" b="1" i="1" u="sng" dirty="0">
                <a:ln w="50800"/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r>
              <a:rPr lang="uk-UA" sz="3200" b="1" i="1" dirty="0">
                <a:ln w="50800"/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uk-UA" sz="3200" i="1" dirty="0" smtClean="0">
                <a:ln w="50800"/>
                <a:latin typeface="Times New Roman" pitchFamily="18" charset="0"/>
                <a:ea typeface="+mj-ea"/>
                <a:cs typeface="Times New Roman" pitchFamily="18" charset="0"/>
              </a:rPr>
              <a:t>учитель української мови та літератури</a:t>
            </a:r>
            <a:endParaRPr lang="uk-UA" sz="3200" i="1" dirty="0">
              <a:ln w="50800"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uk-UA" sz="3200" b="1" i="1" u="sng" dirty="0">
                <a:ln w="50800"/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Категорія</a:t>
            </a:r>
            <a:r>
              <a:rPr lang="uk-UA" sz="3200" b="1" i="1" u="sng" dirty="0" smtClean="0">
                <a:ln w="50800"/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r>
              <a:rPr lang="uk-UA" sz="3200" b="1" i="1" dirty="0">
                <a:ln w="50800"/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i="1" dirty="0">
                <a:ln w="50800"/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i="1" dirty="0" smtClean="0">
                <a:ln w="50800"/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i="1" dirty="0" smtClean="0">
                <a:ln w="50800"/>
                <a:latin typeface="Times New Roman" pitchFamily="18" charset="0"/>
                <a:ea typeface="+mj-ea"/>
                <a:cs typeface="Times New Roman" pitchFamily="18" charset="0"/>
              </a:rPr>
              <a:t>I</a:t>
            </a:r>
            <a:r>
              <a:rPr lang="uk-UA" sz="3200" i="1" dirty="0" smtClean="0">
                <a:ln w="50800"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uk-UA" sz="3200" i="1" dirty="0" err="1" smtClean="0">
                <a:ln w="50800"/>
                <a:latin typeface="Times New Roman" pitchFamily="18" charset="0"/>
                <a:ea typeface="+mj-ea"/>
                <a:cs typeface="Times New Roman" pitchFamily="18" charset="0"/>
              </a:rPr>
              <a:t>кв.к</a:t>
            </a:r>
            <a:r>
              <a:rPr lang="uk-UA" sz="3200" i="1" dirty="0" smtClean="0">
                <a:ln w="50800"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lang="uk-UA" sz="3200" i="1" dirty="0">
              <a:ln w="50800"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600" b="1" dirty="0">
              <a:ln w="50800"/>
              <a:solidFill>
                <a:srgbClr val="0000FF"/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600" b="1" dirty="0">
              <a:ln w="50800"/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D:\Мои документы\55925713_402537663645823_783207714149053235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04249" y="0"/>
            <a:ext cx="3739751" cy="49863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59632" y="785533"/>
            <a:ext cx="7455772" cy="2592288"/>
          </a:xfrm>
          <a:prstGeom prst="rect">
            <a:avLst/>
          </a:prstGeom>
        </p:spPr>
        <p:txBody>
          <a:bodyPr anchor="t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 fontAlgn="auto">
              <a:spcAft>
                <a:spcPts val="0"/>
              </a:spcAft>
              <a:defRPr/>
            </a:pPr>
            <a:endParaRPr lang="ru-RU" sz="2800" b="1" i="1" dirty="0">
              <a:ln w="50800"/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 Cyr" pitchFamily="18" charset="-52"/>
              <a:ea typeface="+mj-ea"/>
              <a:cs typeface="+mj-cs"/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1757" y="-8807"/>
            <a:ext cx="8229600" cy="85725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МОЄ ПЕДАГОГІЧНЕ КРЕДО:</a:t>
            </a:r>
            <a:endParaRPr lang="ru-RU" sz="4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rgbClr val="FFFF0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14414" y="857232"/>
            <a:ext cx="75724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Учень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– не посудина, яку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наповнити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учень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факел,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запалити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r"/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Стародавня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мудрість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10"/>
          <p:cNvSpPr/>
          <p:nvPr/>
        </p:nvSpPr>
        <p:spPr>
          <a:xfrm>
            <a:off x="1071538" y="3286124"/>
            <a:ext cx="42862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«І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кожен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фініш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суті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старт»</a:t>
            </a:r>
          </a:p>
          <a:p>
            <a:pPr algn="r"/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Ліна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Костенко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42910" y="2357430"/>
            <a:ext cx="8229600" cy="85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1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МОЄ ЖИТТЄВЕ КРЕДО:</a:t>
            </a:r>
            <a:endParaRPr kumimoji="0" lang="ru-RU" sz="4000" b="1" i="1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rgbClr val="FFFF0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50" name="Picture 2" descr="D:\Мои документы\55554517_741946236202983_660824123429093376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214686"/>
            <a:ext cx="3533762" cy="26503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14348" y="0"/>
            <a:ext cx="8229600" cy="857256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Моя методична </a:t>
            </a:r>
            <a:r>
              <a:rPr lang="ru-RU" sz="4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проблема: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146877" y="857256"/>
            <a:ext cx="4518244" cy="4375958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endParaRPr lang="ru-RU" sz="4400" b="1" dirty="0">
              <a:ln w="50800"/>
              <a:solidFill>
                <a:srgbClr val="0000FF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1268760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4000" b="1" dirty="0" smtClean="0">
                <a:latin typeface="+mj-lt"/>
              </a:rPr>
              <a:t>«Нетрадиційні форми навчання як основа розвитку обдарованості дитини на уроках»</a:t>
            </a:r>
            <a:r>
              <a:rPr lang="uk-UA" sz="36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 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АКТУАЛІЗАЦІЯ ВИБОРУ ТЕМИ ЗУМОВЛЕНА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uk-UA" dirty="0" smtClean="0"/>
              <a:t>- Державним стандартом базової та повної загальної середньої освіти</a:t>
            </a:r>
          </a:p>
          <a:p>
            <a:pPr algn="r"/>
            <a:r>
              <a:rPr lang="uk-UA" dirty="0" smtClean="0"/>
              <a:t>- змінами соціальних потреб та вимог до особистості випускника</a:t>
            </a:r>
          </a:p>
          <a:p>
            <a:pPr algn="r"/>
            <a:r>
              <a:rPr lang="uk-UA" dirty="0" smtClean="0"/>
              <a:t>- </a:t>
            </a:r>
            <a:r>
              <a:rPr lang="uk-UA" dirty="0" smtClean="0"/>
              <a:t> </a:t>
            </a:r>
            <a:r>
              <a:rPr lang="uk-UA" dirty="0" err="1" smtClean="0"/>
              <a:t>неохідністю</a:t>
            </a:r>
            <a:r>
              <a:rPr lang="uk-UA" dirty="0" smtClean="0"/>
              <a:t> </a:t>
            </a:r>
            <a:r>
              <a:rPr lang="uk-UA" dirty="0" smtClean="0"/>
              <a:t>в особистості, здатної критично мислити, творчо вирішувати проблеми, реалізувати себе в демократичному суспільстві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935867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99592" y="899847"/>
            <a:ext cx="5616624" cy="5625497"/>
          </a:xfrm>
          <a:prstGeom prst="rect">
            <a:avLst/>
          </a:prstGeom>
        </p:spPr>
        <p:txBody>
          <a:bodyPr anchor="t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2600" b="1" i="1" dirty="0">
              <a:ln w="50800"/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 Cyr" pitchFamily="18" charset="-52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14348" y="19418"/>
            <a:ext cx="8229600" cy="857256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Мої</a:t>
            </a:r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40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професійні</a:t>
            </a:r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40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завдання</a:t>
            </a:r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lang="ru-RU" sz="4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rgbClr val="FFFF0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85918" y="928670"/>
            <a:ext cx="685804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000" dirty="0">
                <a:latin typeface="+mj-lt"/>
              </a:rPr>
              <a:t>розширювати і поглиблювати знання учнів про слова та викликати інтерес до роботи над словом, почуття гордості за рідну мову;</a:t>
            </a:r>
            <a:endParaRPr lang="ru-RU" sz="2000" dirty="0">
              <a:latin typeface="+mj-lt"/>
            </a:endParaRPr>
          </a:p>
          <a:p>
            <a:pPr lvl="0">
              <a:buFont typeface="Arial" pitchFamily="34" charset="0"/>
              <a:buChar char="•"/>
            </a:pPr>
            <a:r>
              <a:rPr lang="uk-UA" sz="2000" dirty="0">
                <a:latin typeface="+mj-lt"/>
              </a:rPr>
              <a:t>поступово вводити дітей у світ краси мови;</a:t>
            </a:r>
            <a:endParaRPr lang="ru-RU" sz="2000" dirty="0">
              <a:latin typeface="+mj-lt"/>
            </a:endParaRPr>
          </a:p>
          <a:p>
            <a:pPr lvl="0">
              <a:buFont typeface="Arial" pitchFamily="34" charset="0"/>
              <a:buChar char="•"/>
            </a:pPr>
            <a:r>
              <a:rPr lang="uk-UA" sz="2000" dirty="0">
                <a:latin typeface="+mj-lt"/>
              </a:rPr>
              <a:t>формувати ініціативу і самостійність, здатність оперувати словом у мовленнєвій діяльності;</a:t>
            </a:r>
            <a:endParaRPr lang="ru-RU" sz="2000" dirty="0">
              <a:latin typeface="+mj-lt"/>
            </a:endParaRPr>
          </a:p>
          <a:p>
            <a:pPr lvl="0">
              <a:buFont typeface="Arial" pitchFamily="34" charset="0"/>
              <a:buChar char="•"/>
            </a:pPr>
            <a:r>
              <a:rPr lang="uk-UA" sz="2000" dirty="0">
                <a:latin typeface="+mj-lt"/>
              </a:rPr>
              <a:t>розвивати дитячу уяву, фантазію;</a:t>
            </a:r>
            <a:endParaRPr lang="ru-RU" sz="2000" dirty="0">
              <a:latin typeface="+mj-lt"/>
            </a:endParaRPr>
          </a:p>
          <a:p>
            <a:pPr lvl="0">
              <a:buFont typeface="Arial" pitchFamily="34" charset="0"/>
              <a:buChar char="•"/>
            </a:pPr>
            <a:r>
              <a:rPr lang="uk-UA" sz="2000" dirty="0">
                <a:latin typeface="+mj-lt"/>
              </a:rPr>
              <a:t>виховувати вміння долати труднощі під час опрацювання слів, прагнення вдосконалювати літературну мову, спостережливість, кмітливість;</a:t>
            </a:r>
            <a:endParaRPr lang="ru-RU" sz="2000" dirty="0">
              <a:latin typeface="+mj-lt"/>
            </a:endParaRPr>
          </a:p>
          <a:p>
            <a:pPr lvl="0">
              <a:buFont typeface="Arial" pitchFamily="34" charset="0"/>
              <a:buChar char="•"/>
            </a:pPr>
            <a:r>
              <a:rPr lang="uk-UA" sz="2000" dirty="0">
                <a:latin typeface="+mj-lt"/>
              </a:rPr>
              <a:t>удосконалювати вміння переносити знання, здобуті на уроці, в нові умови;</a:t>
            </a:r>
            <a:endParaRPr lang="ru-RU" sz="2000" dirty="0">
              <a:latin typeface="+mj-lt"/>
            </a:endParaRPr>
          </a:p>
          <a:p>
            <a:pPr lvl="0">
              <a:buFont typeface="Arial" pitchFamily="34" charset="0"/>
              <a:buChar char="•"/>
            </a:pPr>
            <a:r>
              <a:rPr lang="uk-UA" sz="2000" dirty="0">
                <a:latin typeface="+mj-lt"/>
              </a:rPr>
              <a:t>застосовувати на уроці знання, набуті самостійно</a:t>
            </a:r>
            <a:r>
              <a:rPr lang="uk-UA" sz="2000" dirty="0" smtClean="0">
                <a:latin typeface="+mj-lt"/>
              </a:rPr>
              <a:t>.</a:t>
            </a:r>
            <a:endParaRPr lang="ru-RU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14348" y="214644"/>
            <a:ext cx="8229600" cy="857256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rgbClr val="FFFF0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43608" y="827137"/>
            <a:ext cx="5328592" cy="2385839"/>
          </a:xfrm>
          <a:prstGeom prst="rect">
            <a:avLst/>
          </a:prstGeom>
        </p:spPr>
        <p:txBody>
          <a:bodyPr anchor="t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endParaRPr lang="ru-RU" sz="2800" b="1" i="1" dirty="0">
              <a:ln w="50800"/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 Cyr" pitchFamily="18" charset="-52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461017" y="3206367"/>
            <a:ext cx="6736262" cy="2134590"/>
          </a:xfrm>
          <a:prstGeom prst="rect">
            <a:avLst/>
          </a:prstGeom>
        </p:spPr>
        <p:txBody>
          <a:bodyPr anchor="t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Aft>
                <a:spcPts val="0"/>
              </a:spcAft>
              <a:buClr>
                <a:srgbClr val="00B050"/>
              </a:buClr>
              <a:buSzPct val="110000"/>
              <a:defRPr/>
            </a:pPr>
            <a:endParaRPr lang="uk-UA" sz="2800" b="1" i="1" dirty="0" smtClean="0">
              <a:ln w="50800"/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 Cyr" pitchFamily="18" charset="-52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800" dirty="0">
              <a:ln w="50800"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Documents and Settings\Admin\Рабочий стол\Оксана4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5918" y="1142984"/>
            <a:ext cx="7358082" cy="493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6456" y="548680"/>
            <a:ext cx="55549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dirty="0" smtClean="0">
                <a:latin typeface="+mn-lt"/>
              </a:rPr>
              <a:t>НАПРЯМКИ РЕАЛІЗАЦІЇ ПРОБЛЕМИ</a:t>
            </a:r>
          </a:p>
          <a:p>
            <a:pPr algn="ctr"/>
            <a:endParaRPr lang="ru-RU" sz="2800" dirty="0">
              <a:latin typeface="+mn-lt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Форми  роботи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5786" y="1357298"/>
            <a:ext cx="8358214" cy="4768865"/>
          </a:xfrm>
        </p:spPr>
        <p:txBody>
          <a:bodyPr/>
          <a:lstStyle/>
          <a:p>
            <a:r>
              <a:rPr lang="uk-UA" dirty="0" err="1" smtClean="0"/>
              <a:t>-</a:t>
            </a:r>
            <a:r>
              <a:rPr lang="uk-UA" sz="2800" dirty="0" err="1" smtClean="0"/>
              <a:t>асоціативний</a:t>
            </a:r>
            <a:r>
              <a:rPr lang="uk-UA" sz="2800" dirty="0" smtClean="0"/>
              <a:t> кущ               </a:t>
            </a:r>
            <a:r>
              <a:rPr lang="uk-UA" sz="2800" dirty="0" err="1" smtClean="0"/>
              <a:t>-допоможи</a:t>
            </a:r>
            <a:r>
              <a:rPr lang="uk-UA" sz="2800" dirty="0" smtClean="0"/>
              <a:t> персонажу</a:t>
            </a:r>
          </a:p>
          <a:p>
            <a:r>
              <a:rPr lang="uk-UA" sz="2800" dirty="0" err="1" smtClean="0"/>
              <a:t>-капкан</a:t>
            </a:r>
            <a:r>
              <a:rPr lang="uk-UA" sz="2800" dirty="0" smtClean="0"/>
              <a:t>                                    </a:t>
            </a:r>
            <a:r>
              <a:rPr lang="uk-UA" sz="2800" dirty="0" err="1" smtClean="0"/>
              <a:t>-дискусійна</a:t>
            </a:r>
            <a:r>
              <a:rPr lang="uk-UA" sz="2800" dirty="0" smtClean="0"/>
              <a:t> трибуна   </a:t>
            </a:r>
          </a:p>
          <a:p>
            <a:r>
              <a:rPr lang="uk-UA" sz="2800" dirty="0" err="1" smtClean="0"/>
              <a:t>-шпаргалка</a:t>
            </a:r>
            <a:r>
              <a:rPr lang="uk-UA" sz="2800" dirty="0" smtClean="0"/>
              <a:t>                             </a:t>
            </a:r>
            <a:r>
              <a:rPr lang="uk-UA" sz="2800" dirty="0" err="1" smtClean="0"/>
              <a:t>-виконання</a:t>
            </a:r>
            <a:r>
              <a:rPr lang="uk-UA" sz="2800" dirty="0" smtClean="0"/>
              <a:t> </a:t>
            </a:r>
          </a:p>
          <a:p>
            <a:r>
              <a:rPr lang="uk-UA" sz="2800" dirty="0" err="1" smtClean="0"/>
              <a:t>-сніжна</a:t>
            </a:r>
            <a:r>
              <a:rPr lang="uk-UA" sz="2800" dirty="0" smtClean="0"/>
              <a:t> грудка                       ситуативних завдань                     </a:t>
            </a:r>
          </a:p>
          <a:p>
            <a:pPr marL="0" indent="0">
              <a:buNone/>
            </a:pPr>
            <a:r>
              <a:rPr lang="uk-UA" sz="2800" dirty="0" smtClean="0"/>
              <a:t> </a:t>
            </a:r>
            <a:r>
              <a:rPr lang="uk-UA" sz="2800" dirty="0" err="1" smtClean="0"/>
              <a:t>-ланцюжок</a:t>
            </a:r>
            <a:r>
              <a:rPr lang="uk-UA" sz="2800" dirty="0" smtClean="0"/>
              <a:t>                                 </a:t>
            </a:r>
            <a:r>
              <a:rPr lang="uk-UA" sz="2800" dirty="0" err="1" smtClean="0"/>
              <a:t>-Так</a:t>
            </a:r>
            <a:r>
              <a:rPr lang="uk-UA" sz="2800" dirty="0" smtClean="0"/>
              <a:t> чи ні                        </a:t>
            </a:r>
          </a:p>
          <a:p>
            <a:r>
              <a:rPr lang="uk-UA" sz="2800" dirty="0" err="1" smtClean="0"/>
              <a:t>-гра</a:t>
            </a:r>
            <a:r>
              <a:rPr lang="uk-UA" sz="2800" dirty="0" smtClean="0"/>
              <a:t> у героїв твору                </a:t>
            </a:r>
            <a:r>
              <a:rPr lang="uk-UA" sz="2800" dirty="0" err="1" smtClean="0"/>
              <a:t>-Шерлок</a:t>
            </a:r>
            <a:r>
              <a:rPr lang="uk-UA" sz="2800" dirty="0" smtClean="0"/>
              <a:t> Холмс</a:t>
            </a:r>
          </a:p>
          <a:p>
            <a:r>
              <a:rPr lang="uk-UA" sz="2800" dirty="0" err="1" smtClean="0"/>
              <a:t>-лист</a:t>
            </a:r>
            <a:r>
              <a:rPr lang="uk-UA" sz="2800" dirty="0" smtClean="0"/>
              <a:t> персонажу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000150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МЕТОДИ НАВЧАННЯ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-проблемно-пошуковий</a:t>
            </a:r>
          </a:p>
          <a:p>
            <a:r>
              <a:rPr lang="uk-UA" dirty="0" err="1" smtClean="0"/>
              <a:t>-дослідницький</a:t>
            </a:r>
            <a:endParaRPr lang="uk-UA" dirty="0" smtClean="0"/>
          </a:p>
          <a:p>
            <a:r>
              <a:rPr lang="uk-UA" dirty="0" err="1" smtClean="0"/>
              <a:t>-моделювання</a:t>
            </a:r>
            <a:r>
              <a:rPr lang="uk-UA" dirty="0" smtClean="0"/>
              <a:t> ситуацій</a:t>
            </a:r>
          </a:p>
          <a:p>
            <a:r>
              <a:rPr lang="uk-UA" dirty="0" err="1" smtClean="0"/>
              <a:t>-навчання</a:t>
            </a:r>
            <a:r>
              <a:rPr lang="uk-UA" dirty="0" smtClean="0"/>
              <a:t> у грі                             </a:t>
            </a:r>
            <a:endParaRPr lang="ru-RU" dirty="0"/>
          </a:p>
        </p:txBody>
      </p:sp>
      <p:pic>
        <p:nvPicPr>
          <p:cNvPr id="3074" name="Picture 2" descr="D:\Мои документы\55917875_1995585600744716_2639854128968237056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286124"/>
            <a:ext cx="4286280" cy="30432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375599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изика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физика 1</Template>
  <TotalTime>1785</TotalTime>
  <Words>443</Words>
  <Application>Microsoft Office PowerPoint</Application>
  <PresentationFormat>Екран (4:3)</PresentationFormat>
  <Paragraphs>79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18" baseType="lpstr">
      <vt:lpstr>физика 1</vt:lpstr>
      <vt:lpstr> З досвіду роботи вчителя української мови та  літератури</vt:lpstr>
      <vt:lpstr>Слайд 2</vt:lpstr>
      <vt:lpstr>МОЄ ПЕДАГОГІЧНЕ КРЕДО:</vt:lpstr>
      <vt:lpstr>Слайд 4</vt:lpstr>
      <vt:lpstr>АКТУАЛІЗАЦІЯ ВИБОРУ ТЕМИ ЗУМОВЛЕНА</vt:lpstr>
      <vt:lpstr>Слайд 6</vt:lpstr>
      <vt:lpstr>Слайд 7</vt:lpstr>
      <vt:lpstr>Форми  роботи</vt:lpstr>
      <vt:lpstr>МЕТОДИ НАВЧАННЯ</vt:lpstr>
      <vt:lpstr>ВИДИ УРОКІВ </vt:lpstr>
      <vt:lpstr>Слайд 11</vt:lpstr>
      <vt:lpstr>ВИДИ РОБОТИ НА УРОКАХ ЛІТЕРАТУРИ</vt:lpstr>
      <vt:lpstr>ІНТЕРАКТИВНІ ЕЛЕМЕНТИ СПРИЯЮТЬ ГЛИБШОМУ ЗАСВОЄННЮ НАВЧАЛЬНОГО МАТЕРІАЛУ</vt:lpstr>
      <vt:lpstr>НА ЕФЕКТИВНІСТЬ РОБОТИ ВКАЗУЮТЬ НАВЧАЛЬНО-ВИХОВНІ ФАКТОРИ</vt:lpstr>
      <vt:lpstr>Слайд 15</vt:lpstr>
      <vt:lpstr>Інсценізація твору Лесі Українки “Лісова пісня”</vt:lpstr>
      <vt:lpstr>Слайд 17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User</cp:lastModifiedBy>
  <cp:revision>153</cp:revision>
  <dcterms:created xsi:type="dcterms:W3CDTF">2011-07-29T16:53:57Z</dcterms:created>
  <dcterms:modified xsi:type="dcterms:W3CDTF">2019-03-23T07:19:26Z</dcterms:modified>
</cp:coreProperties>
</file>