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73" r:id="rId13"/>
    <p:sldId id="267" r:id="rId14"/>
    <p:sldId id="268" r:id="rId15"/>
    <p:sldId id="270" r:id="rId16"/>
    <p:sldId id="271" r:id="rId17"/>
    <p:sldId id="274" r:id="rId18"/>
    <p:sldId id="269" r:id="rId19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56" autoAdjust="0"/>
    <p:restoredTop sz="94180" autoAdjust="0"/>
  </p:normalViewPr>
  <p:slideViewPr>
    <p:cSldViewPr>
      <p:cViewPr varScale="1">
        <p:scale>
          <a:sx n="66" d="100"/>
          <a:sy n="66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AD428-969E-4E52-BEDC-D95713903511}" type="datetimeFigureOut">
              <a:rPr lang="uk-UA"/>
              <a:pPr>
                <a:defRPr/>
              </a:pPr>
              <a:t>23.03.2019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155EF-A31F-437C-A0A3-E7B3C7B0C34C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73297-E2DF-4EF3-B689-FA66AB7B362A}" type="datetimeFigureOut">
              <a:rPr lang="uk-UA"/>
              <a:pPr>
                <a:defRPr/>
              </a:pPr>
              <a:t>23.03.2019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062E-F232-4D02-8AA8-9D24C70178B7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A1814-93FF-4EE9-BCDC-3246B918D149}" type="datetimeFigureOut">
              <a:rPr lang="uk-UA"/>
              <a:pPr>
                <a:defRPr/>
              </a:pPr>
              <a:t>23.03.2019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4F4D0-4D9E-46A0-8B9D-305B5AF922C9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31509-84A7-453F-B897-EB1404482173}" type="datetimeFigureOut">
              <a:rPr lang="uk-UA"/>
              <a:pPr>
                <a:defRPr/>
              </a:pPr>
              <a:t>23.03.2019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A29BE-7272-4741-BA16-A2F2D99AB54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5F9A4-7CF7-4E82-97F3-FC6D690F1F88}" type="datetimeFigureOut">
              <a:rPr lang="uk-UA"/>
              <a:pPr>
                <a:defRPr/>
              </a:pPr>
              <a:t>23.03.2019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A60CB-1748-4C93-B59E-2546D74A96A0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89172-ABB1-4CB1-912A-7513A2694D6A}" type="datetimeFigureOut">
              <a:rPr lang="uk-UA"/>
              <a:pPr>
                <a:defRPr/>
              </a:pPr>
              <a:t>23.03.2019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F476A-51E5-4DA5-B337-391F7632CED2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54BAE-80AE-433B-AE7C-088EFF528D94}" type="datetimeFigureOut">
              <a:rPr lang="uk-UA"/>
              <a:pPr>
                <a:defRPr/>
              </a:pPr>
              <a:t>23.03.2019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C551E-C361-438E-9CFC-DB08A466D4F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3E9FF-9D68-48EB-A0E9-99FF3BD1A65A}" type="datetimeFigureOut">
              <a:rPr lang="uk-UA"/>
              <a:pPr>
                <a:defRPr/>
              </a:pPr>
              <a:t>23.03.2019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26C6F-EB78-433F-83BF-7E9DBCEFA982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58ED2-7355-4AB1-B246-617CE3F2E099}" type="datetimeFigureOut">
              <a:rPr lang="uk-UA"/>
              <a:pPr>
                <a:defRPr/>
              </a:pPr>
              <a:t>23.03.2019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7B38C-67E7-4B6F-855D-66F8F751187D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E654F-B34C-4580-AD85-F8DAE738E55C}" type="datetimeFigureOut">
              <a:rPr lang="uk-UA"/>
              <a:pPr>
                <a:defRPr/>
              </a:pPr>
              <a:t>23.03.2019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7CDC2-4328-4A3E-ABB0-320C75B05AF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F73DF-C31E-4E0B-B054-74E11783E2C4}" type="datetimeFigureOut">
              <a:rPr lang="uk-UA"/>
              <a:pPr>
                <a:defRPr/>
              </a:pPr>
              <a:t>23.03.2019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01151-21C5-4566-A4CD-447D5F698597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57D95E-0194-4F19-9F76-6E40D1C09C21}" type="datetimeFigureOut">
              <a:rPr lang="uk-UA"/>
              <a:pPr>
                <a:defRPr/>
              </a:pPr>
              <a:t>23.03.2019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60E8A8-40C1-4575-8FB6-3B1999E0CB93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5.jpeg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0.gif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5.jpeg"/><Relationship Id="rId7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5.jpeg"/><Relationship Id="rId7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5.jpeg"/><Relationship Id="rId7" Type="http://schemas.openxmlformats.org/officeDocument/2006/relationships/image" Target="../media/image1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jpeg"/><Relationship Id="rId9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i55.tinypic.com/verry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2286000" y="1928813"/>
            <a:ext cx="42862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i="1" u="sng">
                <a:latin typeface="Calibri" pitchFamily="34" charset="0"/>
              </a:rPr>
              <a:t>З досвіду роботи </a:t>
            </a:r>
          </a:p>
          <a:p>
            <a:pPr algn="ctr"/>
            <a:r>
              <a:rPr lang="uk-UA" sz="2800" b="1">
                <a:latin typeface="Calibri" pitchFamily="34" charset="0"/>
              </a:rPr>
              <a:t>вчителя початкових класів </a:t>
            </a:r>
          </a:p>
          <a:p>
            <a:pPr algn="ctr"/>
            <a:r>
              <a:rPr lang="uk-UA" sz="2800" b="1">
                <a:latin typeface="Calibri" pitchFamily="34" charset="0"/>
              </a:rPr>
              <a:t>Яргорівської загальноосвітньої школи</a:t>
            </a:r>
          </a:p>
          <a:p>
            <a:pPr algn="ctr"/>
            <a:r>
              <a:rPr lang="uk-UA" sz="2800" b="1">
                <a:latin typeface="Calibri" pitchFamily="34" charset="0"/>
              </a:rPr>
              <a:t> І – ІІ ступенів </a:t>
            </a:r>
          </a:p>
          <a:p>
            <a:pPr algn="ctr"/>
            <a:r>
              <a:rPr lang="uk-UA" sz="2800" b="1">
                <a:latin typeface="Calibri" pitchFamily="34" charset="0"/>
              </a:rPr>
              <a:t>Брудньовської Оксани Михайлівни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0" descr="http://www.playcast.ru/uploads/2015/11/26/160496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14" descr="https://im2-tub-ua.yandex.net/i?id=9d35e8887130a83c1c95ab8bb5caafcb&amp;n=33&amp;h=215&amp;w=2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285750"/>
            <a:ext cx="3857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2000232" y="1214422"/>
            <a:ext cx="5286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u="sng" dirty="0">
                <a:latin typeface="Calibri" pitchFamily="34" charset="0"/>
              </a:rPr>
              <a:t>Грати на уроці – це цікаво</a:t>
            </a:r>
          </a:p>
        </p:txBody>
      </p:sp>
      <p:pic>
        <p:nvPicPr>
          <p:cNvPr id="22534" name="Picture 6" descr="DSC019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839459"/>
            <a:ext cx="3357586" cy="2518533"/>
          </a:xfrm>
          <a:prstGeom prst="rect">
            <a:avLst/>
          </a:prstGeom>
          <a:noFill/>
        </p:spPr>
      </p:pic>
      <p:pic>
        <p:nvPicPr>
          <p:cNvPr id="22535" name="Picture 8" descr="3e67680d7248acdbf98353260e5b632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715140" y="0"/>
            <a:ext cx="1439863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Мои документы\52514020_267747284125022_8041216863117508608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4143380"/>
            <a:ext cx="3714776" cy="2286016"/>
          </a:xfrm>
          <a:prstGeom prst="rect">
            <a:avLst/>
          </a:prstGeom>
          <a:noFill/>
        </p:spPr>
      </p:pic>
      <p:pic>
        <p:nvPicPr>
          <p:cNvPr id="1028" name="Picture 4" descr="D:\Мои документы\53681197_243453299942358_2998129627806826496_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2" y="2714620"/>
            <a:ext cx="2971792" cy="3676637"/>
          </a:xfrm>
          <a:prstGeom prst="rect">
            <a:avLst/>
          </a:prstGeom>
          <a:noFill/>
        </p:spPr>
      </p:pic>
      <p:pic>
        <p:nvPicPr>
          <p:cNvPr id="11" name="Picture 3" descr="D:\Мои документы\53364300_446538819423332_3196672518358302720_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1857364"/>
            <a:ext cx="3000396" cy="2143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0" descr="http://www.playcast.ru/uploads/2015/11/26/160496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14" descr="https://im2-tub-ua.yandex.net/i?id=9d35e8887130a83c1c95ab8bb5caafcb&amp;n=33&amp;h=215&amp;w=2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285750"/>
            <a:ext cx="3857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1979613" y="1268413"/>
            <a:ext cx="52863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i="1" u="sng" dirty="0">
                <a:latin typeface="Calibri" pitchFamily="34" charset="0"/>
              </a:rPr>
              <a:t>Граючи навчати і навчатися граючи</a:t>
            </a:r>
          </a:p>
        </p:txBody>
      </p:sp>
      <p:pic>
        <p:nvPicPr>
          <p:cNvPr id="23558" name="Picture 6" descr="DSC019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714488"/>
            <a:ext cx="2979758" cy="2293118"/>
          </a:xfrm>
          <a:prstGeom prst="rect">
            <a:avLst/>
          </a:prstGeom>
          <a:noFill/>
        </p:spPr>
      </p:pic>
      <p:pic>
        <p:nvPicPr>
          <p:cNvPr id="23559" name="Picture 7" descr="DSC0199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143380"/>
            <a:ext cx="3175538" cy="2289188"/>
          </a:xfrm>
          <a:prstGeom prst="rect">
            <a:avLst/>
          </a:prstGeom>
          <a:noFill/>
        </p:spPr>
      </p:pic>
      <p:pic>
        <p:nvPicPr>
          <p:cNvPr id="23560" name="Picture 8" descr="3e67680d7248acdbf98353260e5b632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6516688" y="1484313"/>
            <a:ext cx="1439862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D:\Мои документы\55576470_2117593838289790_190585694836490240_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1712639"/>
            <a:ext cx="3143272" cy="2359303"/>
          </a:xfrm>
          <a:prstGeom prst="rect">
            <a:avLst/>
          </a:prstGeom>
          <a:noFill/>
        </p:spPr>
      </p:pic>
      <p:pic>
        <p:nvPicPr>
          <p:cNvPr id="5123" name="Picture 3" descr="D:\Мои документы\55439716_1108324182684869_1347351324022276096_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12" y="2786058"/>
            <a:ext cx="3331160" cy="2500330"/>
          </a:xfrm>
          <a:prstGeom prst="rect">
            <a:avLst/>
          </a:prstGeom>
          <a:noFill/>
        </p:spPr>
      </p:pic>
      <p:pic>
        <p:nvPicPr>
          <p:cNvPr id="6146" name="Picture 2" descr="D:\Мои документы\55545414_408758826351705_2950877492832894976_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4000504"/>
            <a:ext cx="3214710" cy="2411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 descr="http://i55.tinypic.com/verry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928794" y="1428736"/>
            <a:ext cx="52863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i="1" u="sng" dirty="0">
                <a:latin typeface="Calibri" pitchFamily="34" charset="0"/>
              </a:rPr>
              <a:t>Граючи навчати і навчатися граючи</a:t>
            </a:r>
          </a:p>
        </p:txBody>
      </p:sp>
      <p:pic>
        <p:nvPicPr>
          <p:cNvPr id="7170" name="Picture 2" descr="D:\Мои документы\55730948_274547593481911_836655695929750323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71678"/>
            <a:ext cx="3024210" cy="2268158"/>
          </a:xfrm>
          <a:prstGeom prst="rect">
            <a:avLst/>
          </a:prstGeom>
          <a:noFill/>
        </p:spPr>
      </p:pic>
      <p:pic>
        <p:nvPicPr>
          <p:cNvPr id="7171" name="Picture 3" descr="D:\Мои документы\53110628_331230770850303_9127652913932402688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143116"/>
            <a:ext cx="2952770" cy="2214578"/>
          </a:xfrm>
          <a:prstGeom prst="rect">
            <a:avLst/>
          </a:prstGeom>
          <a:noFill/>
        </p:spPr>
      </p:pic>
      <p:pic>
        <p:nvPicPr>
          <p:cNvPr id="7172" name="Picture 4" descr="D:\Мои документы\55474796_415060412590738_4130851407299346432_n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4214818"/>
            <a:ext cx="3071834" cy="2303876"/>
          </a:xfrm>
          <a:prstGeom prst="rect">
            <a:avLst/>
          </a:prstGeom>
          <a:noFill/>
        </p:spPr>
      </p:pic>
      <p:pic>
        <p:nvPicPr>
          <p:cNvPr id="7173" name="Picture 5" descr="D:\Мои документы\52439599_159074584987194_9107071434944937984_n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0" y="4179099"/>
            <a:ext cx="3000397" cy="2250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0" descr="http://www.playcast.ru/uploads/2015/11/26/160496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14" descr="https://im2-tub-ua.yandex.net/i?id=9d35e8887130a83c1c95ab8bb5caafcb&amp;n=33&amp;h=215&amp;w=2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285750"/>
            <a:ext cx="3857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2071688" y="1428750"/>
            <a:ext cx="5357812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 i="1" u="sng" dirty="0">
                <a:latin typeface="Calibri" pitchFamily="34" charset="0"/>
              </a:rPr>
              <a:t>Позакласний час </a:t>
            </a:r>
          </a:p>
          <a:p>
            <a:pPr algn="ctr"/>
            <a:r>
              <a:rPr lang="uk-UA" sz="2800" b="1" i="1" u="sng" dirty="0">
                <a:latin typeface="Calibri" pitchFamily="34" charset="0"/>
              </a:rPr>
              <a:t>Свято Миколая  </a:t>
            </a:r>
          </a:p>
          <a:p>
            <a:endParaRPr lang="uk-UA" dirty="0">
              <a:latin typeface="Calibri" pitchFamily="34" charset="0"/>
            </a:endParaRPr>
          </a:p>
        </p:txBody>
      </p:sp>
      <p:pic>
        <p:nvPicPr>
          <p:cNvPr id="24580" name="Рисунок 6" descr="IMG_20151218_13385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285992"/>
            <a:ext cx="316638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7" descr="IMG_20151218_13442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357430"/>
            <a:ext cx="3316763" cy="18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:\Мои документы\55498750_1037954123064454_6735327285060042752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3571876"/>
            <a:ext cx="2252044" cy="3000372"/>
          </a:xfrm>
          <a:prstGeom prst="rect">
            <a:avLst/>
          </a:prstGeom>
          <a:noFill/>
        </p:spPr>
      </p:pic>
      <p:pic>
        <p:nvPicPr>
          <p:cNvPr id="2052" name="Picture 4" descr="D:\Мои документы\54519501_2289544401333530_8141146445559365632_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3500438"/>
            <a:ext cx="2286016" cy="3045634"/>
          </a:xfrm>
          <a:prstGeom prst="rect">
            <a:avLst/>
          </a:prstGeom>
          <a:noFill/>
        </p:spPr>
      </p:pic>
      <p:pic>
        <p:nvPicPr>
          <p:cNvPr id="2053" name="Picture 5" descr="D:\Мои документы\55860993_2328524230533245_3191818419334807552_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78" y="3571876"/>
            <a:ext cx="2786082" cy="2091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0" descr="http://www.playcast.ru/uploads/2015/11/26/160496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14" descr="https://im2-tub-ua.yandex.net/i?id=9d35e8887130a83c1c95ab8bb5caafcb&amp;n=33&amp;h=215&amp;w=2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285750"/>
            <a:ext cx="3857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2214563" y="1357313"/>
            <a:ext cx="5072062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 i="1" u="sng">
                <a:latin typeface="Calibri" pitchFamily="34" charset="0"/>
              </a:rPr>
              <a:t>Свято Букварика </a:t>
            </a:r>
          </a:p>
          <a:p>
            <a:endParaRPr lang="uk-UA">
              <a:latin typeface="Calibri" pitchFamily="34" charset="0"/>
            </a:endParaRPr>
          </a:p>
        </p:txBody>
      </p:sp>
      <p:pic>
        <p:nvPicPr>
          <p:cNvPr id="25604" name="Рисунок 6" descr="IMG_20160223_12420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928802"/>
            <a:ext cx="485775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 descr="https://im2-tub-ua.yandex.net/i?id=4a4f0e9ebce01df0f5d6d37e3ed37e9d&amp;n=33&amp;h=215&amp;w=1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688" y="1857375"/>
            <a:ext cx="157956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DSC0199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4214818"/>
            <a:ext cx="3460746" cy="2252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" name="Picture 2" descr="http://i55.tinypic.com/verry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D:\Мои документы\54728998_2359698090978141_4230635308745490432_n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428868"/>
            <a:ext cx="2518189" cy="3357585"/>
          </a:xfrm>
          <a:prstGeom prst="rect">
            <a:avLst/>
          </a:prstGeom>
          <a:noFill/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285984" y="1714488"/>
            <a:ext cx="4286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i="1" u="sng" dirty="0" smtClean="0">
                <a:latin typeface="Calibri" pitchFamily="34" charset="0"/>
              </a:rPr>
              <a:t>Свято Шевченка</a:t>
            </a:r>
            <a:endParaRPr lang="uk-UA" sz="2800" b="1" dirty="0">
              <a:latin typeface="Calibri" pitchFamily="34" charset="0"/>
            </a:endParaRPr>
          </a:p>
        </p:txBody>
      </p:sp>
      <p:pic>
        <p:nvPicPr>
          <p:cNvPr id="4099" name="Picture 3" descr="D:\Мои документы\54256978_706167083112512_5856017071476834304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857496"/>
            <a:ext cx="3843326" cy="2882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i55.tinypic.com/verry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2286000" y="1928813"/>
            <a:ext cx="42862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i="1" u="sng" dirty="0" smtClean="0">
                <a:latin typeface="Calibri" pitchFamily="34" charset="0"/>
              </a:rPr>
              <a:t>Українська Хартія Вільної Людини </a:t>
            </a:r>
            <a:endParaRPr lang="uk-UA" sz="2800" b="1" dirty="0">
              <a:latin typeface="Calibri" pitchFamily="34" charset="0"/>
            </a:endParaRPr>
          </a:p>
        </p:txBody>
      </p:sp>
      <p:pic>
        <p:nvPicPr>
          <p:cNvPr id="3075" name="Picture 3" descr="D:\Мои документы\54155022_1468987886564425_455080165725595238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143248"/>
            <a:ext cx="3619525" cy="2714644"/>
          </a:xfrm>
          <a:prstGeom prst="rect">
            <a:avLst/>
          </a:prstGeom>
          <a:noFill/>
        </p:spPr>
      </p:pic>
      <p:pic>
        <p:nvPicPr>
          <p:cNvPr id="3076" name="Picture 4" descr="D:\Мои документы\52514020_267747284125022_8041216863117508608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143248"/>
            <a:ext cx="3700450" cy="2775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http://i55.tinypic.com/verry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0" y="1928813"/>
            <a:ext cx="4286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i="1" u="sng" dirty="0" smtClean="0">
                <a:latin typeface="Calibri" pitchFamily="34" charset="0"/>
              </a:rPr>
              <a:t>Свято Осені</a:t>
            </a:r>
            <a:endParaRPr lang="uk-UA" sz="2800" b="1" dirty="0">
              <a:latin typeface="Calibri" pitchFamily="34" charset="0"/>
            </a:endParaRPr>
          </a:p>
        </p:txBody>
      </p:sp>
      <p:pic>
        <p:nvPicPr>
          <p:cNvPr id="8194" name="Picture 2" descr="D:\Мои документы\54731385_2234035740149725_1199172014552645632_n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571744"/>
            <a:ext cx="3140778" cy="2357431"/>
          </a:xfrm>
          <a:prstGeom prst="rect">
            <a:avLst/>
          </a:prstGeom>
          <a:noFill/>
        </p:spPr>
      </p:pic>
      <p:pic>
        <p:nvPicPr>
          <p:cNvPr id="8195" name="Picture 3" descr="D:\Мои документы\55506924_271513063735357_311133641444950016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500306"/>
            <a:ext cx="3331160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0" descr="http://www.playcast.ru/uploads/2015/11/26/160496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14" descr="https://im2-tub-ua.yandex.net/i?id=9d35e8887130a83c1c95ab8bb5caafcb&amp;n=33&amp;h=215&amp;w=2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285750"/>
            <a:ext cx="3857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1785938" y="1643063"/>
            <a:ext cx="59293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Школа — велика дитяча країна,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В ній відкривається білий наш світ.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Тут пізнає себе кожна дитина,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І відправляється звідси в політ.</a:t>
            </a:r>
            <a:endParaRPr lang="uk-UA" sz="2400" b="1">
              <a:latin typeface="Calibri" pitchFamily="34" charset="0"/>
            </a:endParaRPr>
          </a:p>
        </p:txBody>
      </p:sp>
      <p:pic>
        <p:nvPicPr>
          <p:cNvPr id="26628" name="Picture 4" descr="http://www.playcast.ru/uploads/2015/10/01/1527369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143248"/>
            <a:ext cx="3357563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" descr="http://www.playcast.ru/uploads/2015/11/26/160496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0645438"/>
            <a:ext cx="4029075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10" descr="http://www.playcast.ru/uploads/2015/11/26/160496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8" descr="image8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85860"/>
            <a:ext cx="2214562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9"/>
          <p:cNvSpPr txBox="1">
            <a:spLocks noChangeArrowheads="1"/>
          </p:cNvSpPr>
          <p:nvPr/>
        </p:nvSpPr>
        <p:spPr bwMode="auto">
          <a:xfrm>
            <a:off x="3143240" y="928670"/>
            <a:ext cx="507209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uk-UA" sz="2000" b="1" dirty="0">
              <a:latin typeface="Calibri" pitchFamily="34" charset="0"/>
            </a:endParaRPr>
          </a:p>
          <a:p>
            <a:endParaRPr lang="uk-UA" sz="2000" b="1" dirty="0">
              <a:latin typeface="Calibri" pitchFamily="34" charset="0"/>
            </a:endParaRPr>
          </a:p>
          <a:p>
            <a:r>
              <a:rPr lang="uk-UA" sz="2000" b="1" u="sng" dirty="0">
                <a:latin typeface="Calibri" pitchFamily="34" charset="0"/>
              </a:rPr>
              <a:t>Дата народження: </a:t>
            </a:r>
            <a:r>
              <a:rPr lang="uk-UA" sz="2000" b="1" dirty="0">
                <a:latin typeface="Calibri" pitchFamily="34" charset="0"/>
              </a:rPr>
              <a:t>31 березня 1985 р.</a:t>
            </a:r>
          </a:p>
          <a:p>
            <a:endParaRPr lang="uk-UA" sz="2000" b="1" dirty="0">
              <a:latin typeface="Calibri" pitchFamily="34" charset="0"/>
            </a:endParaRPr>
          </a:p>
          <a:p>
            <a:r>
              <a:rPr lang="uk-UA" sz="2000" b="1" u="sng" dirty="0">
                <a:latin typeface="Calibri" pitchFamily="34" charset="0"/>
              </a:rPr>
              <a:t>Освіта</a:t>
            </a:r>
            <a:r>
              <a:rPr lang="uk-UA" sz="2000" b="1" dirty="0">
                <a:latin typeface="Calibri" pitchFamily="34" charset="0"/>
              </a:rPr>
              <a:t>: 2000 – 2004 </a:t>
            </a:r>
            <a:r>
              <a:rPr lang="uk-UA" sz="2000" b="1" dirty="0" err="1">
                <a:latin typeface="Calibri" pitchFamily="34" charset="0"/>
              </a:rPr>
              <a:t>рр</a:t>
            </a:r>
            <a:r>
              <a:rPr lang="uk-UA" sz="2000" b="1" dirty="0">
                <a:latin typeface="Calibri" pitchFamily="34" charset="0"/>
              </a:rPr>
              <a:t> – </a:t>
            </a:r>
            <a:r>
              <a:rPr lang="uk-UA" sz="2000" b="1" dirty="0" err="1">
                <a:latin typeface="Calibri" pitchFamily="34" charset="0"/>
              </a:rPr>
              <a:t>Чортківське</a:t>
            </a:r>
            <a:r>
              <a:rPr lang="uk-UA" sz="2000" b="1" dirty="0">
                <a:latin typeface="Calibri" pitchFamily="34" charset="0"/>
              </a:rPr>
              <a:t> </a:t>
            </a:r>
            <a:r>
              <a:rPr lang="uk-UA" sz="2000" b="1" dirty="0" err="1">
                <a:latin typeface="Calibri" pitchFamily="34" charset="0"/>
              </a:rPr>
              <a:t>падагогічне</a:t>
            </a:r>
            <a:r>
              <a:rPr lang="uk-UA" sz="2000" b="1" dirty="0">
                <a:latin typeface="Calibri" pitchFamily="34" charset="0"/>
              </a:rPr>
              <a:t> училище ім. О. Барвінського</a:t>
            </a:r>
          </a:p>
          <a:p>
            <a:endParaRPr lang="uk-UA" sz="2000" b="1" dirty="0" smtClean="0">
              <a:latin typeface="Calibri" pitchFamily="34" charset="0"/>
            </a:endParaRPr>
          </a:p>
          <a:p>
            <a:r>
              <a:rPr lang="uk-UA" sz="2000" b="1" dirty="0" smtClean="0">
                <a:latin typeface="Calibri" pitchFamily="34" charset="0"/>
              </a:rPr>
              <a:t>2004 </a:t>
            </a:r>
            <a:r>
              <a:rPr lang="uk-UA" sz="2000" b="1" dirty="0">
                <a:latin typeface="Calibri" pitchFamily="34" charset="0"/>
              </a:rPr>
              <a:t>– 2007 </a:t>
            </a:r>
            <a:r>
              <a:rPr lang="uk-UA" sz="2000" b="1" dirty="0" err="1">
                <a:latin typeface="Calibri" pitchFamily="34" charset="0"/>
              </a:rPr>
              <a:t>рр</a:t>
            </a:r>
            <a:r>
              <a:rPr lang="uk-UA" sz="2000" b="1" dirty="0">
                <a:latin typeface="Calibri" pitchFamily="34" charset="0"/>
              </a:rPr>
              <a:t> – Прикарпатський національний університет ім. В. Стефаника</a:t>
            </a:r>
          </a:p>
          <a:p>
            <a:endParaRPr lang="uk-UA" sz="2000" b="1" dirty="0">
              <a:latin typeface="Calibri" pitchFamily="34" charset="0"/>
            </a:endParaRPr>
          </a:p>
          <a:p>
            <a:r>
              <a:rPr lang="uk-UA" sz="2000" b="1" u="sng" dirty="0">
                <a:latin typeface="Calibri" pitchFamily="34" charset="0"/>
              </a:rPr>
              <a:t>Педагогічний стаж </a:t>
            </a:r>
            <a:r>
              <a:rPr lang="uk-UA" sz="2000" b="1" dirty="0">
                <a:latin typeface="Calibri" pitchFamily="34" charset="0"/>
              </a:rPr>
              <a:t>– </a:t>
            </a:r>
            <a:r>
              <a:rPr lang="uk-UA" sz="2000" b="1" dirty="0" smtClean="0">
                <a:latin typeface="Calibri" pitchFamily="34" charset="0"/>
              </a:rPr>
              <a:t>14 років</a:t>
            </a:r>
            <a:endParaRPr lang="uk-UA" sz="2000" b="1" dirty="0">
              <a:latin typeface="Calibri" pitchFamily="34" charset="0"/>
            </a:endParaRPr>
          </a:p>
        </p:txBody>
      </p:sp>
      <p:pic>
        <p:nvPicPr>
          <p:cNvPr id="14341" name="Picture 12" descr="http://i34.beon.ru/69/20/2422069/94/94655694/babochka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4786313"/>
            <a:ext cx="15906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4" descr="https://im2-tub-ua.yandex.net/i?id=9d35e8887130a83c1c95ab8bb5caafcb&amp;n=33&amp;h=215&amp;w=2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0" y="214313"/>
            <a:ext cx="38576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0" descr="http://www.playcast.ru/uploads/2015/11/26/160496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14" descr="https://im2-tub-ua.yandex.net/i?id=9d35e8887130a83c1c95ab8bb5caafcb&amp;n=33&amp;h=215&amp;w=2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285750"/>
            <a:ext cx="38576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1928813" y="1643063"/>
            <a:ext cx="5357812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u="sng">
                <a:latin typeface="Calibri" pitchFamily="34" charset="0"/>
              </a:rPr>
              <a:t>Моє життєве кредо</a:t>
            </a:r>
            <a:r>
              <a:rPr lang="uk-UA" b="1" u="sng">
                <a:latin typeface="Calibri" pitchFamily="34" charset="0"/>
              </a:rPr>
              <a:t>: </a:t>
            </a:r>
            <a:r>
              <a:rPr lang="uk-UA" b="1" i="1">
                <a:latin typeface="Calibri" pitchFamily="34" charset="0"/>
              </a:rPr>
              <a:t>Любити життя і цінувати кожну його хвилину. Нести радість. У книгах шукати істину, у людях – мудрість</a:t>
            </a:r>
          </a:p>
          <a:p>
            <a:endParaRPr lang="uk-UA" b="1">
              <a:latin typeface="Calibri" pitchFamily="34" charset="0"/>
            </a:endParaRPr>
          </a:p>
          <a:p>
            <a:r>
              <a:rPr lang="uk-UA" sz="2400" b="1" u="sng">
                <a:latin typeface="Calibri" pitchFamily="34" charset="0"/>
              </a:rPr>
              <a:t>Моє педагогічне кредо: </a:t>
            </a:r>
          </a:p>
          <a:p>
            <a:r>
              <a:rPr lang="uk-UA" b="1" i="1">
                <a:latin typeface="Calibri" pitchFamily="34" charset="0"/>
              </a:rPr>
              <a:t>Учитись важко,  </a:t>
            </a:r>
          </a:p>
          <a:p>
            <a:r>
              <a:rPr lang="uk-UA" b="1" i="1">
                <a:latin typeface="Calibri" pitchFamily="34" charset="0"/>
              </a:rPr>
              <a:t>А учить ще важче. </a:t>
            </a:r>
          </a:p>
          <a:p>
            <a:r>
              <a:rPr lang="uk-UA" b="1" i="1">
                <a:latin typeface="Calibri" pitchFamily="34" charset="0"/>
              </a:rPr>
              <a:t>Але не мусиш</a:t>
            </a:r>
          </a:p>
          <a:p>
            <a:r>
              <a:rPr lang="uk-UA" b="1" i="1">
                <a:latin typeface="Calibri" pitchFamily="34" charset="0"/>
              </a:rPr>
              <a:t>Зупинятись ти. </a:t>
            </a:r>
          </a:p>
          <a:p>
            <a:r>
              <a:rPr lang="uk-UA" b="1" i="1">
                <a:latin typeface="Calibri" pitchFamily="34" charset="0"/>
              </a:rPr>
              <a:t>Як учням віддаєш </a:t>
            </a:r>
          </a:p>
          <a:p>
            <a:r>
              <a:rPr lang="uk-UA" b="1" i="1">
                <a:latin typeface="Calibri" pitchFamily="34" charset="0"/>
              </a:rPr>
              <a:t>Усе найкраще, </a:t>
            </a:r>
          </a:p>
          <a:p>
            <a:r>
              <a:rPr lang="uk-UA" b="1" i="1">
                <a:latin typeface="Calibri" pitchFamily="34" charset="0"/>
              </a:rPr>
              <a:t>То й сам сягнеш</a:t>
            </a:r>
          </a:p>
          <a:p>
            <a:r>
              <a:rPr lang="uk-UA" b="1" i="1">
                <a:latin typeface="Calibri" pitchFamily="34" charset="0"/>
              </a:rPr>
              <a:t>Нової висоти</a:t>
            </a:r>
          </a:p>
          <a:p>
            <a:r>
              <a:rPr lang="uk-UA">
                <a:latin typeface="Calibri" pitchFamily="34" charset="0"/>
              </a:rPr>
              <a:t> </a:t>
            </a:r>
          </a:p>
          <a:p>
            <a:r>
              <a:rPr lang="uk-UA">
                <a:latin typeface="Calibri" pitchFamily="34" charset="0"/>
              </a:rPr>
              <a:t> </a:t>
            </a:r>
          </a:p>
        </p:txBody>
      </p:sp>
      <p:pic>
        <p:nvPicPr>
          <p:cNvPr id="15364" name="Picture 2" descr="http://finugor.ru/sites/finugor.ru/files/images/copiraiting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3500438"/>
            <a:ext cx="3090863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0" descr="http://www.playcast.ru/uploads/2015/11/26/160496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2714625" y="813949"/>
            <a:ext cx="385762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 i="1">
                <a:latin typeface="Calibri" pitchFamily="34" charset="0"/>
              </a:rPr>
              <a:t>Професійне зростання</a:t>
            </a:r>
          </a:p>
          <a:p>
            <a:pPr algn="ctr"/>
            <a:endParaRPr lang="uk-UA" sz="3600" b="1" i="1">
              <a:latin typeface="Calibri" pitchFamily="34" charset="0"/>
            </a:endParaRPr>
          </a:p>
          <a:p>
            <a:pPr algn="ctr"/>
            <a:endParaRPr lang="uk-UA" sz="2000" b="1" i="1">
              <a:latin typeface="Calibri" pitchFamily="34" charset="0"/>
            </a:endParaRPr>
          </a:p>
        </p:txBody>
      </p:sp>
      <p:pic>
        <p:nvPicPr>
          <p:cNvPr id="16387" name="Рисунок 5" descr="DSC0198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2125954"/>
            <a:ext cx="3071834" cy="208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6" descr="DSC0198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500570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5500694" y="1785926"/>
            <a:ext cx="29289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 b="1" dirty="0">
                <a:latin typeface="Calibri" pitchFamily="34" charset="0"/>
              </a:rPr>
              <a:t>2009 рік – курси підвищення кваліфікації ТОКІППО за спеціальністю вчитель початкових класів</a:t>
            </a:r>
          </a:p>
        </p:txBody>
      </p: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428596" y="4286256"/>
            <a:ext cx="30718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 b="1" dirty="0">
                <a:latin typeface="Calibri" pitchFamily="34" charset="0"/>
              </a:rPr>
              <a:t>2015 рік – курси підвищення кваліфікації ТОКІППО за спеціальністю вчитель початкових класів</a:t>
            </a:r>
          </a:p>
        </p:txBody>
      </p:sp>
      <p:pic>
        <p:nvPicPr>
          <p:cNvPr id="16391" name="Picture 14" descr="https://im2-tub-ua.yandex.net/i?id=9d35e8887130a83c1c95ab8bb5caafcb&amp;n=33&amp;h=215&amp;w=2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88" y="285750"/>
            <a:ext cx="38576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6" descr="DSC01986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2571744"/>
            <a:ext cx="2428892" cy="182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3571868" y="3571876"/>
            <a:ext cx="30718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 b="1" dirty="0" smtClean="0">
                <a:latin typeface="Calibri" pitchFamily="34" charset="0"/>
              </a:rPr>
              <a:t>2018 рік - курси підвищення кваліфікації ТОКІППО за спеціальністю вчитель початкових класів </a:t>
            </a:r>
            <a:endParaRPr lang="uk-UA" sz="1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0" descr="http://www.playcast.ru/uploads/2015/11/26/160496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14" descr="https://im2-tub-ua.yandex.net/i?id=9d35e8887130a83c1c95ab8bb5caafcb&amp;n=33&amp;h=215&amp;w=2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285750"/>
            <a:ext cx="38576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2214563" y="1857375"/>
            <a:ext cx="478631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 dirty="0">
                <a:latin typeface="Calibri" pitchFamily="34" charset="0"/>
              </a:rPr>
              <a:t>Працюю над проблемою</a:t>
            </a:r>
          </a:p>
          <a:p>
            <a:pPr algn="ctr"/>
            <a:r>
              <a:rPr lang="uk-UA" sz="2400" i="1" dirty="0" smtClean="0">
                <a:latin typeface="Calibri" pitchFamily="34" charset="0"/>
              </a:rPr>
              <a:t>“ </a:t>
            </a:r>
            <a:r>
              <a:rPr lang="uk-UA" sz="2400" i="1" dirty="0" smtClean="0"/>
              <a:t>Роль </a:t>
            </a:r>
            <a:r>
              <a:rPr lang="uk-UA" sz="2400" i="1" dirty="0" smtClean="0"/>
              <a:t>гри у підвищенні пізнавальної активності молодших </a:t>
            </a:r>
            <a:r>
              <a:rPr lang="uk-UA" sz="2400" i="1" dirty="0" smtClean="0"/>
              <a:t>школярів </a:t>
            </a:r>
            <a:r>
              <a:rPr lang="uk-UA" sz="2400" i="1" dirty="0" smtClean="0">
                <a:latin typeface="Calibri" pitchFamily="34" charset="0"/>
              </a:rPr>
              <a:t>”</a:t>
            </a:r>
            <a:endParaRPr lang="uk-UA" sz="2400" i="1" dirty="0">
              <a:latin typeface="Calibri" pitchFamily="34" charset="0"/>
            </a:endParaRPr>
          </a:p>
        </p:txBody>
      </p:sp>
      <p:pic>
        <p:nvPicPr>
          <p:cNvPr id="17412" name="Picture 2" descr="http://media.log-in.ru/images/articles/article_1998/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13" y="4357688"/>
            <a:ext cx="35004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http://s019.radikal.ru/i627/1401/f4/e66892163ea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328612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http://www.gifmania.ro/Gif-uri-Animate-Alfabetul-Animat/Imagini-Animate-Flori-Litere/Animatzii-Alfabet-Trandafiri/Alfabet-Trandafiri-670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8" y="3571875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 descr="http://www.gifmania.com.tr/Hareketli-Gifler-Animasyonlu-Harfler/Gif-Resimleri-Cicekli-Harfler/Animasyonlar-Alfabe-Gul/Alfabe-Gul-670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313" y="1428750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0" descr="http://www.gifmania.com.tr/Hareketli-Gifler-Animasyonlu-Harfler/Gif-Resimleri-Bebek-Harfler/Animasyonlar-Yellow-Dolls-Alphabet/Yellow-Dolls-Alphabet-17254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9438" y="1500188"/>
            <a:ext cx="108108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2" descr="http://www.playcast.ru/uploads/2015/07/28/14487729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750" y="3500438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0" descr="http://www.playcast.ru/uploads/2015/11/26/160496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2214563" y="1428750"/>
            <a:ext cx="421481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latin typeface="Calibri" pitchFamily="34" charset="0"/>
              </a:rPr>
              <a:t>“Гра має важливе значення в житті дитини… Якою буде дитина в грі, такою вона буде і в праці, коли виросте. Тому виховання майбутнього діяча відбувається перш за все в грі”</a:t>
            </a:r>
          </a:p>
          <a:p>
            <a:pPr algn="r"/>
            <a:r>
              <a:rPr lang="uk-UA" sz="2400" b="1" i="1">
                <a:latin typeface="Calibri" pitchFamily="34" charset="0"/>
              </a:rPr>
              <a:t>А. С. Макаренко</a:t>
            </a:r>
          </a:p>
        </p:txBody>
      </p:sp>
      <p:pic>
        <p:nvPicPr>
          <p:cNvPr id="18435" name="Picture 14" descr="https://im2-tub-ua.yandex.net/i?id=9d35e8887130a83c1c95ab8bb5caafcb&amp;n=33&amp;h=215&amp;w=2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285750"/>
            <a:ext cx="3857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s://im0-tub-ua.yandex.net/i?id=2d1bde1ac80ecec155b25741186eb018&amp;n=33&amp;h=215&amp;w=2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4071938"/>
            <a:ext cx="3024188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http://static.eva.ru/eva/130001-140000/131823/contest/1472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1571625"/>
            <a:ext cx="1463675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0" descr="http://www.playcast.ru/uploads/2015/11/26/160496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06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14" descr="https://im2-tub-ua.yandex.net/i?id=9d35e8887130a83c1c95ab8bb5caafcb&amp;n=33&amp;h=215&amp;w=2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285750"/>
            <a:ext cx="3857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2214563" y="1500188"/>
            <a:ext cx="492918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dirty="0">
                <a:latin typeface="Calibri" pitchFamily="34" charset="0"/>
              </a:rPr>
              <a:t>     </a:t>
            </a:r>
            <a:r>
              <a:rPr lang="uk-UA" sz="2000" b="1" u="sng" dirty="0">
                <a:latin typeface="Calibri" pitchFamily="34" charset="0"/>
              </a:rPr>
              <a:t>Актуальність проблеми </a:t>
            </a:r>
            <a:r>
              <a:rPr lang="uk-UA" sz="2000" b="1" dirty="0">
                <a:latin typeface="Calibri" pitchFamily="34" charset="0"/>
              </a:rPr>
              <a:t>полягає в гармонійному поєднанні навчальної та ігрової діяльності молодших школярів.</a:t>
            </a:r>
          </a:p>
          <a:p>
            <a:r>
              <a:rPr lang="uk-UA" sz="2000" b="1" dirty="0" smtClean="0">
                <a:latin typeface="Calibri" pitchFamily="34" charset="0"/>
              </a:rPr>
              <a:t>     </a:t>
            </a:r>
            <a:r>
              <a:rPr lang="uk-UA" sz="2000" b="1" dirty="0">
                <a:latin typeface="Calibri" pitchFamily="34" charset="0"/>
              </a:rPr>
              <a:t>Реалізація ігрових технологій дозволяє підвищити якість педагогічного процесу, рівень навчальних досягнень, забезпечує комфортність, емоційну задоволеність</a:t>
            </a:r>
          </a:p>
        </p:txBody>
      </p:sp>
      <p:pic>
        <p:nvPicPr>
          <p:cNvPr id="19460" name="Рисунок 6" descr="iтропорнпо7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4143375"/>
            <a:ext cx="34290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0" descr="http://www.playcast.ru/uploads/2015/11/26/160496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14" descr="https://im2-tub-ua.yandex.net/i?id=9d35e8887130a83c1c95ab8bb5caafcb&amp;n=33&amp;h=215&amp;w=2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285750"/>
            <a:ext cx="3857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1928813" y="1571625"/>
            <a:ext cx="5715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i="1" u="sng">
                <a:latin typeface="Calibri" pitchFamily="34" charset="0"/>
              </a:rPr>
              <a:t>Структура навчальних ігор</a:t>
            </a:r>
          </a:p>
          <a:p>
            <a:pPr algn="ctr"/>
            <a:endParaRPr lang="uk-UA" sz="2400" b="1" i="1" u="sng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b="1">
                <a:latin typeface="Calibri" pitchFamily="34" charset="0"/>
              </a:rPr>
              <a:t> </a:t>
            </a:r>
            <a:r>
              <a:rPr lang="uk-UA" sz="2400" b="1">
                <a:latin typeface="Calibri" pitchFamily="34" charset="0"/>
              </a:rPr>
              <a:t>Ігровий задум </a:t>
            </a:r>
          </a:p>
          <a:p>
            <a:pPr>
              <a:buFont typeface="Wingdings" pitchFamily="2" charset="2"/>
              <a:buChar char="Ø"/>
            </a:pPr>
            <a:r>
              <a:rPr lang="uk-UA" sz="2400" b="1">
                <a:latin typeface="Calibri" pitchFamily="34" charset="0"/>
              </a:rPr>
              <a:t>Правила </a:t>
            </a:r>
          </a:p>
          <a:p>
            <a:pPr>
              <a:buFont typeface="Wingdings" pitchFamily="2" charset="2"/>
              <a:buChar char="Ø"/>
            </a:pPr>
            <a:r>
              <a:rPr lang="uk-UA" sz="2400" b="1">
                <a:latin typeface="Calibri" pitchFamily="34" charset="0"/>
              </a:rPr>
              <a:t>Ігрові дії</a:t>
            </a:r>
          </a:p>
          <a:p>
            <a:pPr>
              <a:buFont typeface="Wingdings" pitchFamily="2" charset="2"/>
              <a:buChar char="Ø"/>
            </a:pPr>
            <a:r>
              <a:rPr lang="uk-UA" sz="2400" b="1">
                <a:latin typeface="Calibri" pitchFamily="34" charset="0"/>
              </a:rPr>
              <a:t>Пізнавальний зміст </a:t>
            </a:r>
          </a:p>
          <a:p>
            <a:pPr>
              <a:buFont typeface="Wingdings" pitchFamily="2" charset="2"/>
              <a:buChar char="Ø"/>
            </a:pPr>
            <a:r>
              <a:rPr lang="uk-UA" sz="2400" b="1">
                <a:latin typeface="Calibri" pitchFamily="34" charset="0"/>
              </a:rPr>
              <a:t>Обладнання </a:t>
            </a:r>
          </a:p>
          <a:p>
            <a:pPr>
              <a:buFont typeface="Wingdings" pitchFamily="2" charset="2"/>
              <a:buChar char="Ø"/>
            </a:pPr>
            <a:r>
              <a:rPr lang="uk-UA" sz="2400" b="1">
                <a:latin typeface="Calibri" pitchFamily="34" charset="0"/>
              </a:rPr>
              <a:t>Результат</a:t>
            </a:r>
          </a:p>
          <a:p>
            <a:endParaRPr lang="uk-UA">
              <a:latin typeface="Calibri" pitchFamily="34" charset="0"/>
            </a:endParaRPr>
          </a:p>
          <a:p>
            <a:endParaRPr lang="uk-UA">
              <a:latin typeface="Calibri" pitchFamily="34" charset="0"/>
            </a:endParaRPr>
          </a:p>
        </p:txBody>
      </p:sp>
      <p:pic>
        <p:nvPicPr>
          <p:cNvPr id="20484" name="Picture 4" descr="http://gifiki.ru/_ph/49/2/62327830.gif?145101936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3143250"/>
            <a:ext cx="317341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0" descr="http://www.playcast.ru/uploads/2015/11/26/160496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14" descr="https://im2-tub-ua.yandex.net/i?id=9d35e8887130a83c1c95ab8bb5caafcb&amp;n=33&amp;h=215&amp;w=2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285750"/>
            <a:ext cx="3857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2714625" y="1428750"/>
            <a:ext cx="3571875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i="1" u="sng">
                <a:latin typeface="Calibri" pitchFamily="34" charset="0"/>
              </a:rPr>
              <a:t>Залежно від мети уроку, ігри бувають: </a:t>
            </a:r>
          </a:p>
          <a:p>
            <a:endParaRPr lang="uk-UA" sz="2400" b="1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400" b="1">
                <a:latin typeface="Calibri" pitchFamily="34" charset="0"/>
              </a:rPr>
              <a:t>Навчально-пізнавальні </a:t>
            </a:r>
          </a:p>
          <a:p>
            <a:pPr>
              <a:buFont typeface="Wingdings" pitchFamily="2" charset="2"/>
              <a:buChar char="v"/>
            </a:pPr>
            <a:r>
              <a:rPr lang="uk-UA" sz="2400" b="1">
                <a:latin typeface="Calibri" pitchFamily="34" charset="0"/>
              </a:rPr>
              <a:t>Контролюючі </a:t>
            </a:r>
          </a:p>
          <a:p>
            <a:pPr>
              <a:buFont typeface="Wingdings" pitchFamily="2" charset="2"/>
              <a:buChar char="v"/>
            </a:pPr>
            <a:r>
              <a:rPr lang="uk-UA" sz="2400" b="1">
                <a:latin typeface="Calibri" pitchFamily="34" charset="0"/>
              </a:rPr>
              <a:t>Узагальнюючі</a:t>
            </a:r>
          </a:p>
        </p:txBody>
      </p:sp>
      <p:pic>
        <p:nvPicPr>
          <p:cNvPr id="21509" name="Picture 8" descr="3e67680d7248acdbf98353260e5b63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516688" y="1916113"/>
            <a:ext cx="1439862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DSC0199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975" y="3860800"/>
            <a:ext cx="3940175" cy="234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299</Words>
  <Application>Microsoft Office PowerPoint</Application>
  <PresentationFormat>Екран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</dc:creator>
  <cp:lastModifiedBy>User</cp:lastModifiedBy>
  <cp:revision>37</cp:revision>
  <dcterms:created xsi:type="dcterms:W3CDTF">2016-02-24T15:41:14Z</dcterms:created>
  <dcterms:modified xsi:type="dcterms:W3CDTF">2019-03-23T06:42:26Z</dcterms:modified>
</cp:coreProperties>
</file>