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5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9900"/>
    <a:srgbClr val="3366FF"/>
    <a:srgbClr val="280D8D"/>
    <a:srgbClr val="0B6F10"/>
    <a:srgbClr val="006600"/>
    <a:srgbClr val="06A60E"/>
    <a:srgbClr val="FD27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63162-FDBA-46DB-812A-AD682D9D2C96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E4BF0-D60B-4D64-95DC-869CC6A02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8AB0-E1DE-4032-9C06-F78BAADF2AC9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236B-569A-4E6A-BAD4-2029E6E30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4CF9C-FB9A-4976-B9BC-324E1918297D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EE7A3-CFFD-48A4-ABE7-F38AFD815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9063C-44F8-4E54-9C98-8F22F41A24A1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4B34-1D1C-4BC9-8DAA-27CF0497A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3540-741E-4554-9B50-EA5C1669962A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6D39-D186-4444-860F-59C63346B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FD926-72D5-44EA-BF59-07CBCAFCBDAB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349D3-C190-4696-AEE2-E228DE159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BFD38-5CD6-4512-9AD6-639581807D11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AF19-92BD-4A54-9A78-7ACFD5E17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78173-F421-41C5-9890-AF60736C74A8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77B87-4797-4640-9D92-7A98D5616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B55CF-DB4F-471E-A14F-95CA096C1BD8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78024-535B-4923-A2DA-9664013F9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C773-DC2C-4D2D-BBDF-19EA45332E31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DC250-C1C3-435E-AF94-2BDF87618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2DEE-84DA-4774-A0AA-39F2E9C2283D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13F3-1FAD-48E4-8E77-86C50EF00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D93215-E5EC-42B8-8C51-610D2B232356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43D110-99E4-4B6E-B0D0-DB4F7CE7E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1403350" y="3644900"/>
            <a:ext cx="7286625" cy="1871663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00FF00"/>
                </a:solidFill>
                <a:latin typeface="Arial" charset="0"/>
              </a:rPr>
              <a:t>«Перший раз у перший клас!»</a:t>
            </a:r>
            <a:br>
              <a:rPr lang="ru-RU" sz="3600" b="1" i="1" smtClean="0">
                <a:solidFill>
                  <a:srgbClr val="00FF00"/>
                </a:solidFill>
                <a:latin typeface="Arial" charset="0"/>
              </a:rPr>
            </a:br>
            <a:r>
              <a:rPr lang="ru-RU" sz="3600" b="1" i="1" smtClean="0">
                <a:solidFill>
                  <a:srgbClr val="00FF00"/>
                </a:solidFill>
                <a:latin typeface="Arial" charset="0"/>
              </a:rPr>
              <a:t/>
            </a:r>
            <a:br>
              <a:rPr lang="ru-RU" sz="3600" b="1" i="1" smtClean="0">
                <a:solidFill>
                  <a:srgbClr val="00FF00"/>
                </a:solidFill>
                <a:latin typeface="Arial" charset="0"/>
              </a:rPr>
            </a:br>
            <a:r>
              <a:rPr lang="ru-RU" sz="3200" b="1" smtClean="0">
                <a:solidFill>
                  <a:schemeClr val="hlink"/>
                </a:solidFill>
                <a:latin typeface="Times New Roman" pitchFamily="18" charset="0"/>
              </a:rPr>
              <a:t>Поради психолога батькам майбутніх першокласників</a:t>
            </a:r>
            <a:br>
              <a:rPr lang="ru-RU" sz="3200" b="1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sz="3200" b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6562725" cy="1154113"/>
          </a:xfrm>
        </p:spPr>
        <p:txBody>
          <a:bodyPr/>
          <a:lstStyle/>
          <a:p>
            <a:pPr eaLnBrk="1" hangingPunct="1"/>
            <a:r>
              <a:rPr lang="uk-UA" sz="2000" b="1" smtClean="0">
                <a:latin typeface="Times New Roman" pitchFamily="18" charset="0"/>
              </a:rPr>
              <a:t/>
            </a:r>
            <a:br>
              <a:rPr lang="uk-UA" sz="2000" b="1" smtClean="0">
                <a:latin typeface="Times New Roman" pitchFamily="18" charset="0"/>
              </a:rPr>
            </a:br>
            <a:r>
              <a:rPr lang="uk-UA" sz="3600" b="1" i="1" smtClean="0">
                <a:solidFill>
                  <a:schemeClr val="folHlink"/>
                </a:solidFill>
                <a:latin typeface="Arial" charset="0"/>
              </a:rPr>
              <a:t>Шановні</a:t>
            </a:r>
            <a:r>
              <a:rPr lang="uk-UA" sz="3600" b="1" i="1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uk-UA" sz="3600" b="1" i="1" smtClean="0">
                <a:solidFill>
                  <a:schemeClr val="folHlink"/>
                </a:solidFill>
                <a:latin typeface="Arial" charset="0"/>
              </a:rPr>
              <a:t>батьки!</a:t>
            </a:r>
            <a:endParaRPr lang="ru-RU" sz="3600" i="1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39750" y="1628775"/>
            <a:ext cx="6103938" cy="504031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400" b="1" i="1" smtClean="0">
                <a:solidFill>
                  <a:srgbClr val="06A60E"/>
                </a:solidFill>
                <a:latin typeface="Arial" charset="0"/>
              </a:rPr>
              <a:t>Не залякуйте </a:t>
            </a:r>
            <a:r>
              <a:rPr lang="uk-UA" sz="2400" b="1" i="1" smtClean="0">
                <a:solidFill>
                  <a:srgbClr val="06A60E"/>
                </a:solidFill>
                <a:latin typeface="Arial" charset="0"/>
              </a:rPr>
              <a:t>дитину</a:t>
            </a:r>
            <a:r>
              <a:rPr lang="ru-RU" sz="2400" b="1" i="1" smtClean="0">
                <a:solidFill>
                  <a:srgbClr val="06A60E"/>
                </a:solidFill>
                <a:latin typeface="Arial" charset="0"/>
              </a:rPr>
              <a:t> школою, фразами, подібними до такої: </a:t>
            </a:r>
          </a:p>
          <a:p>
            <a:pPr algn="ctr" eaLnBrk="1" hangingPunct="1">
              <a:buFont typeface="Arial" charset="0"/>
              <a:buNone/>
            </a:pPr>
            <a:r>
              <a:rPr lang="ru-RU" sz="2400" b="1" i="1" smtClean="0">
                <a:solidFill>
                  <a:srgbClr val="06A60E"/>
                </a:solidFill>
                <a:latin typeface="Arial" charset="0"/>
              </a:rPr>
              <a:t>«Ось підеш у школу-там тобі покажуть!»  </a:t>
            </a:r>
          </a:p>
          <a:p>
            <a:pPr algn="ctr" eaLnBrk="1" hangingPunct="1">
              <a:buFont typeface="Arial" charset="0"/>
              <a:buNone/>
            </a:pPr>
            <a:r>
              <a:rPr lang="ru-RU" sz="2400" b="1" i="1" smtClean="0">
                <a:solidFill>
                  <a:srgbClr val="06A60E"/>
                </a:solidFill>
                <a:latin typeface="Arial" charset="0"/>
              </a:rPr>
              <a:t>Налаштовуйте на школу позитивно: «У школі буде цікаво, радісно, ти дізнаєшся багато нового і корисного».</a:t>
            </a:r>
          </a:p>
          <a:p>
            <a:pPr algn="ctr" eaLnBrk="1" hangingPunct="1">
              <a:buFont typeface="Arial" charset="0"/>
              <a:buNone/>
            </a:pPr>
            <a:r>
              <a:rPr lang="ru-RU" sz="2400" b="1" i="1" smtClean="0">
                <a:solidFill>
                  <a:srgbClr val="FD2711"/>
                </a:solidFill>
                <a:latin typeface="Arial" charset="0"/>
              </a:rPr>
              <a:t>Бажаємо Вам, щоби початок навчання дитини в школі став приємною подією в житті всієї родини!</a:t>
            </a:r>
          </a:p>
          <a:p>
            <a:pPr algn="ctr" eaLnBrk="1" hangingPunct="1">
              <a:buFont typeface="Arial" charset="0"/>
              <a:buNone/>
            </a:pPr>
            <a:endParaRPr lang="ru-RU" sz="2400" b="1" i="1" smtClean="0">
              <a:solidFill>
                <a:srgbClr val="FD271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395288" y="1773238"/>
            <a:ext cx="8291512" cy="4352925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1800" b="1" smtClean="0">
              <a:solidFill>
                <a:srgbClr val="0B6F10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0B6F10"/>
                </a:solidFill>
                <a:latin typeface="Arial" charset="0"/>
              </a:rPr>
              <a:t>Готуючи дитину до школи, слід мати на увазі не тільки педагогічну підготовку (уміння читати, рахувати), а й психологічну або функціональну підготовленість, тобто розвиток таких психофізіологічних функцій як аналіз, синтез одержаної інформації, уміння висловлювати свою думку, тонка координація пальців рук  та ін.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uk-UA" sz="4000" b="1" dirty="0" smtClean="0"/>
              <a:t>Розвиток уваги і </a:t>
            </a:r>
            <a:r>
              <a:rPr lang="uk-UA" sz="4000" b="1" dirty="0" err="1" smtClean="0"/>
              <a:t>пам</a:t>
            </a:r>
            <a:r>
              <a:rPr lang="en-US" sz="4000" b="1" dirty="0" smtClean="0"/>
              <a:t>’</a:t>
            </a:r>
            <a:r>
              <a:rPr lang="uk-UA" sz="4000" b="1" dirty="0" smtClean="0"/>
              <a:t>яті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68313" y="1989138"/>
            <a:ext cx="8218487" cy="4137025"/>
          </a:xfrm>
        </p:spPr>
        <p:txBody>
          <a:bodyPr/>
          <a:lstStyle/>
          <a:p>
            <a:pPr algn="r">
              <a:buFont typeface="Arial" charset="0"/>
              <a:buNone/>
            </a:pPr>
            <a:endParaRPr lang="ru-RU" sz="1800" smtClean="0">
              <a:solidFill>
                <a:srgbClr val="009900"/>
              </a:solidFill>
            </a:endParaRP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chemeClr val="folHlink"/>
                </a:solidFill>
              </a:rPr>
              <a:t>Вправа 1.</a:t>
            </a:r>
            <a:r>
              <a:rPr lang="ru-RU" sz="2400" b="1" smtClean="0">
                <a:solidFill>
                  <a:srgbClr val="009900"/>
                </a:solidFill>
              </a:rPr>
              <a:t>  На столі розкладаєте кілька іграшок або картинок. Пропонуєте дитині уважно подивитися і запам</a:t>
            </a:r>
            <a:r>
              <a:rPr lang="en-US" sz="2400" b="1" smtClean="0">
                <a:solidFill>
                  <a:srgbClr val="009900"/>
                </a:solidFill>
              </a:rPr>
              <a:t>’</a:t>
            </a:r>
            <a:r>
              <a:rPr lang="uk-UA" sz="2400" b="1" smtClean="0">
                <a:solidFill>
                  <a:srgbClr val="009900"/>
                </a:solidFill>
              </a:rPr>
              <a:t>ятати про все, що лежить на столі. Потім дитина заплющує очі, а Ви забираєте одну іграшку, а інші міняєте місцями. Відкриваєм очі: “Що зникло?”</a:t>
            </a:r>
          </a:p>
          <a:p>
            <a:pPr>
              <a:buFont typeface="Arial" charset="0"/>
              <a:buNone/>
            </a:pPr>
            <a:endParaRPr lang="uk-UA" sz="2400" b="1" smtClean="0">
              <a:solidFill>
                <a:srgbClr val="009900"/>
              </a:solidFill>
            </a:endParaRPr>
          </a:p>
          <a:p>
            <a:pPr>
              <a:buFont typeface="Arial" charset="0"/>
              <a:buNone/>
            </a:pPr>
            <a:r>
              <a:rPr lang="uk-UA" sz="2400" b="1" smtClean="0">
                <a:solidFill>
                  <a:schemeClr val="folHlink"/>
                </a:solidFill>
              </a:rPr>
              <a:t>Вправа 2.</a:t>
            </a:r>
            <a:r>
              <a:rPr lang="uk-UA" sz="2400" b="1" smtClean="0">
                <a:solidFill>
                  <a:srgbClr val="009900"/>
                </a:solidFill>
              </a:rPr>
              <a:t>  Дитина відбиває від підлоги м</a:t>
            </a:r>
            <a:r>
              <a:rPr lang="en-US" sz="2400" b="1" smtClean="0">
                <a:solidFill>
                  <a:srgbClr val="009900"/>
                </a:solidFill>
              </a:rPr>
              <a:t>’</a:t>
            </a:r>
            <a:r>
              <a:rPr lang="uk-UA" sz="2400" b="1" smtClean="0">
                <a:solidFill>
                  <a:srgbClr val="009900"/>
                </a:solidFill>
              </a:rPr>
              <a:t>яч і одночасно в такт рухам говорить: “Я знаю п</a:t>
            </a:r>
            <a:r>
              <a:rPr lang="en-US" sz="2400" b="1" smtClean="0">
                <a:solidFill>
                  <a:srgbClr val="009900"/>
                </a:solidFill>
              </a:rPr>
              <a:t>’</a:t>
            </a:r>
            <a:r>
              <a:rPr lang="uk-UA" sz="2400" b="1" smtClean="0">
                <a:solidFill>
                  <a:srgbClr val="009900"/>
                </a:solidFill>
              </a:rPr>
              <a:t>ять імен дівчат: Галя, Оля…” Потім перелік 5 міст, 5 видів квітів і т.д.</a:t>
            </a:r>
          </a:p>
          <a:p>
            <a:pPr>
              <a:buFont typeface="Arial" charset="0"/>
              <a:buNone/>
            </a:pPr>
            <a:endParaRPr lang="ru-RU" sz="2400" b="1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4000" b="1" smtClean="0"/>
              <a:t>Мислення. Уява і мова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989138"/>
            <a:ext cx="8218487" cy="4464050"/>
          </a:xfrm>
        </p:spPr>
        <p:txBody>
          <a:bodyPr/>
          <a:lstStyle/>
          <a:p>
            <a:pPr algn="r">
              <a:lnSpc>
                <a:spcPct val="80000"/>
              </a:lnSpc>
              <a:buFont typeface="Arial" charset="0"/>
              <a:buNone/>
            </a:pPr>
            <a:endParaRPr lang="ru-RU" sz="1400" smtClean="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chemeClr val="folHlink"/>
                </a:solidFill>
              </a:rPr>
              <a:t>Вправа 1.</a:t>
            </a:r>
            <a:r>
              <a:rPr lang="ru-RU" sz="2400" b="1" smtClean="0">
                <a:solidFill>
                  <a:srgbClr val="009900"/>
                </a:solidFill>
              </a:rPr>
              <a:t> </a:t>
            </a:r>
            <a:r>
              <a:rPr lang="ru-RU" sz="2400" b="1" smtClean="0">
                <a:solidFill>
                  <a:srgbClr val="009900"/>
                </a:solidFill>
                <a:latin typeface="Arial" charset="0"/>
              </a:rPr>
              <a:t> «</a:t>
            </a:r>
            <a:r>
              <a:rPr lang="ru-RU" sz="2400" b="1" smtClean="0">
                <a:solidFill>
                  <a:srgbClr val="009900"/>
                </a:solidFill>
              </a:rPr>
              <a:t>Яблуко, груша, слива</a:t>
            </a:r>
            <a:r>
              <a:rPr lang="ru-RU" sz="2400" b="1" smtClean="0">
                <a:solidFill>
                  <a:srgbClr val="009900"/>
                </a:solidFill>
                <a:latin typeface="Arial" charset="0"/>
              </a:rPr>
              <a:t>», </a:t>
            </a:r>
            <a:r>
              <a:rPr lang="ru-RU" sz="2400" b="1" smtClean="0">
                <a:solidFill>
                  <a:srgbClr val="009900"/>
                </a:solidFill>
              </a:rPr>
              <a:t>-</a:t>
            </a:r>
            <a:r>
              <a:rPr lang="ru-RU" sz="2400" b="1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ru-RU" sz="2400" b="1" smtClean="0">
                <a:solidFill>
                  <a:srgbClr val="009900"/>
                </a:solidFill>
              </a:rPr>
              <a:t>назви одним словом.</a:t>
            </a:r>
            <a:endParaRPr lang="uk-UA" sz="2400" b="1" smtClean="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2400" b="1" smtClean="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400" b="1" smtClean="0">
                <a:solidFill>
                  <a:schemeClr val="folHlink"/>
                </a:solidFill>
              </a:rPr>
              <a:t>Вправа 2.</a:t>
            </a:r>
            <a:r>
              <a:rPr lang="uk-UA" sz="2400" b="1" smtClean="0">
                <a:solidFill>
                  <a:srgbClr val="009900"/>
                </a:solidFill>
              </a:rPr>
              <a:t>   Називаєте кілька однорідних предметів: серед них один, який не підходить до цієї групи “</a:t>
            </a:r>
            <a:r>
              <a:rPr lang="uk-UA" sz="2400" b="1" smtClean="0">
                <a:solidFill>
                  <a:srgbClr val="009900"/>
                </a:solidFill>
                <a:latin typeface="Arial" charset="0"/>
              </a:rPr>
              <a:t>Зн</a:t>
            </a:r>
            <a:r>
              <a:rPr lang="uk-UA" sz="2400" b="1" smtClean="0">
                <a:solidFill>
                  <a:srgbClr val="009900"/>
                </a:solidFill>
              </a:rPr>
              <a:t>айди зайве слово”.  Наприклад: “Молоко, сметана, сир, мило, кефір”. Запитайте, чому це слово не підходить.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2400" b="1" smtClean="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400" b="1" smtClean="0">
                <a:solidFill>
                  <a:schemeClr val="folHlink"/>
                </a:solidFill>
              </a:rPr>
              <a:t>Вправа</a:t>
            </a:r>
            <a:r>
              <a:rPr lang="uk-UA" sz="2400" b="1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uk-UA" sz="2400" b="1" smtClean="0">
                <a:solidFill>
                  <a:schemeClr val="folHlink"/>
                </a:solidFill>
              </a:rPr>
              <a:t>3.</a:t>
            </a:r>
            <a:r>
              <a:rPr lang="uk-UA" sz="2400" b="1" smtClean="0">
                <a:solidFill>
                  <a:srgbClr val="009900"/>
                </a:solidFill>
              </a:rPr>
              <a:t>  Придумати казку. Можете вдвох з дитиною фантазувати. Даєте вступ. Наприклад: “В густому-прегустому лісі на галявині стояла хатка. А жила в цій хатці…”</a:t>
            </a:r>
            <a:endParaRPr lang="ru-RU" sz="2400" b="1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uk-UA" sz="4000" b="1" dirty="0" smtClean="0"/>
              <a:t>Зміцнення</a:t>
            </a:r>
            <a:r>
              <a:rPr lang="uk-UA" sz="4000" b="1" dirty="0" smtClean="0">
                <a:latin typeface="Arial" charset="0"/>
              </a:rPr>
              <a:t> </a:t>
            </a:r>
            <a:r>
              <a:rPr lang="uk-UA" sz="4000" b="1" dirty="0" smtClean="0"/>
              <a:t>кисті руки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989138"/>
            <a:ext cx="8218487" cy="4137025"/>
          </a:xfrm>
        </p:spPr>
        <p:txBody>
          <a:bodyPr/>
          <a:lstStyle/>
          <a:p>
            <a:pPr algn="r">
              <a:buFont typeface="Arial" charset="0"/>
              <a:buNone/>
            </a:pPr>
            <a:endParaRPr lang="ru-RU" sz="1800" smtClean="0">
              <a:solidFill>
                <a:srgbClr val="009900"/>
              </a:solidFill>
            </a:endParaRPr>
          </a:p>
          <a:p>
            <a:pPr>
              <a:buFont typeface="Arial" charset="0"/>
              <a:buNone/>
            </a:pPr>
            <a:r>
              <a:rPr lang="uk-UA" sz="2400" b="1" smtClean="0">
                <a:solidFill>
                  <a:srgbClr val="009900"/>
                </a:solidFill>
              </a:rPr>
              <a:t>Для зміцнення кисті руки корисно давати дитині малювати (</a:t>
            </a:r>
            <a:r>
              <a:rPr lang="uk-UA" sz="2800" b="1" smtClean="0">
                <a:solidFill>
                  <a:srgbClr val="009900"/>
                </a:solidFill>
              </a:rPr>
              <a:t>кольоровими олівцями</a:t>
            </a:r>
            <a:r>
              <a:rPr lang="uk-UA" sz="2400" b="1" smtClean="0">
                <a:solidFill>
                  <a:srgbClr val="009900"/>
                </a:solidFill>
              </a:rPr>
              <a:t>)</a:t>
            </a:r>
            <a:r>
              <a:rPr lang="uk-UA" sz="2400" b="1" smtClean="0">
                <a:solidFill>
                  <a:srgbClr val="009900"/>
                </a:solidFill>
                <a:latin typeface="Arial" charset="0"/>
              </a:rPr>
              <a:t>,</a:t>
            </a:r>
            <a:r>
              <a:rPr lang="uk-UA" sz="2400" b="1" smtClean="0">
                <a:solidFill>
                  <a:srgbClr val="009900"/>
                </a:solidFill>
              </a:rPr>
              <a:t> розмальовувати картинки, ліпити з пластиліну чи глини, вирізувати з паперу, </a:t>
            </a:r>
            <a:r>
              <a:rPr lang="uk-UA" sz="2000" b="1" smtClean="0">
                <a:solidFill>
                  <a:srgbClr val="009900"/>
                </a:solidFill>
                <a:latin typeface="Arial" charset="0"/>
              </a:rPr>
              <a:t>нанизувати бісер,</a:t>
            </a:r>
            <a:r>
              <a:rPr lang="uk-UA" sz="2400" b="1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uk-UA" sz="2400" b="1" smtClean="0">
                <a:solidFill>
                  <a:srgbClr val="009900"/>
                </a:solidFill>
              </a:rPr>
              <a:t>вишивати, працювати з конструктором чи мозаїкою тощо.</a:t>
            </a:r>
          </a:p>
          <a:p>
            <a:pPr>
              <a:buFont typeface="Arial" charset="0"/>
              <a:buNone/>
            </a:pPr>
            <a:endParaRPr lang="uk-UA" sz="2400" b="1" smtClean="0">
              <a:solidFill>
                <a:srgbClr val="009900"/>
              </a:solidFill>
            </a:endParaRPr>
          </a:p>
          <a:p>
            <a:pPr>
              <a:buFont typeface="Arial" charset="0"/>
              <a:buNone/>
            </a:pPr>
            <a:r>
              <a:rPr lang="uk-UA" sz="2400" b="1" smtClean="0">
                <a:solidFill>
                  <a:srgbClr val="009900"/>
                </a:solidFill>
              </a:rPr>
              <a:t>Дитина швидше опанує письмо, коли навчиться робити плавні ритмічні рухи. Цьому сприяє малювання рослин, декоративних орнаментів за мотивами української вишивки.</a:t>
            </a:r>
            <a:endParaRPr lang="ru-RU" sz="2400" b="1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2290" name="Picture 2" descr="C:\Users\Наталя\Downloads\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3314" name="Picture 2" descr="C:\Users\Наталя\Downloads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4338" name="Picture 2" descr="C:\Users\Наталя\Downloads\22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C:\Users\Наталя\Desktop\-4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253</TotalTime>
  <Words>370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 2</vt:lpstr>
      <vt:lpstr>«Перший раз у перший клас!»  Поради психолога батькам майбутніх першокласників </vt:lpstr>
      <vt:lpstr>Слайд 2</vt:lpstr>
      <vt:lpstr>Розвиток уваги і пам’яті</vt:lpstr>
      <vt:lpstr>Мислення. Уява і мова</vt:lpstr>
      <vt:lpstr>Зміцнення кисті руки</vt:lpstr>
      <vt:lpstr>Слайд 6</vt:lpstr>
      <vt:lpstr>Слайд 7</vt:lpstr>
      <vt:lpstr>Слайд 8</vt:lpstr>
      <vt:lpstr>Слайд 9</vt:lpstr>
      <vt:lpstr> Шановні батьки!</vt:lpstr>
    </vt:vector>
  </TitlesOfParts>
  <Company>SanBuild &amp; 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Admin</dc:creator>
  <cp:lastModifiedBy>Savchynska Larysa</cp:lastModifiedBy>
  <cp:revision>16</cp:revision>
  <dcterms:created xsi:type="dcterms:W3CDTF">2013-11-16T18:42:48Z</dcterms:created>
  <dcterms:modified xsi:type="dcterms:W3CDTF">2021-09-09T09:08:36Z</dcterms:modified>
</cp:coreProperties>
</file>