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1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871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475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3284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449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1779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599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396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726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069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357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134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425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17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350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399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2A73-9EFC-422A-A5D9-DE8412A3BED2}" type="datetimeFigureOut">
              <a:rPr lang="uk-UA" smtClean="0"/>
              <a:t>19.06.2022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6E6708-9CA5-4B40-94D4-77B9AE8745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84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78AFA5F-47BC-453D-BD26-DA557D6630A6}"/>
              </a:ext>
            </a:extLst>
          </p:cNvPr>
          <p:cNvSpPr txBox="1"/>
          <p:nvPr/>
        </p:nvSpPr>
        <p:spPr>
          <a:xfrm>
            <a:off x="1523605" y="1804255"/>
            <a:ext cx="846512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Напрям 1.</a:t>
            </a:r>
          </a:p>
          <a:p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Освітнє </a:t>
            </a:r>
            <a:r>
              <a:rPr lang="ru-RU" sz="54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середовище</a:t>
            </a:r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закладу </a:t>
            </a:r>
            <a:r>
              <a:rPr lang="ru-RU" sz="54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освіти</a:t>
            </a:r>
            <a:endParaRPr lang="uk-UA" sz="5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18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302FE-C396-411D-865C-031DEF701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21A5EB-9039-465D-A2F2-F434079B8C31}"/>
              </a:ext>
            </a:extLst>
          </p:cNvPr>
          <p:cNvSpPr txBox="1"/>
          <p:nvPr/>
        </p:nvSpPr>
        <p:spPr>
          <a:xfrm>
            <a:off x="96982" y="2221744"/>
            <a:ext cx="118594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800" dirty="0">
                <a:solidFill>
                  <a:srgbClr val="002060"/>
                </a:solidFill>
                <a:latin typeface="Arial Black" panose="020B0A04020102020204" pitchFamily="34" charset="0"/>
              </a:rPr>
              <a:t>Критерій 1.1.5. У закладі освіти створюються умови для здорового харчування учнів і працівників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08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7A6487-D18E-4A79-8E90-07B3A2C9828E}"/>
              </a:ext>
            </a:extLst>
          </p:cNvPr>
          <p:cNvSpPr txBox="1"/>
          <p:nvPr/>
        </p:nvSpPr>
        <p:spPr>
          <a:xfrm>
            <a:off x="112023" y="68772"/>
            <a:ext cx="1117428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Яка частка учнів від загальної кількості учнів харчується у їдальні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подобається учням їжа, що пропонується у шкільній їдальні? </a:t>
            </a:r>
            <a:r>
              <a:rPr lang="uk-UA" sz="2400" dirty="0" smtClean="0">
                <a:latin typeface="Arial Black" panose="020B0A04020102020204" pitchFamily="34" charset="0"/>
              </a:rPr>
              <a:t>Що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саме </a:t>
            </a:r>
            <a:r>
              <a:rPr lang="uk-UA" sz="2400" dirty="0">
                <a:latin typeface="Arial Black" panose="020B0A04020102020204" pitchFamily="34" charset="0"/>
              </a:rPr>
              <a:t>вони хотіли б змінити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Що саме не подобається учням, які відмовляються від харчування </a:t>
            </a:r>
            <a:r>
              <a:rPr lang="uk-UA" sz="2400" dirty="0" smtClean="0">
                <a:latin typeface="Arial Black" panose="020B0A04020102020204" pitchFamily="34" charset="0"/>
              </a:rPr>
              <a:t>у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шкільній </a:t>
            </a:r>
            <a:r>
              <a:rPr lang="uk-UA" sz="2400" dirty="0">
                <a:latin typeface="Arial Black" panose="020B0A04020102020204" pitchFamily="34" charset="0"/>
              </a:rPr>
              <a:t>їдальні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харчуються у їдальні педагоги і яка їхня думка щодо якості харчування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Що більше до вподоби учням: перекус у буфеті чи гаряче харчування у шкільній їдальні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Яка думка батьків щодо якості харчування, асортименту </a:t>
            </a:r>
            <a:r>
              <a:rPr lang="uk-UA" sz="2400" dirty="0" smtClean="0">
                <a:latin typeface="Arial Black" panose="020B0A04020102020204" pitchFamily="34" charset="0"/>
              </a:rPr>
              <a:t>буфету,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умов </a:t>
            </a:r>
            <a:r>
              <a:rPr lang="uk-UA" sz="2400" dirty="0">
                <a:latin typeface="Arial Black" panose="020B0A04020102020204" pitchFamily="34" charset="0"/>
              </a:rPr>
              <a:t>їдальні?</a:t>
            </a:r>
          </a:p>
        </p:txBody>
      </p:sp>
    </p:spTree>
    <p:extLst>
      <p:ext uri="{BB962C8B-B14F-4D97-AF65-F5344CB8AC3E}">
        <p14:creationId xmlns:p14="http://schemas.microsoft.com/office/powerpoint/2010/main" val="3862462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3F553C-1AE8-4533-AF6B-F131C6C3D03A}"/>
              </a:ext>
            </a:extLst>
          </p:cNvPr>
          <p:cNvSpPr txBox="1"/>
          <p:nvPr/>
        </p:nvSpPr>
        <p:spPr>
          <a:xfrm>
            <a:off x="152400" y="1534613"/>
            <a:ext cx="1169323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1.1.6. У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закладі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створюються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умови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для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безпечного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використання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мережі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Інтернет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, в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учасників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освітнього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процесу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формуються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навички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безпечної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поведінки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в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Інтернеті</a:t>
            </a:r>
            <a:endParaRPr lang="uk-UA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3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E84A4D5-7117-48DD-BE36-5359793200FC}"/>
              </a:ext>
            </a:extLst>
          </p:cNvPr>
          <p:cNvSpPr txBox="1"/>
          <p:nvPr/>
        </p:nvSpPr>
        <p:spPr>
          <a:xfrm>
            <a:off x="0" y="0"/>
            <a:ext cx="1147156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забезпечують наявні фільтри, антивірусні програми та інші </a:t>
            </a:r>
            <a:r>
              <a:rPr lang="uk-UA" sz="2400" dirty="0" smtClean="0">
                <a:latin typeface="Arial Black" panose="020B0A04020102020204" pitchFamily="34" charset="0"/>
              </a:rPr>
              <a:t>заходи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безпечний </a:t>
            </a:r>
            <a:r>
              <a:rPr lang="uk-UA" sz="2400" dirty="0">
                <a:latin typeface="Arial Black" panose="020B0A04020102020204" pitchFamily="34" charset="0"/>
              </a:rPr>
              <a:t>доступ до мережі Інтернет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отримують педагоги достатньо інформації/навчання щодо </a:t>
            </a:r>
            <a:r>
              <a:rPr lang="uk-UA" sz="2400" dirty="0" smtClean="0">
                <a:latin typeface="Arial Black" panose="020B0A04020102020204" pitchFamily="34" charset="0"/>
              </a:rPr>
              <a:t>питань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безпеки </a:t>
            </a:r>
            <a:r>
              <a:rPr lang="uk-UA" sz="2400" dirty="0">
                <a:latin typeface="Arial Black" panose="020B0A04020102020204" pitchFamily="34" charset="0"/>
              </a:rPr>
              <a:t>дітей в Інтернеті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захищені бази персональних даних учасників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розглядаються питання безпечного користування Інтернетом </a:t>
            </a:r>
            <a:r>
              <a:rPr lang="uk-UA" sz="2400" dirty="0" smtClean="0">
                <a:latin typeface="Arial Black" panose="020B0A04020102020204" pitchFamily="34" charset="0"/>
              </a:rPr>
              <a:t>під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час </a:t>
            </a:r>
            <a:r>
              <a:rPr lang="uk-UA" sz="2400" dirty="0">
                <a:latin typeface="Arial Black" panose="020B0A04020102020204" pitchFamily="34" charset="0"/>
              </a:rPr>
              <a:t>проведення навчальних занять і бесід із учнями в позаурочний час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проводиться інформаційна робота з батьками учнів щодо безпечного користування мережею Інтернет?</a:t>
            </a:r>
          </a:p>
        </p:txBody>
      </p:sp>
    </p:spTree>
    <p:extLst>
      <p:ext uri="{BB962C8B-B14F-4D97-AF65-F5344CB8AC3E}">
        <p14:creationId xmlns:p14="http://schemas.microsoft.com/office/powerpoint/2010/main" val="3735962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2EBBB9-F9F3-4F8B-9F59-70891C843C8B}"/>
              </a:ext>
            </a:extLst>
          </p:cNvPr>
          <p:cNvSpPr txBox="1"/>
          <p:nvPr/>
        </p:nvSpPr>
        <p:spPr>
          <a:xfrm>
            <a:off x="314301" y="1820682"/>
            <a:ext cx="1098665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 1.1.7. У закладі освіти застосовуються підходи для</a:t>
            </a:r>
          </a:p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адаптації та інтеграції учнів до освітнього процесу, професійної</a:t>
            </a:r>
          </a:p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адаптації працівників</a:t>
            </a:r>
          </a:p>
        </p:txBody>
      </p:sp>
    </p:spTree>
    <p:extLst>
      <p:ext uri="{BB962C8B-B14F-4D97-AF65-F5344CB8AC3E}">
        <p14:creationId xmlns:p14="http://schemas.microsoft.com/office/powerpoint/2010/main" val="3148550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5BA8AA-AC6D-4382-BF1B-733088665598}"/>
              </a:ext>
            </a:extLst>
          </p:cNvPr>
          <p:cNvSpPr txBox="1"/>
          <p:nvPr/>
        </p:nvSpPr>
        <p:spPr>
          <a:xfrm>
            <a:off x="148443" y="172720"/>
            <a:ext cx="1137299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є у закладі </a:t>
            </a:r>
            <a:r>
              <a:rPr lang="uk-UA" sz="2200" dirty="0" smtClean="0">
                <a:latin typeface="Arial Black" panose="020B0A04020102020204" pitchFamily="34" charset="0"/>
              </a:rPr>
              <a:t>напрацьовані </a:t>
            </a:r>
            <a:r>
              <a:rPr lang="uk-UA" sz="2200" dirty="0">
                <a:latin typeface="Arial Black" panose="020B0A04020102020204" pitchFamily="34" charset="0"/>
              </a:rPr>
              <a:t>спільно психологом, педагогами, класними керівниками підходи (методики) для адаптації та інтеграції дітей </a:t>
            </a:r>
            <a:r>
              <a:rPr lang="uk-UA" sz="2200" dirty="0" smtClean="0">
                <a:latin typeface="Arial Black" panose="020B0A04020102020204" pitchFamily="34" charset="0"/>
              </a:rPr>
              <a:t>в</a:t>
            </a:r>
            <a:r>
              <a:rPr lang="en-US" sz="2200" dirty="0" smtClean="0">
                <a:latin typeface="Arial Black" panose="020B0A04020102020204" pitchFamily="34" charset="0"/>
              </a:rPr>
              <a:t> </a:t>
            </a:r>
            <a:r>
              <a:rPr lang="uk-UA" sz="2200" dirty="0" smtClean="0">
                <a:latin typeface="Arial Black" panose="020B0A04020102020204" pitchFamily="34" charset="0"/>
              </a:rPr>
              <a:t>освітній </a:t>
            </a:r>
            <a:r>
              <a:rPr lang="uk-UA" sz="2200" dirty="0">
                <a:latin typeface="Arial Black" panose="020B0A04020102020204" pitchFamily="34" charset="0"/>
              </a:rPr>
              <a:t>процес закладу?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застосовуються методики та підходи до адаптації учнів на практиці?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забезпечує заклад умови для реалізації принципу наступності в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навчанні (співпраця педагогів, розгляд питань наступності на педрадах, залучення практичного психолога)?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вивчається думка батьків щодо умов адаптації та інтеграції дітей </a:t>
            </a:r>
            <a:r>
              <a:rPr lang="uk-UA" sz="2200" dirty="0" smtClean="0">
                <a:latin typeface="Arial Black" panose="020B0A04020102020204" pitchFamily="34" charset="0"/>
              </a:rPr>
              <a:t>у</a:t>
            </a:r>
            <a:r>
              <a:rPr lang="en-US" sz="2200" dirty="0" smtClean="0">
                <a:latin typeface="Arial Black" panose="020B0A04020102020204" pitchFamily="34" charset="0"/>
              </a:rPr>
              <a:t> </a:t>
            </a:r>
            <a:r>
              <a:rPr lang="uk-UA" sz="2200" dirty="0" smtClean="0">
                <a:latin typeface="Arial Black" panose="020B0A04020102020204" pitchFamily="34" charset="0"/>
              </a:rPr>
              <a:t>закладі</a:t>
            </a:r>
            <a:r>
              <a:rPr lang="uk-UA" sz="2200" dirty="0">
                <a:latin typeface="Arial Black" panose="020B0A04020102020204" pitchFamily="34" charset="0"/>
              </a:rPr>
              <a:t>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вивчається думка дітей (наскільки безпечно і </a:t>
            </a:r>
            <a:r>
              <a:rPr lang="uk-UA" sz="2200" dirty="0" err="1">
                <a:latin typeface="Arial Black" panose="020B0A04020102020204" pitchFamily="34" charset="0"/>
              </a:rPr>
              <a:t>комфортно</a:t>
            </a:r>
            <a:r>
              <a:rPr lang="uk-UA" sz="2200" dirty="0">
                <a:latin typeface="Arial Black" panose="020B0A04020102020204" pitchFamily="34" charset="0"/>
              </a:rPr>
              <a:t> вони почувають себе у закладі)?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Чи напрацьовані у закладі підходи до адаптації новоприбулих педагогів?</a:t>
            </a:r>
          </a:p>
          <a:p>
            <a:r>
              <a:rPr lang="uk-UA" sz="2200" dirty="0">
                <a:latin typeface="Arial Black" panose="020B0A04020102020204" pitchFamily="34" charset="0"/>
              </a:rPr>
              <a:t>• Як заклад допомагає педагогічним працівникам адаптуватися до нових умов (під час зміни освітньої програми, профілю закладу, введення нового законодавства в силу тощо)?</a:t>
            </a:r>
          </a:p>
        </p:txBody>
      </p:sp>
    </p:spTree>
    <p:extLst>
      <p:ext uri="{BB962C8B-B14F-4D97-AF65-F5344CB8AC3E}">
        <p14:creationId xmlns:p14="http://schemas.microsoft.com/office/powerpoint/2010/main" val="3233632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E17D1B2-E7F2-4984-AE74-44871A1CAB7C}"/>
              </a:ext>
            </a:extLst>
          </p:cNvPr>
          <p:cNvSpPr txBox="1"/>
          <p:nvPr/>
        </p:nvSpPr>
        <p:spPr>
          <a:xfrm>
            <a:off x="131024" y="480196"/>
            <a:ext cx="1172094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C00000"/>
                </a:solidFill>
                <a:latin typeface="Arial Black" panose="020B0A04020102020204" pitchFamily="34" charset="0"/>
              </a:rPr>
              <a:t>Вимога/правило 1.2.</a:t>
            </a:r>
            <a:r>
              <a:rPr lang="uk-UA" sz="4000" dirty="0">
                <a:solidFill>
                  <a:srgbClr val="7030A0"/>
                </a:solidFill>
                <a:latin typeface="Arial Black" panose="020B0A04020102020204" pitchFamily="34" charset="0"/>
              </a:rPr>
              <a:t> Створення освітнього середовища,</a:t>
            </a:r>
          </a:p>
          <a:p>
            <a:r>
              <a:rPr lang="uk-UA" sz="4000" dirty="0">
                <a:solidFill>
                  <a:srgbClr val="7030A0"/>
                </a:solidFill>
                <a:latin typeface="Arial Black" panose="020B0A04020102020204" pitchFamily="34" charset="0"/>
              </a:rPr>
              <a:t>вільного від будь-яких форм насильства та </a:t>
            </a:r>
            <a:r>
              <a:rPr lang="uk-UA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дискримінації</a:t>
            </a:r>
            <a:r>
              <a:rPr lang="en-US" sz="4000" dirty="0">
                <a:solidFill>
                  <a:srgbClr val="7030A0"/>
                </a:solidFill>
                <a:latin typeface="Arial Black" panose="020B0A04020102020204" pitchFamily="34" charset="0"/>
              </a:rPr>
              <a:t>.</a:t>
            </a:r>
            <a:endParaRPr lang="uk-UA" sz="40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Критерій 1.2.1. Заклад освіти планує </a:t>
            </a:r>
            <a:endParaRPr lang="en-US" sz="4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uk-UA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та </a:t>
            </a:r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реалізує діяльність щодо</a:t>
            </a:r>
          </a:p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запобігання будь-яким проявам дискримінації, </a:t>
            </a:r>
            <a:r>
              <a:rPr lang="uk-UA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булінгу</a:t>
            </a:r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в закладі</a:t>
            </a:r>
          </a:p>
        </p:txBody>
      </p:sp>
    </p:spTree>
    <p:extLst>
      <p:ext uri="{BB962C8B-B14F-4D97-AF65-F5344CB8AC3E}">
        <p14:creationId xmlns:p14="http://schemas.microsoft.com/office/powerpoint/2010/main" val="570821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BF8E56C-EE49-4062-8CB3-87876F6AAD85}"/>
              </a:ext>
            </a:extLst>
          </p:cNvPr>
          <p:cNvSpPr txBox="1"/>
          <p:nvPr/>
        </p:nvSpPr>
        <p:spPr>
          <a:xfrm>
            <a:off x="131421" y="0"/>
            <a:ext cx="1198220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сформована у закладі </a:t>
            </a:r>
            <a:r>
              <a:rPr lang="uk-UA" sz="2400" dirty="0" err="1">
                <a:latin typeface="Arial Black" panose="020B0A04020102020204" pitchFamily="34" charset="0"/>
              </a:rPr>
              <a:t>антибулінгова</a:t>
            </a:r>
            <a:r>
              <a:rPr lang="uk-UA" sz="2400" dirty="0">
                <a:latin typeface="Arial Black" panose="020B0A04020102020204" pitchFamily="34" charset="0"/>
              </a:rPr>
              <a:t> політика? Що знають про </a:t>
            </a:r>
            <a:r>
              <a:rPr lang="uk-UA" sz="2400" dirty="0" smtClean="0">
                <a:latin typeface="Arial Black" panose="020B0A04020102020204" pitchFamily="34" charset="0"/>
              </a:rPr>
              <a:t>неї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учасники </a:t>
            </a:r>
            <a:r>
              <a:rPr lang="uk-UA" sz="2400" dirty="0">
                <a:latin typeface="Arial Black" panose="020B0A04020102020204" pitchFamily="34" charset="0"/>
              </a:rPr>
              <a:t>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оприлюднено План запобігання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 (цькуванню) і чи виконуються заплановані заходи? Чи охоплюють вони усі аспекти </a:t>
            </a:r>
            <a:r>
              <a:rPr lang="uk-UA" sz="2400" dirty="0" smtClean="0">
                <a:latin typeface="Arial Black" panose="020B0A04020102020204" pitchFamily="34" charset="0"/>
              </a:rPr>
              <a:t>життя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закладу?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знають педагоги, керівництво, як діяти у випадку виявлення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 (цькування</a:t>
            </a:r>
            <a:r>
              <a:rPr lang="uk-UA" sz="2400" dirty="0" smtClean="0">
                <a:latin typeface="Arial Black" panose="020B0A04020102020204" pitchFamily="34" charset="0"/>
              </a:rPr>
              <a:t>)?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залучались представники територіального органу (</a:t>
            </a:r>
            <a:r>
              <a:rPr lang="uk-UA" sz="2400" dirty="0" smtClean="0">
                <a:latin typeface="Arial Black" panose="020B0A04020102020204" pitchFamily="34" charset="0"/>
              </a:rPr>
              <a:t>підрозділу)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Національної </a:t>
            </a:r>
            <a:r>
              <a:rPr lang="uk-UA" sz="2400" dirty="0">
                <a:latin typeface="Arial Black" panose="020B0A04020102020204" pitchFamily="34" charset="0"/>
              </a:rPr>
              <a:t>поліції до розроблення Плану заходів, інформаційно-просвітницької роботи з учасниками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проводяться інформаційні заходи для батьків щодо пропусків занять, профілактики насильства у дитячому колективі, </a:t>
            </a:r>
            <a:r>
              <a:rPr lang="uk-UA" sz="2400" dirty="0" err="1" smtClean="0">
                <a:latin typeface="Arial Black" panose="020B0A04020102020204" pitchFamily="34" charset="0"/>
              </a:rPr>
              <a:t>кібербулінгу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тощо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6991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61D5D0-02E2-4B15-875E-99086A54D0D9}"/>
              </a:ext>
            </a:extLst>
          </p:cNvPr>
          <p:cNvSpPr txBox="1"/>
          <p:nvPr/>
        </p:nvSpPr>
        <p:spPr>
          <a:xfrm>
            <a:off x="144087" y="1603169"/>
            <a:ext cx="1137458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1.2.2. Правила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поведінки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учасників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освітнього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процесу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закладі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забезпечують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дотримання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етичних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норм,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повагу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до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гідності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, прав і свобод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людини</a:t>
            </a:r>
            <a:endParaRPr lang="uk-UA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29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068B66-7656-486A-B87E-A7A59B9EEE47}"/>
              </a:ext>
            </a:extLst>
          </p:cNvPr>
          <p:cNvSpPr txBox="1"/>
          <p:nvPr/>
        </p:nvSpPr>
        <p:spPr>
          <a:xfrm>
            <a:off x="167047" y="398719"/>
            <a:ext cx="107360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розроблені правила поведінки для всіх учасників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ознайомлені учасники освітнього процесу з правилами поведінки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є правила поведінки у закладі освіти дієвими </a:t>
            </a:r>
            <a:r>
              <a:rPr lang="uk-UA" sz="2400" dirty="0" smtClean="0">
                <a:latin typeface="Arial Black" panose="020B0A04020102020204" pitchFamily="34" charset="0"/>
              </a:rPr>
              <a:t>і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функціональними?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проводить заклад моніторинг того, як змінюється динаміка порушень правил поведінки учнями?</a:t>
            </a:r>
          </a:p>
        </p:txBody>
      </p:sp>
    </p:spTree>
    <p:extLst>
      <p:ext uri="{BB962C8B-B14F-4D97-AF65-F5344CB8AC3E}">
        <p14:creationId xmlns:p14="http://schemas.microsoft.com/office/powerpoint/2010/main" val="263077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F81318C-270E-4DAC-A29C-99903B58D674}"/>
              </a:ext>
            </a:extLst>
          </p:cNvPr>
          <p:cNvSpPr txBox="1"/>
          <p:nvPr/>
        </p:nvSpPr>
        <p:spPr>
          <a:xfrm>
            <a:off x="240277" y="1297513"/>
            <a:ext cx="1051559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FF0000"/>
                </a:solidFill>
                <a:latin typeface="Arial Black" panose="020B0A04020102020204" pitchFamily="34" charset="0"/>
              </a:rPr>
              <a:t>Вимога/Правило 1.1.</a:t>
            </a:r>
            <a:r>
              <a:rPr lang="uk-UA" sz="4000" dirty="0">
                <a:latin typeface="Arial Black" panose="020B0A04020102020204" pitchFamily="34" charset="0"/>
              </a:rPr>
              <a:t> </a:t>
            </a:r>
            <a:r>
              <a:rPr lang="uk-UA" sz="4000" dirty="0">
                <a:solidFill>
                  <a:srgbClr val="7030A0"/>
                </a:solidFill>
                <a:latin typeface="Arial Black" panose="020B0A04020102020204" pitchFamily="34" charset="0"/>
              </a:rPr>
              <a:t>Забезпечення здорових, безпечних і комфортних умов навчання та праці </a:t>
            </a:r>
            <a:endParaRPr lang="en-US" sz="4000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uk-UA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Критерій </a:t>
            </a:r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1.1.1. Приміщення і територія закладу освіти є безпечними та комфортними для навчання та праці</a:t>
            </a:r>
          </a:p>
        </p:txBody>
      </p:sp>
    </p:spTree>
    <p:extLst>
      <p:ext uri="{BB962C8B-B14F-4D97-AF65-F5344CB8AC3E}">
        <p14:creationId xmlns:p14="http://schemas.microsoft.com/office/powerpoint/2010/main" val="3949459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7C7766-24F0-4EC4-83B7-CD3F1645DE3F}"/>
              </a:ext>
            </a:extLst>
          </p:cNvPr>
          <p:cNvSpPr txBox="1"/>
          <p:nvPr/>
        </p:nvSpPr>
        <p:spPr>
          <a:xfrm>
            <a:off x="235132" y="872470"/>
            <a:ext cx="1131916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Критерій 1.2.3. Керівник та заступники керівника (далі — керівництво) закладу освіти, педагогічні працівники протидіють </a:t>
            </a:r>
            <a:r>
              <a:rPr lang="uk-UA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булінгу</a:t>
            </a:r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, іншому насильству, дотримуються порядку реагування на</a:t>
            </a:r>
          </a:p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їх прояви</a:t>
            </a:r>
          </a:p>
        </p:txBody>
      </p:sp>
    </p:spTree>
    <p:extLst>
      <p:ext uri="{BB962C8B-B14F-4D97-AF65-F5344CB8AC3E}">
        <p14:creationId xmlns:p14="http://schemas.microsoft.com/office/powerpoint/2010/main" val="3974424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1880CA1-57D6-4FA3-9F08-373DD7B0B23C}"/>
              </a:ext>
            </a:extLst>
          </p:cNvPr>
          <p:cNvSpPr txBox="1"/>
          <p:nvPr/>
        </p:nvSpPr>
        <p:spPr>
          <a:xfrm>
            <a:off x="108463" y="144107"/>
            <a:ext cx="1172648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пройшли педагогічні працівники навчання із запобігання та </a:t>
            </a:r>
            <a:r>
              <a:rPr lang="uk-UA" sz="2400" dirty="0" smtClean="0">
                <a:latin typeface="Arial Black" panose="020B0A04020102020204" pitchFamily="34" charset="0"/>
              </a:rPr>
              <a:t>протидії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насильству </a:t>
            </a:r>
            <a:r>
              <a:rPr lang="uk-UA" sz="2400" dirty="0">
                <a:latin typeface="Arial Black" panose="020B0A04020102020204" pitchFamily="34" charset="0"/>
              </a:rPr>
              <a:t>і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відбувається щорічне оновлення Плану заходів із запобігання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 та дискримінації? Наскільки дієвим є цей план?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проводиться регулярний аналіз причин пропусків занять </a:t>
            </a:r>
            <a:r>
              <a:rPr lang="uk-UA" sz="2400" dirty="0" smtClean="0">
                <a:latin typeface="Arial Black" panose="020B0A04020102020204" pitchFamily="34" charset="0"/>
              </a:rPr>
              <a:t>учнями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та</a:t>
            </a:r>
            <a:r>
              <a:rPr lang="uk-UA" sz="2400" dirty="0">
                <a:latin typeface="Arial Black" panose="020B0A04020102020204" pitchFamily="34" charset="0"/>
              </a:rPr>
              <a:t>, у разі необхідності, здійснюється відповідна робота з учнями, батьками, зокрема за участі Служби у справах дітей?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Які заходи здійснює психологічна служба закладу із запобігання, виявлення та реагування на випадки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керівництво закладу, вчителі реагують на звернення щодо </a:t>
            </a:r>
            <a:r>
              <a:rPr lang="uk-UA" sz="2400" dirty="0" smtClean="0">
                <a:latin typeface="Arial Black" panose="020B0A04020102020204" pitchFamily="34" charset="0"/>
              </a:rPr>
              <a:t>випадків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err="1" smtClean="0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? Чи знають педагоги і чи дотримуються прийнятого у </a:t>
            </a:r>
            <a:r>
              <a:rPr lang="uk-UA" sz="2400" dirty="0" smtClean="0">
                <a:latin typeface="Arial Black" panose="020B0A04020102020204" pitchFamily="34" charset="0"/>
              </a:rPr>
              <a:t>закладі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порядку </a:t>
            </a:r>
            <a:r>
              <a:rPr lang="uk-UA" sz="2400" dirty="0">
                <a:latin typeface="Arial Black" panose="020B0A04020102020204" pitchFamily="34" charset="0"/>
              </a:rPr>
              <a:t>реагування на звернення про випадки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повідомляють правоохоронним органам та Службі у справах </a:t>
            </a:r>
            <a:r>
              <a:rPr lang="uk-UA" sz="2400" dirty="0" smtClean="0">
                <a:latin typeface="Arial Black" panose="020B0A04020102020204" pitchFamily="34" charset="0"/>
              </a:rPr>
              <a:t>дітей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про </a:t>
            </a:r>
            <a:r>
              <a:rPr lang="uk-UA" sz="2400" dirty="0">
                <a:latin typeface="Arial Black" panose="020B0A04020102020204" pitchFamily="34" charset="0"/>
              </a:rPr>
              <a:t>випадки </a:t>
            </a:r>
            <a:r>
              <a:rPr lang="uk-UA" sz="2400" dirty="0" err="1">
                <a:latin typeface="Arial Black" panose="020B0A04020102020204" pitchFamily="34" charset="0"/>
              </a:rPr>
              <a:t>булінгу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0129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40FF68-3459-4D27-A588-A103631FA3E0}"/>
              </a:ext>
            </a:extLst>
          </p:cNvPr>
          <p:cNvSpPr txBox="1"/>
          <p:nvPr/>
        </p:nvSpPr>
        <p:spPr>
          <a:xfrm>
            <a:off x="332510" y="566647"/>
            <a:ext cx="1134687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Вимога</a:t>
            </a:r>
            <a:r>
              <a:rPr lang="ru-RU" sz="4000" dirty="0">
                <a:solidFill>
                  <a:srgbClr val="C00000"/>
                </a:solidFill>
                <a:latin typeface="Arial Black" panose="020B0A04020102020204" pitchFamily="34" charset="0"/>
              </a:rPr>
              <a:t>/правило </a:t>
            </a:r>
            <a:r>
              <a:rPr lang="ru-RU" sz="4000" dirty="0">
                <a:solidFill>
                  <a:srgbClr val="7030A0"/>
                </a:solidFill>
                <a:latin typeface="Arial Black" panose="020B0A04020102020204" pitchFamily="34" charset="0"/>
              </a:rPr>
              <a:t>1.3. Формування </a:t>
            </a:r>
            <a:r>
              <a:rPr lang="ru-RU" sz="40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інклюзивного</a:t>
            </a:r>
            <a:r>
              <a:rPr lang="ru-RU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,</a:t>
            </a:r>
            <a:r>
              <a:rPr lang="en-US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розвивального</a:t>
            </a:r>
            <a:r>
              <a:rPr lang="ru-RU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>
                <a:solidFill>
                  <a:srgbClr val="7030A0"/>
                </a:solidFill>
                <a:latin typeface="Arial Black" panose="020B0A04020102020204" pitchFamily="34" charset="0"/>
              </a:rPr>
              <a:t>та </a:t>
            </a:r>
            <a:r>
              <a:rPr lang="ru-RU" sz="40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мотивуючого</a:t>
            </a:r>
            <a:r>
              <a:rPr lang="ru-RU" sz="4000" dirty="0">
                <a:solidFill>
                  <a:srgbClr val="7030A0"/>
                </a:solidFill>
                <a:latin typeface="Arial Black" panose="020B0A04020102020204" pitchFamily="34" charset="0"/>
              </a:rPr>
              <a:t> до </a:t>
            </a:r>
            <a:r>
              <a:rPr lang="ru-RU" sz="4000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навчання</a:t>
            </a:r>
            <a:r>
              <a:rPr lang="ru-RU" sz="40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освітнього</a:t>
            </a:r>
            <a:r>
              <a:rPr lang="en-US" sz="4000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простору</a:t>
            </a:r>
            <a:endParaRPr lang="ru-RU" sz="40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1.3.1.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Приміщення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та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територія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закладу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освіти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облаштовуються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з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урахуванням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принципів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універсального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дизайну </a:t>
            </a:r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та/</a:t>
            </a:r>
            <a:r>
              <a:rPr lang="en-US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або</a:t>
            </a:r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розумного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пристосування</a:t>
            </a:r>
            <a:endParaRPr lang="uk-UA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04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2F2E4F-7E39-40D2-AC5E-5A012123648D}"/>
              </a:ext>
            </a:extLst>
          </p:cNvPr>
          <p:cNvSpPr txBox="1"/>
          <p:nvPr/>
        </p:nvSpPr>
        <p:spPr>
          <a:xfrm>
            <a:off x="198363" y="306026"/>
            <a:ext cx="951169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зручно у закладі усім учасникам освітнього процесу? Чи в </a:t>
            </a:r>
            <a:r>
              <a:rPr lang="uk-UA" sz="2400" dirty="0" smtClean="0">
                <a:latin typeface="Arial Black" panose="020B0A04020102020204" pitchFamily="34" charset="0"/>
              </a:rPr>
              <a:t>рівній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мірі </a:t>
            </a:r>
            <a:r>
              <a:rPr lang="uk-UA" sz="2400" dirty="0">
                <a:latin typeface="Arial Black" panose="020B0A04020102020204" pitchFamily="34" charset="0"/>
              </a:rPr>
              <a:t>вони можуть користуватися приміщеннями та територією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Як почувають себе у закладі діти з особливими освітніми </a:t>
            </a:r>
            <a:r>
              <a:rPr lang="uk-UA" sz="2400" dirty="0" smtClean="0">
                <a:latin typeface="Arial Black" panose="020B0A04020102020204" pitchFamily="34" charset="0"/>
              </a:rPr>
              <a:t>потребами?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Чи </a:t>
            </a:r>
            <a:r>
              <a:rPr lang="uk-UA" sz="2400" dirty="0">
                <a:latin typeface="Arial Black" panose="020B0A04020102020204" pitchFamily="34" charset="0"/>
              </a:rPr>
              <a:t>всі їхні потреби враховано при організації середовища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має школа план дій (кроків) для покращення доступності? Чи узгоджений цей план із засновником? Чи є прогрес у його реалізації?</a:t>
            </a:r>
          </a:p>
        </p:txBody>
      </p:sp>
    </p:spTree>
    <p:extLst>
      <p:ext uri="{BB962C8B-B14F-4D97-AF65-F5344CB8AC3E}">
        <p14:creationId xmlns:p14="http://schemas.microsoft.com/office/powerpoint/2010/main" val="825544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DBEF1F-D0D4-464C-AC95-C27A66F7517E}"/>
              </a:ext>
            </a:extLst>
          </p:cNvPr>
          <p:cNvSpPr txBox="1"/>
          <p:nvPr/>
        </p:nvSpPr>
        <p:spPr>
          <a:xfrm>
            <a:off x="360218" y="2433981"/>
            <a:ext cx="114715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1.3.2. У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закладі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освіти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застосовуються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методики та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технології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роботи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з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дітьми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з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особливими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освітніми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потребами </a:t>
            </a:r>
          </a:p>
          <a:p>
            <a:endParaRPr lang="uk-UA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79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2595F59-4767-41BE-A554-75094A8B1B9D}"/>
              </a:ext>
            </a:extLst>
          </p:cNvPr>
          <p:cNvSpPr txBox="1"/>
          <p:nvPr/>
        </p:nvSpPr>
        <p:spPr>
          <a:xfrm>
            <a:off x="93816" y="101600"/>
            <a:ext cx="11263745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отримують учні з ООП підтримку від педагогів у процесі навчання?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є в освітній програмі закладу освіти розділ «Корекційно-</a:t>
            </a:r>
            <a:r>
              <a:rPr lang="uk-UA" sz="2400" dirty="0" err="1">
                <a:latin typeface="Arial Black" panose="020B0A04020102020204" pitchFamily="34" charset="0"/>
              </a:rPr>
              <a:t>розвитковий</a:t>
            </a:r>
            <a:r>
              <a:rPr lang="uk-UA" sz="2400" dirty="0">
                <a:latin typeface="Arial Black" panose="020B0A04020102020204" pitchFamily="34" charset="0"/>
              </a:rPr>
              <a:t> складник для осіб з ООП»?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Які методи і форми роботи використовують вчителі у процесі проведення навчальних занять у класах, де є діти з ООП?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розглядаються в структурі науково-методичної роботи </a:t>
            </a:r>
            <a:r>
              <a:rPr lang="uk-UA" sz="2400" dirty="0" smtClean="0">
                <a:latin typeface="Arial Black" panose="020B0A04020102020204" pitchFamily="34" charset="0"/>
              </a:rPr>
              <a:t>питання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err="1" smtClean="0">
                <a:latin typeface="Arial Black" panose="020B0A04020102020204" pitchFamily="34" charset="0"/>
              </a:rPr>
              <a:t>методик</a:t>
            </a:r>
            <a:r>
              <a:rPr lang="uk-UA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>
                <a:latin typeface="Arial Black" panose="020B0A04020102020204" pitchFamily="34" charset="0"/>
              </a:rPr>
              <a:t>роботи з дітьми з ООП?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Наскільки заклад освіти забезпечений необхідним навчальним обладнанням для роботи з дітьми з ООП?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достатньо у закладі освіти кадрового персоналу для роботи з дітьми з ООП?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достатню методичну підтримку отримують педагоги для роботи </a:t>
            </a:r>
            <a:r>
              <a:rPr lang="uk-UA" sz="2400" dirty="0" smtClean="0">
                <a:latin typeface="Arial Black" panose="020B0A04020102020204" pitchFamily="34" charset="0"/>
              </a:rPr>
              <a:t>з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дітьми </a:t>
            </a:r>
            <a:r>
              <a:rPr lang="uk-UA" sz="2400" dirty="0">
                <a:latin typeface="Arial Black" panose="020B0A04020102020204" pitchFamily="34" charset="0"/>
              </a:rPr>
              <a:t>з ООП?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В яких аспектах роботи з дітьми з ООП вчителі потребують допомоги?</a:t>
            </a:r>
          </a:p>
        </p:txBody>
      </p:sp>
    </p:spTree>
    <p:extLst>
      <p:ext uri="{BB962C8B-B14F-4D97-AF65-F5344CB8AC3E}">
        <p14:creationId xmlns:p14="http://schemas.microsoft.com/office/powerpoint/2010/main" val="4102226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7D094-6162-40E7-A745-3548A73D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D970E3-5D2B-4D9E-97CA-1C4518AEA78D}"/>
              </a:ext>
            </a:extLst>
          </p:cNvPr>
          <p:cNvSpPr txBox="1"/>
          <p:nvPr/>
        </p:nvSpPr>
        <p:spPr>
          <a:xfrm>
            <a:off x="332509" y="2129319"/>
            <a:ext cx="1156854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Критерій 1.3.3. Заклад освіти взаємодіє з батьками, іншими законними представниками (далі — батьки) осіб з особливими</a:t>
            </a:r>
          </a:p>
          <a:p>
            <a:r>
              <a:rPr lang="uk-UA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освітніми потребами, фахівцями </a:t>
            </a:r>
            <a:r>
              <a:rPr lang="uk-UA" sz="32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інклюзивно</a:t>
            </a:r>
            <a:r>
              <a:rPr lang="uk-UA" sz="3200" dirty="0">
                <a:solidFill>
                  <a:srgbClr val="002060"/>
                </a:solidFill>
                <a:latin typeface="Arial Black" panose="020B0A04020102020204" pitchFamily="34" charset="0"/>
              </a:rPr>
              <a:t>-ресурсного центру, залучає їх до необхідної підтримки дітей під час здобуття</a:t>
            </a:r>
          </a:p>
          <a:p>
            <a:r>
              <a:rPr lang="uk-UA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освіти (у разі наявності таких осіб)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189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130CEC-BB97-444A-9E1E-2F0D1E3B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ED7974-04FE-4640-9D23-62B80010FA05}"/>
              </a:ext>
            </a:extLst>
          </p:cNvPr>
          <p:cNvSpPr txBox="1"/>
          <p:nvPr/>
        </p:nvSpPr>
        <p:spPr>
          <a:xfrm>
            <a:off x="374073" y="1866175"/>
            <a:ext cx="1109749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• Чи є регулярною комунікація з батьками дітей з ООП? Чи відповідає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комунікація та співпраця очікуванням батьків та педагогів?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• Чи створено у закладі освіти команду психолого-педагогічного супроводу та чи розроблено план її роботи?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• Наскільки ефективною є робота команди психолого-педагогічного</a:t>
            </a:r>
          </a:p>
          <a:p>
            <a:r>
              <a:rPr lang="uk-UA" sz="2800" dirty="0">
                <a:latin typeface="Arial Black" panose="020B0A04020102020204" pitchFamily="34" charset="0"/>
              </a:rPr>
              <a:t>супроводу, чи досягаються поставлені завдання?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1939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15FFA6-7D42-4ECB-B36A-8FAABBB7562F}"/>
              </a:ext>
            </a:extLst>
          </p:cNvPr>
          <p:cNvSpPr txBox="1"/>
          <p:nvPr/>
        </p:nvSpPr>
        <p:spPr>
          <a:xfrm>
            <a:off x="211184" y="1696278"/>
            <a:ext cx="1093816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1.3.4. Освітнє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середовище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мотивує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учнів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до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оволодіння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ключовими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компетентностями та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наскрізними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уміннями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ведення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здорового способу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життя</a:t>
            </a:r>
            <a:endParaRPr lang="uk-UA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9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837A0F-0355-42EC-9F7D-D313D5333EA1}"/>
              </a:ext>
            </a:extLst>
          </p:cNvPr>
          <p:cNvSpPr txBox="1"/>
          <p:nvPr/>
        </p:nvSpPr>
        <p:spPr>
          <a:xfrm>
            <a:off x="137754" y="174172"/>
            <a:ext cx="1093954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відображені у стратегії розвитку закладу освіти заходи із вдосконалення освітнього середовища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Які заходи із вдосконалення мотивуючого освітнього середовища зазначені в річному плані роботи? Чи залучені учасники освітнього процесу до цих заходів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дозволяє наявне у закладі освіти обладнання загального і навчального призначення забезпечити оволодіння учнями ключовими </a:t>
            </a:r>
            <a:r>
              <a:rPr lang="uk-UA" sz="2400" dirty="0" err="1">
                <a:latin typeface="Arial Black" panose="020B0A04020102020204" pitchFamily="34" charset="0"/>
              </a:rPr>
              <a:t>компетентностями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забезпечується у закладі освіти розвиток освітнього середовища </a:t>
            </a:r>
            <a:r>
              <a:rPr lang="uk-UA" sz="2400" dirty="0" smtClean="0">
                <a:latin typeface="Arial Black" panose="020B0A04020102020204" pitchFamily="34" charset="0"/>
              </a:rPr>
              <a:t>у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напрямі </a:t>
            </a:r>
            <a:r>
              <a:rPr lang="uk-UA" sz="2400" dirty="0" err="1" smtClean="0">
                <a:latin typeface="Arial Black" panose="020B0A04020102020204" pitchFamily="34" charset="0"/>
              </a:rPr>
              <a:t>здоров’язбереження</a:t>
            </a:r>
            <a:r>
              <a:rPr lang="uk-UA" sz="2400" dirty="0" smtClean="0">
                <a:latin typeface="Arial Black" panose="020B0A04020102020204" pitchFamily="34" charset="0"/>
              </a:rPr>
              <a:t> та здорового способу життя?</a:t>
            </a:r>
            <a:endParaRPr lang="uk-UA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0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F53BAB-366E-49B1-8001-6D67A91D736E}"/>
              </a:ext>
            </a:extLst>
          </p:cNvPr>
          <p:cNvSpPr txBox="1"/>
          <p:nvPr/>
        </p:nvSpPr>
        <p:spPr>
          <a:xfrm>
            <a:off x="62544" y="108398"/>
            <a:ext cx="1192044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</a:t>
            </a:r>
            <a:r>
              <a:rPr lang="uk-UA" sz="2400" dirty="0" err="1">
                <a:latin typeface="Arial Black" panose="020B0A04020102020204" pitchFamily="34" charset="0"/>
              </a:rPr>
              <a:t>комфортно</a:t>
            </a:r>
            <a:r>
              <a:rPr lang="uk-UA" sz="2400" dirty="0">
                <a:latin typeface="Arial Black" panose="020B0A04020102020204" pitchFamily="34" charset="0"/>
              </a:rPr>
              <a:t> перебувати у закладі учасникам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учням та вчителям подобається, як організований простір закладу? Що саме вони б хотіли змінити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використовують вчителі можливості просторової організації </a:t>
            </a:r>
            <a:r>
              <a:rPr lang="uk-UA" sz="2400" dirty="0" smtClean="0">
                <a:latin typeface="Arial Black" panose="020B0A04020102020204" pitchFamily="34" charset="0"/>
              </a:rPr>
              <a:t>в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процесі </a:t>
            </a:r>
            <a:r>
              <a:rPr lang="uk-UA" sz="2400" dirty="0">
                <a:latin typeface="Arial Black" panose="020B0A04020102020204" pitchFamily="34" charset="0"/>
              </a:rPr>
              <a:t>навчання? Чи дозволяють умови, обладнання навчальних кабінетів </a:t>
            </a:r>
            <a:r>
              <a:rPr lang="uk-UA" sz="2400" dirty="0" err="1">
                <a:latin typeface="Arial Black" panose="020B0A04020102020204" pitchFamily="34" charset="0"/>
              </a:rPr>
              <a:t>гнучко</a:t>
            </a:r>
            <a:r>
              <a:rPr lang="uk-UA" sz="2400" dirty="0">
                <a:latin typeface="Arial Black" panose="020B0A04020102020204" pitchFamily="34" charset="0"/>
              </a:rPr>
              <a:t> використовувати простір під час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подобається учням облаштування території? Чи враховується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їхня думка при облаштуванні освітнього простору? Чи є місце для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рухливих ігор та спокійного відпочинку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створені персональні робочі місця та місця для відпочинку педагогів?</a:t>
            </a:r>
          </a:p>
        </p:txBody>
      </p:sp>
    </p:spTree>
    <p:extLst>
      <p:ext uri="{BB962C8B-B14F-4D97-AF65-F5344CB8AC3E}">
        <p14:creationId xmlns:p14="http://schemas.microsoft.com/office/powerpoint/2010/main" val="59292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AA3A077-967B-424E-8CA9-C7C587EB7FAC}"/>
              </a:ext>
            </a:extLst>
          </p:cNvPr>
          <p:cNvSpPr txBox="1"/>
          <p:nvPr/>
        </p:nvSpPr>
        <p:spPr>
          <a:xfrm>
            <a:off x="452844" y="1452135"/>
            <a:ext cx="1094509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Критерій 1.3.5. У закладі освіти створено простір інформаційної</a:t>
            </a:r>
          </a:p>
          <a:p>
            <a:r>
              <a:rPr lang="uk-UA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взаємодії та соціально-культурної комунікації учасників освітнього процесу (бібліотека, інформаційно-ресурсний центр тощо)</a:t>
            </a:r>
          </a:p>
        </p:txBody>
      </p:sp>
    </p:spTree>
    <p:extLst>
      <p:ext uri="{BB962C8B-B14F-4D97-AF65-F5344CB8AC3E}">
        <p14:creationId xmlns:p14="http://schemas.microsoft.com/office/powerpoint/2010/main" val="777626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9B18E8-A7F9-4439-90A3-1F5A5B417AD6}"/>
              </a:ext>
            </a:extLst>
          </p:cNvPr>
          <p:cNvSpPr txBox="1"/>
          <p:nvPr/>
        </p:nvSpPr>
        <p:spPr>
          <a:xfrm>
            <a:off x="208213" y="299257"/>
            <a:ext cx="1141614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Відвідуваність бібліотеки: як часто та з якою метою учні </a:t>
            </a:r>
            <a:r>
              <a:rPr lang="uk-UA" sz="2400" dirty="0" smtClean="0">
                <a:latin typeface="Arial Black" panose="020B0A04020102020204" pitchFamily="34" charset="0"/>
              </a:rPr>
              <a:t>відвідують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бібліотеку</a:t>
            </a:r>
            <a:r>
              <a:rPr lang="uk-UA" sz="2400" dirty="0">
                <a:latin typeface="Arial Black" panose="020B0A04020102020204" pitchFamily="34" charset="0"/>
              </a:rPr>
              <a:t>? Чи подобається їм працювати в бібліотеці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зручний і мотивуючий до навчання простір бібліотеки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отримують вчителі та учні достатню підтримку від бібліотеки </a:t>
            </a:r>
            <a:r>
              <a:rPr lang="uk-UA" sz="2400" dirty="0" smtClean="0">
                <a:latin typeface="Arial Black" panose="020B0A04020102020204" pitchFamily="34" charset="0"/>
              </a:rPr>
              <a:t>для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реалізації </a:t>
            </a:r>
            <a:r>
              <a:rPr lang="uk-UA" sz="2400" dirty="0">
                <a:latin typeface="Arial Black" panose="020B0A04020102020204" pitchFamily="34" charset="0"/>
              </a:rPr>
              <a:t>завдань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зазначені у стратегії розвитку та річному плані роботи питання </a:t>
            </a:r>
            <a:r>
              <a:rPr lang="uk-UA" sz="2400" dirty="0" smtClean="0">
                <a:latin typeface="Arial Black" panose="020B0A04020102020204" pitchFamily="34" charset="0"/>
              </a:rPr>
              <a:t>із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вдосконалення </a:t>
            </a:r>
            <a:r>
              <a:rPr lang="uk-UA" sz="2400" dirty="0">
                <a:latin typeface="Arial Black" panose="020B0A04020102020204" pitchFamily="34" charset="0"/>
              </a:rPr>
              <a:t>інформаційного простору в закладі освіти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сприяє заклад освіти вдосконаленню професійної </a:t>
            </a:r>
            <a:r>
              <a:rPr lang="uk-UA" sz="2400" dirty="0" smtClean="0">
                <a:latin typeface="Arial Black" panose="020B0A04020102020204" pitchFamily="34" charset="0"/>
              </a:rPr>
              <a:t>майстерності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шкільного </a:t>
            </a:r>
            <a:r>
              <a:rPr lang="uk-UA" sz="2400" dirty="0" err="1">
                <a:latin typeface="Arial Black" panose="020B0A04020102020204" pitchFamily="34" charset="0"/>
              </a:rPr>
              <a:t>бібліотекаря</a:t>
            </a:r>
            <a:r>
              <a:rPr lang="uk-UA" sz="2400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66946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22921D9-941E-4717-9EE0-6D83013949C1}"/>
              </a:ext>
            </a:extLst>
          </p:cNvPr>
          <p:cNvSpPr txBox="1">
            <a:spLocks/>
          </p:cNvSpPr>
          <p:nvPr/>
        </p:nvSpPr>
        <p:spPr bwMode="auto">
          <a:xfrm>
            <a:off x="2016125" y="404813"/>
            <a:ext cx="69850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altLang="uk-UA" sz="3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Організація освітнього середовища</a:t>
            </a:r>
            <a:endParaRPr lang="ru-RU" altLang="uk-UA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11" descr="Navchalni_oseredky_8_2018_Pedrada.jpg (1440×810)">
            <a:extLst>
              <a:ext uri="{FF2B5EF4-FFF2-40B4-BE49-F238E27FC236}">
                <a16:creationId xmlns:a16="http://schemas.microsoft.com/office/drawing/2014/main" id="{03294F12-C69E-4062-A0A7-73DBC0669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17626"/>
            <a:ext cx="10515599" cy="5332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84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C4FB7A8-16F2-4F2A-A661-4D1D70B91FB9}"/>
              </a:ext>
            </a:extLst>
          </p:cNvPr>
          <p:cNvSpPr txBox="1"/>
          <p:nvPr/>
        </p:nvSpPr>
        <p:spPr>
          <a:xfrm>
            <a:off x="360220" y="2247036"/>
            <a:ext cx="1183178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 1.1.2. Заклад освіти забезпечений навчальними та іншими приміщеннями з відповідним обладнанням, що необхідні для</a:t>
            </a:r>
          </a:p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реалізації освітньої програми</a:t>
            </a:r>
          </a:p>
        </p:txBody>
      </p:sp>
    </p:spTree>
    <p:extLst>
      <p:ext uri="{BB962C8B-B14F-4D97-AF65-F5344CB8AC3E}">
        <p14:creationId xmlns:p14="http://schemas.microsoft.com/office/powerpoint/2010/main" val="89126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4A871F-246B-4752-A1CC-6790489047AD}"/>
              </a:ext>
            </a:extLst>
          </p:cNvPr>
          <p:cNvSpPr txBox="1"/>
          <p:nvPr/>
        </p:nvSpPr>
        <p:spPr>
          <a:xfrm>
            <a:off x="408711" y="236858"/>
            <a:ext cx="105466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C00000"/>
                </a:solidFill>
                <a:latin typeface="Arial Black" panose="020B0A04020102020204" pitchFamily="34" charset="0"/>
              </a:rPr>
              <a:t>Що </a:t>
            </a:r>
            <a:r>
              <a:rPr lang="uk-UA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оцінюємо</a:t>
            </a:r>
            <a:endParaRPr lang="en-US" sz="24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uk-UA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наявні у закладі всі групи приміщень, що передбачені відповідними будівельними та санітарними нормами та необхідні для </a:t>
            </a:r>
            <a:r>
              <a:rPr lang="uk-UA" sz="2400" dirty="0" smtClean="0">
                <a:latin typeface="Arial Black" panose="020B0A04020102020204" pitchFamily="34" charset="0"/>
              </a:rPr>
              <a:t>реалізації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освітньої </a:t>
            </a:r>
            <a:r>
              <a:rPr lang="uk-UA" sz="2400" dirty="0">
                <a:latin typeface="Arial Black" panose="020B0A04020102020204" pitchFamily="34" charset="0"/>
              </a:rPr>
              <a:t>програми закладу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відповідає кількість учнів закладу </a:t>
            </a:r>
            <a:r>
              <a:rPr lang="uk-UA" sz="2400" dirty="0" err="1">
                <a:latin typeface="Arial Black" panose="020B0A04020102020204" pitchFamily="34" charset="0"/>
              </a:rPr>
              <a:t>проєктній</a:t>
            </a:r>
            <a:r>
              <a:rPr lang="uk-UA" sz="2400" dirty="0">
                <a:latin typeface="Arial Black" panose="020B0A04020102020204" pitchFamily="34" charset="0"/>
              </a:rPr>
              <a:t> потужності будівлі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забезпечує обладнання навчальних кабінетів (лабораторій), майстерень реалізацію освітньої програми закладу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наявне навчальне обладнання для </a:t>
            </a:r>
            <a:r>
              <a:rPr lang="uk-UA" sz="2400" dirty="0" smtClean="0">
                <a:latin typeface="Arial Black" panose="020B0A04020102020204" pitchFamily="34" charset="0"/>
              </a:rPr>
              <a:t>виконання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освітньої програми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закладу?</a:t>
            </a:r>
            <a:endParaRPr lang="uk-UA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0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A88210-E2B2-4242-A1B1-D2BFE285D17E}"/>
              </a:ext>
            </a:extLst>
          </p:cNvPr>
          <p:cNvSpPr txBox="1"/>
          <p:nvPr/>
        </p:nvSpPr>
        <p:spPr>
          <a:xfrm>
            <a:off x="162692" y="1148173"/>
            <a:ext cx="1180407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 1.1.3. Учні та працівники закладу освіти обізнані з вимогами охорони праці, безпеки життєдіяльності, пожежної безпеки, правилами поведінки в умовах надзвичайних ситуацій і дотримуються їх</a:t>
            </a:r>
          </a:p>
        </p:txBody>
      </p:sp>
    </p:spTree>
    <p:extLst>
      <p:ext uri="{BB962C8B-B14F-4D97-AF65-F5344CB8AC3E}">
        <p14:creationId xmlns:p14="http://schemas.microsoft.com/office/powerpoint/2010/main" val="163957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422A97A-9CF8-4CFD-BEC6-1B1229356019}"/>
              </a:ext>
            </a:extLst>
          </p:cNvPr>
          <p:cNvSpPr txBox="1"/>
          <p:nvPr/>
        </p:nvSpPr>
        <p:spPr>
          <a:xfrm>
            <a:off x="160318" y="0"/>
            <a:ext cx="1133499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оцінюємо</a:t>
            </a: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проводяться належним чином інструктажі, тренінги та інші </a:t>
            </a:r>
            <a:r>
              <a:rPr lang="uk-UA" sz="2400" dirty="0" smtClean="0">
                <a:latin typeface="Arial Black" panose="020B0A04020102020204" pitchFamily="34" charset="0"/>
              </a:rPr>
              <a:t>заходи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щодо </a:t>
            </a:r>
            <a:r>
              <a:rPr lang="uk-UA" sz="2400" dirty="0">
                <a:latin typeface="Arial Black" panose="020B0A04020102020204" pitchFamily="34" charset="0"/>
              </a:rPr>
              <a:t>пожежної безпеки, безпеки життєдіяльності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ведеться у закладі вся необхідна документація з охорони праці, безпеки життєдіяльності, пожежної безпеки, поведінки в </a:t>
            </a:r>
            <a:r>
              <a:rPr lang="uk-UA" sz="2400" dirty="0" smtClean="0">
                <a:latin typeface="Arial Black" panose="020B0A04020102020204" pitchFamily="34" charset="0"/>
              </a:rPr>
              <a:t>умовах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надзвичайних </a:t>
            </a:r>
            <a:r>
              <a:rPr lang="uk-UA" sz="2400" dirty="0">
                <a:latin typeface="Arial Black" panose="020B0A04020102020204" pitchFamily="34" charset="0"/>
              </a:rPr>
              <a:t>ситуацій відповідно до вимог законодавства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обізнані учні з правилами поведінки в умовах надзвичайних ситуацій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знають учні шляхи евакуації та де знаходяться пожежні </a:t>
            </a:r>
            <a:r>
              <a:rPr lang="uk-UA" sz="2400" dirty="0" smtClean="0">
                <a:latin typeface="Arial Black" panose="020B0A04020102020204" pitchFamily="34" charset="0"/>
              </a:rPr>
              <a:t>виходи,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засоби </a:t>
            </a:r>
            <a:r>
              <a:rPr lang="uk-UA" sz="2400" dirty="0">
                <a:latin typeface="Arial Black" panose="020B0A04020102020204" pitchFamily="34" charset="0"/>
              </a:rPr>
              <a:t>пожежогасіння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знають педагоги послідовність дій у разі виникнення пожежі чи інших надзвичайних ситуацій, правила охорони праці та безпеки життєдіяльності</a:t>
            </a:r>
            <a:r>
              <a:rPr lang="en-GB" sz="2400" dirty="0">
                <a:latin typeface="Arial Black" panose="020B0A04020102020204" pitchFamily="34" charset="0"/>
              </a:rPr>
              <a:t>?</a:t>
            </a:r>
            <a:endParaRPr lang="uk-UA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68D6A3C-5B52-48B5-81C4-846DEA9439B4}"/>
              </a:ext>
            </a:extLst>
          </p:cNvPr>
          <p:cNvSpPr txBox="1"/>
          <p:nvPr/>
        </p:nvSpPr>
        <p:spPr>
          <a:xfrm>
            <a:off x="124691" y="1350123"/>
            <a:ext cx="1206730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Критерій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1.1.4.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Працівники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обізнані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з правилами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поведінки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в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разі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нещасного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випадку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з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учнями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та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працівниками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закладу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освіти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чи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раптового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погіршення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їхнього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стану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здоров’я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і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вживають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необхідних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заходів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у таких </a:t>
            </a:r>
            <a:r>
              <a:rPr lang="ru-RU" sz="40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ситуаціях</a:t>
            </a:r>
            <a:endParaRPr lang="uk-UA" sz="4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79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A5C7BB-5203-4532-9054-71BDDB17B2AA}"/>
              </a:ext>
            </a:extLst>
          </p:cNvPr>
          <p:cNvSpPr txBox="1"/>
          <p:nvPr/>
        </p:nvSpPr>
        <p:spPr>
          <a:xfrm>
            <a:off x="207819" y="314255"/>
            <a:ext cx="1003346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Що </a:t>
            </a:r>
            <a:r>
              <a:rPr lang="uk-UA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оцінюємо</a:t>
            </a:r>
            <a:endParaRPr lang="en-US" sz="2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uk-UA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проводяться у закладі навчання/інструктажі педагогів з </a:t>
            </a:r>
            <a:r>
              <a:rPr lang="uk-UA" sz="2400" dirty="0" smtClean="0">
                <a:latin typeface="Arial Black" panose="020B0A04020102020204" pitchFamily="34" charset="0"/>
              </a:rPr>
              <a:t>питань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надання </a:t>
            </a:r>
            <a:r>
              <a:rPr lang="uk-UA" sz="2400" dirty="0" err="1">
                <a:latin typeface="Arial Black" panose="020B0A04020102020204" pitchFamily="34" charset="0"/>
              </a:rPr>
              <a:t>домедичної</a:t>
            </a:r>
            <a:r>
              <a:rPr lang="uk-UA" sz="2400" dirty="0">
                <a:latin typeface="Arial Black" panose="020B0A04020102020204" pitchFamily="34" charset="0"/>
              </a:rPr>
              <a:t> допомоги, реагування на випадки </a:t>
            </a:r>
            <a:r>
              <a:rPr lang="uk-UA" sz="2400" dirty="0" smtClean="0">
                <a:latin typeface="Arial Black" panose="020B0A04020102020204" pitchFamily="34" charset="0"/>
              </a:rPr>
              <a:t>травмування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або </a:t>
            </a:r>
            <a:r>
              <a:rPr lang="uk-UA" sz="2400" dirty="0">
                <a:latin typeface="Arial Black" panose="020B0A04020102020204" pitchFamily="34" charset="0"/>
              </a:rPr>
              <a:t>погіршення самопочуття дітей під час освітнього процесу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ведеться у закладі вся необхідна документація щодо </a:t>
            </a:r>
            <a:r>
              <a:rPr lang="uk-UA" sz="2400" dirty="0" smtClean="0">
                <a:latin typeface="Arial Black" panose="020B0A04020102020204" pitchFamily="34" charset="0"/>
              </a:rPr>
              <a:t>реагування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uk-UA" sz="2400" dirty="0" smtClean="0">
                <a:latin typeface="Arial Black" panose="020B0A04020102020204" pitchFamily="34" charset="0"/>
              </a:rPr>
              <a:t>на </a:t>
            </a:r>
            <a:r>
              <a:rPr lang="uk-UA" sz="2400" dirty="0">
                <a:latin typeface="Arial Black" panose="020B0A04020102020204" pitchFamily="34" charset="0"/>
              </a:rPr>
              <a:t>нещасні випадки, травмування учасників освітнього процесу відповідно до вимог законодавства</a:t>
            </a:r>
            <a:r>
              <a:rPr lang="uk-UA" sz="2400" dirty="0" smtClean="0">
                <a:latin typeface="Arial Black" panose="020B0A04020102020204" pitchFamily="34" charset="0"/>
              </a:rPr>
              <a:t>?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uk-UA" sz="2400" dirty="0">
              <a:latin typeface="Arial Black" panose="020B0A04020102020204" pitchFamily="34" charset="0"/>
            </a:endParaRPr>
          </a:p>
          <a:p>
            <a:r>
              <a:rPr lang="uk-UA" sz="2400" dirty="0">
                <a:latin typeface="Arial Black" panose="020B0A04020102020204" pitchFamily="34" charset="0"/>
              </a:rPr>
              <a:t>• Чи педагогічні працівники проходять навчання з питань надання першої (</a:t>
            </a:r>
            <a:r>
              <a:rPr lang="uk-UA" sz="2400" dirty="0" err="1">
                <a:latin typeface="Arial Black" panose="020B0A04020102020204" pitchFamily="34" charset="0"/>
              </a:rPr>
              <a:t>домедичної</a:t>
            </a:r>
            <a:r>
              <a:rPr lang="uk-UA" sz="2400" dirty="0">
                <a:latin typeface="Arial Black" panose="020B0A04020102020204" pitchFamily="34" charset="0"/>
              </a:rPr>
              <a:t>) допомоги?</a:t>
            </a:r>
          </a:p>
        </p:txBody>
      </p:sp>
    </p:spTree>
    <p:extLst>
      <p:ext uri="{BB962C8B-B14F-4D97-AF65-F5344CB8AC3E}">
        <p14:creationId xmlns:p14="http://schemas.microsoft.com/office/powerpoint/2010/main" val="36089384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TM02900688[[fn=Грань]]</Template>
  <TotalTime>111</TotalTime>
  <Words>1701</Words>
  <Application>Microsoft Office PowerPoint</Application>
  <PresentationFormat>Широкий екран</PresentationFormat>
  <Paragraphs>166</Paragraphs>
  <Slides>32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37" baseType="lpstr">
      <vt:lpstr>Arial</vt:lpstr>
      <vt:lpstr>Arial Black</vt:lpstr>
      <vt:lpstr>Trebuchet MS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Напрям 1. Освітнє середовище закладу освіти</dc:title>
  <dc:creator>Ольга Дудка</dc:creator>
  <cp:lastModifiedBy>Admin</cp:lastModifiedBy>
  <cp:revision>9</cp:revision>
  <dcterms:created xsi:type="dcterms:W3CDTF">2021-10-20T19:44:50Z</dcterms:created>
  <dcterms:modified xsi:type="dcterms:W3CDTF">2022-06-19T14:58:03Z</dcterms:modified>
</cp:coreProperties>
</file>