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7" r:id="rId5"/>
    <p:sldId id="270" r:id="rId6"/>
    <p:sldId id="269" r:id="rId7"/>
    <p:sldId id="272" r:id="rId8"/>
    <p:sldId id="271" r:id="rId9"/>
    <p:sldId id="287" r:id="rId10"/>
    <p:sldId id="282" r:id="rId11"/>
    <p:sldId id="288" r:id="rId12"/>
    <p:sldId id="297" r:id="rId13"/>
    <p:sldId id="298" r:id="rId14"/>
    <p:sldId id="300" r:id="rId15"/>
    <p:sldId id="30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на мартинишин" initials="ом" lastIdx="1" clrIdx="0">
    <p:extLst>
      <p:ext uri="{19B8F6BF-5375-455C-9EA6-DF929625EA0E}">
        <p15:presenceInfo xmlns:p15="http://schemas.microsoft.com/office/powerpoint/2012/main" userId="6d89503c3e27be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74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9C209-27A3-12A1-5A35-D4830B0E2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D67CB1-703A-23B4-A665-BF4239ADB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1BE9C93-C532-418F-E844-E61269DA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F09065-6EB5-D303-00C0-40A078EC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8F8F42-1D0C-913B-7B79-40C51D76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90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D8587-4969-2F20-6ADB-EDB01A27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333FA75-5380-33B1-AC2C-A897E7C6E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53E924-C65C-7238-4471-CE46E78C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C5D1C4-78DD-B78E-C0F8-6370BD54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67E572-F5DF-63D7-05F5-1DC449E5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78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5BBE75A-6A90-4AF2-F774-85E2BBC76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0DE317-E7E7-827E-0355-B3EB0E83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7D7CA2-F019-B9CF-BBED-5C25A3C2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0829BE-74AB-8B62-7F90-F1F10C1B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F5EAF-79B7-1E89-2DC1-7D698807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07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D18FE-E928-FD54-A30D-6D4D0C3F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B8E8B2-7AED-5A53-D391-DD2D4440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3D2B0-E2BA-74D9-73F8-D3725B0D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45F032-077C-5F8D-4C4C-AE9AC821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3F8FD1-B3D5-4B61-B419-645271B6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2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2B29A-73D2-C7C0-5B8C-EFB7619E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599554-1FA5-19E3-EF01-CEAD7FC27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E32FB9-97AB-EF08-7E82-2430E373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20489E-E38D-6F56-258A-F9E7D03C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664656-1F45-9EEA-2A46-09EAAAE3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88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2367A-F368-7218-C34F-3C8BAC10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18E775-4C96-39BF-ACF9-B02B25E50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1FC73FE-023F-BCB2-4789-8D4762DF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E7F1CD-25DC-5B35-5874-15364B4E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1FA9D6-878E-0CB2-0BAF-59328F7D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5900F71-7E77-97E5-2E59-32C76846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29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09D41-54CC-2A78-4550-5B6D965D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043850-7A53-AA4F-CFCB-2A6F4900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04BAD39-A040-9074-1EDB-1A2E04477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0826AC8-208B-4158-2892-EEF80FF06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20C1F1-9DC4-33B1-75C7-1D5791265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AFE69CE-2AFA-5E38-1239-46D41AD6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8CE81E7-16BB-0ED7-592E-8C9C9882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672A16-A921-81A6-646D-A070CB0C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6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14802-3D68-5BA6-7942-8AE9D581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042113-0260-F54D-7529-94D76116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3AE5412-25B9-BB93-9256-0E8AF26B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8ADD408-D272-1691-6BD5-009D0B9D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62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D74B-CFC6-BC75-D5FB-938891FA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74E9F70-3B8A-00B6-9A79-593CDD7E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6975002-8C11-6317-DCB7-6BFDB297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90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58AC3-99F8-2B3A-E630-E4DD957E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2930FF-37D0-55F4-C2AF-7FC1ABEE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356ACA-D00A-A451-C5B8-6060541E7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94EAC1-5E2A-953B-AAC7-8C89CC53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1DB878-460B-D262-403F-62F4C759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468030-BF51-ABD0-B1CA-1BFE3312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38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B6B1D-9CE1-F61B-7825-47CA964A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44473A3-F43E-7125-AA9F-70293A839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B27AA2-9820-1B5B-E550-8A187F11E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5D2839-E5EE-0579-741A-AEF67C91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E183DE-4C76-D406-B3C7-EFD055CB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C3AD7E-9CC3-21DD-E82D-2EE55ACC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47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3646232-E2D9-7EB3-B3ED-1EA1C83F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14A975-4A43-03CB-1DFD-23C8CCBB7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5CDD82-AEBF-10BD-A814-E827C5592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DC1F-9113-4047-A76A-C4FF8F61B00E}" type="datetimeFigureOut">
              <a:rPr lang="uk-UA" smtClean="0"/>
              <a:t>26.06.2024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431DA0-A0FB-3D53-BFDC-7EC6E1A5A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7070FA-A908-70E0-5629-F61B2E341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A861-74C9-4B69-A035-6F5CDFE241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59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398CDC-A779-CDAB-4538-411FFCB2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1" y="250092"/>
            <a:ext cx="10800080" cy="61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919C6-7A66-90BA-328C-CC95FDBC8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5" y="-165852"/>
            <a:ext cx="12217715" cy="7338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74169-FBB7-4E83-39BD-3E12687FE9AE}"/>
              </a:ext>
            </a:extLst>
          </p:cNvPr>
          <p:cNvSpPr txBox="1"/>
          <p:nvPr/>
        </p:nvSpPr>
        <p:spPr>
          <a:xfrm>
            <a:off x="325120" y="1279942"/>
            <a:ext cx="11358880" cy="5570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стратегії розвитку закладу 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2020-2025 р. </a:t>
            </a:r>
          </a:p>
          <a:p>
            <a:pPr algn="ctr"/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річного плану. 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Моніторинг якості освітніх послуг. Положення про внутрішню систему забезпечення якості освіти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• Формування та забезпечення реалізації політики академічної доброчесності. Положення про академічну доброчесність.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Ефективність кадрової політики та забезпечення можливостей професійного розвитку педагогічних працівників. 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Формування відносин довіри, прозорості, дотримання етичних норм Висвітлення інформації на сайті, сторінці ФБ.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Співпраця зі Службою у справах дітей та правоохоронними органами. 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Взаємодії закладу освіти з місцевою громадою.</a:t>
            </a:r>
          </a:p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Залучення додаткових джерел фінансування.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1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2C96B5-FFC1-49A2-BFBE-B95E2F561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5" y="334501"/>
            <a:ext cx="11513587" cy="6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1C1B51-746E-DD45-CDB7-4C9022FDCD1A}"/>
              </a:ext>
            </a:extLst>
          </p:cNvPr>
          <p:cNvSpPr/>
          <p:nvPr/>
        </p:nvSpPr>
        <p:spPr>
          <a:xfrm>
            <a:off x="741680" y="1163480"/>
            <a:ext cx="1064768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uk-UA" sz="2400" dirty="0"/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капітальний ремонт мийного залу в приміщенні їдальні;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частково замінено дах на гаражах;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встановлено 2 дашки над входами внутрішнього дворика та                        1 дашок над встановленими дверима із головного корпусу;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демонтовано старі сходи від головного корпусу та сходи від внутрішнього входу;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-очищено від сміття та підмуровано вікна в укритті;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майстерні закладу встановлено плитку на стіни та підлогу біля рукомийника;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відремонтовано причіп до трактора 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придбано за спонсорські кошти газонокосарка.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19B0C0-D161-9FF6-B933-850D13A79A31}"/>
              </a:ext>
            </a:extLst>
          </p:cNvPr>
          <p:cNvSpPr txBox="1">
            <a:spLocks/>
          </p:cNvSpPr>
          <p:nvPr/>
        </p:nvSpPr>
        <p:spPr>
          <a:xfrm>
            <a:off x="530860" y="66201"/>
            <a:ext cx="11109960" cy="109727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ЗРОБЛЕНО</a:t>
            </a:r>
            <a:endParaRPr lang="uk-UA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1C1B51-746E-DD45-CDB7-4C9022FDCD1A}"/>
              </a:ext>
            </a:extLst>
          </p:cNvPr>
          <p:cNvSpPr/>
          <p:nvPr/>
        </p:nvSpPr>
        <p:spPr>
          <a:xfrm>
            <a:off x="741680" y="1163480"/>
            <a:ext cx="1064768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-капітальний ремонт шатрового даху на школі;</a:t>
            </a:r>
          </a:p>
          <a:p>
            <a:pPr lvl="1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укриття;</a:t>
            </a:r>
          </a:p>
          <a:p>
            <a:pPr lvl="1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косметичний ремонт котельні.</a:t>
            </a:r>
          </a:p>
          <a:p>
            <a:pPr marL="914400" lvl="1" indent="-457200">
              <a:buFontTx/>
              <a:buChar char="-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19B0C0-D161-9FF6-B933-850D13A79A31}"/>
              </a:ext>
            </a:extLst>
          </p:cNvPr>
          <p:cNvSpPr txBox="1">
            <a:spLocks/>
          </p:cNvSpPr>
          <p:nvPr/>
        </p:nvSpPr>
        <p:spPr>
          <a:xfrm>
            <a:off x="530860" y="66201"/>
            <a:ext cx="11109960" cy="109727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ПЛАНУЄТЬСЯ</a:t>
            </a:r>
            <a:endParaRPr lang="uk-UA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1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0"/>
            <a:ext cx="1219200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19B0C0-D161-9FF6-B933-850D13A79A31}"/>
              </a:ext>
            </a:extLst>
          </p:cNvPr>
          <p:cNvSpPr txBox="1">
            <a:spLocks/>
          </p:cNvSpPr>
          <p:nvPr/>
        </p:nvSpPr>
        <p:spPr>
          <a:xfrm>
            <a:off x="520700" y="0"/>
            <a:ext cx="11109960" cy="192024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ЗАВДАННЯ ПЕДАГОГІЧНОГО КОЛЕКТИВУ НА 2024-2025 Н.Р.</a:t>
            </a:r>
          </a:p>
          <a:p>
            <a:endParaRPr lang="uk-UA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1C1B51-746E-DD45-CDB7-4C9022FDCD1A}"/>
              </a:ext>
            </a:extLst>
          </p:cNvPr>
          <p:cNvSpPr/>
          <p:nvPr/>
        </p:nvSpPr>
        <p:spPr>
          <a:xfrm>
            <a:off x="723900" y="1210586"/>
            <a:ext cx="1127506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 зазначене, перед педагогічним колективом залишаються незмінними завдання: 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1.Забезпечити систему роботи з адаптації та інтеграції здобувачів освіти до освітнього процесу.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2.Розвивати критичне мислення учнів.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3.Урізноманітнювати форми роботи використання вчителями для впровадження формувального оцінювання в освітньому процесі.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Вчителям під час проведення навчальних занять здійснювати наскрізний процес виховання, поєднувати виховний процес із формуванням ключових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наскрізних умінь учнів.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Забезпечити реалізацію Стратегії розвитку закладу освіти на                     2024-2025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82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212753-E4E3-CEFF-AC26-CB225F661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8" y="487260"/>
            <a:ext cx="9985502" cy="58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341D3-04D6-ACD1-A2C8-DCCC14EB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5" y="0"/>
            <a:ext cx="1221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F20975-AC54-C34E-8282-5C0F4CAC6C2D}"/>
              </a:ext>
            </a:extLst>
          </p:cNvPr>
          <p:cNvSpPr txBox="1">
            <a:spLocks/>
          </p:cNvSpPr>
          <p:nvPr/>
        </p:nvSpPr>
        <p:spPr>
          <a:xfrm>
            <a:off x="670560" y="132397"/>
            <a:ext cx="11109960" cy="109727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РОБОТИ ЗАКЛАДУ ОСВІТИ </a:t>
            </a:r>
            <a:b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Н. Р.</a:t>
            </a:r>
            <a:endParaRPr lang="uk-UA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DB28D1-478B-31DD-8F6D-B38423B77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8" y="1185621"/>
            <a:ext cx="11034055" cy="5181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69081-4526-9DEF-8364-FD35A362F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185621"/>
            <a:ext cx="4500880" cy="604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09B7F1-4748-70D7-B17F-E3FF0A557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3" y="3405498"/>
            <a:ext cx="4500880" cy="6201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AF217E-6595-B720-43BC-570645EAB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1" y="5353290"/>
            <a:ext cx="4409292" cy="5791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87B284-5200-6A76-F687-DDD7B7365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98" y="1229676"/>
            <a:ext cx="4256591" cy="560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F7B8E4-B5A6-B0EA-10E8-1CD3FC25A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19" y="2939867"/>
            <a:ext cx="3907743" cy="6201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2239DF-6C00-E59D-6A71-4E8A2628C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19" y="4574884"/>
            <a:ext cx="4062124" cy="5599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EE84FE-FF28-CBE5-BD2E-A5346373F9D2}"/>
              </a:ext>
            </a:extLst>
          </p:cNvPr>
          <p:cNvSpPr txBox="1"/>
          <p:nvPr/>
        </p:nvSpPr>
        <p:spPr>
          <a:xfrm>
            <a:off x="7947493" y="1886642"/>
            <a:ext cx="4404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35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40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45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6ED93F-7B59-0C9A-2E64-F944DEF29B9A}"/>
              </a:ext>
            </a:extLst>
          </p:cNvPr>
          <p:cNvSpPr txBox="1"/>
          <p:nvPr/>
        </p:nvSpPr>
        <p:spPr>
          <a:xfrm>
            <a:off x="7639106" y="3678525"/>
            <a:ext cx="4216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BAD02B-219C-838B-B6EF-6B15D7A503F7}"/>
              </a:ext>
            </a:extLst>
          </p:cNvPr>
          <p:cNvSpPr txBox="1"/>
          <p:nvPr/>
        </p:nvSpPr>
        <p:spPr>
          <a:xfrm>
            <a:off x="8870468" y="5312653"/>
            <a:ext cx="208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84F2B3-DD10-A95A-E2A9-95D867EAB161}"/>
              </a:ext>
            </a:extLst>
          </p:cNvPr>
          <p:cNvSpPr txBox="1"/>
          <p:nvPr/>
        </p:nvSpPr>
        <p:spPr>
          <a:xfrm>
            <a:off x="924560" y="5949603"/>
            <a:ext cx="356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денний робочий тиждень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61469-4243-A362-9409-7AD219BD8AE9}"/>
              </a:ext>
            </a:extLst>
          </p:cNvPr>
          <p:cNvSpPr txBox="1"/>
          <p:nvPr/>
        </p:nvSpPr>
        <p:spPr>
          <a:xfrm>
            <a:off x="724293" y="1774282"/>
            <a:ext cx="5036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семестр з 01.09.2023 р. по 22.12.2023 р.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семестр з 15.01.2024 р. по 31.05.2024 р.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9-й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червня 2024 року; 11клас-21 червня 2024р.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13845F-2A4E-0EFD-C662-C3E5E4B5C11C}"/>
              </a:ext>
            </a:extLst>
          </p:cNvPr>
          <p:cNvSpPr txBox="1"/>
          <p:nvPr/>
        </p:nvSpPr>
        <p:spPr>
          <a:xfrm>
            <a:off x="1025346" y="4121525"/>
            <a:ext cx="4572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23.10.2023 р. по 29.10.2023 р.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23.12.2023 р. по 14.01.2024 р.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25.03.2024р. по 31.03.2024 р.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5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759CB-4E45-0393-32B0-9F0E75675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66" y="1"/>
            <a:ext cx="122367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ED151-C87A-A7CC-F1E9-A0DAA7CCB1E7}"/>
              </a:ext>
            </a:extLst>
          </p:cNvPr>
          <p:cNvSpPr txBox="1"/>
          <p:nvPr/>
        </p:nvSpPr>
        <p:spPr>
          <a:xfrm>
            <a:off x="690880" y="1221939"/>
            <a:ext cx="10627360" cy="5115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Ремонтні роботи над створенням нового освітнього середовища. 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Загальний технічний огляд будівлі та території. 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саме: 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САНІТАРНИЙ СТАН БУДІВЛІ , ХАРЧОБЛОКУ;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СВІТЛОВИЙ, ПИТНИЙ, ПОВІТРЯНИЙ РЕЖИМИ КЛАСНИХ КІМНАТ, СПОРТЗАЛУ, МАЙСТЕРНІ ТА ІНШИХ ПРИМІЩЕНЬ; 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ПЕРЕВІРКА ОПОРУ ІЗОЛЯЦІЇ ЕЛЕКТРОМЕРЕЖІ І ЗАЗЕМЛЕННЯ ОБЛАДНАННЯ;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ПЕРЕВІРКА ВОГНЕГАСНИКІВ; 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ПЕРЕВІРКА КОМПЛЕКТАЦІЇ У ПОЖЕЖНИХ ЩИТАХ.</a:t>
            </a:r>
          </a:p>
          <a:p>
            <a:pPr>
              <a:lnSpc>
                <a:spcPct val="150000"/>
              </a:lnSpc>
            </a:pPr>
            <a:endParaRPr lang="uk-UA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76CC1-13B9-66A4-4FAD-1C64E24E3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15" y="0"/>
            <a:ext cx="122304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D4657-56BD-411F-88DB-B86954889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1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5C913-556A-179C-33E5-31CC8FC58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960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EC28B-FC9E-C126-D59B-27D4743976C6}"/>
              </a:ext>
            </a:extLst>
          </p:cNvPr>
          <p:cNvSpPr txBox="1"/>
          <p:nvPr/>
        </p:nvSpPr>
        <p:spPr>
          <a:xfrm>
            <a:off x="1292860" y="1405751"/>
            <a:ext cx="1077722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uk-UA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Евакуаційні виходи з будівлі у належному стані.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Найпростіше укриття.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Актами-дозволами на експлуатацію.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Правила поведінки під час повітряної тривоги.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План евакуації.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✓ Алгоритми дій при НС, ядерному вибуху.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Тематичні заходи по безпеці дорожнього руху.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Зустрічі з представниками поліції.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✓Положення про розслідування нещасних випадків.</a:t>
            </a:r>
          </a:p>
        </p:txBody>
      </p:sp>
    </p:spTree>
    <p:extLst>
      <p:ext uri="{BB962C8B-B14F-4D97-AF65-F5344CB8AC3E}">
        <p14:creationId xmlns:p14="http://schemas.microsoft.com/office/powerpoint/2010/main" val="247935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5C913-556A-179C-33E5-31CC8FC58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960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EC28B-FC9E-C126-D59B-27D4743976C6}"/>
              </a:ext>
            </a:extLst>
          </p:cNvPr>
          <p:cNvSpPr txBox="1"/>
          <p:nvPr/>
        </p:nvSpPr>
        <p:spPr>
          <a:xfrm>
            <a:off x="876300" y="1182231"/>
            <a:ext cx="1077722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Ведуться листи здоров’я учнів, контролюється наявність медичних карток учнів, довідок 086.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Проводяться медичні огляди персоналу закладу.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✓ Проводяться інструктажі з ТБ для усіх учасників освітнього процесу.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Проводиться навчання і перевірка знань працівників закладу з охорони праці. 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 Положення про команду психолого-педагогічного супроводу дітей з особливими освітніми потребами.</a:t>
            </a:r>
          </a:p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✓ Положення про порядок розгляду випадків </a:t>
            </a:r>
            <a:r>
              <a:rPr lang="uk-UA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8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001C84-115D-8184-AFF4-4AA093744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" y="-170933"/>
            <a:ext cx="12179613" cy="70289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A7FBE-1411-44A1-B8A8-AE221305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934"/>
            <a:ext cx="12288471" cy="70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9D9AB9-32B9-CA8D-A45F-CF30045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A66196-762E-275A-E19F-997453E6E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01"/>
            <a:ext cx="12192000" cy="6954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68A47-7206-0E7C-E5A6-CBB2AC334A67}"/>
              </a:ext>
            </a:extLst>
          </p:cNvPr>
          <p:cNvSpPr txBox="1"/>
          <p:nvPr/>
        </p:nvSpPr>
        <p:spPr>
          <a:xfrm>
            <a:off x="955040" y="1124357"/>
            <a:ext cx="996696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склад працівників закладу освіти становить</a:t>
            </a:r>
          </a:p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0A01EFAB-160E-63C6-3F3E-513B135ED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74466"/>
              </p:ext>
            </p:extLst>
          </p:nvPr>
        </p:nvGraphicFramePr>
        <p:xfrm>
          <a:off x="955040" y="2058486"/>
          <a:ext cx="9357360" cy="391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837">
                  <a:extLst>
                    <a:ext uri="{9D8B030D-6E8A-4147-A177-3AD203B41FA5}">
                      <a16:colId xmlns:a16="http://schemas.microsoft.com/office/drawing/2014/main" val="2163948798"/>
                    </a:ext>
                  </a:extLst>
                </a:gridCol>
                <a:gridCol w="911339">
                  <a:extLst>
                    <a:ext uri="{9D8B030D-6E8A-4147-A177-3AD203B41FA5}">
                      <a16:colId xmlns:a16="http://schemas.microsoft.com/office/drawing/2014/main" val="2012502590"/>
                    </a:ext>
                  </a:extLst>
                </a:gridCol>
                <a:gridCol w="1355225">
                  <a:extLst>
                    <a:ext uri="{9D8B030D-6E8A-4147-A177-3AD203B41FA5}">
                      <a16:colId xmlns:a16="http://schemas.microsoft.com/office/drawing/2014/main" val="344627497"/>
                    </a:ext>
                  </a:extLst>
                </a:gridCol>
                <a:gridCol w="1700519">
                  <a:extLst>
                    <a:ext uri="{9D8B030D-6E8A-4147-A177-3AD203B41FA5}">
                      <a16:colId xmlns:a16="http://schemas.microsoft.com/office/drawing/2014/main" val="1908257931"/>
                    </a:ext>
                  </a:extLst>
                </a:gridCol>
                <a:gridCol w="1279385">
                  <a:extLst>
                    <a:ext uri="{9D8B030D-6E8A-4147-A177-3AD203B41FA5}">
                      <a16:colId xmlns:a16="http://schemas.microsoft.com/office/drawing/2014/main" val="459822343"/>
                    </a:ext>
                  </a:extLst>
                </a:gridCol>
                <a:gridCol w="1327541">
                  <a:extLst>
                    <a:ext uri="{9D8B030D-6E8A-4147-A177-3AD203B41FA5}">
                      <a16:colId xmlns:a16="http://schemas.microsoft.com/office/drawing/2014/main" val="39069640"/>
                    </a:ext>
                  </a:extLst>
                </a:gridCol>
                <a:gridCol w="1558514">
                  <a:extLst>
                    <a:ext uri="{9D8B030D-6E8A-4147-A177-3AD203B41FA5}">
                      <a16:colId xmlns:a16="http://schemas.microsoft.com/office/drawing/2014/main" val="2408368558"/>
                    </a:ext>
                  </a:extLst>
                </a:gridCol>
              </a:tblGrid>
              <a:tr h="1170971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Заклад освіти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/категорія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Вища категорія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Перша категорія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Друга 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категорія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Тарифний розряд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Молодший спеціаліст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Педагогічне звання «старший учитель»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406531"/>
                  </a:ext>
                </a:extLst>
              </a:tr>
              <a:tr h="969193"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Сасівський ЗЗСО І-ІІІ ступенів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807229"/>
                  </a:ext>
                </a:extLst>
              </a:tr>
              <a:tr h="1229047"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Руда-Колтівська</a:t>
                      </a:r>
                    </a:p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початкова школа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uk-UA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907306"/>
                  </a:ext>
                </a:extLst>
              </a:tr>
              <a:tr h="49858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( 50%)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 (23%)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/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(3%)</a:t>
                      </a:r>
                      <a:endParaRPr lang="uk-UA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(17%)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(7%)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(17 %)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039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76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670</Words>
  <Application>Microsoft Office PowerPoint</Application>
  <PresentationFormat>Широкий екран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мартинишин</dc:creator>
  <cp:lastModifiedBy>олена мартинишин</cp:lastModifiedBy>
  <cp:revision>41</cp:revision>
  <dcterms:created xsi:type="dcterms:W3CDTF">2024-06-04T15:36:36Z</dcterms:created>
  <dcterms:modified xsi:type="dcterms:W3CDTF">2024-06-26T10:07:22Z</dcterms:modified>
</cp:coreProperties>
</file>