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76"/>
  </p:notesMasterIdLst>
  <p:sldIdLst>
    <p:sldId id="697" r:id="rId5"/>
    <p:sldId id="822" r:id="rId6"/>
    <p:sldId id="764" r:id="rId7"/>
    <p:sldId id="884" r:id="rId8"/>
    <p:sldId id="824" r:id="rId9"/>
    <p:sldId id="818" r:id="rId10"/>
    <p:sldId id="820" r:id="rId11"/>
    <p:sldId id="802" r:id="rId12"/>
    <p:sldId id="803" r:id="rId13"/>
    <p:sldId id="868" r:id="rId14"/>
    <p:sldId id="869" r:id="rId15"/>
    <p:sldId id="850" r:id="rId16"/>
    <p:sldId id="866" r:id="rId17"/>
    <p:sldId id="867" r:id="rId18"/>
    <p:sldId id="842" r:id="rId19"/>
    <p:sldId id="844" r:id="rId20"/>
    <p:sldId id="845" r:id="rId21"/>
    <p:sldId id="810" r:id="rId22"/>
    <p:sldId id="843" r:id="rId23"/>
    <p:sldId id="771" r:id="rId24"/>
    <p:sldId id="796" r:id="rId25"/>
    <p:sldId id="637" r:id="rId26"/>
    <p:sldId id="647" r:id="rId27"/>
    <p:sldId id="691" r:id="rId28"/>
    <p:sldId id="864" r:id="rId29"/>
    <p:sldId id="863" r:id="rId30"/>
    <p:sldId id="865" r:id="rId31"/>
    <p:sldId id="692" r:id="rId32"/>
    <p:sldId id="768" r:id="rId33"/>
    <p:sldId id="603" r:id="rId34"/>
    <p:sldId id="694" r:id="rId35"/>
    <p:sldId id="772" r:id="rId36"/>
    <p:sldId id="883" r:id="rId37"/>
    <p:sldId id="826" r:id="rId38"/>
    <p:sldId id="785" r:id="rId39"/>
    <p:sldId id="829" r:id="rId40"/>
    <p:sldId id="786" r:id="rId41"/>
    <p:sldId id="787" r:id="rId42"/>
    <p:sldId id="860" r:id="rId43"/>
    <p:sldId id="857" r:id="rId44"/>
    <p:sldId id="788" r:id="rId45"/>
    <p:sldId id="789" r:id="rId46"/>
    <p:sldId id="834" r:id="rId47"/>
    <p:sldId id="841" r:id="rId48"/>
    <p:sldId id="828" r:id="rId49"/>
    <p:sldId id="782" r:id="rId50"/>
    <p:sldId id="783" r:id="rId51"/>
    <p:sldId id="784" r:id="rId52"/>
    <p:sldId id="836" r:id="rId53"/>
    <p:sldId id="837" r:id="rId54"/>
    <p:sldId id="838" r:id="rId55"/>
    <p:sldId id="839" r:id="rId56"/>
    <p:sldId id="589" r:id="rId57"/>
    <p:sldId id="595" r:id="rId58"/>
    <p:sldId id="591" r:id="rId59"/>
    <p:sldId id="840" r:id="rId60"/>
    <p:sldId id="871" r:id="rId61"/>
    <p:sldId id="872" r:id="rId62"/>
    <p:sldId id="873" r:id="rId63"/>
    <p:sldId id="874" r:id="rId64"/>
    <p:sldId id="875" r:id="rId65"/>
    <p:sldId id="876" r:id="rId66"/>
    <p:sldId id="877" r:id="rId67"/>
    <p:sldId id="878" r:id="rId68"/>
    <p:sldId id="879" r:id="rId69"/>
    <p:sldId id="880" r:id="rId70"/>
    <p:sldId id="881" r:id="rId71"/>
    <p:sldId id="882" r:id="rId72"/>
    <p:sldId id="397" r:id="rId73"/>
    <p:sldId id="404" r:id="rId74"/>
    <p:sldId id="607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37B8B0E-98CC-45F9-89AD-734FE748ACF7}">
          <p14:sldIdLst>
            <p14:sldId id="697"/>
            <p14:sldId id="822"/>
            <p14:sldId id="764"/>
            <p14:sldId id="884"/>
            <p14:sldId id="824"/>
            <p14:sldId id="818"/>
            <p14:sldId id="820"/>
            <p14:sldId id="802"/>
            <p14:sldId id="803"/>
            <p14:sldId id="868"/>
            <p14:sldId id="869"/>
            <p14:sldId id="850"/>
            <p14:sldId id="866"/>
            <p14:sldId id="867"/>
            <p14:sldId id="842"/>
            <p14:sldId id="844"/>
            <p14:sldId id="845"/>
            <p14:sldId id="810"/>
            <p14:sldId id="843"/>
            <p14:sldId id="771"/>
            <p14:sldId id="796"/>
            <p14:sldId id="637"/>
            <p14:sldId id="647"/>
            <p14:sldId id="691"/>
            <p14:sldId id="864"/>
            <p14:sldId id="863"/>
            <p14:sldId id="865"/>
            <p14:sldId id="692"/>
            <p14:sldId id="768"/>
            <p14:sldId id="603"/>
            <p14:sldId id="694"/>
            <p14:sldId id="772"/>
            <p14:sldId id="883"/>
            <p14:sldId id="826"/>
            <p14:sldId id="785"/>
            <p14:sldId id="829"/>
            <p14:sldId id="786"/>
            <p14:sldId id="787"/>
            <p14:sldId id="860"/>
            <p14:sldId id="857"/>
            <p14:sldId id="788"/>
            <p14:sldId id="789"/>
            <p14:sldId id="834"/>
            <p14:sldId id="841"/>
            <p14:sldId id="828"/>
            <p14:sldId id="782"/>
            <p14:sldId id="783"/>
            <p14:sldId id="784"/>
            <p14:sldId id="836"/>
            <p14:sldId id="837"/>
            <p14:sldId id="838"/>
            <p14:sldId id="839"/>
            <p14:sldId id="589"/>
            <p14:sldId id="595"/>
            <p14:sldId id="591"/>
            <p14:sldId id="840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881"/>
            <p14:sldId id="882"/>
            <p14:sldId id="397"/>
            <p14:sldId id="404"/>
            <p14:sldId id="60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CCFF"/>
    <a:srgbClr val="AFDB5F"/>
    <a:srgbClr val="00E600"/>
    <a:srgbClr val="B3CCFF"/>
    <a:srgbClr val="97BAFF"/>
    <a:srgbClr val="D2D6E5"/>
    <a:srgbClr val="EAECF2"/>
    <a:srgbClr val="339966"/>
    <a:srgbClr val="80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>
      <p:cViewPr varScale="1">
        <p:scale>
          <a:sx n="74" d="100"/>
          <a:sy n="74" d="100"/>
        </p:scale>
        <p:origin x="-2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B3848-D13B-4A65-A897-DFA6F2082892}" type="datetimeFigureOut">
              <a:rPr lang="uk-UA" smtClean="0"/>
              <a:t>20.03.2019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4C425-E894-48FE-942D-6B9F88625F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55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C425-E894-48FE-942D-6B9F88625F50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8870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EA629-16FE-4FF4-AAF7-E890D8139531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EA629-16FE-4FF4-AAF7-E890D8139531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C425-E894-48FE-942D-6B9F88625F50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887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Оскільки йдеться про </a:t>
            </a:r>
            <a:r>
              <a:rPr lang="uk-UA" dirty="0" err="1" smtClean="0"/>
              <a:t>компетентнісний</a:t>
            </a:r>
            <a:r>
              <a:rPr lang="uk-UA" dirty="0" smtClean="0"/>
              <a:t> урок, що ж таке компетентність?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C425-E894-48FE-942D-6B9F88625F50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194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Яким же має бути </a:t>
            </a:r>
            <a:r>
              <a:rPr lang="uk-UA" dirty="0" err="1" smtClean="0"/>
              <a:t>компетентнісний</a:t>
            </a:r>
            <a:r>
              <a:rPr lang="uk-UA" dirty="0" smtClean="0"/>
              <a:t> урок?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C425-E894-48FE-942D-6B9F88625F50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9583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Поради щодо впровадження </a:t>
            </a:r>
            <a:r>
              <a:rPr lang="uk-UA" dirty="0" err="1" smtClean="0"/>
              <a:t>компетентнісного</a:t>
            </a:r>
            <a:r>
              <a:rPr lang="uk-UA" dirty="0" smtClean="0"/>
              <a:t> підходу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C425-E894-48FE-942D-6B9F88625F50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4193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Забезпечення таких вимог до освіти вимагає відповідного рівня вчителя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C425-E894-48FE-942D-6B9F88625F50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422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Коротко</a:t>
            </a:r>
            <a:r>
              <a:rPr lang="uk-UA" baseline="0" dirty="0" smtClean="0"/>
              <a:t> про міжпредметні.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C425-E894-48FE-942D-6B9F88625F50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3087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EA629-16FE-4FF4-AAF7-E890D8139531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0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23F8-BECC-45CA-B745-AC1298467787}" type="slidenum">
              <a:rPr lang="uk-UA" smtClean="0"/>
              <a:t>55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437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07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65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38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96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18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1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80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8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36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73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89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5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microsoft.com/office/2007/relationships/hdphoto" Target="../media/hdphoto6.wdp"/><Relationship Id="rId2" Type="http://schemas.openxmlformats.org/officeDocument/2006/relationships/slideLayout" Target="../slideLayouts/slideLayout40.xml"/><Relationship Id="rId16" Type="http://schemas.microsoft.com/office/2007/relationships/hdphoto" Target="../media/hdphoto8.wdp"/><Relationship Id="rId1" Type="http://schemas.openxmlformats.org/officeDocument/2006/relationships/themeOverride" Target="../theme/themeOverride1.xml"/><Relationship Id="rId6" Type="http://schemas.microsoft.com/office/2007/relationships/hdphoto" Target="../media/hdphoto3.wdp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42.png"/><Relationship Id="rId14" Type="http://schemas.microsoft.com/office/2007/relationships/hdphoto" Target="../media/hdphoto7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nus.org.ua/wp-content/uploads/2018/05/6e60eeff2451f13e03d8009adafb9bf0.jpg" TargetMode="External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6" t="65822" r="11185" b="19172"/>
          <a:stretch/>
        </p:blipFill>
        <p:spPr bwMode="auto">
          <a:xfrm>
            <a:off x="107504" y="2023998"/>
            <a:ext cx="2238705" cy="2354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445629" y="419472"/>
            <a:ext cx="453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сучасний урок і  виклики часу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0977" y="1011739"/>
            <a:ext cx="487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сучасний урок у контексті НУШ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076" y="4729936"/>
            <a:ext cx="329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типологія і структура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5804" y="6052105"/>
            <a:ext cx="288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підготовка уроку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6823" y="5373216"/>
            <a:ext cx="481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оцінювання на сучасному уроці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83768" y="1988840"/>
            <a:ext cx="5688630" cy="23988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+mj-lt"/>
              </a:rPr>
              <a:t>СУЧАСНИЙ УРОК  </a:t>
            </a:r>
          </a:p>
          <a:p>
            <a:pPr algn="ctr">
              <a:lnSpc>
                <a:spcPct val="150000"/>
              </a:lnSpc>
            </a:pPr>
            <a:r>
              <a:rPr lang="uk-UA" sz="2400" b="1" dirty="0">
                <a:ln w="50800"/>
                <a:solidFill>
                  <a:schemeClr val="accent5">
                    <a:lumMod val="50000"/>
                  </a:schemeClr>
                </a:solidFill>
                <a:latin typeface="+mj-lt"/>
              </a:rPr>
              <a:t>У</a:t>
            </a:r>
            <a:r>
              <a:rPr lang="uk-UA" sz="24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+mj-lt"/>
              </a:rPr>
              <a:t> КОНТЕКСТІ </a:t>
            </a:r>
          </a:p>
          <a:p>
            <a:pPr algn="ctr">
              <a:lnSpc>
                <a:spcPct val="150000"/>
              </a:lnSpc>
            </a:pPr>
            <a:r>
              <a:rPr lang="uk-UA" sz="24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+mj-lt"/>
              </a:rPr>
              <a:t>КОМПЕТЕНТНІСНОЇ ОСВІТИ</a:t>
            </a:r>
            <a:endParaRPr lang="en-US" sz="2400" b="1" dirty="0">
              <a:ln w="50800"/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6864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safedenmekteb.edu.az/media/k2/items/cache/cee635145ad7a438ae066c6b737ab964_X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5760"/>
            <a:ext cx="1656184" cy="17391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8701" y="2992577"/>
            <a:ext cx="851829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Життя несправедливе – звикайте.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Нікого не хвилює ваша самооцінка. </a:t>
            </a:r>
            <a:r>
              <a:rPr lang="uk-UA" sz="23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Від вас чекають справ перш за все.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Після школи ви не будете відразу заробляти $60 000 на рік і не станете віце-президентом з особистим водієм, </a:t>
            </a:r>
            <a:r>
              <a:rPr lang="uk-UA" sz="23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поки не заробите на те й інше.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 вважаєте, що вчитель надто вимогливий? </a:t>
            </a:r>
            <a:r>
              <a:rPr lang="uk-UA" sz="23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Почекайте, коли станете начальником ви.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Продавати гамбургери — для вас соромно? Ваші дідусі й бабусі так не вважали: </a:t>
            </a:r>
            <a:r>
              <a:rPr lang="uk-UA" sz="23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для них це була можливість почати життя.</a:t>
            </a:r>
            <a:endParaRPr lang="uk-UA" sz="23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975" y="261228"/>
            <a:ext cx="82157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ПОРАДИ  ДЛЯ  ЖИТТЯ  ВІД  БІЛЛА  ГЕЙТСА</a:t>
            </a:r>
            <a:endParaRPr lang="uk-UA" sz="2200" b="1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692115"/>
            <a:ext cx="65905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uk-UA" sz="20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учасне виховання в дусі тотальної політкоректності виростило покоління дітей, відірваних від реального життя, і в майбутньому їм буде складно вижити в суворому і складному житті, де часто доводиться приймати нелегкі рішення.</a:t>
            </a:r>
          </a:p>
          <a:p>
            <a:pPr algn="r"/>
            <a:r>
              <a:rPr lang="uk-UA" sz="20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Білл Гейтс, засновник корпорації </a:t>
            </a:r>
            <a:r>
              <a:rPr lang="en-US" sz="20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Microsoft</a:t>
            </a:r>
            <a:r>
              <a:rPr lang="uk-UA" sz="20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en-US" sz="2000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uk-UA" sz="20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один з найбагатших чоловіків планети</a:t>
            </a:r>
            <a:endParaRPr lang="uk-UA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1" y="258790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6"/>
            </a:pP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Якщо у вас щось не вийшло, не варто звинувачувати батьків і не треба хникати. </a:t>
            </a:r>
            <a:r>
              <a:rPr lang="uk-UA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Вчіться на своїх помилках.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Ваші батьки не завжди були такими нудними, як зараз. Вони стали такими, турбуючись про вас: годуючи, одягаючи, оплачуючи рахунки. </a:t>
            </a:r>
            <a:r>
              <a:rPr lang="uk-UA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Тому перш ніж почнете рятувати світ від покоління своїх батьків, наведіть порядок у власній кімнаті.</a:t>
            </a: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 деяких школах не ставлять поганих оцінок і дають вам стільки спроб, скільки потрібно для правильної відповіді. Це не має нічого спільного з реальним життям. </a:t>
            </a:r>
            <a:r>
              <a:rPr lang="uk-UA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 житті ти або лідер, або невдаха.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Життя не поділене на семестри. У вас не буде літніх канікул, і знайдеться небагато роботодавців, які зацікавлені в тому, щоб ви знайшли себе. </a:t>
            </a:r>
            <a:r>
              <a:rPr lang="uk-UA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Усе доведеться робити самому у вільний час.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Життя – не телебачення. </a:t>
            </a: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вас не вийде увесь день сидіти в кафе і розмовляти з друзями. </a:t>
            </a:r>
            <a:r>
              <a:rPr lang="uk-UA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Більше часу ви проводитимете за робочим столом. 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uk-UA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Будьте товариським з “</a:t>
            </a:r>
            <a:r>
              <a:rPr lang="uk-UA" sz="2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ботанами</a:t>
            </a:r>
            <a:r>
              <a:rPr lang="uk-UA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”. </a:t>
            </a: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Цілком імовірно, що згодом ви працюватимете на одного з них.</a:t>
            </a:r>
          </a:p>
        </p:txBody>
      </p:sp>
    </p:spTree>
    <p:extLst>
      <p:ext uri="{BB962C8B-B14F-4D97-AF65-F5344CB8AC3E}">
        <p14:creationId xmlns:p14="http://schemas.microsoft.com/office/powerpoint/2010/main" val="6111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20404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912813">
              <a:defRPr sz="2200" b="1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НОВА  ШКОЛА:  ВІТЧИЗНЯНИЙ  ДОСВІД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3800" y="1773054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2925"/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Перш ніж учити дітей запам'ятовувати, їх потрібно 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вчити думати, мислити, аналізувати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факти і явища навколишнього світу.</a:t>
            </a:r>
          </a:p>
          <a:p>
            <a:pPr algn="just" defTabSz="542925"/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Кожний день має збагачувати розум, почуття, волю дітей.</a:t>
            </a:r>
          </a:p>
          <a:p>
            <a:pPr lvl="4" algn="r" defTabSz="542925"/>
            <a:r>
              <a:rPr lang="uk-UA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В.Сухомлинський, український педагог, публіцист, письменник</a:t>
            </a:r>
            <a:endParaRPr lang="uk-UA" sz="24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394806" cy="310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033" y="336533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spc="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ПОРАДИ  ШАЛВИ  АМОНАШВІЛІ</a:t>
            </a:r>
            <a:endParaRPr lang="ru-RU" sz="2200" b="1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Рисунок 4" descr="https://osvitoria.media/wp-content/uploads/2018/12/cover_shalva1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8" r="28235"/>
          <a:stretch/>
        </p:blipFill>
        <p:spPr bwMode="auto">
          <a:xfrm>
            <a:off x="3262296" y="2276872"/>
            <a:ext cx="2590800" cy="1979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99424" y="1015212"/>
            <a:ext cx="2694407" cy="2167567"/>
          </a:xfrm>
          <a:prstGeom prst="wedgeRoundRectCallout">
            <a:avLst>
              <a:gd name="adj1" fmla="val 58319"/>
              <a:gd name="adj2" fmla="val 70923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У дитячих роботах шукайте не помилки, а успіхи. Якщо хоч одне слово в реченні написане правильно – це успіх. Я підкреслюю це зеленим: "Молодець!"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156176" y="1015212"/>
            <a:ext cx="2694407" cy="2167567"/>
          </a:xfrm>
          <a:prstGeom prst="wedgeRoundRectCallout">
            <a:avLst>
              <a:gd name="adj1" fmla="val -56838"/>
              <a:gd name="adj2" fmla="val 73767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dirty="0">
                <a:latin typeface="Calibri" pitchFamily="34" charset="0"/>
                <a:cs typeface="Calibri" pitchFamily="34" charset="0"/>
              </a:rPr>
              <a:t>Ваш урок має бути подарунком для дитини. Кожному має щось припасти під час уроку. 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99424" y="4581127"/>
            <a:ext cx="3702518" cy="1968153"/>
          </a:xfrm>
          <a:prstGeom prst="wedgeRoundRectCallout">
            <a:avLst>
              <a:gd name="adj1" fmla="val 62521"/>
              <a:gd name="adj2" fmla="val -59589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dirty="0">
                <a:latin typeface="Calibri" pitchFamily="34" charset="0"/>
                <a:cs typeface="Calibri" pitchFamily="34" charset="0"/>
              </a:rPr>
              <a:t>Найкраща ваша наука — присісти </a:t>
            </a:r>
            <a:r>
              <a:rPr lang="uk-UA" dirty="0" err="1">
                <a:latin typeface="Calibri" pitchFamily="34" charset="0"/>
                <a:cs typeface="Calibri" pitchFamily="34" charset="0"/>
              </a:rPr>
              <a:t>навпочепки</a:t>
            </a:r>
            <a:r>
              <a:rPr lang="uk-UA" dirty="0">
                <a:latin typeface="Calibri" pitchFamily="34" charset="0"/>
                <a:cs typeface="Calibri" pitchFamily="34" charset="0"/>
              </a:rPr>
              <a:t> поряд з учнем і попросити тихенько прошепотіти вам на вухо відповідь на запитання, яке ви поставили всьому класу й кожній дитині водночас.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300465" y="4581128"/>
            <a:ext cx="3702518" cy="1968153"/>
          </a:xfrm>
          <a:prstGeom prst="wedgeRoundRectCallout">
            <a:avLst>
              <a:gd name="adj1" fmla="val -63460"/>
              <a:gd name="adj2" fmla="val -61156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dirty="0">
                <a:latin typeface="Calibri" pitchFamily="34" charset="0"/>
                <a:cs typeface="Calibri" pitchFamily="34" charset="0"/>
              </a:rPr>
              <a:t>Найбільше варто пишатися слабкими учнями. Там, де оголюється проблема, потрібна ваша допомога. Врятуйте </a:t>
            </a:r>
            <a:r>
              <a:rPr lang="uk-UA" dirty="0" err="1">
                <a:latin typeface="Calibri" pitchFamily="34" charset="0"/>
                <a:cs typeface="Calibri" pitchFamily="34" charset="0"/>
              </a:rPr>
              <a:t>учня-лінька</a:t>
            </a:r>
            <a:r>
              <a:rPr lang="uk-UA" dirty="0">
                <a:latin typeface="Calibri" pitchFamily="34" charset="0"/>
                <a:cs typeface="Calibri" pitchFamily="34" charset="0"/>
              </a:rPr>
              <a:t>, неорганізованого учня, невмотивованого учня — це буде мірилом вашої сили.</a:t>
            </a:r>
          </a:p>
        </p:txBody>
      </p:sp>
    </p:spTree>
    <p:extLst>
      <p:ext uri="{BB962C8B-B14F-4D97-AF65-F5344CB8AC3E}">
        <p14:creationId xmlns:p14="http://schemas.microsoft.com/office/powerpoint/2010/main" val="28650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8104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spc="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ПОРАДИ  ШАЛВИ  АМОНАШВІЛІ</a:t>
            </a:r>
            <a:endParaRPr lang="ru-RU" sz="2200" b="1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Рисунок 4" descr="https://osvitoria.media/wp-content/uploads/2018/12/cover_shalva1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8" r="28235"/>
          <a:stretch/>
        </p:blipFill>
        <p:spPr bwMode="auto">
          <a:xfrm>
            <a:off x="3262296" y="2276872"/>
            <a:ext cx="2590800" cy="1979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99424" y="1015212"/>
            <a:ext cx="2694407" cy="2167567"/>
          </a:xfrm>
          <a:prstGeom prst="wedgeRoundRectCallout">
            <a:avLst>
              <a:gd name="adj1" fmla="val 58319"/>
              <a:gd name="adj2" fmla="val 70923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Шкільні </a:t>
            </a:r>
            <a:r>
              <a:rPr lang="uk-UA" dirty="0">
                <a:latin typeface="Calibri" pitchFamily="34" charset="0"/>
                <a:cs typeface="Calibri" pitchFamily="34" charset="0"/>
              </a:rPr>
              <a:t>оцінки не визначають особистість вашої дитини. Оцінка не передбачить її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долю. Оцінкам не присвятили хвалебних од ні поети, ні композитори. 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156176" y="1015212"/>
            <a:ext cx="2694407" cy="2167567"/>
          </a:xfrm>
          <a:prstGeom prst="wedgeRoundRectCallout">
            <a:avLst>
              <a:gd name="adj1" fmla="val -56838"/>
              <a:gd name="adj2" fmla="val 73767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dirty="0">
                <a:latin typeface="Calibri" pitchFamily="34" charset="0"/>
                <a:cs typeface="Calibri" pitchFamily="34" charset="0"/>
              </a:rPr>
              <a:t>На уроці ставте запитання всьому класу, а відповідь шукайте в кожному з учнів. Вчительська робота — адресна.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99424" y="4581127"/>
            <a:ext cx="3702518" cy="1968153"/>
          </a:xfrm>
          <a:prstGeom prst="wedgeRoundRectCallout">
            <a:avLst>
              <a:gd name="adj1" fmla="val 62521"/>
              <a:gd name="adj2" fmla="val -59589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dirty="0">
                <a:latin typeface="Calibri" pitchFamily="34" charset="0"/>
                <a:cs typeface="Calibri" pitchFamily="34" charset="0"/>
              </a:rPr>
              <a:t>Ви думаєте, що даєте учням основи наук, але вже завтра більшість цих знань стануть неактуальними, адже вони змінюються швидко. Давати треба щось, що знадобиться і зараз, і через 10 років, і завжди.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300465" y="4581128"/>
            <a:ext cx="3702518" cy="1968153"/>
          </a:xfrm>
          <a:prstGeom prst="wedgeRoundRectCallout">
            <a:avLst>
              <a:gd name="adj1" fmla="val -63460"/>
              <a:gd name="adj2" fmla="val -61156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dirty="0">
                <a:latin typeface="Calibri" pitchFamily="34" charset="0"/>
                <a:cs typeface="Calibri" pitchFamily="34" charset="0"/>
              </a:rPr>
              <a:t>Не нав’язуйте дітям своїх думок про будь-що. Лише пропонуйте. А якщо в школі знання пробують нав’язати з криками, претензіями та роздратуванням — учень навряд це прийме в себе. </a:t>
            </a:r>
          </a:p>
        </p:txBody>
      </p:sp>
    </p:spTree>
    <p:extLst>
      <p:ext uri="{BB962C8B-B14F-4D97-AF65-F5344CB8AC3E}">
        <p14:creationId xmlns:p14="http://schemas.microsoft.com/office/powerpoint/2010/main" val="3965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43071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912813">
              <a:defRPr sz="2200" b="1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ОСВІТНІ  ТРЕНДИ 2019  РОКУ</a:t>
            </a:r>
          </a:p>
          <a:p>
            <a:r>
              <a:rPr lang="uk-UA" b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 версією гендиректора освітньої платформи </a:t>
            </a:r>
            <a:r>
              <a:rPr lang="uk-UA" b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edX</a:t>
            </a:r>
            <a:endParaRPr lang="uk-UA" b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uk-UA" b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Ананта</a:t>
            </a:r>
            <a:r>
              <a:rPr lang="uk-UA" b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Агарваля</a:t>
            </a:r>
            <a:endParaRPr lang="uk-UA" b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49105"/>
            <a:ext cx="84249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uk-U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кцент </a:t>
            </a:r>
            <a:r>
              <a:rPr lang="uk-U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розвитку освіти буде </a:t>
            </a:r>
            <a:r>
              <a:rPr lang="uk-U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</a:p>
          <a:p>
            <a:pPr marL="457200" indent="-457200" algn="just" fontAlgn="base">
              <a:buFont typeface="Wingdings" pitchFamily="2" charset="2"/>
              <a:buChar char="§"/>
            </a:pPr>
            <a:r>
              <a:rPr lang="uk-U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 званих </a:t>
            </a:r>
            <a:r>
              <a:rPr lang="uk-UA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«гібридних </a:t>
            </a:r>
            <a:r>
              <a:rPr lang="uk-UA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навичках»</a:t>
            </a:r>
            <a:r>
              <a:rPr lang="uk-U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— </a:t>
            </a:r>
            <a:r>
              <a:rPr lang="uk-U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однієї професії на все життя недостатньо, людина </a:t>
            </a:r>
            <a:r>
              <a:rPr lang="uk-U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потребуватиме </a:t>
            </a:r>
            <a:r>
              <a:rPr lang="uk-U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різних навичок, навчання </a:t>
            </a:r>
            <a:r>
              <a:rPr lang="uk-U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ставатиме більш </a:t>
            </a:r>
            <a:r>
              <a:rPr lang="uk-U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персоналізованим</a:t>
            </a:r>
          </a:p>
          <a:p>
            <a:pPr marL="457200" indent="-457200" algn="just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uk-UA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багатоканальності</a:t>
            </a:r>
            <a:r>
              <a:rPr lang="uk-UA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освіти</a:t>
            </a:r>
            <a:r>
              <a:rPr lang="uk-U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— поряд із навчанням, що вимагає фізичної присутності викладача, зростатиме роль </a:t>
            </a:r>
            <a:r>
              <a:rPr lang="uk-UA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онлайн-освіти</a:t>
            </a:r>
            <a:r>
              <a:rPr lang="uk-U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причому такої, щоб людина відразу могла набуті нею навички застосовувати у власній діяльності</a:t>
            </a:r>
            <a:endParaRPr lang="uk-UA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«м’яких</a:t>
            </a:r>
            <a:r>
              <a:rPr lang="uk-UA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uk-UA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навичках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— </a:t>
            </a:r>
            <a:r>
              <a:rPr lang="uk-UA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комунікативні навички, вміння працювати в команді, критичне мислення та здатність швидко приймати рішення </a:t>
            </a:r>
            <a:r>
              <a:rPr lang="uk-U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залишатимуться основними навичками, яких роботодавці очікуватимуть від </a:t>
            </a:r>
            <a:r>
              <a:rPr lang="uk-U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працівників </a:t>
            </a:r>
            <a:r>
              <a:rPr lang="uk-U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 яких система освіти повинна навчати </a:t>
            </a:r>
            <a:r>
              <a:rPr lang="uk-U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учнів</a:t>
            </a:r>
            <a:endParaRPr lang="uk-UA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7" b="5054"/>
          <a:stretch/>
        </p:blipFill>
        <p:spPr bwMode="auto">
          <a:xfrm>
            <a:off x="298968" y="692697"/>
            <a:ext cx="8233472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112" y="116632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912813">
              <a:defRPr sz="2200" b="1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НАВИЧКИ  ХХІ  СТОЛІТТЯ</a:t>
            </a:r>
          </a:p>
        </p:txBody>
      </p:sp>
    </p:spTree>
    <p:extLst>
      <p:ext uri="{BB962C8B-B14F-4D97-AF65-F5344CB8AC3E}">
        <p14:creationId xmlns:p14="http://schemas.microsoft.com/office/powerpoint/2010/main" val="301024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r="1890" b="3477"/>
          <a:stretch/>
        </p:blipFill>
        <p:spPr bwMode="auto">
          <a:xfrm>
            <a:off x="179511" y="836712"/>
            <a:ext cx="852914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539286"/>
            <a:ext cx="845713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>
                <a:latin typeface="Arial Narrow" pitchFamily="34" charset="0"/>
              </a:rPr>
              <a:t>яких потрібно навчити дітей сьогодні, щоб вони були затребувані завтра </a:t>
            </a:r>
            <a:endParaRPr lang="uk-UA" sz="2200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908720"/>
            <a:ext cx="1130425" cy="630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32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388" y="1340768"/>
            <a:ext cx="84249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Перехід на </a:t>
            </a:r>
            <a:r>
              <a:rPr lang="uk-UA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компетентнісну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модель освіти передбачає, крім інших напрямів, підготовку педагогів.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uk-UA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Компетентнісний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підхід ґрунтується на знаннях; без базових знань немає </a:t>
            </a:r>
            <a:r>
              <a:rPr lang="uk-UA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компетентностей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</a:t>
            </a:r>
            <a:r>
              <a:rPr lang="uk-UA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итиноцентризм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не потакання дитині, а формування та розвиток з урахуванням особистісних можливостей.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Мотивація – це не тільки і не стільки "легко" і "цікаво", скільки прагнення подолати вершину, досягти прогресу.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Сучасний урок – це спільна праця вчителя та учнів.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Професійна автономія – це не вседозволеність, а застосування ефективних практик.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5616" y="400283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912813">
              <a:defRPr sz="2200" b="1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РОБИМО  ВИСНОВКИ</a:t>
            </a:r>
          </a:p>
        </p:txBody>
      </p:sp>
      <p:pic>
        <p:nvPicPr>
          <p:cNvPr id="30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6301" r="13319" b="7598"/>
          <a:stretch/>
        </p:blipFill>
        <p:spPr bwMode="auto">
          <a:xfrm>
            <a:off x="251520" y="116632"/>
            <a:ext cx="861393" cy="9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03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Ð ÐµÐ·ÑÐ»ÑÑÐ°Ñ Ð¿Ð¾ÑÑÐºÑ Ð·Ð¾Ð±ÑÐ°Ð¶ÐµÐ½Ñ Ð·Ð° Ð·Ð°Ð¿Ð¸ÑÐ¾Ð¼ &quot;ÑÐ½Ð½Ð¾Ð²Ð°ÑÑÑ Ð² Ð¾ÑÐ²ÑÑÑ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0"/>
          <a:stretch/>
        </p:blipFill>
        <p:spPr bwMode="auto">
          <a:xfrm>
            <a:off x="0" y="8861"/>
            <a:ext cx="9219343" cy="68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74372" y="5301208"/>
            <a:ext cx="7416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150000"/>
              </a:lnSpc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СУЧАСНИЙ  УРОК  У  КОНТЕКСТІ</a:t>
            </a:r>
          </a:p>
          <a:p>
            <a:pPr algn="ctr" defTabSz="912813">
              <a:lnSpc>
                <a:spcPct val="150000"/>
              </a:lnSpc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НОВОЇ  УКРАЇНСЬКОЇ  ШКОЛИ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6336" y="0"/>
            <a:ext cx="1405159" cy="478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-2" y="1628799"/>
            <a:ext cx="1979713" cy="59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предметні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компетентності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1" y="3543725"/>
            <a:ext cx="1513835" cy="59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підходи до навчання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96336" y="773446"/>
            <a:ext cx="1405160" cy="608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змістові 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лінії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87545" y="3317531"/>
            <a:ext cx="1856453" cy="65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компетентнісні</a:t>
            </a:r>
            <a:endParaRPr lang="uk-UA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завдання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5" y="478507"/>
            <a:ext cx="1944216" cy="59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ключові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компетентності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07770" y="2204115"/>
            <a:ext cx="2195736" cy="76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шляхи формування </a:t>
            </a:r>
            <a:r>
              <a:rPr lang="uk-UA" sz="20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компетентностей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 rot="5400000">
            <a:off x="141812" y="4588052"/>
            <a:ext cx="2128135" cy="24117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53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06" y="2636912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19138" algn="l"/>
              </a:tabLst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Нехай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заслужено пишаються своїми великими відкриттями вчені, нехай гордяться своїми патентами винахідники, нехай не без підстав уважають свою місію особливо вагомою медики, священики, державні діячі, але коли до класу заходить педагог і розпочинається священне дійство, ім’я якому урок, кермо планети і доля людства, його майбутнє – саме в руках учителя.</a:t>
            </a:r>
          </a:p>
          <a:p>
            <a:pPr algn="r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				</a:t>
            </a:r>
            <a:r>
              <a:rPr lang="uk-UA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Борис </a:t>
            </a:r>
            <a:r>
              <a:rPr lang="uk-UA" sz="2400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Степанишин</a:t>
            </a:r>
            <a:r>
              <a:rPr lang="uk-UA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r"/>
            <a:r>
              <a:rPr lang="uk-UA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педагог, літературознавець, громадський діяч</a:t>
            </a:r>
            <a:endParaRPr lang="uk-UA" sz="24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9"/>
            <a:ext cx="1760983" cy="227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968602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912813">
              <a:defRPr sz="2200" b="1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УЧИТЕЛЬ – ТВОРЕЦЬ  УРОКУ</a:t>
            </a:r>
          </a:p>
        </p:txBody>
      </p:sp>
    </p:spTree>
    <p:extLst>
      <p:ext uri="{BB962C8B-B14F-4D97-AF65-F5344CB8AC3E}">
        <p14:creationId xmlns:p14="http://schemas.microsoft.com/office/powerpoint/2010/main" val="3535034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3766" y="1628800"/>
            <a:ext cx="3960440" cy="62685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uk-UA" sz="2000" dirty="0">
                <a:solidFill>
                  <a:srgbClr val="002060"/>
                </a:solidFill>
              </a:rPr>
              <a:t>вільне володіння державною мовою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766" y="2466977"/>
            <a:ext cx="3978546" cy="7560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uk-UA" sz="2000" dirty="0">
                <a:solidFill>
                  <a:srgbClr val="002060"/>
                </a:solidFill>
              </a:rPr>
              <a:t>здатність спілкуватися рідною (у разі відмінності від державної) та іноземними мовами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3039" y="4179939"/>
            <a:ext cx="3960440" cy="7155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uk-UA" sz="2000" dirty="0">
                <a:solidFill>
                  <a:srgbClr val="002060"/>
                </a:solidFill>
              </a:rPr>
              <a:t>компетентність у </a:t>
            </a:r>
            <a:r>
              <a:rPr lang="uk-UA" sz="2000" dirty="0" smtClean="0">
                <a:solidFill>
                  <a:srgbClr val="002060"/>
                </a:solidFill>
              </a:rPr>
              <a:t>галузі природничих наук, техніки і технологій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0009" y="5085184"/>
            <a:ext cx="3960440" cy="53119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000" dirty="0" smtClean="0">
                <a:solidFill>
                  <a:srgbClr val="002060"/>
                </a:solidFill>
              </a:rPr>
              <a:t>екологічна компетентність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00791" y="1630733"/>
            <a:ext cx="3960440" cy="62491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uk-UA" sz="2000" dirty="0" smtClean="0">
                <a:solidFill>
                  <a:srgbClr val="002060"/>
                </a:solidFill>
              </a:rPr>
              <a:t>навчання </a:t>
            </a:r>
            <a:r>
              <a:rPr lang="uk-UA" sz="2000" dirty="0">
                <a:solidFill>
                  <a:srgbClr val="002060"/>
                </a:solidFill>
              </a:rPr>
              <a:t>впродовж життя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78198" y="2466977"/>
            <a:ext cx="3960440" cy="1513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uk-UA" dirty="0">
                <a:solidFill>
                  <a:srgbClr val="002060"/>
                </a:solidFill>
              </a:rPr>
              <a:t>громадянські та соціальні компетентності, пов’язані з ідеями демократії, справедливості, рівності, прав людини, добробуту та здорового способу життя, з усвідомленням рівних прав і можливостей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0509" y="4243783"/>
            <a:ext cx="3960440" cy="58787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uk-UA" sz="2000" dirty="0" smtClean="0">
                <a:solidFill>
                  <a:srgbClr val="002060"/>
                </a:solidFill>
              </a:rPr>
              <a:t>культурна компетентність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00791" y="5805263"/>
            <a:ext cx="3960440" cy="59369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uk-UA" sz="2000" dirty="0" smtClean="0">
                <a:solidFill>
                  <a:srgbClr val="002060"/>
                </a:solidFill>
              </a:rPr>
              <a:t>інші компетентності, передбачені стандартом освіти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2069" y="3415216"/>
            <a:ext cx="3960440" cy="53462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uk-UA" sz="2000" dirty="0" smtClean="0">
                <a:solidFill>
                  <a:srgbClr val="002060"/>
                </a:solidFill>
              </a:rPr>
              <a:t>математична компетентність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5229" y="5062355"/>
            <a:ext cx="3960440" cy="5380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uk-UA" sz="2000" dirty="0">
                <a:solidFill>
                  <a:srgbClr val="002060"/>
                </a:solidFill>
              </a:rPr>
              <a:t>підприємливість та фінансова грамотність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0624" y="5805263"/>
            <a:ext cx="3960440" cy="5788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uk-UA" sz="2000" dirty="0" smtClean="0">
                <a:solidFill>
                  <a:srgbClr val="002060"/>
                </a:solidFill>
              </a:rPr>
              <a:t>інформаційно-комунікаційна </a:t>
            </a:r>
            <a:r>
              <a:rPr lang="uk-UA" sz="2000" dirty="0">
                <a:solidFill>
                  <a:srgbClr val="002060"/>
                </a:solidFill>
              </a:rPr>
              <a:t>компетентність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Блок-схема: объединение 2"/>
          <p:cNvSpPr/>
          <p:nvPr/>
        </p:nvSpPr>
        <p:spPr>
          <a:xfrm>
            <a:off x="395537" y="188640"/>
            <a:ext cx="8445412" cy="1440160"/>
          </a:xfrm>
          <a:prstGeom prst="flowChartMer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400" b="1" dirty="0" smtClean="0"/>
              <a:t>ФОРМУВАННЯ  КЛЮЧОВИХ</a:t>
            </a:r>
          </a:p>
          <a:p>
            <a:pPr algn="ctr"/>
            <a:r>
              <a:rPr lang="uk-UA" sz="2400" b="1" dirty="0" smtClean="0"/>
              <a:t>КОМПЕТЕНТНОСТЕЙ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795295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204029"/>
            <a:ext cx="8928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912813">
              <a:defRPr sz="2200" b="1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ФОРМУВАННЯ  ПРЕДМЕТНИХ  КОМПЕТЕНТНОСТЕЙ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8245" y="1063267"/>
            <a:ext cx="4383457" cy="52920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УКРАЇНСЬКА  МОВА  ТА  ЛІТЕРАТУРА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4567" y="1916832"/>
            <a:ext cx="2664296" cy="7920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УКРАЇНСЬКА </a:t>
            </a:r>
          </a:p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МОВА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40152" y="1916832"/>
            <a:ext cx="2664296" cy="79208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УКРАЇНСЬКА </a:t>
            </a:r>
          </a:p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ЛІТЕРАТУРА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72225" y="2708920"/>
            <a:ext cx="36004" cy="309634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04567" y="2996952"/>
            <a:ext cx="2592288" cy="64688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мовленнєва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94083" y="3889444"/>
            <a:ext cx="2592288" cy="64688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мовна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94083" y="4797152"/>
            <a:ext cx="2592288" cy="64688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діяльнісна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79512" y="5784690"/>
            <a:ext cx="3168352" cy="64688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соціокультурна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3770946" y="4531366"/>
            <a:ext cx="3239170" cy="5040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Л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І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Т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Е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Р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А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Т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У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Р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Н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32" name="Загнутый угол 31"/>
          <p:cNvSpPr/>
          <p:nvPr/>
        </p:nvSpPr>
        <p:spPr>
          <a:xfrm>
            <a:off x="5778521" y="3212974"/>
            <a:ext cx="2952328" cy="569052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емоційно-ціннісна</a:t>
            </a:r>
            <a:endParaRPr lang="uk-UA" sz="2400" dirty="0"/>
          </a:p>
        </p:txBody>
      </p:sp>
      <p:sp>
        <p:nvSpPr>
          <p:cNvPr id="33" name="Загнутый угол 32"/>
          <p:cNvSpPr/>
          <p:nvPr/>
        </p:nvSpPr>
        <p:spPr>
          <a:xfrm>
            <a:off x="5778521" y="4077072"/>
            <a:ext cx="2952328" cy="569052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загальнокультурна</a:t>
            </a:r>
            <a:endParaRPr lang="uk-UA" sz="2400" dirty="0"/>
          </a:p>
        </p:txBody>
      </p:sp>
      <p:sp>
        <p:nvSpPr>
          <p:cNvPr id="34" name="Загнутый угол 33"/>
          <p:cNvSpPr/>
          <p:nvPr/>
        </p:nvSpPr>
        <p:spPr>
          <a:xfrm>
            <a:off x="5796136" y="4898801"/>
            <a:ext cx="2952328" cy="569052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літературознавча</a:t>
            </a:r>
          </a:p>
        </p:txBody>
      </p:sp>
      <p:sp>
        <p:nvSpPr>
          <p:cNvPr id="35" name="Загнутый угол 34"/>
          <p:cNvSpPr/>
          <p:nvPr/>
        </p:nvSpPr>
        <p:spPr>
          <a:xfrm>
            <a:off x="5796136" y="5786338"/>
            <a:ext cx="2952328" cy="569052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компаративна</a:t>
            </a:r>
            <a:endParaRPr lang="uk-UA" sz="2400" dirty="0">
              <a:solidFill>
                <a:schemeClr val="bg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391661" y="2312876"/>
            <a:ext cx="0" cy="84782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391661" y="2312876"/>
            <a:ext cx="54849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32" idx="1"/>
          </p:cNvCxnSpPr>
          <p:nvPr/>
        </p:nvCxnSpPr>
        <p:spPr>
          <a:xfrm>
            <a:off x="5627766" y="3497500"/>
            <a:ext cx="15075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645381" y="4361598"/>
            <a:ext cx="15075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665905" y="5173915"/>
            <a:ext cx="15075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665906" y="6049465"/>
            <a:ext cx="15075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474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9732" y="5445224"/>
            <a:ext cx="5862578" cy="9204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від традиційних «</a:t>
            </a:r>
            <a:r>
              <a:rPr lang="uk-UA" sz="2400" dirty="0" err="1" smtClean="0">
                <a:solidFill>
                  <a:srgbClr val="002060"/>
                </a:solidFill>
              </a:rPr>
              <a:t>повідомлювальних</a:t>
            </a:r>
            <a:r>
              <a:rPr lang="uk-UA" sz="2400" dirty="0" smtClean="0">
                <a:solidFill>
                  <a:srgbClr val="002060"/>
                </a:solidFill>
              </a:rPr>
              <a:t>» методів до інноваційних технологій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1570" y="1628800"/>
            <a:ext cx="5868832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uk-UA" sz="2400" dirty="0">
                <a:solidFill>
                  <a:srgbClr val="002060"/>
                </a:solidFill>
              </a:rPr>
              <a:t>від засвоєння системи знань, умінь і навичок –  до формування </a:t>
            </a:r>
            <a:r>
              <a:rPr lang="uk-UA" sz="2400" dirty="0" smtClean="0">
                <a:solidFill>
                  <a:srgbClr val="002060"/>
                </a:solidFill>
              </a:rPr>
              <a:t>ключових і </a:t>
            </a:r>
            <a:r>
              <a:rPr lang="uk-UA" sz="2400" dirty="0">
                <a:solidFill>
                  <a:srgbClr val="002060"/>
                </a:solidFill>
              </a:rPr>
              <a:t>предметних </a:t>
            </a:r>
            <a:r>
              <a:rPr lang="uk-UA" sz="2400" dirty="0" err="1">
                <a:solidFill>
                  <a:srgbClr val="002060"/>
                </a:solidFill>
              </a:rPr>
              <a:t>компетенностей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99661" y="3140968"/>
            <a:ext cx="5832649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uk-UA" sz="2400" smtClean="0">
                <a:solidFill>
                  <a:srgbClr val="002060"/>
                </a:solidFill>
              </a:rPr>
              <a:t>від накопичення знань – до компетентних практичних дій і вчинків</a:t>
            </a:r>
            <a:endParaRPr lang="uk-UA" sz="240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76437" y="4293096"/>
            <a:ext cx="5885351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від монологічного викладу - до педагогіки творчої співпраці і діалогової взаємодії 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848" y="1704454"/>
            <a:ext cx="2536526" cy="102830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У ЦІННОСТЯХ, МЕТІ </a:t>
            </a:r>
          </a:p>
          <a:p>
            <a:pPr algn="ctr"/>
            <a:r>
              <a:rPr lang="uk-UA" sz="2000" dirty="0" smtClean="0"/>
              <a:t>І РЕЗУЛЬТАТАХ</a:t>
            </a:r>
            <a:endParaRPr lang="en-US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8423" y="3140968"/>
            <a:ext cx="2529951" cy="84121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У ЗМІСТІ ОСВІТИ</a:t>
            </a:r>
            <a:endParaRPr lang="en-US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8423" y="4293096"/>
            <a:ext cx="2529951" cy="8630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У ДІЯЛЬНОСТІ ВЧИТЕЛЯ</a:t>
            </a:r>
            <a:endParaRPr lang="en-US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8423" y="5445224"/>
            <a:ext cx="2529951" cy="9204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У ТЕХНОЛОГІЧНОМУ ЗАБЕЗПЕЧЕННІ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43053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/>
            <a:r>
              <a:rPr lang="uk-UA" sz="2200" b="1" spc="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КОМПЕТЕНТНІСНИЙ</a:t>
            </a:r>
            <a:r>
              <a:rPr lang="uk-UA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uk-UA" sz="2200" b="1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ПІДХІД  ВИМАГАЄ  ЗМІН</a:t>
            </a:r>
            <a:endParaRPr lang="uk-UA" sz="2200" b="1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4830" y="1016499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1</a:t>
            </a:r>
            <a:endParaRPr lang="uk-UA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965" y="1016499"/>
            <a:ext cx="7791506" cy="457200"/>
          </a:xfrm>
          <a:prstGeom prst="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ідвищення </a:t>
            </a:r>
            <a:r>
              <a:rPr lang="uk-U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рівня мотивації </a:t>
            </a:r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учнів</a:t>
            </a:r>
            <a:endParaRPr lang="uk-UA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991" y="1639476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28964" y="1631289"/>
            <a:ext cx="7791507" cy="457200"/>
          </a:xfrm>
          <a:prstGeom prst="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опертя на суб'єктний досвід школярів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6223" y="2227511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3</a:t>
            </a:r>
            <a:endParaRPr lang="uk-UA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0047" y="2227511"/>
            <a:ext cx="7791508" cy="457200"/>
          </a:xfrm>
          <a:prstGeom prst="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застосування набутих знань та досвіду на практиці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5556" y="2852936"/>
            <a:ext cx="457200" cy="6793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8965" y="2852936"/>
            <a:ext cx="7795242" cy="654780"/>
          </a:xfrm>
          <a:prstGeom prst="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формування навичок отримувати інформацію з різних джерел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223" y="3696444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25229" y="3654921"/>
            <a:ext cx="7795241" cy="457200"/>
          </a:xfrm>
          <a:prstGeom prst="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підвищення рівня самостійної та творчої активності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4056" y="4293096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6</a:t>
            </a:r>
            <a:endParaRPr lang="uk-UA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2219" y="4290417"/>
            <a:ext cx="7795240" cy="457200"/>
          </a:xfrm>
          <a:prstGeom prst="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інтенсифікація освітнього процесу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09273" y="4917519"/>
            <a:ext cx="7791505" cy="480849"/>
          </a:xfrm>
          <a:prstGeom prst="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різні види контролю за процесом навчання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056" y="4941168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1889" y="5601064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8</a:t>
            </a:r>
            <a:endParaRPr lang="uk-UA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0939" y="6171785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9</a:t>
            </a:r>
            <a:endParaRPr lang="uk-UA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1135" y="5573926"/>
            <a:ext cx="7809336" cy="480849"/>
          </a:xfrm>
          <a:prstGeom prst="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формування ціннісних орієнтирів особистості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28965" y="6148136"/>
            <a:ext cx="7809336" cy="480849"/>
          </a:xfrm>
          <a:prstGeom prst="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створення ситуації успіху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2218" y="332656"/>
            <a:ext cx="702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/>
            <a:r>
              <a:rPr lang="uk-UA" sz="2200" b="1" spc="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КОМПЕТЕНТНІСНИЙ</a:t>
            </a:r>
            <a:r>
              <a:rPr lang="uk-UA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uk-UA" sz="2200" b="1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ПІДХІД  ПЕРЕДБАЧАЄ</a:t>
            </a:r>
            <a:endParaRPr lang="uk-UA" sz="2200" b="1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096547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19138">
              <a:spcBef>
                <a:spcPts val="600"/>
              </a:spcBef>
            </a:pPr>
            <a:r>
              <a:rPr lang="uk-UA" sz="24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Інтерактивні технології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метод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проектів, дебати, ігрові технології, інтерактивні методи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тощо.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83675" y="188640"/>
            <a:ext cx="6751400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ШЛЯХИ</a:t>
            </a:r>
            <a:r>
              <a:rPr lang="uk-UA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uk-UA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ФОРМУВАННЯ</a:t>
            </a:r>
            <a:r>
              <a:rPr lang="uk-UA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uk-UA" sz="2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КОМПЕТЕНТНОСТЕЙ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76872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19138">
              <a:spcBef>
                <a:spcPts val="600"/>
              </a:spcBef>
            </a:pPr>
            <a:r>
              <a:rPr lang="uk-UA" sz="2400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Критичне мислення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 аналіз, синтез, порівняння, оцінювання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інформації; уміння бачити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проблеми, ставити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запитання, приймати рішення.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9" y="3800158"/>
            <a:ext cx="677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19138">
              <a:spcBef>
                <a:spcPts val="600"/>
              </a:spcBef>
            </a:pPr>
            <a:r>
              <a:rPr lang="uk-UA" sz="24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Самостійна навчально-дослідницька </a:t>
            </a:r>
            <a:r>
              <a:rPr lang="uk-UA" sz="2400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діяльність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як ефективний засіб формування практичних умінь і навичок.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9" y="5229200"/>
            <a:ext cx="6912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19138">
              <a:spcBef>
                <a:spcPts val="600"/>
              </a:spcBef>
            </a:pPr>
            <a:r>
              <a:rPr lang="uk-UA" sz="2400" u="sng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Компетентнісні</a:t>
            </a:r>
            <a:r>
              <a:rPr lang="uk-UA" sz="24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завдання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навчального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процесу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 метою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формування готовності діяти в ситуаціях, наближених до життєвих.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48" y="2308025"/>
            <a:ext cx="1300914" cy="1169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Ð ÐµÐ·ÑÐ»ÑÑÐ°Ñ Ð¿Ð¾ÑÑÐºÑ Ð·Ð¾Ð±ÑÐ°Ð¶ÐµÐ½Ñ Ð·Ð° Ð·Ð°Ð¿Ð¸ÑÐ¾Ð¼ &quot;ÑÐ°Ð¼Ð¾ÑÑÑÐ¹Ð½Ð°  ÑÐ¾Ð±Ð¾ÑÐ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61048"/>
            <a:ext cx="1262694" cy="10785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Ð ÐµÐ·ÑÐ»ÑÑÐ°Ñ Ð¿Ð¾ÑÑÐºÑ Ð·Ð¾Ð±ÑÐ°Ð¶ÐµÐ½Ñ Ð·Ð° Ð·Ð°Ð¿Ð¸ÑÐ¾Ð¼ &quot;Ð¿ÑÐ°ÐºÑÐ¸ÐºÐ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9438"/>
            <a:ext cx="1338809" cy="10398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Ð ÐµÐ·ÑÐ»ÑÑÐ°Ñ Ð¿Ð¾ÑÑÐºÑ Ð·Ð¾Ð±ÑÐ°Ð¶ÐµÐ½Ñ Ð·Ð° Ð·Ð°Ð¿Ð¸ÑÐ¾Ð¼ &quot;ÑÐ½ÑÐµÑÐ°ÐºÑÐ¸Ð²Ð½Ñ Ð¼ÐµÑÐ¾Ð´Ð¸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8117"/>
            <a:ext cx="1027855" cy="102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25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9" b="7854"/>
          <a:stretch/>
        </p:blipFill>
        <p:spPr bwMode="auto">
          <a:xfrm>
            <a:off x="842552" y="44174"/>
            <a:ext cx="6959569" cy="68138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755576" y="44174"/>
            <a:ext cx="7421555" cy="4308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uk-UA" sz="2200" b="1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ПЕДАГОГІЧНІ  ТЕХНОЛОГІЇ</a:t>
            </a:r>
            <a:endParaRPr lang="uk-UA" sz="2200" b="1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1571946" y="1268759"/>
            <a:ext cx="2157573" cy="942963"/>
          </a:xfrm>
          <a:prstGeom prst="foldedCorne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ts val="2000"/>
              </a:lnSpc>
            </a:pPr>
            <a:r>
              <a:rPr lang="uk-UA" sz="2200" dirty="0" err="1">
                <a:latin typeface="Calibri" pitchFamily="34" charset="0"/>
                <a:cs typeface="Calibri" pitchFamily="34" charset="0"/>
              </a:rPr>
              <a:t>особистісно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2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зорієнтованого</a:t>
            </a:r>
          </a:p>
          <a:p>
            <a:pPr algn="ctr">
              <a:lnSpc>
                <a:spcPts val="2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навчання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1284270" y="2897312"/>
            <a:ext cx="2276951" cy="970595"/>
          </a:xfrm>
          <a:prstGeom prst="folded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uk-UA" sz="2200" dirty="0">
                <a:latin typeface="Calibri" pitchFamily="34" charset="0"/>
                <a:cs typeface="Calibri" pitchFamily="34" charset="0"/>
              </a:rPr>
              <a:t>проектно-дослідницька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1284270" y="4448710"/>
            <a:ext cx="2180305" cy="1032517"/>
          </a:xfrm>
          <a:prstGeom prst="foldedCorne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uk-UA" sz="2200" dirty="0">
                <a:latin typeface="Calibri" pitchFamily="34" charset="0"/>
                <a:cs typeface="Calibri" pitchFamily="34" charset="0"/>
              </a:rPr>
              <a:t>інтерактивного</a:t>
            </a:r>
          </a:p>
          <a:p>
            <a:pPr algn="ctr"/>
            <a:r>
              <a:rPr lang="uk-UA" sz="2200" dirty="0">
                <a:latin typeface="Calibri" pitchFamily="34" charset="0"/>
                <a:cs typeface="Calibri" pitchFamily="34" charset="0"/>
              </a:rPr>
              <a:t>навчання</a:t>
            </a:r>
          </a:p>
        </p:txBody>
      </p:sp>
      <p:sp>
        <p:nvSpPr>
          <p:cNvPr id="14" name="Загнутый угол 13"/>
          <p:cNvSpPr/>
          <p:nvPr/>
        </p:nvSpPr>
        <p:spPr>
          <a:xfrm>
            <a:off x="5042899" y="1801303"/>
            <a:ext cx="2251753" cy="972719"/>
          </a:xfrm>
          <a:prstGeom prst="foldedCorner">
            <a:avLst/>
          </a:prstGeom>
          <a:solidFill>
            <a:srgbClr val="98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200" dirty="0">
                <a:latin typeface="Calibri" pitchFamily="34" charset="0"/>
                <a:cs typeface="Calibri" pitchFamily="34" charset="0"/>
              </a:rPr>
              <a:t>комп'ютерні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5150900" y="3381547"/>
            <a:ext cx="2251753" cy="1108260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200" dirty="0">
                <a:latin typeface="Calibri" pitchFamily="34" charset="0"/>
                <a:cs typeface="Calibri" pitchFamily="34" charset="0"/>
              </a:rPr>
              <a:t>критичного</a:t>
            </a:r>
          </a:p>
          <a:p>
            <a:pPr algn="ctr"/>
            <a:r>
              <a:rPr lang="uk-UA" sz="2200" dirty="0">
                <a:latin typeface="Calibri" pitchFamily="34" charset="0"/>
                <a:cs typeface="Calibri" pitchFamily="34" charset="0"/>
              </a:rPr>
              <a:t>мислення</a:t>
            </a:r>
          </a:p>
        </p:txBody>
      </p:sp>
      <p:sp>
        <p:nvSpPr>
          <p:cNvPr id="16" name="Загнутый угол 15"/>
          <p:cNvSpPr/>
          <p:nvPr/>
        </p:nvSpPr>
        <p:spPr>
          <a:xfrm>
            <a:off x="5390339" y="4994867"/>
            <a:ext cx="2251753" cy="972719"/>
          </a:xfrm>
          <a:prstGeom prst="folded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200" dirty="0">
                <a:latin typeface="Calibri" pitchFamily="34" charset="0"/>
                <a:cs typeface="Calibri" pitchFamily="34" charset="0"/>
              </a:rPr>
              <a:t>інформаційні</a:t>
            </a:r>
          </a:p>
        </p:txBody>
      </p:sp>
    </p:spTree>
    <p:extLst>
      <p:ext uri="{BB962C8B-B14F-4D97-AF65-F5344CB8AC3E}">
        <p14:creationId xmlns:p14="http://schemas.microsoft.com/office/powerpoint/2010/main" val="2256524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2"/>
          <p:cNvSpPr>
            <a:spLocks/>
          </p:cNvSpPr>
          <p:nvPr/>
        </p:nvSpPr>
        <p:spPr bwMode="gray">
          <a:xfrm rot="3046289" flipH="1">
            <a:off x="4658228" y="1121111"/>
            <a:ext cx="1945532" cy="2944307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hlink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5" name="Freeform 3"/>
          <p:cNvSpPr>
            <a:spLocks/>
          </p:cNvSpPr>
          <p:nvPr/>
        </p:nvSpPr>
        <p:spPr bwMode="ltGray">
          <a:xfrm rot="3171804" flipH="1">
            <a:off x="2277051" y="3291385"/>
            <a:ext cx="1980111" cy="3138577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2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6" name="Freeform 4"/>
          <p:cNvSpPr>
            <a:spLocks/>
          </p:cNvSpPr>
          <p:nvPr/>
        </p:nvSpPr>
        <p:spPr bwMode="gray">
          <a:xfrm rot="18473053">
            <a:off x="4827116" y="3290306"/>
            <a:ext cx="1968809" cy="3135060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1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Freeform 5"/>
          <p:cNvSpPr>
            <a:spLocks/>
          </p:cNvSpPr>
          <p:nvPr/>
        </p:nvSpPr>
        <p:spPr bwMode="ltGray">
          <a:xfrm rot="18553711">
            <a:off x="2319990" y="1123117"/>
            <a:ext cx="2014468" cy="3078667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gray">
          <a:xfrm>
            <a:off x="3711575" y="2943225"/>
            <a:ext cx="1647825" cy="16478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black">
          <a:xfrm>
            <a:off x="4915377" y="1681082"/>
            <a:ext cx="1792287" cy="1508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3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Технологія колективно-групового навчання</a:t>
            </a:r>
            <a:endParaRPr lang="en-US" sz="23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black">
          <a:xfrm>
            <a:off x="4929190" y="4278804"/>
            <a:ext cx="1993430" cy="11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3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Технології ситуативного навчання</a:t>
            </a:r>
            <a:endParaRPr lang="en-US" sz="23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black">
          <a:xfrm>
            <a:off x="2209915" y="4152460"/>
            <a:ext cx="2025647" cy="1508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3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Технології опрацювання дискусійних питань</a:t>
            </a:r>
            <a:endParaRPr lang="en-US" sz="23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black">
          <a:xfrm>
            <a:off x="2078974" y="1912461"/>
            <a:ext cx="2376264" cy="11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3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Технологія кооперативного навчання</a:t>
            </a:r>
            <a:endParaRPr lang="en-US" sz="23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gray">
          <a:xfrm>
            <a:off x="123897" y="4591050"/>
            <a:ext cx="2266131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uk-UA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Метод  “Прес”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Займи позицію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Дерево вражень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Шкала думок</a:t>
            </a:r>
            <a:endParaRPr lang="en-US" b="1" i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gray">
          <a:xfrm>
            <a:off x="107883" y="1773962"/>
            <a:ext cx="2505904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uk-UA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Робота в парах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Коло ідей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Акваріум</a:t>
            </a:r>
          </a:p>
          <a:p>
            <a:pPr>
              <a:buFont typeface="Arial" pitchFamily="34" charset="0"/>
              <a:buChar char="•"/>
            </a:pPr>
            <a:r>
              <a:rPr lang="uk-UA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в групах</a:t>
            </a:r>
            <a:endParaRPr lang="uk-UA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Ротаційні “трійки</a:t>
            </a:r>
            <a:r>
              <a:rPr lang="uk-UA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uk-UA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gray">
          <a:xfrm>
            <a:off x="6804249" y="1635463"/>
            <a:ext cx="231355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uk-UA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Дерево рішень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Мікрофон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Мозковий штурм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Навчаючи – учусь</a:t>
            </a:r>
          </a:p>
          <a:p>
            <a:pPr algn="l">
              <a:buFont typeface="Arial" pitchFamily="34" charset="0"/>
              <a:buChar char="•"/>
            </a:pPr>
            <a:r>
              <a:rPr lang="uk-UA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Незакінчене </a:t>
            </a:r>
          </a:p>
          <a:p>
            <a:pPr algn="l"/>
            <a:r>
              <a:rPr lang="uk-UA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uk-UA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речення</a:t>
            </a:r>
            <a:endParaRPr lang="en-US" b="1" i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gray">
          <a:xfrm>
            <a:off x="7065064" y="4684132"/>
            <a:ext cx="2052737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uk-UA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Рольові ігри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Імітаційні ігри</a:t>
            </a:r>
          </a:p>
          <a:p>
            <a:pPr algn="l">
              <a:buFont typeface="Arial" pitchFamily="34" charset="0"/>
              <a:buChar char="•"/>
            </a:pPr>
            <a:r>
              <a:rPr lang="uk-UA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Судове слухання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Громадське </a:t>
            </a:r>
          </a:p>
          <a:p>
            <a:pPr algn="l"/>
            <a:r>
              <a:rPr lang="uk-UA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слухання</a:t>
            </a:r>
            <a:endParaRPr lang="en-US" b="1" i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7225" y="188640"/>
            <a:ext cx="742155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uk-UA" sz="2200" b="1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ІНТЕРАКТИВНІ  ТЕХНОЛОГІЇ</a:t>
            </a:r>
            <a:endParaRPr lang="uk-UA" sz="2200" b="1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47130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 комплекс </a:t>
            </a:r>
            <a:r>
              <a:rPr lang="uk-UA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мисленнєвих</a:t>
            </a:r>
            <a:r>
              <a:rPr lang="uk-UA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операцій, що характеризується здатністю 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людини аналізувати</a:t>
            </a:r>
            <a:r>
              <a:rPr lang="uk-UA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порівнювати, синтезувати, оцінювати інформацію з будь-яких джерел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; бачити </a:t>
            </a:r>
            <a:r>
              <a:rPr lang="uk-UA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проблеми, ставити запитання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; висувати </a:t>
            </a:r>
            <a:r>
              <a:rPr lang="uk-UA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гіпотези та оцінювати альтернативи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; робити </a:t>
            </a:r>
            <a:r>
              <a:rPr lang="uk-UA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свідомий вибір, приймати рішення та обґрунтовувати 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його.</a:t>
            </a:r>
          </a:p>
        </p:txBody>
      </p:sp>
      <p:pic>
        <p:nvPicPr>
          <p:cNvPr id="3" name="Picture 4" descr="&amp;Kcy;&amp;acy;&amp;rcy;&amp;tcy;&amp;icy;&amp;ncy;&amp;kcy;&amp;icy; &amp;pcy;&amp;ocy; &amp;zcy;&amp;acy;&amp;pcy;&amp;rcy;&amp;ocy;&amp;scy;&amp;ucy; &amp;zcy;&amp;acy;&amp;jukcy;&amp;tscy;&amp;softcy;, &amp;shchcy;&amp;ocy; &amp;dcy;&amp;ucy;&amp;mcy;&amp;acy;&amp;ju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826" y="3140968"/>
            <a:ext cx="1964267" cy="23103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85714" y="630932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РІВНІ КРИТИЧНОГО  МИСЛЕННЯ</a:t>
            </a:r>
            <a:endParaRPr lang="ru-RU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5596357"/>
            <a:ext cx="4680520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1. Запам’ятання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007277"/>
            <a:ext cx="4320480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2. Розуміння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102" y="4395282"/>
            <a:ext cx="3960440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3. Застосування</a:t>
            </a:r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18062" y="3826719"/>
            <a:ext cx="3528392" cy="5760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4. Аналіз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3249320"/>
            <a:ext cx="3168352" cy="5760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5. Синтез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8142" y="2603868"/>
            <a:ext cx="2808312" cy="6480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6. Оцінювання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7224" y="261228"/>
            <a:ext cx="742155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uk-UA" sz="2200" b="1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КРИТИЧНЕ  МИСЛЕННЯ</a:t>
            </a:r>
            <a:endParaRPr lang="uk-UA" sz="2200" b="1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1340768"/>
            <a:ext cx="2232248" cy="108012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</a:rPr>
              <a:t>Проблемні запитання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1340768"/>
            <a:ext cx="2160240" cy="108012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1"/>
                </a:solidFill>
              </a:rPr>
              <a:t>Проблемні завдання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1340768"/>
            <a:ext cx="2664296" cy="10584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b="1" dirty="0" err="1" smtClean="0">
                <a:solidFill>
                  <a:schemeClr val="bg1"/>
                </a:solidFill>
              </a:rPr>
              <a:t>Компетентнісно</a:t>
            </a:r>
            <a:r>
              <a:rPr lang="uk-UA" sz="2400" b="1" dirty="0" smtClean="0">
                <a:solidFill>
                  <a:schemeClr val="bg1"/>
                </a:solidFill>
              </a:rPr>
              <a:t> зорієнтовані задачі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4221088"/>
            <a:ext cx="2304256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dirty="0" smtClean="0">
                <a:solidFill>
                  <a:srgbClr val="C00000"/>
                </a:solidFill>
              </a:rPr>
              <a:t>Напіввідкриті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2996952"/>
            <a:ext cx="223224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dirty="0" smtClean="0">
                <a:solidFill>
                  <a:srgbClr val="C00000"/>
                </a:solidFill>
              </a:rPr>
              <a:t>Відкриті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2996952"/>
            <a:ext cx="2160240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Евристичні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4149080"/>
            <a:ext cx="2160240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Творчі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91880" y="5373216"/>
            <a:ext cx="2232248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dirty="0" err="1" smtClean="0">
                <a:solidFill>
                  <a:schemeClr val="tx1"/>
                </a:solidFill>
              </a:rPr>
              <a:t>Оргдіяльнісні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00192" y="2924944"/>
            <a:ext cx="2376264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dirty="0" smtClean="0">
                <a:solidFill>
                  <a:schemeClr val="tx2"/>
                </a:solidFill>
              </a:rPr>
              <a:t>Філологічні задачі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0192" y="4149080"/>
            <a:ext cx="244827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dirty="0" err="1" smtClean="0">
                <a:solidFill>
                  <a:schemeClr val="tx2"/>
                </a:solidFill>
              </a:rPr>
              <a:t>Компетентнісні</a:t>
            </a:r>
            <a:endParaRPr lang="uk-UA" sz="2400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uk-UA" sz="2400" dirty="0" smtClean="0">
                <a:solidFill>
                  <a:schemeClr val="tx2"/>
                </a:solidFill>
              </a:rPr>
              <a:t>задачі</a:t>
            </a:r>
            <a:endParaRPr lang="ru-RU" sz="2400" dirty="0" err="1" smtClean="0">
              <a:solidFill>
                <a:schemeClr val="tx2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699792" y="1844824"/>
            <a:ext cx="72008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580112" y="1838528"/>
            <a:ext cx="489948" cy="629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1619672" y="2420888"/>
            <a:ext cx="8384" cy="56768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endCxn id="10" idx="0"/>
          </p:cNvCxnSpPr>
          <p:nvPr/>
        </p:nvCxnSpPr>
        <p:spPr>
          <a:xfrm flipH="1">
            <a:off x="1619672" y="3861048"/>
            <a:ext cx="8384" cy="36004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427984" y="2420888"/>
            <a:ext cx="8384" cy="56768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499992" y="4941168"/>
            <a:ext cx="19456" cy="40856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427984" y="3789040"/>
            <a:ext cx="1344" cy="30630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7380312" y="2420888"/>
            <a:ext cx="8384" cy="50405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7460704" y="3789040"/>
            <a:ext cx="10139" cy="3354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97226" y="298630"/>
            <a:ext cx="742155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uk-UA" sz="2200" b="1" spc="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ВИДИ  КОМПЕТЕНТНІСНИХ  ЗАВДАНЬ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1600" y="76470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uk-UA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УКРАЇНСЬКА МОВА  ТА  ЛІТЕРАТУРА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0385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962" y="731074"/>
            <a:ext cx="84291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-266700" algn="just">
              <a:tabLst>
                <a:tab pos="534988" algn="l"/>
              </a:tabLst>
              <a:defRPr sz="2800">
                <a:solidFill>
                  <a:srgbClr val="3E4D1F"/>
                </a:solidFill>
                <a:cs typeface="Arial" pitchFamily="34" charset="0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rgbClr val="002060"/>
                </a:solidFill>
              </a:rPr>
              <a:t>М</a:t>
            </a:r>
            <a:r>
              <a:rPr lang="uk-UA" sz="2400" dirty="0" smtClean="0">
                <a:solidFill>
                  <a:srgbClr val="002060"/>
                </a:solidFill>
              </a:rPr>
              <a:t>отивувати учнів, створювати умови для  </a:t>
            </a:r>
            <a:r>
              <a:rPr lang="uk-UA" sz="2400" dirty="0" err="1" smtClean="0">
                <a:solidFill>
                  <a:srgbClr val="002060"/>
                </a:solidFill>
              </a:rPr>
              <a:t>самомотивації</a:t>
            </a:r>
            <a:r>
              <a:rPr lang="uk-UA" sz="24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solidFill>
                  <a:srgbClr val="002060"/>
                </a:solidFill>
              </a:rPr>
              <a:t>Застосовувати </a:t>
            </a:r>
            <a:r>
              <a:rPr lang="uk-UA" sz="2400" dirty="0">
                <a:solidFill>
                  <a:srgbClr val="002060"/>
                </a:solidFill>
              </a:rPr>
              <a:t>інтерактивні </a:t>
            </a:r>
            <a:r>
              <a:rPr lang="uk-UA" sz="2400" dirty="0" smtClean="0">
                <a:solidFill>
                  <a:srgbClr val="002060"/>
                </a:solidFill>
              </a:rPr>
              <a:t>технології: метод проектів, дебати, ігрові технології, інтерактивні методи тощо.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rgbClr val="002060"/>
                </a:solidFill>
              </a:rPr>
              <a:t>Застосовувати проблемне </a:t>
            </a:r>
            <a:r>
              <a:rPr lang="uk-UA" sz="2400" dirty="0" smtClean="0">
                <a:solidFill>
                  <a:srgbClr val="002060"/>
                </a:solidFill>
              </a:rPr>
              <a:t>навчання, яке </a:t>
            </a:r>
            <a:r>
              <a:rPr lang="uk-UA" sz="2400" dirty="0">
                <a:solidFill>
                  <a:srgbClr val="002060"/>
                </a:solidFill>
              </a:rPr>
              <a:t>допомагає</a:t>
            </a:r>
            <a:r>
              <a:rPr lang="uk-UA" sz="2400" dirty="0" smtClean="0">
                <a:solidFill>
                  <a:srgbClr val="002060"/>
                </a:solidFill>
              </a:rPr>
              <a:t> самовираженню, самореалізації особистості.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rgbClr val="002060"/>
                </a:solidFill>
              </a:rPr>
              <a:t>Учити </a:t>
            </a:r>
            <a:r>
              <a:rPr lang="uk-UA" sz="2400" dirty="0" smtClean="0">
                <a:solidFill>
                  <a:srgbClr val="002060"/>
                </a:solidFill>
              </a:rPr>
              <a:t>висловлювати </a:t>
            </a:r>
            <a:r>
              <a:rPr lang="uk-UA" sz="2400" dirty="0">
                <a:solidFill>
                  <a:srgbClr val="002060"/>
                </a:solidFill>
              </a:rPr>
              <a:t>власну точку зору, вислуховувати думки товаришів, </a:t>
            </a:r>
            <a:r>
              <a:rPr lang="uk-UA" sz="2400" dirty="0" smtClean="0">
                <a:solidFill>
                  <a:srgbClr val="002060"/>
                </a:solidFill>
              </a:rPr>
              <a:t>доходити </a:t>
            </a:r>
            <a:r>
              <a:rPr lang="uk-UA" sz="2400" dirty="0">
                <a:solidFill>
                  <a:srgbClr val="002060"/>
                </a:solidFill>
              </a:rPr>
              <a:t>порозуміння.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uk-UA" sz="2400" dirty="0">
                <a:solidFill>
                  <a:srgbClr val="002060"/>
                </a:solidFill>
              </a:rPr>
              <a:t>Учити критично мислити.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uk-UA" sz="2400" dirty="0">
                <a:solidFill>
                  <a:srgbClr val="002060"/>
                </a:solidFill>
              </a:rPr>
              <a:t>Залучати учнів до використання комп'ютера як потужного інструмента здобуття та обробки інформації.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uk-UA" sz="2400" dirty="0">
                <a:solidFill>
                  <a:srgbClr val="002060"/>
                </a:solidFill>
              </a:rPr>
              <a:t>Організовувати самостійну навчально-дослідницьку </a:t>
            </a:r>
            <a:r>
              <a:rPr lang="uk-UA" sz="2400" dirty="0" smtClean="0">
                <a:solidFill>
                  <a:srgbClr val="002060"/>
                </a:solidFill>
              </a:rPr>
              <a:t>діяльність.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uk-UA" sz="2400" dirty="0" smtClean="0">
                <a:solidFill>
                  <a:srgbClr val="002060"/>
                </a:solidFill>
              </a:rPr>
              <a:t>Періодично </a:t>
            </a:r>
            <a:r>
              <a:rPr lang="uk-UA" sz="2400" dirty="0">
                <a:solidFill>
                  <a:srgbClr val="002060"/>
                </a:solidFill>
              </a:rPr>
              <a:t>змінювати ролі учнів на уроці з метою формування готовності діяти в ситуаціях вибору.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uk-UA" sz="2400" dirty="0">
                <a:solidFill>
                  <a:srgbClr val="002060"/>
                </a:solidFill>
              </a:rPr>
              <a:t>Вчити планувати власну навчальну діяльність, рефлексувати її та досягнуті результати.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276037"/>
            <a:ext cx="7776864" cy="4308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ЯК ЕФЕКТИВНО ФОРМУВАТИ КОМПЕТЕНТНОСТІ?</a:t>
            </a:r>
            <a:endParaRPr lang="uk-UA" sz="2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8760"/>
            <a:ext cx="8352927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indent="1828800" algn="just" defTabSz="595313"/>
            <a:r>
              <a:rPr lang="uk-UA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1. Чи варто давати </a:t>
            </a:r>
            <a:r>
              <a:rPr lang="uk-UA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дитині тільки ті </a:t>
            </a:r>
            <a:r>
              <a:rPr lang="uk-UA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знання</a:t>
            </a:r>
            <a:r>
              <a:rPr lang="uk-UA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 потрібні будуть у </a:t>
            </a:r>
            <a:r>
              <a:rPr lang="uk-UA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житті, і як </a:t>
            </a:r>
            <a:r>
              <a:rPr lang="uk-UA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дізнатися</a:t>
            </a:r>
            <a:r>
              <a:rPr lang="uk-UA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що </a:t>
            </a:r>
            <a:r>
              <a:rPr lang="uk-UA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їй знадобиться в майбутньому?</a:t>
            </a:r>
          </a:p>
          <a:p>
            <a:pPr marL="0" lvl="4" algn="just" defTabSz="595313"/>
            <a:r>
              <a:rPr lang="uk-UA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Як </a:t>
            </a:r>
            <a:r>
              <a:rPr lang="uk-UA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формувати </a:t>
            </a:r>
            <a:r>
              <a:rPr lang="uk-UA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компетентності і як їх виміряти (оцінити)?</a:t>
            </a:r>
          </a:p>
          <a:p>
            <a:pPr algn="just">
              <a:spcBef>
                <a:spcPts val="600"/>
              </a:spcBef>
            </a:pPr>
            <a:r>
              <a:rPr lang="uk-UA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uk-UA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Яким має бути сучасний урок </a:t>
            </a:r>
            <a:r>
              <a:rPr lang="uk-UA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типологією та структурою?</a:t>
            </a:r>
          </a:p>
          <a:p>
            <a:pPr algn="just">
              <a:spcBef>
                <a:spcPts val="600"/>
              </a:spcBef>
            </a:pPr>
            <a:r>
              <a:rPr lang="uk-UA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uk-UA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Яким має бути конспект уроку і чи потрібно його готувати взагалі?</a:t>
            </a:r>
          </a:p>
          <a:p>
            <a:pPr algn="just">
              <a:spcBef>
                <a:spcPts val="600"/>
              </a:spcBef>
            </a:pPr>
            <a:r>
              <a:rPr lang="uk-UA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Яким має бути оцінювання на сучасному</a:t>
            </a:r>
          </a:p>
          <a:p>
            <a:pPr algn="just">
              <a:spcBef>
                <a:spcPts val="600"/>
              </a:spcBef>
            </a:pPr>
            <a:r>
              <a:rPr lang="uk-UA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уроці?</a:t>
            </a:r>
          </a:p>
          <a:p>
            <a:pPr algn="just">
              <a:spcBef>
                <a:spcPts val="600"/>
              </a:spcBef>
            </a:pPr>
            <a:r>
              <a:rPr lang="uk-UA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uk-UA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Як? Що? Чи?..</a:t>
            </a: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r="22417"/>
          <a:stretch/>
        </p:blipFill>
        <p:spPr bwMode="auto">
          <a:xfrm>
            <a:off x="6660232" y="4652458"/>
            <a:ext cx="2016224" cy="2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Ð·Ð°Ð¿Ð¸ÑÐ°Ð½Ð½Ñ... Ð·Ð°Ð¿Ð¸ÑÐ°Ð½Ð½Ñ... Ð·Ð°Ð¿Ð¸ÑÐ°Ð½Ð½Ñ...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557"/>
            <a:ext cx="2160239" cy="184020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425312"/>
            <a:ext cx="4385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912813">
              <a:defRPr sz="2200" b="1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СУЧАСНИЙ  УРОК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2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" y="0"/>
            <a:ext cx="9144000" cy="691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0621" y="241519"/>
            <a:ext cx="8681416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2600" b="1" i="1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defRPr>
            </a:lvl1pPr>
          </a:lstStyle>
          <a:p>
            <a:r>
              <a:rPr lang="uk-UA" sz="2200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ПІДХОДИ  ДО  НАВЧАННЯ  В  НОВІЙ  </a:t>
            </a:r>
            <a:r>
              <a:rPr lang="uk-UA" sz="2200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УКРАЇНСЬКІЙ  ШКОЛІ</a:t>
            </a:r>
            <a:endParaRPr lang="ru-RU" sz="2200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47995">
            <a:off x="2276681" y="475231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компетентнісний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7124" y="3253895"/>
            <a:ext cx="259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uk-UA" dirty="0" smtClean="0"/>
              <a:t>технологічний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52526" y="4233587"/>
            <a:ext cx="378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uk-UA" dirty="0" err="1"/>
              <a:t>особистісно</a:t>
            </a:r>
            <a:r>
              <a:rPr lang="uk-UA" dirty="0"/>
              <a:t> </a:t>
            </a:r>
            <a:r>
              <a:rPr lang="uk-UA" dirty="0" smtClean="0"/>
              <a:t>орієнтований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26612" y="374664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uk-UA" dirty="0" err="1" smtClean="0"/>
              <a:t>діяльнісний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70318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ЗАГАЛЬНОПРЕДМЕТНІ</a:t>
            </a:r>
            <a:endParaRPr lang="en-US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2827929"/>
            <a:ext cx="259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uk-UA" dirty="0" smtClean="0"/>
              <a:t>інклюзивний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5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9013" y="2479666"/>
            <a:ext cx="2971721" cy="737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b="1" dirty="0" err="1" smtClean="0">
                <a:solidFill>
                  <a:srgbClr val="445583"/>
                </a:solidFill>
              </a:rPr>
              <a:t>Комунікативно-</a:t>
            </a:r>
            <a:endParaRPr lang="uk-UA" sz="2400" b="1" dirty="0" smtClean="0">
              <a:solidFill>
                <a:srgbClr val="445583"/>
              </a:solidFill>
            </a:endParaRPr>
          </a:p>
          <a:p>
            <a:pPr algn="ctr">
              <a:lnSpc>
                <a:spcPts val="2500"/>
              </a:lnSpc>
            </a:pPr>
            <a:r>
              <a:rPr lang="uk-UA" sz="2400" b="1" dirty="0" err="1" smtClean="0">
                <a:solidFill>
                  <a:srgbClr val="445583"/>
                </a:solidFill>
              </a:rPr>
              <a:t>діяльнісний</a:t>
            </a:r>
            <a:endParaRPr lang="ru-RU" sz="2400" b="1" dirty="0">
              <a:solidFill>
                <a:srgbClr val="44558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1293612" y="4106461"/>
            <a:ext cx="3973671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25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М</a:t>
            </a:r>
          </a:p>
          <a:p>
            <a:pPr algn="ctr">
              <a:lnSpc>
                <a:spcPts val="2500"/>
              </a:lnSpc>
            </a:pPr>
            <a:endParaRPr lang="uk-UA" sz="2400" b="1" dirty="0" smtClean="0">
              <a:solidFill>
                <a:schemeClr val="bg1"/>
              </a:solidFill>
            </a:endParaRPr>
          </a:p>
          <a:p>
            <a:pPr algn="ctr">
              <a:lnSpc>
                <a:spcPts val="25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О</a:t>
            </a:r>
          </a:p>
          <a:p>
            <a:pPr algn="ctr">
              <a:lnSpc>
                <a:spcPts val="2500"/>
              </a:lnSpc>
            </a:pPr>
            <a:endParaRPr lang="uk-UA" sz="2400" b="1" dirty="0" smtClean="0">
              <a:solidFill>
                <a:schemeClr val="bg1"/>
              </a:solidFill>
            </a:endParaRPr>
          </a:p>
          <a:p>
            <a:pPr algn="ctr">
              <a:lnSpc>
                <a:spcPts val="25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В</a:t>
            </a:r>
          </a:p>
          <a:p>
            <a:pPr algn="ctr">
              <a:lnSpc>
                <a:spcPts val="2500"/>
              </a:lnSpc>
            </a:pPr>
            <a:endParaRPr lang="uk-UA" sz="2400" b="1" dirty="0" smtClean="0">
              <a:solidFill>
                <a:schemeClr val="bg1"/>
              </a:solidFill>
            </a:endParaRPr>
          </a:p>
          <a:p>
            <a:pPr algn="ctr">
              <a:lnSpc>
                <a:spcPts val="25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3255" y="2479667"/>
            <a:ext cx="2955334" cy="7364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Мистецький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6502494" y="4106462"/>
            <a:ext cx="3973671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Л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І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Т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Е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Р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А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Т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У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Р</a:t>
            </a:r>
          </a:p>
          <a:p>
            <a:pPr algn="ctr">
              <a:lnSpc>
                <a:spcPts val="2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42256" y="3578615"/>
            <a:ext cx="2952328" cy="7144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b="1" dirty="0" err="1" smtClean="0">
                <a:solidFill>
                  <a:srgbClr val="445583"/>
                </a:solidFill>
              </a:rPr>
              <a:t>Функційно-</a:t>
            </a:r>
            <a:endParaRPr lang="uk-UA" sz="2400" b="1" dirty="0" smtClean="0">
              <a:solidFill>
                <a:srgbClr val="445583"/>
              </a:solidFill>
            </a:endParaRPr>
          </a:p>
          <a:p>
            <a:pPr algn="ctr">
              <a:lnSpc>
                <a:spcPts val="2500"/>
              </a:lnSpc>
            </a:pPr>
            <a:r>
              <a:rPr lang="uk-UA" sz="2400" b="1" dirty="0" smtClean="0">
                <a:solidFill>
                  <a:srgbClr val="445583"/>
                </a:solidFill>
              </a:rPr>
              <a:t>стилістичний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58709" y="4671480"/>
            <a:ext cx="2952328" cy="6992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b="1" dirty="0" err="1" smtClean="0">
                <a:solidFill>
                  <a:srgbClr val="445583"/>
                </a:solidFill>
              </a:rPr>
              <a:t>Текстоцентричний</a:t>
            </a:r>
            <a:endParaRPr lang="ru-RU" sz="2400" b="1" dirty="0">
              <a:solidFill>
                <a:srgbClr val="44558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2256" y="5733256"/>
            <a:ext cx="297847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b="1" dirty="0" err="1" smtClean="0">
                <a:solidFill>
                  <a:srgbClr val="445583"/>
                </a:solidFill>
              </a:rPr>
              <a:t>Системномовний</a:t>
            </a:r>
            <a:endParaRPr lang="ru-RU" sz="2400" b="1" dirty="0">
              <a:solidFill>
                <a:srgbClr val="44558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3255" y="3578615"/>
            <a:ext cx="2952328" cy="7144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Духовно-ціннісний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7969" y="4671480"/>
            <a:ext cx="2997522" cy="6992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Культурологічний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7969" y="5733257"/>
            <a:ext cx="2972973" cy="7515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Літературознавчий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070917" y="4867414"/>
            <a:ext cx="345189" cy="307386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flipH="1">
            <a:off x="7776126" y="5891906"/>
            <a:ext cx="360040" cy="305246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053946" y="5939603"/>
            <a:ext cx="345189" cy="307386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054284" y="3826499"/>
            <a:ext cx="345189" cy="307386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1090371" y="2753719"/>
            <a:ext cx="345189" cy="307386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flipH="1">
            <a:off x="7735583" y="4869554"/>
            <a:ext cx="360040" cy="305246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flipH="1">
            <a:off x="7771973" y="3783234"/>
            <a:ext cx="360040" cy="305246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flipH="1">
            <a:off x="7748581" y="2695560"/>
            <a:ext cx="360040" cy="305246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2323996" y="1268760"/>
            <a:ext cx="4768649" cy="973832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 Р Е Д М Е Т Н І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5656" y="70318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УКРАЇНСЬКА  МОВА  ТА  ЛІТЕРАТУРА</a:t>
            </a:r>
            <a:endParaRPr lang="en-US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621" y="241519"/>
            <a:ext cx="8681416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2600" b="1" i="1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defRPr>
            </a:lvl1pPr>
          </a:lstStyle>
          <a:p>
            <a:r>
              <a:rPr lang="uk-UA" sz="2200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ПІДХОДИ  ДО  НАВЧАННЯ  В  НОВІЙ  </a:t>
            </a:r>
            <a:r>
              <a:rPr lang="uk-UA" sz="2200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УКРАЇНСЬКІЙ  ШКОЛІ</a:t>
            </a:r>
            <a:endParaRPr lang="ru-RU" sz="2200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226" y="298630"/>
            <a:ext cx="742155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uk-UA" sz="2200" b="1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РЕАЛІЗАЦІЯ  ЗМІСТОВИХ  ЛІНІЙ</a:t>
            </a:r>
            <a:endParaRPr lang="uk-UA" sz="2200" b="1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901" y="1190303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uk-UA" sz="2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ПРЕДМЕТНИХ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5451" y="1190303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uk-UA" sz="2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НАСКРІЗНИХ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0298" y="1988840"/>
            <a:ext cx="266429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МОВЛЕННЄВА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298" y="3025473"/>
            <a:ext cx="2664296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МОВНА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298" y="4012848"/>
            <a:ext cx="2664296" cy="668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СОЦІОКУЛЬТУРНА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624" y="4972464"/>
            <a:ext cx="2664296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ДІЯЛЬНІСНА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1988840"/>
            <a:ext cx="266429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ЕКОЛОГІЧНА БЕЗПЕКА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І СТАЛИЙ РОЗВИТОК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0999" y="2996952"/>
            <a:ext cx="2664296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ГРОМАДЯНСЬКА ВІДПОВІДАЛЬНІСТЬ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05451" y="3962730"/>
            <a:ext cx="2664296" cy="6480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ЗДОРОВ'Я</a:t>
            </a:r>
          </a:p>
          <a:p>
            <a:pPr algn="ctr"/>
            <a:r>
              <a:rPr lang="uk-UA" b="1" dirty="0" smtClean="0"/>
              <a:t>І БЕЗПЕКА</a:t>
            </a:r>
            <a:endParaRPr lang="uk-UA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90999" y="4972464"/>
            <a:ext cx="2664296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ПІДПРИЄМЛИВІСТЬ І </a:t>
            </a:r>
          </a:p>
          <a:p>
            <a:pPr algn="ctr"/>
            <a:r>
              <a:rPr lang="uk-UA" b="1" dirty="0" smtClean="0"/>
              <a:t>ФІНАНСОВА ГРАМОТНІСТЬ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22300" r="28698" b="32904"/>
          <a:stretch/>
        </p:blipFill>
        <p:spPr bwMode="auto">
          <a:xfrm>
            <a:off x="3197914" y="1933924"/>
            <a:ext cx="2749407" cy="403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755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835696" y="1412776"/>
            <a:ext cx="6696744" cy="1293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fontAlgn="base">
              <a:buNone/>
            </a:pPr>
            <a:r>
              <a:rPr lang="uk-UA" sz="23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Фасилітатор</a:t>
            </a:r>
            <a:r>
              <a:rPr lang="uk-UA" sz="2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той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хто допомагає вчитися,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полегшує вирішувати проблеми, сприяє саморозвитку, самовдосконаленню.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ÑÑÐ¸ÑÐµÐ»Ñ ÑÐ°ÑÐ¸Ð»ÑÑÐ°ÑÐ¾Ñ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9422"/>
            <a:ext cx="1426864" cy="129369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051719" y="4797150"/>
            <a:ext cx="6547919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2pPr marL="0" lvl="1" algn="just" fontAlgn="base">
              <a:defRPr sz="2400">
                <a:solidFill>
                  <a:srgbClr val="002060"/>
                </a:solidFill>
                <a:latin typeface="Calibri" pitchFamily="34" charset="0"/>
                <a:cs typeface="Calibri" pitchFamily="34" charset="0"/>
              </a:defRPr>
            </a:lvl2pPr>
          </a:lstStyle>
          <a:p>
            <a:pPr algn="just"/>
            <a:r>
              <a:rPr lang="uk-UA" sz="23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Тьютор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домашній учитель,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репетитор, який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працює з дитиною індивідуально: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організує навчання, оцінює результати, проектує наступні кроки в навчанні.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4" descr="Ð ÐµÐ·ÑÐ»ÑÑÐ°Ñ Ð¿Ð¾ÑÑÐºÑ Ð·Ð¾Ð±ÑÐ°Ð¶ÐµÐ½Ñ Ð·Ð° Ð·Ð°Ð¿Ð¸ÑÐ¾Ð¼ &quot;ÑÑÐ¸ÑÐµÐ»Ñ ÑÑÑÑÐ¾Ñ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396" r="4726" b="31552"/>
          <a:stretch/>
        </p:blipFill>
        <p:spPr bwMode="auto">
          <a:xfrm>
            <a:off x="257874" y="4866454"/>
            <a:ext cx="1558171" cy="141280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260648"/>
            <a:ext cx="3606885" cy="430887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tabLst>
                <a:tab pos="3830638" algn="l"/>
              </a:tabLst>
              <a:defRPr sz="2200" b="1" cap="none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НОВІ РОЛІ  ПЕДАГОГА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212975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/>
            <a:r>
              <a:rPr lang="uk-UA" sz="23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Коуч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тренер, який не дає знання,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 вчить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самотужки вирішувати завдання, шукати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шляхи досягнення поставлених цілей.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10239" r="6734" b="6714"/>
          <a:stretch/>
        </p:blipFill>
        <p:spPr bwMode="auto">
          <a:xfrm>
            <a:off x="392365" y="3154454"/>
            <a:ext cx="1358027" cy="1317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9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Ð ÐµÐ·ÑÐ»ÑÑÐ°Ñ Ð¿Ð¾ÑÑÐºÑ Ð·Ð¾Ð±ÑÐ°Ð¶ÐµÐ½Ñ Ð·Ð° Ð·Ð°Ð¿Ð¸ÑÐ¾Ð¼ &quot;ÑÐ½Ð½Ð¾Ð²Ð°ÑÑÑ Ð² Ð¾ÑÐ²ÑÑÑ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0"/>
          <a:stretch/>
        </p:blipFill>
        <p:spPr bwMode="auto">
          <a:xfrm>
            <a:off x="0" y="0"/>
            <a:ext cx="9219343" cy="68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1640" y="5445224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СУЧАСНИЙ  УРОК : ТИПОЛОГІЯ  І  СТРУКТУРА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6336" y="0"/>
            <a:ext cx="1405159" cy="478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490915" y="478507"/>
            <a:ext cx="1632813" cy="59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традиційні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типи уроків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628800"/>
            <a:ext cx="1513835" cy="59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сучасні типи уроків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645024"/>
            <a:ext cx="187220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нетрадиційні типи уроків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91050" y="630907"/>
            <a:ext cx="1152950" cy="781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типи уроків НУШ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2994" y="2129221"/>
            <a:ext cx="1591005" cy="59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структура уроку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34568" y="3244035"/>
            <a:ext cx="1666927" cy="59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урок-дослідження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 rot="5400000">
            <a:off x="141812" y="4588052"/>
            <a:ext cx="2128135" cy="24117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000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9012" y="836712"/>
            <a:ext cx="5688632" cy="792088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ТРАДИЦІЙНІ  ТИПИ  УРОКІВ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(За В.Онищуком)</a:t>
            </a:r>
            <a:endParaRPr lang="uk-UA"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25002" y="1863827"/>
            <a:ext cx="6235430" cy="5570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ЗАСВОЄННЯ НОВИХ ЗНАНЬ</a:t>
            </a:r>
            <a:endParaRPr lang="uk-UA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3609" y="2636912"/>
            <a:ext cx="6196823" cy="5400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ФОРМУВАННЯ ВМІНЬ І НАВИЧОК</a:t>
            </a:r>
            <a:endParaRPr lang="uk-UA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3610" y="4941169"/>
            <a:ext cx="6196824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ПЕРЕВІРКА ЗНАНЬ, УМІНЬ І НАВИЧОК</a:t>
            </a:r>
            <a:endParaRPr lang="uk-UA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25003" y="3392996"/>
            <a:ext cx="6235430" cy="5704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ЗАСТОСУВАННЯ ЗНАНЬ, УМІНЬ І НАВИЧОК</a:t>
            </a:r>
            <a:endParaRPr lang="uk-UA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49973" y="4193511"/>
            <a:ext cx="6210459" cy="53163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УЗАГАЛЬНЕННЯ І СИСТЕМАТИЗАЦІЇ ЗНАНЬ</a:t>
            </a:r>
            <a:endParaRPr lang="uk-UA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331641" y="1702647"/>
            <a:ext cx="20458" cy="4279164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370247" y="2142358"/>
            <a:ext cx="893362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52099" y="2906942"/>
            <a:ext cx="893362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341870" y="3720217"/>
            <a:ext cx="893362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70247" y="4459327"/>
            <a:ext cx="893362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52099" y="5193197"/>
            <a:ext cx="893362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43608" y="116632"/>
            <a:ext cx="7128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ТИП</a:t>
            </a:r>
            <a:r>
              <a:rPr lang="uk-UA" sz="2400" b="1" i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УРОКУ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63447" y="5726309"/>
            <a:ext cx="6196987" cy="5110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ПЕРЕВІРКА ЗНАНЬ, УМІНЬ І НАВИЧОК</a:t>
            </a:r>
            <a:endParaRPr lang="uk-UA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370247" y="5981811"/>
            <a:ext cx="893362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829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81231"/>
            <a:ext cx="7128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СТРУКТУРА  ТРАДИЦІЙНОГО  ТИПУ</a:t>
            </a:r>
            <a:r>
              <a:rPr lang="uk-UA" sz="2400" b="1" i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УРОКУ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323528" y="2636121"/>
            <a:ext cx="2016224" cy="2448272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ПЕРЕВІРКА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ДОМАШНЬОГО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ЗАВДАННЯ</a:t>
            </a:r>
            <a:endParaRPr lang="uk-UA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791459" y="2636912"/>
            <a:ext cx="3312368" cy="2448272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ВИВЧЕННЯ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НОВОГО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МАТЕРІАЛУ</a:t>
            </a:r>
            <a:endParaRPr lang="uk-UA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516216" y="2636912"/>
            <a:ext cx="1944215" cy="2448272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ПІДСУМОК,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ЗАВДАННЯ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ДОДОМУ</a:t>
            </a:r>
            <a:endParaRPr lang="uk-UA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58815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СТРУКТУРНІ  КОМПОНЕНТИ  УРОКУ</a:t>
            </a:r>
            <a:endParaRPr lang="uk-UA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59632" y="2204864"/>
            <a:ext cx="62286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53830" y="2217440"/>
            <a:ext cx="0" cy="4194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488323" y="2216649"/>
            <a:ext cx="0" cy="4194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355976" y="2217440"/>
            <a:ext cx="0" cy="4194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72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841" y="509676"/>
            <a:ext cx="399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i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Сучасні  типи  уроків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336032" cy="2502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053" name="Picture 5" descr="Картинки по запросу сучасні типи уроків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r="2512"/>
          <a:stretch/>
        </p:blipFill>
        <p:spPr bwMode="auto">
          <a:xfrm>
            <a:off x="251520" y="175665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1760" y="1268760"/>
            <a:ext cx="4968552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СУЧАСНІ  ТИПИ  УРОКІВ </a:t>
            </a:r>
            <a:endParaRPr lang="uk-UA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6409" y="6008712"/>
            <a:ext cx="86004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407156"/>
            <a:ext cx="6552728" cy="38164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uk-UA" sz="2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uk-UA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собистісно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зорієнтований урок.</a:t>
            </a:r>
          </a:p>
          <a:p>
            <a:pPr marL="342900" indent="-342900">
              <a:buAutoNum type="arabicPeriod"/>
            </a:pPr>
            <a:r>
              <a:rPr lang="uk-UA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Компетентнісно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орієнтований урок.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Урок за технологією розвивального навчання.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Урок за технологією проектного навчання.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Урок за технологією інтенсивного навчання.</a:t>
            </a:r>
          </a:p>
          <a:p>
            <a:pPr marL="342900" indent="-342900">
              <a:buAutoNum type="arabicPeriod"/>
            </a:pPr>
            <a:r>
              <a:rPr lang="uk-UA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Біоадекватний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урок.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Урок за технологією інтерактивного навчання.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11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146" y="5819794"/>
            <a:ext cx="668772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66700" algn="ctr">
              <a:lnSpc>
                <a:spcPts val="2500"/>
              </a:lnSpc>
              <a:tabLst>
                <a:tab pos="452438" algn="l"/>
              </a:tabLst>
            </a:pPr>
            <a:r>
              <a:rPr lang="uk-UA" sz="2400" dirty="0">
                <a:solidFill>
                  <a:srgbClr val="3E4D1F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рієнтовані здебільшого на підвищення інтересу </a:t>
            </a:r>
            <a:endParaRPr lang="uk-UA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-266700" algn="ctr">
              <a:lnSpc>
                <a:spcPts val="2500"/>
              </a:lnSpc>
              <a:tabLst>
                <a:tab pos="452438" algn="l"/>
              </a:tabLst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учнів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навчання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а не на його результативність.</a:t>
            </a:r>
          </a:p>
        </p:txBody>
      </p:sp>
      <p:sp>
        <p:nvSpPr>
          <p:cNvPr id="12" name="Блок-схема: внутренняя память 11"/>
          <p:cNvSpPr/>
          <p:nvPr/>
        </p:nvSpPr>
        <p:spPr>
          <a:xfrm>
            <a:off x="237334" y="476672"/>
            <a:ext cx="2750490" cy="5040560"/>
          </a:xfrm>
          <a:prstGeom prst="flowChartInternalStorage">
            <a:avLst/>
          </a:prstGeom>
          <a:solidFill>
            <a:schemeClr val="tx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Нетрадиційні типи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уроків</a:t>
            </a:r>
          </a:p>
        </p:txBody>
      </p:sp>
      <p:sp>
        <p:nvSpPr>
          <p:cNvPr id="20" name="Блок-схема: ручной ввод 19"/>
          <p:cNvSpPr/>
          <p:nvPr/>
        </p:nvSpPr>
        <p:spPr>
          <a:xfrm>
            <a:off x="3092521" y="284868"/>
            <a:ext cx="5727951" cy="911884"/>
          </a:xfrm>
          <a:prstGeom prst="flowChartManualInput">
            <a:avLst/>
          </a:prstGeom>
          <a:gradFill flip="none" rotWithShape="1">
            <a:gsLst>
              <a:gs pos="0">
                <a:schemeClr val="accent1">
                  <a:tint val="79000"/>
                  <a:satMod val="180000"/>
                </a:schemeClr>
              </a:gs>
              <a:gs pos="65000">
                <a:schemeClr val="accent1">
                  <a:tint val="52000"/>
                  <a:satMod val="250000"/>
                </a:schemeClr>
              </a:gs>
              <a:gs pos="100000">
                <a:schemeClr val="accent1">
                  <a:tint val="29000"/>
                  <a:satMod val="30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Уроки у формі змагань та ігор: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конкурс, турнір, КВК, </a:t>
            </a:r>
            <a:r>
              <a:rPr lang="uk-UA" sz="20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рольова </a:t>
            </a:r>
            <a:r>
              <a:rPr lang="uk-UA" sz="20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гра, </a:t>
            </a:r>
            <a:r>
              <a:rPr lang="uk-UA" sz="20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вікторина</a:t>
            </a:r>
            <a:endParaRPr lang="uk-UA" sz="20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Блок-схема: ручной ввод 21"/>
          <p:cNvSpPr/>
          <p:nvPr/>
        </p:nvSpPr>
        <p:spPr>
          <a:xfrm>
            <a:off x="3092521" y="1340768"/>
            <a:ext cx="5727951" cy="864096"/>
          </a:xfrm>
          <a:prstGeom prst="flowChartManualInput">
            <a:avLst/>
          </a:prstGeom>
          <a:gradFill flip="none" rotWithShape="1">
            <a:gsLst>
              <a:gs pos="0">
                <a:schemeClr val="accent1">
                  <a:tint val="79000"/>
                  <a:satMod val="180000"/>
                </a:schemeClr>
              </a:gs>
              <a:gs pos="65000">
                <a:schemeClr val="accent1">
                  <a:tint val="52000"/>
                  <a:satMod val="250000"/>
                </a:schemeClr>
              </a:gs>
              <a:gs pos="100000">
                <a:schemeClr val="accent1">
                  <a:tint val="29000"/>
                  <a:satMod val="30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Уроки у формі </a:t>
            </a:r>
            <a:r>
              <a:rPr lang="uk-UA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суспільної практики</a:t>
            </a:r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дослідження, </a:t>
            </a:r>
            <a:r>
              <a:rPr lang="uk-UA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інтерв'ю, репортаж</a:t>
            </a:r>
          </a:p>
        </p:txBody>
      </p:sp>
      <p:sp>
        <p:nvSpPr>
          <p:cNvPr id="23" name="Блок-схема: ручной ввод 22"/>
          <p:cNvSpPr/>
          <p:nvPr/>
        </p:nvSpPr>
        <p:spPr>
          <a:xfrm>
            <a:off x="3092521" y="2348880"/>
            <a:ext cx="5699173" cy="1165459"/>
          </a:xfrm>
          <a:prstGeom prst="flowChartManualInput">
            <a:avLst/>
          </a:prstGeom>
          <a:gradFill flip="none" rotWithShape="1">
            <a:gsLst>
              <a:gs pos="0">
                <a:schemeClr val="accent1">
                  <a:tint val="79000"/>
                  <a:satMod val="180000"/>
                </a:schemeClr>
              </a:gs>
              <a:gs pos="65000">
                <a:schemeClr val="accent1">
                  <a:tint val="52000"/>
                  <a:satMod val="250000"/>
                </a:schemeClr>
              </a:gs>
              <a:gs pos="100000">
                <a:schemeClr val="accent1">
                  <a:tint val="29000"/>
                  <a:satMod val="30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Уроки у формі публічного </a:t>
            </a:r>
            <a:r>
              <a:rPr lang="uk-UA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спілкування</a:t>
            </a:r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/>
            <a:r>
              <a:rPr lang="uk-UA" sz="20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прес-конференція, аукціон, дискусія, діалог, панорама, телеміст, усний </a:t>
            </a:r>
            <a:r>
              <a:rPr lang="uk-UA" sz="20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журнал</a:t>
            </a:r>
            <a:endParaRPr lang="uk-UA" sz="20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Блок-схема: ручной ввод 23"/>
          <p:cNvSpPr/>
          <p:nvPr/>
        </p:nvSpPr>
        <p:spPr>
          <a:xfrm>
            <a:off x="3092521" y="3645024"/>
            <a:ext cx="5677913" cy="750982"/>
          </a:xfrm>
          <a:prstGeom prst="flowChartManualInput">
            <a:avLst/>
          </a:prstGeom>
          <a:gradFill flip="none" rotWithShape="1">
            <a:gsLst>
              <a:gs pos="0">
                <a:schemeClr val="accent1">
                  <a:tint val="79000"/>
                  <a:satMod val="180000"/>
                </a:schemeClr>
              </a:gs>
              <a:gs pos="65000">
                <a:schemeClr val="accent1">
                  <a:tint val="52000"/>
                  <a:satMod val="250000"/>
                </a:schemeClr>
              </a:gs>
              <a:gs pos="100000">
                <a:schemeClr val="accent1">
                  <a:tint val="29000"/>
                  <a:satMod val="30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Уроки-фантазії</a:t>
            </a:r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uk-UA" sz="20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урок-казка, </a:t>
            </a:r>
            <a:r>
              <a:rPr lang="uk-UA" sz="20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урок-сюрприз</a:t>
            </a:r>
            <a:endParaRPr lang="uk-UA" sz="20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Блок-схема: ручной ввод 24"/>
          <p:cNvSpPr/>
          <p:nvPr/>
        </p:nvSpPr>
        <p:spPr>
          <a:xfrm>
            <a:off x="3092521" y="4509120"/>
            <a:ext cx="5688455" cy="900100"/>
          </a:xfrm>
          <a:prstGeom prst="flowChartManualInput">
            <a:avLst/>
          </a:prstGeom>
          <a:gradFill flip="none" rotWithShape="1">
            <a:gsLst>
              <a:gs pos="0">
                <a:schemeClr val="accent1">
                  <a:tint val="79000"/>
                  <a:satMod val="180000"/>
                </a:schemeClr>
              </a:gs>
              <a:gs pos="65000">
                <a:schemeClr val="accent1">
                  <a:tint val="52000"/>
                  <a:satMod val="250000"/>
                </a:schemeClr>
              </a:gs>
              <a:gs pos="100000">
                <a:schemeClr val="accent1">
                  <a:tint val="29000"/>
                  <a:satMod val="30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Уроки-імітації </a:t>
            </a:r>
            <a:r>
              <a:rPr lang="uk-UA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діяльності установ і організацій</a:t>
            </a:r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uk-UA" sz="20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суд</a:t>
            </a:r>
            <a:r>
              <a:rPr lang="uk-UA" sz="20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учена рада та ін</a:t>
            </a:r>
            <a:r>
              <a:rPr lang="uk-UA" sz="20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sz="20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74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7225" y="188640"/>
            <a:ext cx="742155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uk-UA" sz="2200" b="1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СКЛАДОВІ  УРОКУ-ДОСЛІДЖЕННЯ</a:t>
            </a:r>
            <a:endParaRPr lang="uk-UA" sz="2200" b="1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8984" y="1124744"/>
            <a:ext cx="2232247" cy="1152128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libri" pitchFamily="34" charset="0"/>
              </a:rPr>
              <a:t>ПРОБЛЕМИ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04632" y="1243608"/>
            <a:ext cx="5492622" cy="914400"/>
          </a:xfrm>
          <a:prstGeom prst="roundRect">
            <a:avLst/>
          </a:prstGeom>
          <a:solidFill>
            <a:srgbClr val="B3CCFF"/>
          </a:soli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</a:rPr>
              <a:t>визначення та формулювання проблем у процесі аналізу тексту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386" y="2395736"/>
            <a:ext cx="2232246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libri" pitchFamily="34" charset="0"/>
              </a:rPr>
              <a:t>ГІПОТЕЗИ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795" y="3753537"/>
            <a:ext cx="2220436" cy="1152128"/>
          </a:xfrm>
          <a:prstGeom prst="round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libri" pitchFamily="34" charset="0"/>
              </a:rPr>
              <a:t>АРГУМЕНТИ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33854" y="5271195"/>
            <a:ext cx="5462688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застосування на практиці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14106" y="3872401"/>
            <a:ext cx="5472607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підтвердження гіпотез прикладами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8683" y="5157192"/>
            <a:ext cx="2192548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alibri" pitchFamily="34" charset="0"/>
              </a:rPr>
              <a:t>ВИСНОВКИ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6173" y="2481209"/>
            <a:ext cx="5472607" cy="914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chemeClr val="tx1"/>
                </a:solidFill>
                <a:latin typeface="Calibri" pitchFamily="34" charset="0"/>
              </a:rPr>
              <a:t>озвучення гіпотез, відкидання хибних думок</a:t>
            </a:r>
            <a:endParaRPr lang="uk-UA" sz="2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1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0"/>
            <a:ext cx="7200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3105834"/>
            <a:ext cx="914400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5130094" y="146603"/>
            <a:ext cx="382067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мотивований до набуття знань і вмінь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оволодіває провідними прийомами навчальної діяльності</a:t>
            </a:r>
            <a:endParaRPr lang="uk-UA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103094"/>
            <a:ext cx="256565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забезпечує впровадження Держстандарту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створює освітню програму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4208" y="4077884"/>
            <a:ext cx="25245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розуміють логіку </a:t>
            </a:r>
          </a:p>
          <a:p>
            <a:pPr>
              <a:lnSpc>
                <a:spcPts val="2000"/>
              </a:lnSpc>
            </a:pP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організації освітнього</a:t>
            </a:r>
          </a:p>
          <a:p>
            <a:pPr>
              <a:lnSpc>
                <a:spcPts val="2000"/>
              </a:lnSpc>
            </a:pP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процесу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сприяють розвитку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компетентностей</a:t>
            </a:r>
            <a:endParaRPr lang="uk-UA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000"/>
              </a:lnSpc>
            </a:pP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своїх дітей</a:t>
            </a:r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34" y="1281771"/>
            <a:ext cx="1126975" cy="141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ÑÑÐµÐ½Ñ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91" y="1264858"/>
            <a:ext cx="1114745" cy="14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 ÐµÐ·ÑÐ»ÑÑÐ°Ñ Ð¿Ð¾ÑÑÐºÑ Ð·Ð¾Ð±ÑÐ°Ð¶ÐµÐ½Ñ Ð·Ð° Ð·Ð°Ð¿Ð¸ÑÐ¾Ð¼ &quot;ÑÐºÐ¾Ð»Ð°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6" t="7049" r="8705" b="11728"/>
          <a:stretch/>
        </p:blipFill>
        <p:spPr bwMode="auto">
          <a:xfrm>
            <a:off x="2730462" y="4152275"/>
            <a:ext cx="1441646" cy="112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79" y="4152275"/>
            <a:ext cx="1338751" cy="11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71884" y="2703275"/>
            <a:ext cx="114007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учитель</a:t>
            </a:r>
            <a:endParaRPr lang="uk-UA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8615" y="2703275"/>
            <a:ext cx="1104827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учень</a:t>
            </a:r>
            <a:endParaRPr lang="uk-UA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0462" y="3752165"/>
            <a:ext cx="1467847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школа</a:t>
            </a:r>
            <a:endParaRPr lang="uk-UA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929" y="3752165"/>
            <a:ext cx="133875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батьки</a:t>
            </a:r>
            <a:endParaRPr lang="uk-UA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4755" y="3105834"/>
            <a:ext cx="1414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+mj-lt"/>
              </a:rPr>
              <a:t>УРОК</a:t>
            </a:r>
            <a:endParaRPr lang="uk-UA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5652690"/>
            <a:ext cx="382067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бачать </a:t>
            </a:r>
            <a:r>
              <a:rPr lang="uk-UA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можливості</a:t>
            </a:r>
          </a:p>
          <a:p>
            <a:pPr>
              <a:lnSpc>
                <a:spcPts val="2000"/>
              </a:lnSpc>
            </a:pPr>
            <a:r>
              <a:rPr lang="uk-UA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своєї участі в освітньому </a:t>
            </a: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процесі</a:t>
            </a:r>
            <a:endParaRPr lang="uk-UA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5382617"/>
            <a:ext cx="382067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створює </a:t>
            </a: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належне освітнє </a:t>
            </a:r>
            <a:r>
              <a:rPr lang="uk-UA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середовище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6174" y="1221721"/>
            <a:ext cx="28125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бере активну участь у навчальному процесі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вільний у висловленні думок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відповідальний за власні рішення і вчинки</a:t>
            </a:r>
            <a:endParaRPr lang="uk-UA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303" y="146073"/>
            <a:ext cx="381642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створює власну освітню програму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створює освітнє середовище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володіє інноваційними методиками і </a:t>
            </a: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технологіями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працює</a:t>
            </a: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на засадах </a:t>
            </a:r>
          </a:p>
          <a:p>
            <a:pPr>
              <a:lnSpc>
                <a:spcPts val="2000"/>
              </a:lnSpc>
            </a:pPr>
            <a:r>
              <a:rPr lang="uk-UA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педагогіки </a:t>
            </a: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партнерства</a:t>
            </a:r>
          </a:p>
          <a:p>
            <a:pPr marL="285750" indent="-285750">
              <a:lnSpc>
                <a:spcPts val="2000"/>
              </a:lnSpc>
              <a:buFont typeface="Wingdings" pitchFamily="2" charset="2"/>
              <a:buChar char="§"/>
            </a:pPr>
            <a:r>
              <a:rPr lang="uk-UA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є агентом змін</a:t>
            </a:r>
            <a:endParaRPr lang="uk-UA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0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Ð ÐµÐ·ÑÐ»ÑÑÐ°Ñ Ð¿Ð¾ÑÑÐºÑ Ð·Ð¾Ð±ÑÐ°Ð¶ÐµÐ½Ñ Ð·Ð° Ð·Ð°Ð¿Ð¸ÑÐ¾Ð¼ &quot;Ð»ÑÑÐ¾Ð²Ð° Ð¿ÑÑÐ½Ñ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7" t="12912" r="17240" b="16641"/>
          <a:stretch/>
        </p:blipFill>
        <p:spPr bwMode="auto">
          <a:xfrm>
            <a:off x="539552" y="1628800"/>
            <a:ext cx="244827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490" y="652191"/>
            <a:ext cx="8480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Тема.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Проблематика драми-феєрії Лесі Українки "Лісова пісня".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1628799"/>
            <a:ext cx="576064" cy="34563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Л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Е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</a:t>
            </a:r>
            <a:endParaRPr lang="uk-UA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196753"/>
            <a:ext cx="3384376" cy="864096"/>
          </a:xfrm>
          <a:prstGeom prst="rect">
            <a:avLst/>
          </a:prstGeom>
          <a:solidFill>
            <a:srgbClr val="AFDB5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ЛЮДИНА І ВОЛЯ</a:t>
            </a:r>
          </a:p>
          <a:p>
            <a:pPr algn="ctr"/>
            <a:r>
              <a:rPr lang="uk-UA" sz="1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("Ну, як-таки, щоб воля та пропала? / Се так колись і вітер пропаде!")</a:t>
            </a:r>
            <a:endParaRPr lang="uk-UA" sz="1400" i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204864"/>
            <a:ext cx="3384376" cy="864096"/>
          </a:xfrm>
          <a:prstGeom prst="rect">
            <a:avLst/>
          </a:prstGeom>
          <a:solidFill>
            <a:srgbClr val="AFDB5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ЛЮДИНА І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ПРИРОДА</a:t>
            </a:r>
          </a:p>
          <a:p>
            <a:r>
              <a:rPr lang="uk-UA" sz="1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("Що лісове, то не погане, сестро, –</a:t>
            </a:r>
          </a:p>
          <a:p>
            <a:r>
              <a:rPr lang="uk-UA" sz="1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усякі скарби з лісу йдуть")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86778" y="3212976"/>
            <a:ext cx="3357630" cy="576064"/>
          </a:xfrm>
          <a:prstGeom prst="rect">
            <a:avLst/>
          </a:prstGeom>
          <a:solidFill>
            <a:srgbClr val="AFDB5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ЛЮДИНА І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МИСТЕЦТВО</a:t>
            </a:r>
          </a:p>
          <a:p>
            <a:pPr algn="ctr"/>
            <a:r>
              <a:rPr lang="uk-UA" sz="1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("Як солодко грає, / як глибоко крає")</a:t>
            </a:r>
            <a:endParaRPr lang="uk-UA" sz="1400" i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5816" y="4815584"/>
            <a:ext cx="3368592" cy="773655"/>
          </a:xfrm>
          <a:prstGeom prst="rect">
            <a:avLst/>
          </a:prstGeom>
          <a:solidFill>
            <a:srgbClr val="AFDB5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ПРОБЛЕМА 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КОХАННЯ</a:t>
            </a:r>
          </a:p>
          <a:p>
            <a:pPr algn="ctr"/>
            <a:r>
              <a:rPr lang="uk-UA" sz="1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("Чи ж то ганьба, / що маю серце не скупе, що скарбів / воно своїх не криє"?)</a:t>
            </a:r>
            <a:endParaRPr lang="uk-UA" sz="1400" i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86778" y="3933056"/>
            <a:ext cx="3357630" cy="729297"/>
          </a:xfrm>
          <a:prstGeom prst="rect">
            <a:avLst/>
          </a:prstGeom>
          <a:solidFill>
            <a:srgbClr val="AFDB5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ЛЮДИНА І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СУСПІЛЬСТВО</a:t>
            </a:r>
          </a:p>
          <a:p>
            <a:pPr algn="ctr"/>
            <a:r>
              <a:rPr lang="uk-UA" sz="1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("Все грай та грай, а ти, робото, стій")</a:t>
            </a:r>
            <a:endParaRPr lang="uk-UA" sz="1400" i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475397" y="1916832"/>
            <a:ext cx="16195" cy="328557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84339" y="1916832"/>
            <a:ext cx="368441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512403" y="2684914"/>
            <a:ext cx="368441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216050" y="3487375"/>
            <a:ext cx="668885" cy="1097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07375" y="4294878"/>
            <a:ext cx="368441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475397" y="5189142"/>
            <a:ext cx="368441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9512" y="5661248"/>
            <a:ext cx="848112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Проблемне запитання.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 розмові з Килиною Лукаш каже: </a:t>
            </a:r>
          </a:p>
          <a:p>
            <a:pPr>
              <a:lnSpc>
                <a:spcPts val="2600"/>
              </a:lnSpc>
            </a:pPr>
            <a:r>
              <a:rPr lang="uk-UA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"Я, жінко, бачу те, що ти не бачиш... / Тепер я мудрий став..."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Що зрозумів Лукаш?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97225" y="188640"/>
            <a:ext cx="742155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uk-UA" sz="2200" b="1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УРОК-ДОСЛІДЖЕННЯ</a:t>
            </a:r>
            <a:endParaRPr lang="uk-UA" sz="2200" b="1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69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28908" y="595536"/>
            <a:ext cx="617534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Типи  уроків НУШ </a:t>
            </a:r>
            <a:r>
              <a:rPr lang="uk-UA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(початкова школа)</a:t>
            </a:r>
          </a:p>
          <a:p>
            <a:pPr algn="ctr"/>
            <a:r>
              <a:rPr lang="uk-UA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наказ МОНУ № 408 від 20.04.2018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25002" y="2191943"/>
            <a:ext cx="6163422" cy="6623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Урок формування </a:t>
            </a:r>
            <a:r>
              <a:rPr lang="uk-UA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компетентностей</a:t>
            </a:r>
            <a:endParaRPr lang="uk-UA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45461" y="3068960"/>
            <a:ext cx="6142963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Урок розвитку </a:t>
            </a:r>
            <a:r>
              <a:rPr lang="uk-UA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компетентностей</a:t>
            </a:r>
            <a:endParaRPr lang="uk-UA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44055" y="5589240"/>
            <a:ext cx="6144369" cy="6377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Комбінований урок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5521" y="3933056"/>
            <a:ext cx="6152903" cy="70890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Урок перевірки та/або оцінювання досягнення </a:t>
            </a:r>
            <a:r>
              <a:rPr lang="uk-UA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компетентностей</a:t>
            </a:r>
            <a:endParaRPr lang="uk-UA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9965" y="4797152"/>
            <a:ext cx="6148459" cy="6273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Урок корекції основних </a:t>
            </a:r>
            <a:r>
              <a:rPr lang="uk-UA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компетентностей</a:t>
            </a:r>
            <a:endParaRPr lang="uk-UA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31641" y="1509936"/>
            <a:ext cx="0" cy="448597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4" idx="1"/>
          </p:cNvCxnSpPr>
          <p:nvPr/>
        </p:nvCxnSpPr>
        <p:spPr>
          <a:xfrm flipV="1">
            <a:off x="1352099" y="2523129"/>
            <a:ext cx="872903" cy="306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31640" y="3392996"/>
            <a:ext cx="89336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352099" y="4287509"/>
            <a:ext cx="89336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52099" y="5134544"/>
            <a:ext cx="89336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31640" y="5995906"/>
            <a:ext cx="89336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98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9512" y="1412775"/>
            <a:ext cx="1584176" cy="1944216"/>
            <a:chOff x="0" y="3163"/>
            <a:chExt cx="1038004" cy="1482862"/>
          </a:xfrm>
          <a:scene3d>
            <a:camera prst="orthographicFront"/>
            <a:lightRig rig="flat" dir="t"/>
          </a:scene3d>
        </p:grpSpPr>
        <p:sp>
          <p:nvSpPr>
            <p:cNvPr id="4" name="Нашивка 3"/>
            <p:cNvSpPr/>
            <p:nvPr/>
          </p:nvSpPr>
          <p:spPr>
            <a:xfrm rot="5400000">
              <a:off x="-222429" y="225592"/>
              <a:ext cx="1482862" cy="1038004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Нашивка 4"/>
            <p:cNvSpPr/>
            <p:nvPr/>
          </p:nvSpPr>
          <p:spPr>
            <a:xfrm>
              <a:off x="0" y="607292"/>
              <a:ext cx="1038004" cy="4448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latin typeface="Calibri" pitchFamily="34" charset="0"/>
                  <a:cs typeface="Calibri" pitchFamily="34" charset="0"/>
                </a:rPr>
                <a:t>підготовчий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latin typeface="Calibri" pitchFamily="34" charset="0"/>
                  <a:cs typeface="Calibri" pitchFamily="34" charset="0"/>
                </a:rPr>
                <a:t>етап</a:t>
              </a:r>
              <a:endParaRPr lang="uk-UA" sz="2000" b="1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31640" y="260648"/>
            <a:ext cx="669674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>
            <a:defPPr>
              <a:defRPr lang="ru-RU"/>
            </a:defPPr>
            <a:lvl1pPr algn="ctr">
              <a:defRPr sz="2200" b="1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СТРУКТУРА  КОМПЕТЕНТНІСНО  УРОКУ</a:t>
            </a:r>
          </a:p>
          <a:p>
            <a:r>
              <a:rPr lang="uk-UA" b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(за О.</a:t>
            </a:r>
            <a:r>
              <a:rPr lang="uk-UA" b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Пометун</a:t>
            </a:r>
            <a:r>
              <a:rPr lang="uk-UA" b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835696" y="1420516"/>
            <a:ext cx="6810867" cy="1144388"/>
            <a:chOff x="1038004" y="3164"/>
            <a:chExt cx="6810867" cy="964367"/>
          </a:xfrm>
          <a:scene3d>
            <a:camera prst="orthographicFront"/>
            <a:lightRig rig="flat" dir="t"/>
          </a:scene3d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 rot="5400000">
              <a:off x="3961254" y="-2920086"/>
              <a:ext cx="964367" cy="6810867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1038005" y="50240"/>
              <a:ext cx="6763790" cy="8702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ts val="25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400" kern="120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актуалізація опорних знань, суб'єктного досвіду</a:t>
              </a:r>
            </a:p>
            <a:p>
              <a:pPr marL="228600" lvl="1" indent="-228600" algn="l" defTabSz="1066800">
                <a:lnSpc>
                  <a:spcPts val="25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40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мотивація, повідомлення теми, формулювання очікуваних результатів </a:t>
              </a:r>
              <a:r>
                <a:rPr lang="uk-UA" sz="2400" kern="120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 </a:t>
              </a:r>
              <a:r>
                <a:rPr lang="uk-UA" sz="2400" kern="120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(до 10 % часу)</a:t>
              </a:r>
              <a:endParaRPr lang="uk-UA" sz="2400" kern="1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9512" y="2996952"/>
            <a:ext cx="1584176" cy="1944216"/>
            <a:chOff x="0" y="3163"/>
            <a:chExt cx="1038004" cy="1482862"/>
          </a:xfrm>
          <a:scene3d>
            <a:camera prst="orthographicFront"/>
            <a:lightRig rig="flat" dir="t"/>
          </a:scene3d>
        </p:grpSpPr>
        <p:sp>
          <p:nvSpPr>
            <p:cNvPr id="11" name="Нашивка 10"/>
            <p:cNvSpPr/>
            <p:nvPr/>
          </p:nvSpPr>
          <p:spPr>
            <a:xfrm rot="5400000">
              <a:off x="-222429" y="225592"/>
              <a:ext cx="1482862" cy="1038004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Нашивка 4"/>
            <p:cNvSpPr/>
            <p:nvPr/>
          </p:nvSpPr>
          <p:spPr>
            <a:xfrm>
              <a:off x="0" y="607292"/>
              <a:ext cx="1038004" cy="4448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 smtClean="0">
                  <a:latin typeface="Calibri" pitchFamily="34" charset="0"/>
                  <a:cs typeface="Calibri" pitchFamily="34" charset="0"/>
                </a:rPr>
                <a:t>основн</a:t>
              </a:r>
              <a:r>
                <a:rPr lang="uk-UA" sz="2000" b="1" kern="1200" dirty="0" smtClean="0">
                  <a:latin typeface="Calibri" pitchFamily="34" charset="0"/>
                  <a:cs typeface="Calibri" pitchFamily="34" charset="0"/>
                </a:rPr>
                <a:t>ий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latin typeface="Calibri" pitchFamily="34" charset="0"/>
                  <a:cs typeface="Calibri" pitchFamily="34" charset="0"/>
                </a:rPr>
                <a:t>етап</a:t>
              </a:r>
              <a:endParaRPr lang="uk-UA" sz="2000" b="1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863940" y="2999689"/>
            <a:ext cx="6810867" cy="1144388"/>
            <a:chOff x="1038004" y="3164"/>
            <a:chExt cx="6810867" cy="964367"/>
          </a:xfrm>
          <a:scene3d>
            <a:camera prst="orthographicFront"/>
            <a:lightRig rig="flat" dir="t"/>
          </a:scene3d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5400000">
              <a:off x="3961254" y="-2920086"/>
              <a:ext cx="964367" cy="6810867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1038005" y="50240"/>
              <a:ext cx="6763790" cy="8702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ts val="25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40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опрацювання матеріалу: конструювання </a:t>
              </a:r>
              <a:r>
                <a:rPr lang="uk-UA" sz="240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учнями знань, умінь, ставлень і смислів </a:t>
              </a:r>
              <a:r>
                <a:rPr lang="uk-UA" sz="24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(до 75 % </a:t>
              </a:r>
              <a:r>
                <a:rPr lang="uk-UA" sz="240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часу)</a:t>
              </a:r>
              <a:endParaRPr lang="uk-UA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79513" y="4605059"/>
            <a:ext cx="1584176" cy="1944216"/>
            <a:chOff x="0" y="3163"/>
            <a:chExt cx="1038004" cy="1482862"/>
          </a:xfrm>
          <a:scene3d>
            <a:camera prst="orthographicFront"/>
            <a:lightRig rig="flat" dir="t"/>
          </a:scene3d>
        </p:grpSpPr>
        <p:sp>
          <p:nvSpPr>
            <p:cNvPr id="17" name="Нашивка 16"/>
            <p:cNvSpPr/>
            <p:nvPr/>
          </p:nvSpPr>
          <p:spPr>
            <a:xfrm rot="5400000">
              <a:off x="-222429" y="225592"/>
              <a:ext cx="1482862" cy="1038004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0" y="607292"/>
              <a:ext cx="1038004" cy="4448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dirty="0" smtClean="0">
                  <a:latin typeface="Calibri" pitchFamily="34" charset="0"/>
                  <a:cs typeface="Calibri" pitchFamily="34" charset="0"/>
                </a:rPr>
                <a:t>завершальн</a:t>
              </a:r>
              <a:r>
                <a:rPr lang="uk-UA" sz="1900" b="1" kern="1200" dirty="0" smtClean="0">
                  <a:latin typeface="Calibri" pitchFamily="34" charset="0"/>
                  <a:cs typeface="Calibri" pitchFamily="34" charset="0"/>
                </a:rPr>
                <a:t>ий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latin typeface="Calibri" pitchFamily="34" charset="0"/>
                  <a:cs typeface="Calibri" pitchFamily="34" charset="0"/>
                </a:rPr>
                <a:t>етап</a:t>
              </a:r>
              <a:endParaRPr lang="uk-UA" sz="2000" b="1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863940" y="4605058"/>
            <a:ext cx="6810867" cy="1144388"/>
            <a:chOff x="1038004" y="3164"/>
            <a:chExt cx="6810867" cy="964367"/>
          </a:xfrm>
          <a:scene3d>
            <a:camera prst="orthographicFront"/>
            <a:lightRig rig="flat" dir="t"/>
          </a:scene3d>
        </p:grpSpPr>
        <p:sp>
          <p:nvSpPr>
            <p:cNvPr id="20" name="Прямоугольник с двумя скругленными соседними углами 19"/>
            <p:cNvSpPr/>
            <p:nvPr/>
          </p:nvSpPr>
          <p:spPr>
            <a:xfrm rot="5400000">
              <a:off x="3961254" y="-2920086"/>
              <a:ext cx="964367" cy="6810867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1038005" y="50240"/>
              <a:ext cx="6763790" cy="8702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ts val="25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40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узагальнення засвоєного, контроль знань</a:t>
              </a:r>
            </a:p>
            <a:p>
              <a:pPr marL="228600" lvl="1" indent="-228600" algn="l" defTabSz="1066800">
                <a:lnSpc>
                  <a:spcPts val="25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40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рефлексія ходу роботи та результатів</a:t>
              </a:r>
            </a:p>
            <a:p>
              <a:pPr marL="228600" lvl="1" indent="-228600" algn="l" defTabSz="1066800">
                <a:lnSpc>
                  <a:spcPts val="25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40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підсумок, завдання додому  </a:t>
              </a:r>
              <a:r>
                <a:rPr lang="uk-UA" sz="240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(до 15 % часу)</a:t>
              </a:r>
              <a:endParaRPr lang="uk-UA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335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512" y="285908"/>
            <a:ext cx="834576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200" b="1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СТРУКТУРА  ОСОБИСТІСНО  ЗОРІЄНТОВАНОГО  УРОКУ</a:t>
            </a: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251520" y="1124745"/>
            <a:ext cx="2160240" cy="1368152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МОТИВАЦІЙНИЙ</a:t>
            </a:r>
          </a:p>
          <a:p>
            <a:pPr>
              <a:lnSpc>
                <a:spcPct val="150000"/>
              </a:lnSpc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ЕТАП</a:t>
            </a:r>
            <a:endParaRPr lang="uk-U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1124745"/>
            <a:ext cx="5701661" cy="13603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забезпечення емоційної готовності до уроку</a:t>
            </a:r>
          </a:p>
          <a:p>
            <a:pPr marL="228600" lvl="1" indent="-228600" defTabSz="1066800">
              <a:lnSpc>
                <a:spcPts val="22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актуалізація суб'єктного досвіду</a:t>
            </a:r>
          </a:p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актуалізація опорних знань</a:t>
            </a: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251520" y="2708921"/>
            <a:ext cx="2160240" cy="1152128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ЕТАП</a:t>
            </a:r>
          </a:p>
          <a:p>
            <a:pPr>
              <a:lnSpc>
                <a:spcPct val="150000"/>
              </a:lnSpc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ЦІЛЕВИЗНАЧЕННЯ</a:t>
            </a:r>
          </a:p>
          <a:p>
            <a:pPr>
              <a:lnSpc>
                <a:spcPct val="150000"/>
              </a:lnSpc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ТА ПЛАНУВАННЯ</a:t>
            </a:r>
            <a:endParaRPr lang="uk-U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71800" y="2709839"/>
            <a:ext cx="5701660" cy="11512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повідомлення теми уроку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визначення очікуваних результатів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формулювання особистісних цілей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258683" y="4149563"/>
            <a:ext cx="2153077" cy="1080119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ЕТАП</a:t>
            </a:r>
          </a:p>
          <a:p>
            <a:pPr>
              <a:lnSpc>
                <a:spcPts val="2200"/>
              </a:lnSpc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ОПРАЦЮВАННЯ МАТЕРІАЛУ</a:t>
            </a: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251520" y="5445224"/>
            <a:ext cx="2160240" cy="1080119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uk-UA" sz="1600" b="1" dirty="0">
                <a:latin typeface="Arial" pitchFamily="34" charset="0"/>
                <a:cs typeface="Arial" pitchFamily="34" charset="0"/>
              </a:rPr>
              <a:t>РЕФЛЕКСИВНО-</a:t>
            </a:r>
          </a:p>
          <a:p>
            <a:pPr>
              <a:lnSpc>
                <a:spcPts val="2200"/>
              </a:lnSpc>
            </a:pPr>
            <a:r>
              <a:rPr lang="uk-UA" sz="1600" b="1" dirty="0">
                <a:latin typeface="Arial" pitchFamily="34" charset="0"/>
                <a:cs typeface="Arial" pitchFamily="34" charset="0"/>
              </a:rPr>
              <a:t>ОЦІНЮВАЛЬНИЙ</a:t>
            </a:r>
          </a:p>
          <a:p>
            <a:pPr>
              <a:lnSpc>
                <a:spcPts val="2200"/>
              </a:lnSpc>
            </a:pPr>
            <a:r>
              <a:rPr lang="uk-UA" sz="1600" b="1" dirty="0">
                <a:latin typeface="Arial" pitchFamily="34" charset="0"/>
                <a:cs typeface="Arial" pitchFamily="34" charset="0"/>
              </a:rPr>
              <a:t>ЕТАП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771800" y="4149998"/>
            <a:ext cx="5713180" cy="10796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засвоєння теорії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виконання практичних завдань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71800" y="5445224"/>
            <a:ext cx="5745069" cy="10801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рефлексія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завдання додому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14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Ð ÐµÐ·ÑÐ»ÑÑÐ°Ñ Ð¿Ð¾ÑÑÐºÑ Ð·Ð¾Ð±ÑÐ°Ð¶ÐµÐ½Ñ Ð·Ð° Ð·Ð°Ð¿Ð¸ÑÐ¾Ð¼ &quot;ÑÐ½Ð½Ð¾Ð²Ð°ÑÑÑ Ð² Ð¾ÑÐ²ÑÑÑ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0"/>
          <a:stretch/>
        </p:blipFill>
        <p:spPr bwMode="auto">
          <a:xfrm>
            <a:off x="0" y="8861"/>
            <a:ext cx="9219343" cy="68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1640" y="5445224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ПІДГОТОВКА  УРОКУ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6336" y="0"/>
            <a:ext cx="1405159" cy="478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-1" y="1628799"/>
            <a:ext cx="1872208" cy="59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календарний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план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1" y="3543725"/>
            <a:ext cx="1513835" cy="59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конспект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уроку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96336" y="645206"/>
            <a:ext cx="1405160" cy="865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зразок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конспекту уроку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24328" y="1928490"/>
            <a:ext cx="1403648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аналіз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конспекту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уроку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6401" y="478507"/>
            <a:ext cx="1591005" cy="59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нормативна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база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34568" y="3244035"/>
            <a:ext cx="1666927" cy="76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технологічна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карта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уроку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 rot="5400000">
            <a:off x="141812" y="4588052"/>
            <a:ext cx="2128135" cy="24117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6224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6685" y="1700808"/>
            <a:ext cx="784887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19138"/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Календарне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та поурочне планування здійснюється вчителем у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довільній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формі, у тому числі з використанням друкованих чи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електронних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джерел тощо. </a:t>
            </a:r>
            <a:endParaRPr lang="uk-UA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 defTabSz="719138"/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Формат</a:t>
            </a:r>
            <a:r>
              <a:rPr lang="uk-UA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обсяг, структура, зміст та оформлення календарних планів та поурочних планів-конспектів є індивідуальною справою </a:t>
            </a:r>
            <a:r>
              <a:rPr lang="uk-UA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вчителя.</a:t>
            </a:r>
          </a:p>
          <a:p>
            <a:pPr algn="just" defTabSz="719138"/>
            <a:endParaRPr lang="uk-UA" sz="1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4" algn="just" defTabSz="719138"/>
            <a:r>
              <a:rPr lang="uk-UA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Лист </a:t>
            </a:r>
            <a:r>
              <a:rPr lang="uk-UA" sz="2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МОН № 1/9-630 від 05.12.2014 року "Про неухильне дотримання принципів гарантування свободи педагогічної</a:t>
            </a:r>
            <a:r>
              <a:rPr lang="uk-UA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діяльності вчителя</a:t>
            </a:r>
            <a:r>
              <a:rPr lang="uk-UA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"</a:t>
            </a:r>
            <a:endParaRPr lang="uk-UA" sz="24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ÑÐ½ÑÑÑÑÐºÑÑÑ Ð· Ð´ÑÐ»Ð¾Ð²Ð¾Ð´ÑÑÐ²Ð° Ñ Ð·Ð°ÐºÐ»Ð°Ð´Ð°Ñ Ð·Ð°Ð³Ð°Ð»ÑÐ½Ð¾Ñ ÑÐµÑÐµÐ´Ð½ÑÐ¾Ñ Ð¾ÑÐ²ÑÑÐ¸ 2018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7" y="188640"/>
            <a:ext cx="2161341" cy="118873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2929" y="5733256"/>
            <a:ext cx="648021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k-UA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 </a:t>
            </a:r>
            <a:r>
              <a:rPr lang="uk-UA" sz="2400" dirty="0">
                <a:solidFill>
                  <a:srgbClr val="C00000"/>
                </a:solidFill>
                <a:latin typeface="Comic Sans MS" pitchFamily="66" charset="0"/>
                <a:cs typeface="Calibri" pitchFamily="34" charset="0"/>
                <a:sym typeface="Wingdings"/>
              </a:rPr>
              <a:t>Міркуємо!</a:t>
            </a:r>
          </a:p>
          <a:p>
            <a:pPr algn="just">
              <a:spcBef>
                <a:spcPts val="600"/>
              </a:spcBef>
            </a:pPr>
            <a:r>
              <a:rPr lang="uk-UA" sz="2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Конспект уроку обов'язковий?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3808" y="278467"/>
            <a:ext cx="547902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200" b="1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ВИМОГИ  ДО  КАЛЕНДАРНОГО</a:t>
            </a:r>
          </a:p>
          <a:p>
            <a:r>
              <a:rPr lang="uk-UA" dirty="0"/>
              <a:t>ТА  ПОУРОЧНОГО  ПЛАНІВ</a:t>
            </a:r>
          </a:p>
        </p:txBody>
      </p:sp>
    </p:spTree>
    <p:extLst>
      <p:ext uri="{BB962C8B-B14F-4D97-AF65-F5344CB8AC3E}">
        <p14:creationId xmlns:p14="http://schemas.microsoft.com/office/powerpoint/2010/main" val="7626993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188640"/>
            <a:ext cx="604867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200" b="1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ЗРАЗОК  ПЛАНУ-КОНСПЕКТУ  УРОКУ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075" y="1988840"/>
            <a:ext cx="835292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3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Тема. </a:t>
            </a: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Практична риторика. </a:t>
            </a:r>
            <a:r>
              <a:rPr lang="uk-UA" sz="23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</a:t>
            </a: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елефонна розмова.</a:t>
            </a:r>
          </a:p>
          <a:p>
            <a:pPr marL="457200" indent="-457200" algn="just">
              <a:buAutoNum type="arabicPeriod"/>
            </a:pP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Читання діалогів (телефонних розмов) за особами (</a:t>
            </a:r>
            <a:r>
              <a:rPr lang="uk-UA" sz="23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впр</a:t>
            </a: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328).</a:t>
            </a:r>
          </a:p>
          <a:p>
            <a:pPr marL="457200" indent="-457200" algn="just">
              <a:buAutoNum type="arabicPeriod"/>
            </a:pP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Опрацювання теоретичного матеріалу (§ 45).</a:t>
            </a:r>
          </a:p>
          <a:p>
            <a:pPr marL="457200" indent="-457200" algn="just">
              <a:buAutoNum type="arabicPeriod"/>
            </a:pP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текстом. Ознайомлення з правилами ведення телефонної розмови (</a:t>
            </a:r>
            <a:r>
              <a:rPr lang="uk-UA" sz="23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впр</a:t>
            </a: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329).</a:t>
            </a:r>
          </a:p>
          <a:p>
            <a:pPr marL="457200" indent="-457200" algn="just">
              <a:buAutoNum type="arabicPeriod"/>
            </a:pP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Складання пам'ятки "Етикет телефонної розмови школяра" (робота в групах, </a:t>
            </a:r>
            <a:r>
              <a:rPr lang="uk-UA" sz="23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впр</a:t>
            </a: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330).</a:t>
            </a:r>
          </a:p>
          <a:p>
            <a:pPr marL="457200" indent="-457200" algn="just">
              <a:buAutoNum type="arabicPeriod"/>
            </a:pP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Складання діалогів-телефонних розмов відповідно до окреслених ситуацій спілкування (</a:t>
            </a:r>
            <a:r>
              <a:rPr lang="uk-UA" sz="23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впр</a:t>
            </a: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331).</a:t>
            </a:r>
          </a:p>
          <a:p>
            <a:pPr marL="457200" indent="-457200" algn="just">
              <a:buFontTx/>
              <a:buAutoNum type="arabicPeriod"/>
            </a:pP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Опрацювання теоретичного матеріалу </a:t>
            </a:r>
            <a:r>
              <a:rPr lang="uk-UA" sz="23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(§ 45).</a:t>
            </a:r>
          </a:p>
          <a:p>
            <a:pPr marL="457200" indent="-457200" algn="just">
              <a:buAutoNum type="arabicPeriod"/>
            </a:pP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Складання і розігрування діалогів-офіційних телефонних розмов відповідно до окреслених ситуацій спілкування (</a:t>
            </a:r>
            <a:r>
              <a:rPr lang="uk-UA" sz="23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впр</a:t>
            </a: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332).</a:t>
            </a:r>
            <a:endParaRPr lang="uk-UA" sz="23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091" y="624032"/>
            <a:ext cx="80648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3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 </a:t>
            </a:r>
            <a:r>
              <a:rPr lang="uk-UA" sz="2300" dirty="0">
                <a:solidFill>
                  <a:srgbClr val="C00000"/>
                </a:solidFill>
                <a:latin typeface="Comic Sans MS" pitchFamily="66" charset="0"/>
                <a:cs typeface="Calibri" pitchFamily="34" charset="0"/>
              </a:rPr>
              <a:t>Педагогічна</a:t>
            </a:r>
            <a:r>
              <a:rPr lang="uk-UA" sz="2300" dirty="0" smtClean="0">
                <a:solidFill>
                  <a:srgbClr val="C00000"/>
                </a:solidFill>
                <a:latin typeface="Comic Sans MS" pitchFamily="66" charset="0"/>
                <a:cs typeface="Calibri" pitchFamily="34" charset="0"/>
              </a:rPr>
              <a:t> </a:t>
            </a:r>
            <a:r>
              <a:rPr lang="uk-UA" sz="2300" dirty="0">
                <a:solidFill>
                  <a:srgbClr val="C00000"/>
                </a:solidFill>
                <a:latin typeface="Comic Sans MS" pitchFamily="66" charset="0"/>
                <a:cs typeface="Calibri" pitchFamily="34" charset="0"/>
              </a:rPr>
              <a:t>ситуація</a:t>
            </a:r>
            <a:r>
              <a:rPr lang="uk-UA" sz="2300" dirty="0" smtClean="0">
                <a:solidFill>
                  <a:srgbClr val="C00000"/>
                </a:solidFill>
                <a:latin typeface="Comic Sans MS" pitchFamily="66" charset="0"/>
                <a:cs typeface="Calibri" pitchFamily="34" charset="0"/>
              </a:rPr>
              <a:t>.</a:t>
            </a:r>
          </a:p>
          <a:p>
            <a:pPr algn="just"/>
            <a:r>
              <a:rPr lang="uk-UA" sz="23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Наскільки доцільним є такий конспект уроку української мови для 10 класу? </a:t>
            </a:r>
            <a:endParaRPr lang="uk-UA" sz="23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82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58457" y="188639"/>
            <a:ext cx="532859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200" b="1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АНАЛІЗ  КОНСПЕКТУ  УРОКУ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807095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Тема.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Практична риторика. Телефонна розмова.</a:t>
            </a:r>
          </a:p>
          <a:p>
            <a:endParaRPr lang="uk-UA" sz="1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Яка мета уроку?  Формування яких умінь як складників </a:t>
            </a:r>
            <a:r>
              <a:rPr lang="uk-UA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компетентностей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передбачається?</a:t>
            </a:r>
            <a:endParaRPr lang="uk-UA" sz="2400" i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Який тип уроку? Які структурні компоненти передбачені?  На якому етапі уроку і які компетентності (предметні і ключові) формуються? Які наскрізні лінії реалізуються?</a:t>
            </a:r>
          </a:p>
          <a:p>
            <a:pPr marL="457200" indent="-457200" algn="just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Яка форма опрацювання (не вивчення) теоретичного матеріалу?</a:t>
            </a:r>
          </a:p>
          <a:p>
            <a:pPr marL="457200" indent="-457200" algn="just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 організована самостійна навчально-пізнавальна діяльність учнів?</a:t>
            </a:r>
          </a:p>
          <a:p>
            <a:pPr marL="457200" indent="-457200" algn="just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 рефлексуються (і чи рефлексуються) результати та способи їх досягнення?</a:t>
            </a:r>
          </a:p>
          <a:p>
            <a:pPr marL="457200" indent="-457200" algn="just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Яким було оцінювання навчальних досягнень учнів?</a:t>
            </a:r>
          </a:p>
          <a:p>
            <a:pPr marL="457200" indent="-457200" algn="just"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диференційоване домашнє завдання?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1409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393" y="620688"/>
            <a:ext cx="835292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19138">
              <a:lnSpc>
                <a:spcPts val="2500"/>
              </a:lnSpc>
              <a:defRPr/>
            </a:pP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Формулюються </a:t>
            </a: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компетентнісному</a:t>
            </a: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вимірі й мають бути зорієнтованими на очікуваний результат: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88368" y="1988840"/>
            <a:ext cx="6160264" cy="12219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 меті уроку планує навчальний, розвивальний і ціннісний складники </a:t>
            </a: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компетентності; </a:t>
            </a:r>
          </a:p>
          <a:p>
            <a:r>
              <a:rPr lang="uk-UA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ключові слова</a:t>
            </a: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допомогти, сприяти, плекати</a:t>
            </a:r>
            <a:endParaRPr lang="uk-UA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3081" y="2186979"/>
            <a:ext cx="2088232" cy="769904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latin typeface="Calibri" pitchFamily="34" charset="0"/>
                <a:cs typeface="Calibri" pitchFamily="34" charset="0"/>
              </a:rPr>
              <a:t>УЧИТЕЛЬ</a:t>
            </a:r>
            <a:endParaRPr lang="uk-UA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88368" y="3501008"/>
            <a:ext cx="6195176" cy="12861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just" defTabSz="889000">
              <a:lnSpc>
                <a:spcPts val="2500"/>
              </a:lnSpc>
            </a:pP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 етапі </a:t>
            </a:r>
            <a:r>
              <a:rPr lang="uk-UA" sz="2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цілевизначення</a:t>
            </a: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і планування </a:t>
            </a: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ставлять цілі  і визначають завдання для їх реалізації</a:t>
            </a:r>
            <a:endParaRPr lang="uk-UA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48414" y="5085184"/>
            <a:ext cx="6156034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just">
              <a:lnSpc>
                <a:spcPts val="2500"/>
              </a:lnSpc>
            </a:pP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 етапі рефлексії аналізують процес і рівень досягнення поставлених мети і цілей</a:t>
            </a:r>
            <a:endParaRPr lang="uk-UA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8274" y="5337212"/>
            <a:ext cx="2085743" cy="72008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latin typeface="Calibri" pitchFamily="34" charset="0"/>
                <a:cs typeface="Calibri" pitchFamily="34" charset="0"/>
              </a:rPr>
              <a:t>СПІЛЬНО</a:t>
            </a:r>
            <a:endParaRPr lang="uk-UA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3903" y="3755240"/>
            <a:ext cx="2045180" cy="777661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latin typeface="Calibri" pitchFamily="34" charset="0"/>
                <a:cs typeface="Calibri" pitchFamily="34" charset="0"/>
              </a:rPr>
              <a:t> УЧНІ</a:t>
            </a:r>
            <a:endParaRPr lang="uk-UA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807" y="116632"/>
            <a:ext cx="734481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200" b="1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/>
              <a:t>УЗГОДЖЕННЯ  МЕТИ  </a:t>
            </a:r>
            <a:r>
              <a:rPr lang="uk-UA" dirty="0"/>
              <a:t>Й  </a:t>
            </a:r>
            <a:r>
              <a:rPr lang="uk-UA" dirty="0" smtClean="0"/>
              <a:t>ЦІЛЕЙ  </a:t>
            </a:r>
            <a:r>
              <a:rPr lang="uk-UA" dirty="0"/>
              <a:t>УРОКУ</a:t>
            </a:r>
          </a:p>
        </p:txBody>
      </p:sp>
    </p:spTree>
    <p:extLst>
      <p:ext uri="{BB962C8B-B14F-4D97-AF65-F5344CB8AC3E}">
        <p14:creationId xmlns:p14="http://schemas.microsoft.com/office/powerpoint/2010/main" val="37501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4444" y="166874"/>
            <a:ext cx="5616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ТЕХНОЛОГІЧНА  КАРТА  УРОКУ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910462"/>
              </p:ext>
            </p:extLst>
          </p:nvPr>
        </p:nvGraphicFramePr>
        <p:xfrm>
          <a:off x="251520" y="1496563"/>
          <a:ext cx="8352927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6120680"/>
                <a:gridCol w="1728191"/>
              </a:tblGrid>
              <a:tr h="370840">
                <a:tc>
                  <a:txBody>
                    <a:bodyPr/>
                    <a:lstStyle/>
                    <a:p>
                      <a:endParaRPr lang="uk-UA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Зміст роботи</a:t>
                      </a:r>
                      <a:endParaRPr kumimoji="0" lang="uk-UA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Види вмінь,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що формуються</a:t>
                      </a:r>
                      <a:endParaRPr kumimoji="0" lang="uk-UA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3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23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3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Забезпечення емоційного настрою </a:t>
                      </a:r>
                      <a:r>
                        <a:rPr lang="uk-UA" sz="23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("побажай</a:t>
                      </a:r>
                      <a:r>
                        <a:rPr lang="uk-UA" sz="23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мені успіху"</a:t>
                      </a:r>
                      <a:r>
                        <a:rPr lang="uk-UA" sz="23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).</a:t>
                      </a:r>
                      <a:endParaRPr lang="uk-UA" sz="23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мовні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(предметна компетентність)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3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uk-UA" sz="23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2300" b="1" i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Актуалізація</a:t>
                      </a:r>
                      <a:r>
                        <a:rPr lang="uk-UA" sz="2300" b="1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суб'єктного досвіду.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2300" i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Запитання: "Наскільки усвідомлено й часто ви користуєтеся складним реченням у мовленні?"</a:t>
                      </a:r>
                      <a:endParaRPr lang="uk-UA" sz="2300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3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uk-UA" sz="23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23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Актуалізація опорних знань</a:t>
                      </a:r>
                      <a:r>
                        <a:rPr lang="uk-UA" sz="23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("мозковий штурм").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23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─ Які є види речень за будовою?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23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─ Як з'ясувати – речення просте чи складне?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23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─ Які є види простого речення?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23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─ Чим просте речення відрізняється від складного?</a:t>
                      </a:r>
                      <a:endParaRPr lang="uk-UA" sz="23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25664" y="1068821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МОТИВАЦІЙНИЙ ЕТАП</a:t>
            </a:r>
            <a:endParaRPr lang="uk-UA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597761"/>
            <a:ext cx="5156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Тема. Складне речення, його ознаки.</a:t>
            </a:r>
            <a:endParaRPr lang="uk-UA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3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Ð ÐµÐ·ÑÐ»ÑÑÐ°Ñ Ð¿Ð¾ÑÑÐºÑ Ð·Ð¾Ð±ÑÐ°Ð¶ÐµÐ½Ñ Ð·Ð° Ð·Ð°Ð¿Ð¸ÑÐ¾Ð¼ &quot;ÑÐ½Ð½Ð¾Ð²Ð°ÑÑÑ Ð² Ð¾ÑÐ²ÑÑÑ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0"/>
          <a:stretch/>
        </p:blipFill>
        <p:spPr bwMode="auto">
          <a:xfrm>
            <a:off x="0" y="0"/>
            <a:ext cx="9219343" cy="68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96336" y="0"/>
            <a:ext cx="1405159" cy="478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78507"/>
            <a:ext cx="2016224" cy="59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що пропонується?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628800"/>
            <a:ext cx="1441827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що слід урахувати?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3645024"/>
            <a:ext cx="216024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що потрібно для успіху?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52320" y="1928490"/>
            <a:ext cx="1691679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світовий та вітчизняний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досвід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84368" y="618022"/>
            <a:ext cx="1259632" cy="59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 навчати?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34568" y="3064523"/>
            <a:ext cx="1413895" cy="76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освітні тренди 2019 року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>
            <a:off x="141812" y="4620130"/>
            <a:ext cx="2128135" cy="24117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1322432" y="5502844"/>
            <a:ext cx="741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150000"/>
              </a:lnSpc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СУЧАСНИЙ  УРОК І  ВИКЛИКИ  ЧАСУ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4005063"/>
            <a:ext cx="1728192" cy="59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навички ХХІ століття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Скругленная соединительная линия 2"/>
          <p:cNvCxnSpPr/>
          <p:nvPr/>
        </p:nvCxnSpPr>
        <p:spPr>
          <a:xfrm>
            <a:off x="4860032" y="3187824"/>
            <a:ext cx="914400" cy="817239"/>
          </a:xfrm>
          <a:prstGeom prst="curved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314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4444" y="166874"/>
            <a:ext cx="5616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ТЕХНОЛОГІЧНА  КАРТА  УРОКУ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497341"/>
              </p:ext>
            </p:extLst>
          </p:nvPr>
        </p:nvGraphicFramePr>
        <p:xfrm>
          <a:off x="251520" y="1196752"/>
          <a:ext cx="8352927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904656"/>
                <a:gridCol w="1944215"/>
              </a:tblGrid>
              <a:tr h="370840">
                <a:tc>
                  <a:txBody>
                    <a:bodyPr/>
                    <a:lstStyle/>
                    <a:p>
                      <a:endParaRPr lang="uk-UA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Зміст роботи</a:t>
                      </a:r>
                      <a:endParaRPr kumimoji="0" lang="uk-UA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Види вмінь,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що формуються</a:t>
                      </a:r>
                      <a:endParaRPr kumimoji="0" lang="uk-UA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Повідомлення теми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, запис у зошити.</a:t>
                      </a:r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організаційно-діяльнісні</a:t>
                      </a:r>
                      <a:r>
                        <a:rPr kumimoji="0" lang="uk-UA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: ставити цілі, планувати діяльність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(КК "уміння вчитися")</a:t>
                      </a:r>
                      <a:endParaRPr kumimoji="0" lang="uk-U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Очікувані результати:</a:t>
                      </a: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uk-UA" sz="2000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знаннєві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uk-UA" sz="200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знає види СР, розділові знаки</a:t>
                      </a: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kumimoji="0" lang="uk-UA" sz="2000" b="1" kern="12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діяльнісні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uk-UA" sz="200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розрізняє ПР і СР, розпізнає зв'язки, визначає види СР</a:t>
                      </a: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kumimoji="0" lang="uk-UA" sz="2000" b="1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ціннісні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uk-UA" sz="200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оцінює виражальні можливості СР</a:t>
                      </a:r>
                      <a:endParaRPr lang="uk-UA" sz="2000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Планування роботи:</a:t>
                      </a: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1) § 9 – 11 – самостійно – засвоєння теми</a:t>
                      </a: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2) </a:t>
                      </a:r>
                      <a:r>
                        <a:rPr lang="uk-UA" sz="20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впр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. 105 – усно – розрізнення СР з </a:t>
                      </a:r>
                      <a:r>
                        <a:rPr lang="uk-UA" sz="20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одно-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і двоскладними частинами</a:t>
                      </a: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3) </a:t>
                      </a:r>
                      <a:r>
                        <a:rPr lang="uk-UA" sz="20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впр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111 – усно – розрізнення СР сполучникових і безсполучникових</a:t>
                      </a: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4) </a:t>
                      </a:r>
                      <a:r>
                        <a:rPr lang="uk-UA" sz="2000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впр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. 120 – письмово – розрізнення СС (І вар.) і СП (2 вар.) речень</a:t>
                      </a: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5) розподільний диктант – письмово – контролююче </a:t>
                      </a:r>
                      <a:r>
                        <a:rPr lang="uk-UA" sz="2000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завд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Визначення особистісних цілей 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(учні).</a:t>
                      </a:r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15253" y="597761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ЕТАП ЦІЛЕВИЗНАЧЕННЯ І ПЛАНУВАННЯ</a:t>
            </a:r>
            <a:endParaRPr lang="uk-UA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9257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4444" y="166874"/>
            <a:ext cx="5616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ТЕХНОЛОГІЧНА  КАРТА  УРОКУ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85176"/>
              </p:ext>
            </p:extLst>
          </p:nvPr>
        </p:nvGraphicFramePr>
        <p:xfrm>
          <a:off x="251520" y="1196752"/>
          <a:ext cx="8352927" cy="537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976664"/>
                <a:gridCol w="1872207"/>
              </a:tblGrid>
              <a:tr h="370840">
                <a:tc>
                  <a:txBody>
                    <a:bodyPr/>
                    <a:lstStyle/>
                    <a:p>
                      <a:endParaRPr lang="uk-UA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Зміст роботи</a:t>
                      </a:r>
                      <a:endParaRPr kumimoji="0" lang="uk-UA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Види вмінь,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що формуються</a:t>
                      </a:r>
                      <a:endParaRPr kumimoji="0" lang="uk-UA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§ 9 – 11 – самостійно – засвоєння теми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мовні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(ПК: мовна)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§ 9 – 11 – усно: робота в парах: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uk-UA" sz="20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взаємозапитання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– перевірка рівня засвоєння теми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8361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Вправа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111 – усно – розрізнення складних речень сполучникових і безсполучникових.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26968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Вправа 120 – письмово – розрізнення складносурядних (І варіант) і складнопідрядних (2 варіант) речень та сурядних і підрядних сполучників.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5686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Вправа 122 – усно: робота в групах – практичне використання СР (дібрати2-3 прислів'я у формі СР, які б ви хотіли бачити на речах, одязі, </a:t>
                      </a:r>
                      <a:r>
                        <a:rPr lang="uk-UA" sz="2000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білбордах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мовленнєві</a:t>
                      </a:r>
                    </a:p>
                    <a:p>
                      <a:pPr algn="ctr"/>
                      <a:r>
                        <a:rPr kumimoji="0" lang="uk-UA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(ПК: мовленнєва)</a:t>
                      </a:r>
                      <a:endParaRPr kumimoji="0" lang="uk-UA" sz="200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Розподільний диктант – письмово – підсумкове завдання (записати в окремі рядки номери речень за їх видами – складносурядні, складнопідрядні, безсполучникові, прості).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НЛ-1</a:t>
                      </a:r>
                      <a:endParaRPr lang="uk-UA" sz="2000" dirty="0" smtClean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3306" y="597761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ЕТАП ОПРАЦЮВАННЯ  МАТЕРІАЛУ</a:t>
            </a:r>
            <a:endParaRPr lang="uk-UA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165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4444" y="166874"/>
            <a:ext cx="5616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ТЕХНОЛОГІЧНА  КАРТА  УРОКУ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373186"/>
              </p:ext>
            </p:extLst>
          </p:nvPr>
        </p:nvGraphicFramePr>
        <p:xfrm>
          <a:off x="251520" y="1196752"/>
          <a:ext cx="8352927" cy="541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904656"/>
                <a:gridCol w="1944215"/>
              </a:tblGrid>
              <a:tr h="370840">
                <a:tc>
                  <a:txBody>
                    <a:bodyPr/>
                    <a:lstStyle/>
                    <a:p>
                      <a:endParaRPr lang="uk-UA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Зміст роботи</a:t>
                      </a:r>
                      <a:endParaRPr kumimoji="0" lang="uk-UA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Види вмінь,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що формуються</a:t>
                      </a:r>
                      <a:endParaRPr kumimoji="0" lang="uk-UA" sz="17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20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Саморефлексія:</a:t>
                      </a:r>
                    </a:p>
                    <a:p>
                      <a:pPr lvl="0"/>
                      <a:r>
                        <a:rPr kumimoji="0" lang="uk-UA" sz="20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─ Чи досягнуті цілі?</a:t>
                      </a:r>
                    </a:p>
                    <a:p>
                      <a:pPr lvl="0"/>
                      <a:r>
                        <a:rPr kumimoji="0" lang="uk-UA" sz="20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─ Що сприяло (заважало)?</a:t>
                      </a:r>
                    </a:p>
                    <a:p>
                      <a:pPr lvl="0"/>
                      <a:r>
                        <a:rPr kumimoji="0" lang="uk-UA" sz="20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─ Що було найцікавішим на уроці?</a:t>
                      </a:r>
                    </a:p>
                    <a:p>
                      <a:pPr lvl="0"/>
                      <a:r>
                        <a:rPr kumimoji="0" lang="uk-UA" sz="20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─ Яке завдання було найскладнішим?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─ Чи задоволені результатами діяльності?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організаційно-діяльнісні</a:t>
                      </a:r>
                      <a:r>
                        <a:rPr kumimoji="0" lang="uk-UA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: рефлексія процесу та результатів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діяльності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(КК "уміння вчитися")</a:t>
                      </a:r>
                      <a:endParaRPr kumimoji="0" lang="uk-U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uk-UA" sz="20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Завдання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додому: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Обов'язкове: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а) для учнів, які підсумкове завдання виконали нижче третього рівня: повторити 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§ 9 – 11,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дібрати й записати по 1 прикладу складних речень різних видів;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б) для учнів, які підсумкове завдання виконали на третьому рівні: повторити 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§ 9 – 11.</a:t>
                      </a:r>
                      <a:endParaRPr lang="uk-UA" sz="2000" baseline="0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За бажанням: 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записати текст посту в мережі про те, що гроші можуть бути злом, використати 3-4 складні речення. </a:t>
                      </a:r>
                      <a:endParaRPr lang="uk-UA" sz="2000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3306" y="597761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РЕФЛЕКСИВНО-ОЦІНЮВАЛЬНИЙ  ЕТАП</a:t>
            </a:r>
            <a:endParaRPr lang="uk-UA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50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онкурси\Учитель року\2017-2018\Обласний етап\Ментальні карти\Заключний етап\DSC_03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9" t="5991" r="5168" b="5285"/>
          <a:stretch/>
        </p:blipFill>
        <p:spPr bwMode="auto">
          <a:xfrm>
            <a:off x="209445" y="547519"/>
            <a:ext cx="8343808" cy="59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6503" y="116632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/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РОЗРОБКА  УРОКУ</a:t>
            </a:r>
            <a:endParaRPr lang="uk-UA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382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43808" y="1863240"/>
            <a:ext cx="1512168" cy="1808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Складне речення, його ознаки</a:t>
            </a:r>
          </a:p>
          <a:p>
            <a:pPr algn="ctr"/>
            <a:r>
              <a:rPr lang="uk-UA" sz="2000" b="1" dirty="0" smtClean="0"/>
              <a:t>9 клас</a:t>
            </a:r>
            <a:endParaRPr lang="uk-UA" sz="20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1" t="26023" r="19724" b="66314"/>
          <a:stretch/>
        </p:blipFill>
        <p:spPr bwMode="auto">
          <a:xfrm>
            <a:off x="96404" y="2204864"/>
            <a:ext cx="1094395" cy="49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83" t="27763" r="18905" b="64497"/>
          <a:stretch/>
        </p:blipFill>
        <p:spPr bwMode="auto">
          <a:xfrm>
            <a:off x="80218" y="3125778"/>
            <a:ext cx="1366463" cy="50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3923928" y="619149"/>
            <a:ext cx="1279666" cy="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39208" y="218995"/>
            <a:ext cx="15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М</a:t>
            </a:r>
            <a:r>
              <a:rPr lang="uk-UA" b="1" dirty="0" smtClean="0">
                <a:solidFill>
                  <a:srgbClr val="002060"/>
                </a:solidFill>
              </a:rPr>
              <a:t>отивація</a:t>
            </a:r>
            <a:endParaRPr lang="uk-UA" b="1" dirty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923928" y="620688"/>
            <a:ext cx="0" cy="124255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347864" y="908720"/>
            <a:ext cx="0" cy="9545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79386" y="465485"/>
            <a:ext cx="86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Мета</a:t>
            </a:r>
            <a:endParaRPr lang="uk-UA" b="1" dirty="0">
              <a:solidFill>
                <a:srgbClr val="00206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851920" y="3647731"/>
            <a:ext cx="0" cy="133998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1291928" y="2607903"/>
            <a:ext cx="1510034" cy="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87788" y="2161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Обладнання</a:t>
            </a:r>
            <a:endParaRPr lang="uk-UA" b="1" dirty="0">
              <a:solidFill>
                <a:srgbClr val="002060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1605326" y="3428210"/>
            <a:ext cx="1278448" cy="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848148" y="2987918"/>
            <a:ext cx="86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Тип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1" y="6063099"/>
            <a:ext cx="505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Умовні позначки</a:t>
            </a:r>
          </a:p>
          <a:p>
            <a:r>
              <a:rPr lang="uk-UA" sz="1000" dirty="0" smtClean="0"/>
              <a:t>СР – складне речення	ОЗ – опорні знання	КК – ключова </a:t>
            </a:r>
            <a:r>
              <a:rPr lang="uk-UA" sz="1000" dirty="0" err="1" smtClean="0"/>
              <a:t>компет</a:t>
            </a:r>
            <a:r>
              <a:rPr lang="uk-UA" sz="1000" dirty="0" smtClean="0"/>
              <a:t>.</a:t>
            </a:r>
          </a:p>
          <a:p>
            <a:r>
              <a:rPr lang="uk-UA" sz="1000" dirty="0" smtClean="0"/>
              <a:t>ПР – просте речення	ЕН – емоційний настрій	НЛ – наскрізна лінія</a:t>
            </a:r>
          </a:p>
          <a:p>
            <a:r>
              <a:rPr lang="uk-UA" sz="1000" dirty="0" smtClean="0"/>
              <a:t>НМ – новий матеріал	СД – суб’єктний досвід:</a:t>
            </a:r>
            <a:endParaRPr lang="uk-UA" sz="10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831108" y="4962433"/>
            <a:ext cx="1100931" cy="1264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22109" r="38776" b="54304"/>
          <a:stretch/>
        </p:blipFill>
        <p:spPr bwMode="auto">
          <a:xfrm>
            <a:off x="0" y="0"/>
            <a:ext cx="2682370" cy="153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 flipH="1">
            <a:off x="2624505" y="921876"/>
            <a:ext cx="723359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94" t="41349" r="37943" b="30791"/>
          <a:stretch/>
        </p:blipFill>
        <p:spPr bwMode="auto">
          <a:xfrm>
            <a:off x="44015" y="3861048"/>
            <a:ext cx="3044994" cy="181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 rot="16200000">
            <a:off x="2499297" y="4067630"/>
            <a:ext cx="135029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uk-UA" sz="1600" b="1" dirty="0" smtClean="0">
                <a:solidFill>
                  <a:srgbClr val="002060"/>
                </a:solidFill>
              </a:rPr>
              <a:t>Рефлексія та</a:t>
            </a:r>
          </a:p>
          <a:p>
            <a:pPr algn="ctr">
              <a:lnSpc>
                <a:spcPts val="1500"/>
              </a:lnSpc>
            </a:pPr>
            <a:r>
              <a:rPr lang="uk-UA" sz="1600" b="1" dirty="0" smtClean="0">
                <a:solidFill>
                  <a:srgbClr val="002060"/>
                </a:solidFill>
              </a:rPr>
              <a:t>оцінювання</a:t>
            </a:r>
            <a:endParaRPr lang="uk-UA" sz="1600" b="1" dirty="0">
              <a:solidFill>
                <a:srgbClr val="00206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3111958" y="5085184"/>
            <a:ext cx="264578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376536" y="3673011"/>
            <a:ext cx="0" cy="141217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42" t="23495" r="7276" b="58809"/>
          <a:stretch/>
        </p:blipFill>
        <p:spPr bwMode="auto">
          <a:xfrm>
            <a:off x="5246931" y="12974"/>
            <a:ext cx="3688689" cy="115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82" t="23811" r="7022" b="38325"/>
          <a:stretch/>
        </p:blipFill>
        <p:spPr bwMode="auto">
          <a:xfrm>
            <a:off x="4746799" y="1394041"/>
            <a:ext cx="4356242" cy="24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761159" y="2606041"/>
            <a:ext cx="1467389" cy="68223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uk-UA" b="1" dirty="0" err="1" smtClean="0">
                <a:solidFill>
                  <a:srgbClr val="002060"/>
                </a:solidFill>
              </a:rPr>
              <a:t>Цілевизначення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і </a:t>
            </a:r>
            <a:r>
              <a:rPr lang="uk-UA" b="1" dirty="0" smtClean="0">
                <a:solidFill>
                  <a:srgbClr val="002060"/>
                </a:solidFill>
              </a:rPr>
              <a:t>планування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40" t="38837" r="12331" b="21549"/>
          <a:stretch/>
        </p:blipFill>
        <p:spPr bwMode="auto">
          <a:xfrm>
            <a:off x="5057648" y="4162889"/>
            <a:ext cx="4033807" cy="257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693258" y="5182727"/>
            <a:ext cx="1630233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uk-UA" b="1" dirty="0" smtClean="0">
                <a:solidFill>
                  <a:srgbClr val="002060"/>
                </a:solidFill>
              </a:rPr>
              <a:t>Опрацювання</a:t>
            </a:r>
          </a:p>
          <a:p>
            <a:pPr algn="ctr">
              <a:lnSpc>
                <a:spcPts val="1500"/>
              </a:lnSpc>
            </a:pPr>
            <a:r>
              <a:rPr lang="uk-UA" b="1" dirty="0" smtClean="0">
                <a:solidFill>
                  <a:srgbClr val="002060"/>
                </a:solidFill>
              </a:rPr>
              <a:t>матеріалу</a:t>
            </a:r>
            <a:endParaRPr lang="uk-UA" b="1" dirty="0">
              <a:solidFill>
                <a:srgbClr val="002060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4372470" y="2939262"/>
            <a:ext cx="388689" cy="789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746532" y="2204864"/>
            <a:ext cx="990962" cy="3200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8976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сохраненные данные 1"/>
          <p:cNvSpPr/>
          <p:nvPr/>
        </p:nvSpPr>
        <p:spPr>
          <a:xfrm>
            <a:off x="1093383" y="1031837"/>
            <a:ext cx="1678417" cy="937284"/>
          </a:xfrm>
          <a:prstGeom prst="flowChartOnlineStora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 smtClean="0"/>
          </a:p>
        </p:txBody>
      </p:sp>
      <p:sp>
        <p:nvSpPr>
          <p:cNvPr id="3" name="Блок-схема: сохраненные данные 2"/>
          <p:cNvSpPr/>
          <p:nvPr/>
        </p:nvSpPr>
        <p:spPr>
          <a:xfrm>
            <a:off x="899592" y="2269654"/>
            <a:ext cx="1944216" cy="1034064"/>
          </a:xfrm>
          <a:prstGeom prst="flowChartOnlineStora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 smtClean="0"/>
          </a:p>
        </p:txBody>
      </p:sp>
      <p:sp>
        <p:nvSpPr>
          <p:cNvPr id="4" name="Блок-схема: сохраненные данные 3"/>
          <p:cNvSpPr/>
          <p:nvPr/>
        </p:nvSpPr>
        <p:spPr>
          <a:xfrm>
            <a:off x="693049" y="3700691"/>
            <a:ext cx="2376264" cy="1319174"/>
          </a:xfrm>
          <a:prstGeom prst="flowChartOnlineStora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 smtClean="0"/>
          </a:p>
        </p:txBody>
      </p:sp>
      <p:sp>
        <p:nvSpPr>
          <p:cNvPr id="6" name="Блок-схема: сохраненные данные 5"/>
          <p:cNvSpPr/>
          <p:nvPr/>
        </p:nvSpPr>
        <p:spPr>
          <a:xfrm>
            <a:off x="6655985" y="1031837"/>
            <a:ext cx="1872208" cy="4075058"/>
          </a:xfrm>
          <a:prstGeom prst="flowChartOnlineStora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uk-UA" sz="1100" b="1" dirty="0" smtClean="0">
                <a:solidFill>
                  <a:srgbClr val="FFFF00"/>
                </a:solidFill>
              </a:rPr>
              <a:t>ЕТАП  РЕФЛЕКСІЇ ТА ОЦІНЮВАННЯ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5517232"/>
            <a:ext cx="78488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173421" y="5208231"/>
            <a:ext cx="1049204" cy="309757"/>
          </a:xfrm>
          <a:custGeom>
            <a:avLst/>
            <a:gdLst>
              <a:gd name="connsiteX0" fmla="*/ 1049204 w 1049204"/>
              <a:gd name="connsiteY0" fmla="*/ 298717 h 309757"/>
              <a:gd name="connsiteX1" fmla="*/ 833446 w 1049204"/>
              <a:gd name="connsiteY1" fmla="*/ 278169 h 309757"/>
              <a:gd name="connsiteX2" fmla="*/ 73159 w 1049204"/>
              <a:gd name="connsiteY2" fmla="*/ 31589 h 309757"/>
              <a:gd name="connsiteX3" fmla="*/ 73159 w 1049204"/>
              <a:gd name="connsiteY3" fmla="*/ 11041 h 30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204" h="309757">
                <a:moveTo>
                  <a:pt x="1049204" y="298717"/>
                </a:moveTo>
                <a:cubicBezTo>
                  <a:pt x="1022662" y="310703"/>
                  <a:pt x="996120" y="322690"/>
                  <a:pt x="833446" y="278169"/>
                </a:cubicBezTo>
                <a:cubicBezTo>
                  <a:pt x="670772" y="233648"/>
                  <a:pt x="199874" y="76110"/>
                  <a:pt x="73159" y="31589"/>
                </a:cubicBezTo>
                <a:cubicBezTo>
                  <a:pt x="-53556" y="-12932"/>
                  <a:pt x="9801" y="-946"/>
                  <a:pt x="73159" y="1104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8748464" y="5517232"/>
            <a:ext cx="288032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660232" y="6093296"/>
            <a:ext cx="20882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660232" y="6093296"/>
            <a:ext cx="0" cy="2160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660232" y="6309320"/>
            <a:ext cx="20882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728781" y="6309320"/>
            <a:ext cx="0" cy="2160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174661" y="5219272"/>
            <a:ext cx="1091407" cy="1207077"/>
          </a:xfrm>
          <a:custGeom>
            <a:avLst/>
            <a:gdLst>
              <a:gd name="connsiteX0" fmla="*/ 0 w 1091407"/>
              <a:gd name="connsiteY0" fmla="*/ 0 h 1207077"/>
              <a:gd name="connsiteX1" fmla="*/ 82193 w 1091407"/>
              <a:gd name="connsiteY1" fmla="*/ 287676 h 1207077"/>
              <a:gd name="connsiteX2" fmla="*/ 277402 w 1091407"/>
              <a:gd name="connsiteY2" fmla="*/ 523982 h 1207077"/>
              <a:gd name="connsiteX3" fmla="*/ 554804 w 1091407"/>
              <a:gd name="connsiteY3" fmla="*/ 934948 h 1207077"/>
              <a:gd name="connsiteX4" fmla="*/ 1037690 w 1091407"/>
              <a:gd name="connsiteY4" fmla="*/ 1171254 h 1207077"/>
              <a:gd name="connsiteX5" fmla="*/ 1058238 w 1091407"/>
              <a:gd name="connsiteY5" fmla="*/ 1202076 h 120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7" h="1207077">
                <a:moveTo>
                  <a:pt x="0" y="0"/>
                </a:moveTo>
                <a:cubicBezTo>
                  <a:pt x="17979" y="100173"/>
                  <a:pt x="35959" y="200346"/>
                  <a:pt x="82193" y="287676"/>
                </a:cubicBezTo>
                <a:cubicBezTo>
                  <a:pt x="128427" y="375006"/>
                  <a:pt x="198634" y="416103"/>
                  <a:pt x="277402" y="523982"/>
                </a:cubicBezTo>
                <a:cubicBezTo>
                  <a:pt x="356170" y="631861"/>
                  <a:pt x="428089" y="827069"/>
                  <a:pt x="554804" y="934948"/>
                </a:cubicBezTo>
                <a:cubicBezTo>
                  <a:pt x="681519" y="1042827"/>
                  <a:pt x="953784" y="1126733"/>
                  <a:pt x="1037690" y="1171254"/>
                </a:cubicBezTo>
                <a:cubicBezTo>
                  <a:pt x="1121596" y="1215775"/>
                  <a:pt x="1089917" y="1208925"/>
                  <a:pt x="1058238" y="1202076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929103" y="1933628"/>
            <a:ext cx="0" cy="3360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898086" y="3114638"/>
            <a:ext cx="14874" cy="5998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03648" y="5822810"/>
            <a:ext cx="4746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/>
                </a:solidFill>
              </a:rPr>
              <a:t>СПРОЩЕННЯ В ГРУПАХ ПРИГОЛОСНИХ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21981" y="5561200"/>
            <a:ext cx="1002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uk-UA" sz="1400" dirty="0" smtClean="0">
                <a:solidFill>
                  <a:srgbClr val="00B050"/>
                </a:solidFill>
              </a:rPr>
              <a:t>Нова</a:t>
            </a:r>
          </a:p>
          <a:p>
            <a:pPr>
              <a:lnSpc>
                <a:spcPts val="1200"/>
              </a:lnSpc>
            </a:pPr>
            <a:r>
              <a:rPr lang="uk-UA" sz="1400" dirty="0" smtClean="0">
                <a:solidFill>
                  <a:srgbClr val="00B050"/>
                </a:solidFill>
              </a:rPr>
              <a:t>Українська</a:t>
            </a:r>
          </a:p>
          <a:p>
            <a:pPr>
              <a:lnSpc>
                <a:spcPts val="1200"/>
              </a:lnSpc>
            </a:pPr>
            <a:r>
              <a:rPr lang="uk-UA" sz="1400" dirty="0">
                <a:solidFill>
                  <a:srgbClr val="00B050"/>
                </a:solidFill>
              </a:rPr>
              <a:t>Ш</a:t>
            </a:r>
            <a:r>
              <a:rPr lang="uk-UA" sz="1400" dirty="0" smtClean="0">
                <a:solidFill>
                  <a:srgbClr val="00B050"/>
                </a:solidFill>
              </a:rPr>
              <a:t>кола</a:t>
            </a:r>
            <a:endParaRPr lang="uk-UA" sz="1400" dirty="0">
              <a:solidFill>
                <a:srgbClr val="00B050"/>
              </a:solidFill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6200000">
            <a:off x="1620757" y="403053"/>
            <a:ext cx="433190" cy="4465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6200000">
            <a:off x="4126342" y="-94125"/>
            <a:ext cx="433191" cy="9001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6200000">
            <a:off x="7447246" y="404134"/>
            <a:ext cx="433191" cy="457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003586" y="3002412"/>
            <a:ext cx="0" cy="2160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593497" y="3016300"/>
            <a:ext cx="0" cy="1966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348913" y="1642158"/>
            <a:ext cx="0" cy="2160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003586" y="1633957"/>
            <a:ext cx="0" cy="2242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821981" y="1633957"/>
            <a:ext cx="15315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>
                <a:solidFill>
                  <a:schemeClr val="bg1"/>
                </a:solidFill>
              </a:rPr>
              <a:t>1. Результат – прийом </a:t>
            </a:r>
            <a:r>
              <a:rPr lang="uk-UA" sz="1100" dirty="0">
                <a:solidFill>
                  <a:schemeClr val="bg1"/>
                </a:solidFill>
              </a:rPr>
              <a:t>«підкорення </a:t>
            </a:r>
            <a:r>
              <a:rPr lang="uk-UA" sz="1100" dirty="0" smtClean="0">
                <a:solidFill>
                  <a:schemeClr val="bg1"/>
                </a:solidFill>
              </a:rPr>
              <a:t>верши -</a:t>
            </a:r>
            <a:r>
              <a:rPr lang="uk-UA" sz="1100" dirty="0" err="1" smtClean="0">
                <a:solidFill>
                  <a:schemeClr val="bg1"/>
                </a:solidFill>
              </a:rPr>
              <a:t>ни</a:t>
            </a:r>
            <a:r>
              <a:rPr lang="uk-UA" sz="1100" dirty="0">
                <a:solidFill>
                  <a:schemeClr val="bg1"/>
                </a:solidFill>
              </a:rPr>
              <a:t>» (переваги та недоліки маршруту).</a:t>
            </a:r>
          </a:p>
          <a:p>
            <a:r>
              <a:rPr lang="uk-UA" sz="1100" dirty="0" smtClean="0">
                <a:solidFill>
                  <a:schemeClr val="bg1"/>
                </a:solidFill>
              </a:rPr>
              <a:t>2. Оцінка – прийом «мушлі напам’ять» (від себе, від друга, від учителя).</a:t>
            </a:r>
          </a:p>
          <a:p>
            <a:r>
              <a:rPr lang="uk-UA" sz="1100" dirty="0" smtClean="0">
                <a:solidFill>
                  <a:schemeClr val="bg1"/>
                </a:solidFill>
              </a:rPr>
              <a:t>3. Завдання додому:</a:t>
            </a:r>
          </a:p>
          <a:p>
            <a:pPr lvl="0"/>
            <a:r>
              <a:rPr lang="uk-UA" sz="1100" dirty="0" smtClean="0">
                <a:solidFill>
                  <a:schemeClr val="bg1"/>
                </a:solidFill>
              </a:rPr>
              <a:t>створити </a:t>
            </a:r>
            <a:r>
              <a:rPr lang="uk-UA" sz="1100" dirty="0">
                <a:solidFill>
                  <a:schemeClr val="bg1"/>
                </a:solidFill>
              </a:rPr>
              <a:t>пост у </a:t>
            </a:r>
            <a:r>
              <a:rPr lang="uk-UA" sz="1100" dirty="0" err="1">
                <a:solidFill>
                  <a:schemeClr val="bg1"/>
                </a:solidFill>
              </a:rPr>
              <a:t>соцмережі</a:t>
            </a:r>
            <a:r>
              <a:rPr lang="uk-UA" sz="1100" dirty="0">
                <a:solidFill>
                  <a:schemeClr val="bg1"/>
                </a:solidFill>
              </a:rPr>
              <a:t> (</a:t>
            </a:r>
            <a:r>
              <a:rPr lang="uk-UA" sz="1100" dirty="0" err="1">
                <a:solidFill>
                  <a:schemeClr val="bg1"/>
                </a:solidFill>
              </a:rPr>
              <a:t>+фото</a:t>
            </a:r>
            <a:r>
              <a:rPr lang="uk-UA" sz="1100" dirty="0">
                <a:solidFill>
                  <a:schemeClr val="bg1"/>
                </a:solidFill>
              </a:rPr>
              <a:t>) «Місце, де я мрію відпочивати», використавши слова з вивченими </a:t>
            </a:r>
            <a:r>
              <a:rPr lang="uk-UA" sz="1100" dirty="0" smtClean="0">
                <a:solidFill>
                  <a:schemeClr val="bg1"/>
                </a:solidFill>
              </a:rPr>
              <a:t>орфограмами.</a:t>
            </a:r>
          </a:p>
          <a:p>
            <a:r>
              <a:rPr lang="uk-UA" sz="1100" dirty="0">
                <a:solidFill>
                  <a:srgbClr val="00FFFF"/>
                </a:solidFill>
              </a:rPr>
              <a:t>КК «уміння вчитися»</a:t>
            </a:r>
          </a:p>
          <a:p>
            <a:pPr lvl="0"/>
            <a:endParaRPr lang="uk-UA" sz="1100" dirty="0">
              <a:solidFill>
                <a:schemeClr val="bg1"/>
              </a:solidFill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780836" y="6460135"/>
            <a:ext cx="1402738" cy="228341"/>
          </a:xfrm>
          <a:custGeom>
            <a:avLst/>
            <a:gdLst>
              <a:gd name="connsiteX0" fmla="*/ 0 w 1402738"/>
              <a:gd name="connsiteY0" fmla="*/ 228341 h 228341"/>
              <a:gd name="connsiteX1" fmla="*/ 174661 w 1402738"/>
              <a:gd name="connsiteY1" fmla="*/ 74229 h 228341"/>
              <a:gd name="connsiteX2" fmla="*/ 297951 w 1402738"/>
              <a:gd name="connsiteY2" fmla="*/ 105052 h 228341"/>
              <a:gd name="connsiteX3" fmla="*/ 493160 w 1402738"/>
              <a:gd name="connsiteY3" fmla="*/ 156422 h 228341"/>
              <a:gd name="connsiteX4" fmla="*/ 739739 w 1402738"/>
              <a:gd name="connsiteY4" fmla="*/ 74229 h 228341"/>
              <a:gd name="connsiteX5" fmla="*/ 1006867 w 1402738"/>
              <a:gd name="connsiteY5" fmla="*/ 2310 h 228341"/>
              <a:gd name="connsiteX6" fmla="*/ 1171254 w 1402738"/>
              <a:gd name="connsiteY6" fmla="*/ 22858 h 228341"/>
              <a:gd name="connsiteX7" fmla="*/ 1202076 w 1402738"/>
              <a:gd name="connsiteY7" fmla="*/ 74229 h 228341"/>
              <a:gd name="connsiteX8" fmla="*/ 1232899 w 1402738"/>
              <a:gd name="connsiteY8" fmla="*/ 146148 h 228341"/>
              <a:gd name="connsiteX9" fmla="*/ 1397285 w 1402738"/>
              <a:gd name="connsiteY9" fmla="*/ 197519 h 228341"/>
              <a:gd name="connsiteX10" fmla="*/ 1366463 w 1402738"/>
              <a:gd name="connsiteY10" fmla="*/ 197519 h 228341"/>
              <a:gd name="connsiteX11" fmla="*/ 1366463 w 1402738"/>
              <a:gd name="connsiteY11" fmla="*/ 197519 h 22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2738" h="228341">
                <a:moveTo>
                  <a:pt x="0" y="228341"/>
                </a:moveTo>
                <a:cubicBezTo>
                  <a:pt x="62501" y="161559"/>
                  <a:pt x="125003" y="94777"/>
                  <a:pt x="174661" y="74229"/>
                </a:cubicBezTo>
                <a:cubicBezTo>
                  <a:pt x="224319" y="53681"/>
                  <a:pt x="297951" y="105052"/>
                  <a:pt x="297951" y="105052"/>
                </a:cubicBezTo>
                <a:cubicBezTo>
                  <a:pt x="351034" y="118751"/>
                  <a:pt x="419529" y="161559"/>
                  <a:pt x="493160" y="156422"/>
                </a:cubicBezTo>
                <a:cubicBezTo>
                  <a:pt x="566791" y="151285"/>
                  <a:pt x="654121" y="99914"/>
                  <a:pt x="739739" y="74229"/>
                </a:cubicBezTo>
                <a:cubicBezTo>
                  <a:pt x="825357" y="48544"/>
                  <a:pt x="934948" y="10872"/>
                  <a:pt x="1006867" y="2310"/>
                </a:cubicBezTo>
                <a:cubicBezTo>
                  <a:pt x="1078786" y="-6252"/>
                  <a:pt x="1138719" y="10871"/>
                  <a:pt x="1171254" y="22858"/>
                </a:cubicBezTo>
                <a:cubicBezTo>
                  <a:pt x="1203789" y="34844"/>
                  <a:pt x="1191802" y="53681"/>
                  <a:pt x="1202076" y="74229"/>
                </a:cubicBezTo>
                <a:cubicBezTo>
                  <a:pt x="1212350" y="94777"/>
                  <a:pt x="1200364" y="125600"/>
                  <a:pt x="1232899" y="146148"/>
                </a:cubicBezTo>
                <a:cubicBezTo>
                  <a:pt x="1265434" y="166696"/>
                  <a:pt x="1375025" y="188957"/>
                  <a:pt x="1397285" y="197519"/>
                </a:cubicBezTo>
                <a:cubicBezTo>
                  <a:pt x="1419545" y="206081"/>
                  <a:pt x="1366463" y="197519"/>
                  <a:pt x="1366463" y="197519"/>
                </a:cubicBezTo>
                <a:lnTo>
                  <a:pt x="1366463" y="19751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Полилиния 65"/>
          <p:cNvSpPr/>
          <p:nvPr/>
        </p:nvSpPr>
        <p:spPr>
          <a:xfrm>
            <a:off x="7419637" y="6531596"/>
            <a:ext cx="1402738" cy="228341"/>
          </a:xfrm>
          <a:custGeom>
            <a:avLst/>
            <a:gdLst>
              <a:gd name="connsiteX0" fmla="*/ 0 w 1402738"/>
              <a:gd name="connsiteY0" fmla="*/ 228341 h 228341"/>
              <a:gd name="connsiteX1" fmla="*/ 174661 w 1402738"/>
              <a:gd name="connsiteY1" fmla="*/ 74229 h 228341"/>
              <a:gd name="connsiteX2" fmla="*/ 297951 w 1402738"/>
              <a:gd name="connsiteY2" fmla="*/ 105052 h 228341"/>
              <a:gd name="connsiteX3" fmla="*/ 493160 w 1402738"/>
              <a:gd name="connsiteY3" fmla="*/ 156422 h 228341"/>
              <a:gd name="connsiteX4" fmla="*/ 739739 w 1402738"/>
              <a:gd name="connsiteY4" fmla="*/ 74229 h 228341"/>
              <a:gd name="connsiteX5" fmla="*/ 1006867 w 1402738"/>
              <a:gd name="connsiteY5" fmla="*/ 2310 h 228341"/>
              <a:gd name="connsiteX6" fmla="*/ 1171254 w 1402738"/>
              <a:gd name="connsiteY6" fmla="*/ 22858 h 228341"/>
              <a:gd name="connsiteX7" fmla="*/ 1202076 w 1402738"/>
              <a:gd name="connsiteY7" fmla="*/ 74229 h 228341"/>
              <a:gd name="connsiteX8" fmla="*/ 1232899 w 1402738"/>
              <a:gd name="connsiteY8" fmla="*/ 146148 h 228341"/>
              <a:gd name="connsiteX9" fmla="*/ 1397285 w 1402738"/>
              <a:gd name="connsiteY9" fmla="*/ 197519 h 228341"/>
              <a:gd name="connsiteX10" fmla="*/ 1366463 w 1402738"/>
              <a:gd name="connsiteY10" fmla="*/ 197519 h 228341"/>
              <a:gd name="connsiteX11" fmla="*/ 1366463 w 1402738"/>
              <a:gd name="connsiteY11" fmla="*/ 197519 h 22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2738" h="228341">
                <a:moveTo>
                  <a:pt x="0" y="228341"/>
                </a:moveTo>
                <a:cubicBezTo>
                  <a:pt x="62501" y="161559"/>
                  <a:pt x="125003" y="94777"/>
                  <a:pt x="174661" y="74229"/>
                </a:cubicBezTo>
                <a:cubicBezTo>
                  <a:pt x="224319" y="53681"/>
                  <a:pt x="297951" y="105052"/>
                  <a:pt x="297951" y="105052"/>
                </a:cubicBezTo>
                <a:cubicBezTo>
                  <a:pt x="351034" y="118751"/>
                  <a:pt x="419529" y="161559"/>
                  <a:pt x="493160" y="156422"/>
                </a:cubicBezTo>
                <a:cubicBezTo>
                  <a:pt x="566791" y="151285"/>
                  <a:pt x="654121" y="99914"/>
                  <a:pt x="739739" y="74229"/>
                </a:cubicBezTo>
                <a:cubicBezTo>
                  <a:pt x="825357" y="48544"/>
                  <a:pt x="934948" y="10872"/>
                  <a:pt x="1006867" y="2310"/>
                </a:cubicBezTo>
                <a:cubicBezTo>
                  <a:pt x="1078786" y="-6252"/>
                  <a:pt x="1138719" y="10871"/>
                  <a:pt x="1171254" y="22858"/>
                </a:cubicBezTo>
                <a:cubicBezTo>
                  <a:pt x="1203789" y="34844"/>
                  <a:pt x="1191802" y="53681"/>
                  <a:pt x="1202076" y="74229"/>
                </a:cubicBezTo>
                <a:cubicBezTo>
                  <a:pt x="1212350" y="94777"/>
                  <a:pt x="1200364" y="125600"/>
                  <a:pt x="1232899" y="146148"/>
                </a:cubicBezTo>
                <a:cubicBezTo>
                  <a:pt x="1265434" y="166696"/>
                  <a:pt x="1375025" y="188957"/>
                  <a:pt x="1397285" y="197519"/>
                </a:cubicBezTo>
                <a:cubicBezTo>
                  <a:pt x="1419545" y="206081"/>
                  <a:pt x="1366463" y="197519"/>
                  <a:pt x="1366463" y="197519"/>
                </a:cubicBezTo>
                <a:lnTo>
                  <a:pt x="1366463" y="19751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Полилиния 71"/>
          <p:cNvSpPr/>
          <p:nvPr/>
        </p:nvSpPr>
        <p:spPr>
          <a:xfrm>
            <a:off x="2661007" y="6407199"/>
            <a:ext cx="1181528" cy="240593"/>
          </a:xfrm>
          <a:custGeom>
            <a:avLst/>
            <a:gdLst>
              <a:gd name="connsiteX0" fmla="*/ 0 w 1181528"/>
              <a:gd name="connsiteY0" fmla="*/ 34698 h 240593"/>
              <a:gd name="connsiteX1" fmla="*/ 236305 w 1181528"/>
              <a:gd name="connsiteY1" fmla="*/ 137439 h 240593"/>
              <a:gd name="connsiteX2" fmla="*/ 390418 w 1181528"/>
              <a:gd name="connsiteY2" fmla="*/ 96343 h 240593"/>
              <a:gd name="connsiteX3" fmla="*/ 667820 w 1181528"/>
              <a:gd name="connsiteY3" fmla="*/ 3875 h 240593"/>
              <a:gd name="connsiteX4" fmla="*/ 873303 w 1181528"/>
              <a:gd name="connsiteY4" fmla="*/ 240181 h 240593"/>
              <a:gd name="connsiteX5" fmla="*/ 1181528 w 1181528"/>
              <a:gd name="connsiteY5" fmla="*/ 65520 h 240593"/>
              <a:gd name="connsiteX6" fmla="*/ 1181528 w 1181528"/>
              <a:gd name="connsiteY6" fmla="*/ 65520 h 24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528" h="240593">
                <a:moveTo>
                  <a:pt x="0" y="34698"/>
                </a:moveTo>
                <a:cubicBezTo>
                  <a:pt x="85617" y="80931"/>
                  <a:pt x="171235" y="127165"/>
                  <a:pt x="236305" y="137439"/>
                </a:cubicBezTo>
                <a:cubicBezTo>
                  <a:pt x="301375" y="147713"/>
                  <a:pt x="318499" y="118604"/>
                  <a:pt x="390418" y="96343"/>
                </a:cubicBezTo>
                <a:cubicBezTo>
                  <a:pt x="462337" y="74082"/>
                  <a:pt x="587339" y="-20098"/>
                  <a:pt x="667820" y="3875"/>
                </a:cubicBezTo>
                <a:cubicBezTo>
                  <a:pt x="748301" y="27848"/>
                  <a:pt x="787685" y="229907"/>
                  <a:pt x="873303" y="240181"/>
                </a:cubicBezTo>
                <a:cubicBezTo>
                  <a:pt x="958921" y="250455"/>
                  <a:pt x="1181528" y="65520"/>
                  <a:pt x="1181528" y="65520"/>
                </a:cubicBezTo>
                <a:lnTo>
                  <a:pt x="1181528" y="655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олилиния 72"/>
          <p:cNvSpPr/>
          <p:nvPr/>
        </p:nvSpPr>
        <p:spPr>
          <a:xfrm>
            <a:off x="4843040" y="6543482"/>
            <a:ext cx="1181528" cy="240593"/>
          </a:xfrm>
          <a:custGeom>
            <a:avLst/>
            <a:gdLst>
              <a:gd name="connsiteX0" fmla="*/ 0 w 1181528"/>
              <a:gd name="connsiteY0" fmla="*/ 34698 h 240593"/>
              <a:gd name="connsiteX1" fmla="*/ 236305 w 1181528"/>
              <a:gd name="connsiteY1" fmla="*/ 137439 h 240593"/>
              <a:gd name="connsiteX2" fmla="*/ 390418 w 1181528"/>
              <a:gd name="connsiteY2" fmla="*/ 96343 h 240593"/>
              <a:gd name="connsiteX3" fmla="*/ 667820 w 1181528"/>
              <a:gd name="connsiteY3" fmla="*/ 3875 h 240593"/>
              <a:gd name="connsiteX4" fmla="*/ 873303 w 1181528"/>
              <a:gd name="connsiteY4" fmla="*/ 240181 h 240593"/>
              <a:gd name="connsiteX5" fmla="*/ 1181528 w 1181528"/>
              <a:gd name="connsiteY5" fmla="*/ 65520 h 240593"/>
              <a:gd name="connsiteX6" fmla="*/ 1181528 w 1181528"/>
              <a:gd name="connsiteY6" fmla="*/ 65520 h 24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528" h="240593">
                <a:moveTo>
                  <a:pt x="0" y="34698"/>
                </a:moveTo>
                <a:cubicBezTo>
                  <a:pt x="85617" y="80931"/>
                  <a:pt x="171235" y="127165"/>
                  <a:pt x="236305" y="137439"/>
                </a:cubicBezTo>
                <a:cubicBezTo>
                  <a:pt x="301375" y="147713"/>
                  <a:pt x="318499" y="118604"/>
                  <a:pt x="390418" y="96343"/>
                </a:cubicBezTo>
                <a:cubicBezTo>
                  <a:pt x="462337" y="74082"/>
                  <a:pt x="587339" y="-20098"/>
                  <a:pt x="667820" y="3875"/>
                </a:cubicBezTo>
                <a:cubicBezTo>
                  <a:pt x="748301" y="27848"/>
                  <a:pt x="787685" y="229907"/>
                  <a:pt x="873303" y="240181"/>
                </a:cubicBezTo>
                <a:cubicBezTo>
                  <a:pt x="958921" y="250455"/>
                  <a:pt x="1181528" y="65520"/>
                  <a:pt x="1181528" y="65520"/>
                </a:cubicBezTo>
                <a:lnTo>
                  <a:pt x="1181528" y="655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Полилиния 75"/>
          <p:cNvSpPr/>
          <p:nvPr/>
        </p:nvSpPr>
        <p:spPr>
          <a:xfrm>
            <a:off x="4096709" y="6349429"/>
            <a:ext cx="536936" cy="215758"/>
          </a:xfrm>
          <a:custGeom>
            <a:avLst/>
            <a:gdLst>
              <a:gd name="connsiteX0" fmla="*/ 2680 w 536936"/>
              <a:gd name="connsiteY0" fmla="*/ 215758 h 215758"/>
              <a:gd name="connsiteX1" fmla="*/ 33502 w 536936"/>
              <a:gd name="connsiteY1" fmla="*/ 71919 h 215758"/>
              <a:gd name="connsiteX2" fmla="*/ 238985 w 536936"/>
              <a:gd name="connsiteY2" fmla="*/ 102742 h 215758"/>
              <a:gd name="connsiteX3" fmla="*/ 536936 w 536936"/>
              <a:gd name="connsiteY3" fmla="*/ 0 h 215758"/>
              <a:gd name="connsiteX4" fmla="*/ 536936 w 536936"/>
              <a:gd name="connsiteY4" fmla="*/ 0 h 215758"/>
              <a:gd name="connsiteX5" fmla="*/ 536936 w 536936"/>
              <a:gd name="connsiteY5" fmla="*/ 0 h 215758"/>
              <a:gd name="connsiteX6" fmla="*/ 536936 w 536936"/>
              <a:gd name="connsiteY6" fmla="*/ 0 h 21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936" h="215758">
                <a:moveTo>
                  <a:pt x="2680" y="215758"/>
                </a:moveTo>
                <a:cubicBezTo>
                  <a:pt x="-1601" y="153256"/>
                  <a:pt x="-5882" y="90755"/>
                  <a:pt x="33502" y="71919"/>
                </a:cubicBezTo>
                <a:cubicBezTo>
                  <a:pt x="72886" y="53083"/>
                  <a:pt x="155079" y="114728"/>
                  <a:pt x="238985" y="102742"/>
                </a:cubicBezTo>
                <a:cubicBezTo>
                  <a:pt x="322891" y="90756"/>
                  <a:pt x="536936" y="0"/>
                  <a:pt x="536936" y="0"/>
                </a:cubicBezTo>
                <a:lnTo>
                  <a:pt x="536936" y="0"/>
                </a:lnTo>
                <a:lnTo>
                  <a:pt x="536936" y="0"/>
                </a:lnTo>
                <a:lnTo>
                  <a:pt x="53693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Полилиния 76"/>
          <p:cNvSpPr/>
          <p:nvPr/>
        </p:nvSpPr>
        <p:spPr>
          <a:xfrm>
            <a:off x="6256962" y="6503542"/>
            <a:ext cx="945222" cy="216052"/>
          </a:xfrm>
          <a:custGeom>
            <a:avLst/>
            <a:gdLst>
              <a:gd name="connsiteX0" fmla="*/ 0 w 945222"/>
              <a:gd name="connsiteY0" fmla="*/ 0 h 216052"/>
              <a:gd name="connsiteX1" fmla="*/ 123290 w 945222"/>
              <a:gd name="connsiteY1" fmla="*/ 133564 h 216052"/>
              <a:gd name="connsiteX2" fmla="*/ 256854 w 945222"/>
              <a:gd name="connsiteY2" fmla="*/ 143838 h 216052"/>
              <a:gd name="connsiteX3" fmla="*/ 349321 w 945222"/>
              <a:gd name="connsiteY3" fmla="*/ 215757 h 216052"/>
              <a:gd name="connsiteX4" fmla="*/ 739739 w 945222"/>
              <a:gd name="connsiteY4" fmla="*/ 113015 h 216052"/>
              <a:gd name="connsiteX5" fmla="*/ 688368 w 945222"/>
              <a:gd name="connsiteY5" fmla="*/ 102741 h 216052"/>
              <a:gd name="connsiteX6" fmla="*/ 832207 w 945222"/>
              <a:gd name="connsiteY6" fmla="*/ 164386 h 216052"/>
              <a:gd name="connsiteX7" fmla="*/ 945222 w 945222"/>
              <a:gd name="connsiteY7" fmla="*/ 10274 h 216052"/>
              <a:gd name="connsiteX8" fmla="*/ 945222 w 945222"/>
              <a:gd name="connsiteY8" fmla="*/ 10274 h 21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222" h="216052">
                <a:moveTo>
                  <a:pt x="0" y="0"/>
                </a:moveTo>
                <a:cubicBezTo>
                  <a:pt x="40240" y="54795"/>
                  <a:pt x="80481" y="109591"/>
                  <a:pt x="123290" y="133564"/>
                </a:cubicBezTo>
                <a:cubicBezTo>
                  <a:pt x="166099" y="157537"/>
                  <a:pt x="219182" y="130139"/>
                  <a:pt x="256854" y="143838"/>
                </a:cubicBezTo>
                <a:cubicBezTo>
                  <a:pt x="294526" y="157537"/>
                  <a:pt x="268840" y="220894"/>
                  <a:pt x="349321" y="215757"/>
                </a:cubicBezTo>
                <a:cubicBezTo>
                  <a:pt x="429802" y="210620"/>
                  <a:pt x="683231" y="131851"/>
                  <a:pt x="739739" y="113015"/>
                </a:cubicBezTo>
                <a:cubicBezTo>
                  <a:pt x="796247" y="94179"/>
                  <a:pt x="672957" y="94179"/>
                  <a:pt x="688368" y="102741"/>
                </a:cubicBezTo>
                <a:cubicBezTo>
                  <a:pt x="703779" y="111303"/>
                  <a:pt x="789398" y="179797"/>
                  <a:pt x="832207" y="164386"/>
                </a:cubicBezTo>
                <a:cubicBezTo>
                  <a:pt x="875016" y="148975"/>
                  <a:pt x="945222" y="10274"/>
                  <a:pt x="945222" y="10274"/>
                </a:cubicBezTo>
                <a:lnTo>
                  <a:pt x="945222" y="1027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AutoShape 2" descr="ÐÐ¾Ð²âÑÐ·Ð°Ð½Ðµ Ð·Ð¾Ð±ÑÐ°Ð¶Ðµ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0" name="Picture 4" descr="Ð ÐµÐ·ÑÐ»ÑÑÐ°Ñ Ð¿Ð¾ÑÑÐºÑ Ð·Ð¾Ð±ÑÐ°Ð¶ÐµÐ½Ñ Ð·Ð° Ð·Ð°Ð¿Ð¸ÑÐ¾Ð¼ &quot;ÑÐ²Ð¸Ð»Ñ ÑÐ¸ÑÑÐ½ÐºÐ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1"/>
          <a:stretch/>
        </p:blipFill>
        <p:spPr bwMode="auto">
          <a:xfrm>
            <a:off x="0" y="6382570"/>
            <a:ext cx="3505200" cy="4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Ð ÐµÐ·ÑÐ»ÑÑÐ°Ñ Ð¿Ð¾ÑÑÐºÑ Ð·Ð¾Ð±ÑÐ°Ð¶ÐµÐ½Ñ Ð·Ð° Ð·Ð°Ð¿Ð¸ÑÐ¾Ð¼ &quot;ÑÐ²Ð¸Ð»Ñ ÑÐ¸ÑÑÐ½ÐºÐ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1"/>
          <a:stretch/>
        </p:blipFill>
        <p:spPr bwMode="auto">
          <a:xfrm>
            <a:off x="3379936" y="6390700"/>
            <a:ext cx="3659861" cy="4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Ð ÐµÐ·ÑÐ»ÑÑÐ°Ñ Ð¿Ð¾ÑÑÐºÑ Ð·Ð¾Ð±ÑÐ°Ð¶ÐµÐ½Ñ Ð·Ð° Ð·Ð°Ð¿Ð¸ÑÐ¾Ð¼ &quot;ÑÐ²Ð¸Ð»Ñ ÑÐ¸ÑÑÐ½ÐºÐ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1"/>
          <a:stretch/>
        </p:blipFill>
        <p:spPr bwMode="auto">
          <a:xfrm>
            <a:off x="6579204" y="6421516"/>
            <a:ext cx="2558980" cy="4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Блок-схема: сохраненные данные 54"/>
          <p:cNvSpPr/>
          <p:nvPr/>
        </p:nvSpPr>
        <p:spPr>
          <a:xfrm>
            <a:off x="2938590" y="1878546"/>
            <a:ext cx="3640614" cy="1139363"/>
          </a:xfrm>
          <a:prstGeom prst="flowChartOnlineStora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235709" y="1986658"/>
            <a:ext cx="2762778" cy="923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900" b="1" dirty="0">
                <a:solidFill>
                  <a:srgbClr val="FFFF00"/>
                </a:solidFill>
              </a:rPr>
              <a:t>ЕТАП </a:t>
            </a:r>
            <a:r>
              <a:rPr lang="uk-UA" sz="900" b="1" dirty="0" smtClean="0">
                <a:solidFill>
                  <a:srgbClr val="FFFF00"/>
                </a:solidFill>
              </a:rPr>
              <a:t> ЦІЛЕВИЗНАЧЕННЯ  І  </a:t>
            </a:r>
            <a:r>
              <a:rPr lang="uk-UA" sz="900" b="1" dirty="0">
                <a:solidFill>
                  <a:srgbClr val="FFFF00"/>
                </a:solidFill>
              </a:rPr>
              <a:t>ПЛАНУВАННЯ</a:t>
            </a:r>
          </a:p>
          <a:p>
            <a:pPr>
              <a:buFont typeface="+mj-lt"/>
              <a:buAutoNum type="arabicPeriod"/>
            </a:pPr>
            <a:r>
              <a:rPr lang="uk-UA" sz="900" dirty="0"/>
              <a:t>Повідомлення теми та мети уроку.</a:t>
            </a:r>
          </a:p>
          <a:p>
            <a:pPr>
              <a:buFont typeface="+mj-lt"/>
              <a:buAutoNum type="arabicPeriod"/>
            </a:pPr>
            <a:r>
              <a:rPr lang="uk-UA" sz="900" dirty="0" smtClean="0"/>
              <a:t>Визначення </a:t>
            </a:r>
            <a:r>
              <a:rPr lang="uk-UA" sz="900" u="sng" dirty="0" smtClean="0"/>
              <a:t>цілей</a:t>
            </a:r>
            <a:r>
              <a:rPr lang="uk-UA" sz="900" dirty="0" smtClean="0"/>
              <a:t> </a:t>
            </a:r>
            <a:r>
              <a:rPr lang="uk-UA" sz="900" dirty="0"/>
              <a:t>– </a:t>
            </a:r>
            <a:r>
              <a:rPr lang="uk-UA" sz="900" dirty="0" smtClean="0"/>
              <a:t>вибір із запропонованих + доповнення власних.</a:t>
            </a:r>
            <a:endParaRPr lang="uk-UA" sz="9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uk-UA" sz="900" dirty="0" smtClean="0">
                <a:solidFill>
                  <a:schemeClr val="bg1"/>
                </a:solidFill>
              </a:rPr>
              <a:t>Планування роботи (спільно з учнями).</a:t>
            </a:r>
          </a:p>
          <a:p>
            <a:pPr algn="ctr"/>
            <a:r>
              <a:rPr lang="uk-UA" sz="900" dirty="0" smtClean="0"/>
              <a:t> </a:t>
            </a:r>
            <a:r>
              <a:rPr lang="uk-UA" sz="900" dirty="0" smtClean="0">
                <a:solidFill>
                  <a:srgbClr val="FFC000"/>
                </a:solidFill>
              </a:rPr>
              <a:t>НЛ 4, </a:t>
            </a:r>
            <a:r>
              <a:rPr lang="uk-UA" sz="900" dirty="0" smtClean="0">
                <a:solidFill>
                  <a:srgbClr val="00FFFF"/>
                </a:solidFill>
              </a:rPr>
              <a:t>КК – уміння вчитися</a:t>
            </a:r>
            <a:endParaRPr lang="uk-UA" sz="900" dirty="0">
              <a:solidFill>
                <a:srgbClr val="00FFFF"/>
              </a:solidFill>
            </a:endParaRPr>
          </a:p>
        </p:txBody>
      </p:sp>
      <p:pic>
        <p:nvPicPr>
          <p:cNvPr id="47" name="Picture 2" descr="Ð ÐµÐ·ÑÐ»ÑÑÐ°Ñ Ð¿Ð¾ÑÑÐºÑ Ð·Ð¾Ð±ÑÐ°Ð¶ÐµÐ½Ñ Ð·Ð° Ð·Ð°Ð¿Ð¸ÑÐ¾Ð¼ &quot;Ð²ÑÑÑÐ¸Ð»ÑÐ½Ð¸Ðº Ð¼Ð°Ð»ÑÐ½Ð¾Ðº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9" t="66179" r="23109" b="27319"/>
          <a:stretch/>
        </p:blipFill>
        <p:spPr bwMode="auto">
          <a:xfrm>
            <a:off x="14869" y="5240204"/>
            <a:ext cx="9112338" cy="11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 rot="5148525">
            <a:off x="6895210" y="4217971"/>
            <a:ext cx="427839" cy="2190585"/>
          </a:xfrm>
          <a:prstGeom prst="triangle">
            <a:avLst>
              <a:gd name="adj" fmla="val 490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025722" y="5301208"/>
            <a:ext cx="0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724128" y="5277941"/>
            <a:ext cx="0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Блок-схема: сохраненные данные 50"/>
          <p:cNvSpPr/>
          <p:nvPr/>
        </p:nvSpPr>
        <p:spPr>
          <a:xfrm>
            <a:off x="2843808" y="3212976"/>
            <a:ext cx="4074169" cy="2152390"/>
          </a:xfrm>
          <a:prstGeom prst="flowChartOnlineStora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099734" y="3382702"/>
            <a:ext cx="3060912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1000" b="1" dirty="0">
                <a:solidFill>
                  <a:srgbClr val="FFFF00"/>
                </a:solidFill>
              </a:rPr>
              <a:t>ЕТАП ФОРМУВАННЯ ВМІНЬ І НАВИЧОК</a:t>
            </a:r>
          </a:p>
          <a:p>
            <a:pPr>
              <a:buFont typeface="+mj-lt"/>
              <a:buAutoNum type="arabicPeriod"/>
            </a:pPr>
            <a:r>
              <a:rPr lang="uk-UA" sz="1000" dirty="0" smtClean="0"/>
              <a:t>Завдання-доведення «Чому </a:t>
            </a:r>
            <a:r>
              <a:rPr lang="uk-UA" sz="1000" dirty="0"/>
              <a:t>так?» (Сонцезахи</a:t>
            </a:r>
            <a:r>
              <a:rPr lang="uk-UA" sz="1000" u="sng" dirty="0"/>
              <a:t>сн</a:t>
            </a:r>
            <a:r>
              <a:rPr lang="uk-UA" sz="1000" dirty="0"/>
              <a:t>ий крем містить багато бала</a:t>
            </a:r>
            <a:r>
              <a:rPr lang="uk-UA" sz="1000" u="sng" dirty="0"/>
              <a:t>стн</a:t>
            </a:r>
            <a:r>
              <a:rPr lang="uk-UA" sz="1000" dirty="0"/>
              <a:t>их </a:t>
            </a:r>
            <a:r>
              <a:rPr lang="uk-UA" sz="1000" dirty="0" smtClean="0"/>
              <a:t>речовин) – усно. </a:t>
            </a:r>
            <a:r>
              <a:rPr lang="uk-UA" sz="1000" dirty="0">
                <a:solidFill>
                  <a:srgbClr val="FFC000"/>
                </a:solidFill>
              </a:rPr>
              <a:t>НЛ 3</a:t>
            </a:r>
            <a:endParaRPr lang="uk-UA" sz="1000" dirty="0" smtClean="0">
              <a:solidFill>
                <a:srgbClr val="FFC000"/>
              </a:solidFill>
            </a:endParaRPr>
          </a:p>
          <a:p>
            <a:pPr>
              <a:buFont typeface="+mj-lt"/>
              <a:buAutoNum type="arabicPeriod"/>
            </a:pPr>
            <a:r>
              <a:rPr lang="uk-UA" sz="1000" dirty="0">
                <a:solidFill>
                  <a:schemeClr val="bg1"/>
                </a:solidFill>
              </a:rPr>
              <a:t>«Упіймай </a:t>
            </a:r>
            <a:r>
              <a:rPr lang="uk-UA" sz="1000" dirty="0" smtClean="0">
                <a:solidFill>
                  <a:schemeClr val="bg1"/>
                </a:solidFill>
              </a:rPr>
              <a:t>помилку»: словниковий диктант (на правила спрощення) – письмово.</a:t>
            </a:r>
          </a:p>
          <a:p>
            <a:pPr>
              <a:buFont typeface="+mj-lt"/>
              <a:buAutoNum type="arabicPeriod"/>
            </a:pPr>
            <a:r>
              <a:rPr lang="uk-UA" sz="1000" dirty="0" err="1"/>
              <a:t>Валеохвилинка</a:t>
            </a:r>
            <a:r>
              <a:rPr lang="uk-UA" sz="1000" dirty="0" smtClean="0"/>
              <a:t>. Релаксація-навіювання «</a:t>
            </a:r>
            <a:r>
              <a:rPr lang="uk-UA" sz="1000" dirty="0"/>
              <a:t>Звуки моря</a:t>
            </a:r>
            <a:r>
              <a:rPr lang="uk-UA" sz="1000" dirty="0" smtClean="0"/>
              <a:t>» </a:t>
            </a:r>
            <a:r>
              <a:rPr lang="uk-UA" sz="1000" dirty="0">
                <a:solidFill>
                  <a:srgbClr val="FFC000"/>
                </a:solidFill>
              </a:rPr>
              <a:t>НЛ </a:t>
            </a:r>
            <a:r>
              <a:rPr lang="uk-UA" sz="1000" dirty="0" smtClean="0">
                <a:solidFill>
                  <a:srgbClr val="FFC000"/>
                </a:solidFill>
              </a:rPr>
              <a:t>3</a:t>
            </a:r>
            <a:endParaRPr lang="uk-UA" sz="1000" dirty="0" smtClean="0"/>
          </a:p>
          <a:p>
            <a:pPr>
              <a:buFont typeface="+mj-lt"/>
              <a:buAutoNum type="arabicPeriod"/>
            </a:pPr>
            <a:r>
              <a:rPr lang="uk-UA" sz="1000" dirty="0" smtClean="0"/>
              <a:t>Гра </a:t>
            </a:r>
            <a:r>
              <a:rPr lang="uk-UA" sz="1000" dirty="0"/>
              <a:t>«Я редактор» </a:t>
            </a:r>
            <a:r>
              <a:rPr lang="uk-UA" sz="1000" dirty="0" smtClean="0"/>
              <a:t>(відредагувати слова ) – письмово. Взаємоперевірка.</a:t>
            </a:r>
          </a:p>
          <a:p>
            <a:pPr>
              <a:buFont typeface="+mj-lt"/>
              <a:buAutoNum type="arabicPeriod"/>
            </a:pPr>
            <a:r>
              <a:rPr lang="uk-UA" sz="1000" dirty="0" smtClean="0"/>
              <a:t>Творча робота «Звуки моря» за опорними словами </a:t>
            </a:r>
            <a:r>
              <a:rPr lang="uk-UA" sz="1000" i="1" dirty="0"/>
              <a:t>радісний, щасливий, </a:t>
            </a:r>
            <a:r>
              <a:rPr lang="uk-UA" sz="1000" i="1" dirty="0" smtClean="0"/>
              <a:t>тижневий</a:t>
            </a:r>
            <a:r>
              <a:rPr lang="uk-UA" sz="1000" i="1" dirty="0"/>
              <a:t> </a:t>
            </a:r>
            <a:r>
              <a:rPr lang="uk-UA" sz="1000" i="1" dirty="0" smtClean="0"/>
              <a:t>та ін. – </a:t>
            </a:r>
            <a:r>
              <a:rPr lang="uk-UA" sz="1000" dirty="0" smtClean="0"/>
              <a:t>письмово</a:t>
            </a:r>
            <a:r>
              <a:rPr lang="uk-UA" sz="1000" i="1" dirty="0" smtClean="0"/>
              <a:t>. </a:t>
            </a:r>
            <a:endParaRPr lang="uk-UA" sz="1000" i="1" dirty="0"/>
          </a:p>
        </p:txBody>
      </p:sp>
      <p:sp>
        <p:nvSpPr>
          <p:cNvPr id="56" name="Блок-схема: сохраненные данные 55"/>
          <p:cNvSpPr/>
          <p:nvPr/>
        </p:nvSpPr>
        <p:spPr>
          <a:xfrm>
            <a:off x="3442709" y="712022"/>
            <a:ext cx="2800662" cy="937284"/>
          </a:xfrm>
          <a:prstGeom prst="flowChartOnlineStora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550007" y="798743"/>
            <a:ext cx="2248516" cy="78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uk-UA" sz="900" b="1" dirty="0" smtClean="0">
                <a:solidFill>
                  <a:srgbClr val="FFFF00"/>
                </a:solidFill>
              </a:rPr>
              <a:t>МОТИВАЦІЙНИЙ  ЕТАП</a:t>
            </a:r>
          </a:p>
          <a:p>
            <a:r>
              <a:rPr lang="uk-UA" sz="900" dirty="0" smtClean="0"/>
              <a:t>1. Створ. </a:t>
            </a:r>
            <a:r>
              <a:rPr lang="uk-UA" sz="900" dirty="0" err="1" smtClean="0"/>
              <a:t>емоц</a:t>
            </a:r>
            <a:r>
              <a:rPr lang="uk-UA" sz="900" dirty="0" smtClean="0"/>
              <a:t>.  настрою (побажання).</a:t>
            </a:r>
          </a:p>
          <a:p>
            <a:r>
              <a:rPr lang="uk-UA" sz="900" dirty="0" smtClean="0"/>
              <a:t>2. </a:t>
            </a:r>
            <a:r>
              <a:rPr lang="uk-UA" sz="900" dirty="0" err="1" smtClean="0"/>
              <a:t>Актуаліз</a:t>
            </a:r>
            <a:r>
              <a:rPr lang="uk-UA" sz="900" dirty="0" smtClean="0"/>
              <a:t>. </a:t>
            </a:r>
            <a:r>
              <a:rPr lang="uk-UA" sz="900" dirty="0" err="1" smtClean="0"/>
              <a:t>суб</a:t>
            </a:r>
            <a:r>
              <a:rPr lang="en-US" sz="900" dirty="0" smtClean="0"/>
              <a:t>'</a:t>
            </a:r>
            <a:r>
              <a:rPr lang="uk-UA" sz="900" dirty="0" err="1" smtClean="0"/>
              <a:t>єкт</a:t>
            </a:r>
            <a:r>
              <a:rPr lang="uk-UA" sz="900" dirty="0" smtClean="0"/>
              <a:t>. досвіду (</a:t>
            </a:r>
          </a:p>
          <a:p>
            <a:r>
              <a:rPr lang="uk-UA" sz="900" dirty="0" smtClean="0"/>
              <a:t>3. </a:t>
            </a:r>
            <a:r>
              <a:rPr lang="uk-UA" sz="900" dirty="0" err="1" smtClean="0"/>
              <a:t>Актуаліз</a:t>
            </a:r>
            <a:r>
              <a:rPr lang="uk-UA" sz="900" dirty="0" smtClean="0"/>
              <a:t>. опорних знань ("мозковий штурм"). </a:t>
            </a:r>
            <a:r>
              <a:rPr lang="uk-UA" sz="900" dirty="0" smtClean="0">
                <a:solidFill>
                  <a:srgbClr val="00FFFF"/>
                </a:solidFill>
              </a:rPr>
              <a:t>ПК – мовна </a:t>
            </a:r>
            <a:endParaRPr lang="uk-UA" sz="900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4740201" y="515346"/>
            <a:ext cx="0" cy="1966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704348" y="4907259"/>
            <a:ext cx="0" cy="7413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029487" y="798743"/>
            <a:ext cx="0" cy="1966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871924" y="830280"/>
            <a:ext cx="0" cy="1966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896578" y="5009912"/>
            <a:ext cx="0" cy="474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80836" y="3714458"/>
            <a:ext cx="1990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FFFF00"/>
                </a:solidFill>
              </a:rPr>
              <a:t>МЕТА УРОКУ</a:t>
            </a:r>
          </a:p>
          <a:p>
            <a:r>
              <a:rPr lang="uk-UA" sz="1000" dirty="0" smtClean="0">
                <a:solidFill>
                  <a:schemeClr val="bg1"/>
                </a:solidFill>
              </a:rPr>
              <a:t>1. Допомогти систематизувати та поглибити знання з теми.</a:t>
            </a:r>
          </a:p>
          <a:p>
            <a:r>
              <a:rPr lang="uk-UA" sz="1000" dirty="0" smtClean="0">
                <a:solidFill>
                  <a:schemeClr val="bg1"/>
                </a:solidFill>
              </a:rPr>
              <a:t>2. Сприяти </a:t>
            </a:r>
            <a:r>
              <a:rPr lang="uk-UA" sz="1000" dirty="0" err="1" smtClean="0">
                <a:solidFill>
                  <a:schemeClr val="bg1"/>
                </a:solidFill>
              </a:rPr>
              <a:t>формув</a:t>
            </a:r>
            <a:r>
              <a:rPr lang="uk-UA" sz="1000" dirty="0" smtClean="0">
                <a:solidFill>
                  <a:schemeClr val="bg1"/>
                </a:solidFill>
              </a:rPr>
              <a:t>. орфоепічної та орфографічної грамотності.</a:t>
            </a:r>
          </a:p>
          <a:p>
            <a:r>
              <a:rPr lang="uk-UA" sz="1000" dirty="0" smtClean="0">
                <a:solidFill>
                  <a:schemeClr val="bg1"/>
                </a:solidFill>
              </a:rPr>
              <a:t>3. Плекати усвідомлену потребу в культурі мови, в гармонії з природою. </a:t>
            </a:r>
            <a:endParaRPr lang="uk-UA" sz="1000" dirty="0">
              <a:solidFill>
                <a:srgbClr val="00FF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22625" y="1150296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FFFF00"/>
                </a:solidFill>
              </a:rPr>
              <a:t>ОБЛАДНАННЯ</a:t>
            </a:r>
          </a:p>
          <a:p>
            <a:r>
              <a:rPr lang="uk-UA" sz="1200" dirty="0" smtClean="0">
                <a:solidFill>
                  <a:schemeClr val="bg1"/>
                </a:solidFill>
              </a:rPr>
              <a:t>Комп’ютер, екран, запис звуків моря.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32077" y="2448323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FFFF00"/>
                </a:solidFill>
              </a:rPr>
              <a:t>ТИП УРОКУ</a:t>
            </a:r>
          </a:p>
          <a:p>
            <a:r>
              <a:rPr lang="uk-UA" sz="1200" dirty="0" smtClean="0">
                <a:solidFill>
                  <a:schemeClr val="bg1"/>
                </a:solidFill>
              </a:rPr>
              <a:t>Формування</a:t>
            </a:r>
          </a:p>
          <a:p>
            <a:r>
              <a:rPr lang="uk-UA" sz="1200" dirty="0" smtClean="0">
                <a:solidFill>
                  <a:schemeClr val="bg1"/>
                </a:solidFill>
              </a:rPr>
              <a:t>вмінь і навичо</a:t>
            </a:r>
            <a:r>
              <a:rPr lang="uk-UA" sz="1200" b="1" dirty="0" smtClean="0">
                <a:solidFill>
                  <a:schemeClr val="bg1"/>
                </a:solidFill>
              </a:rPr>
              <a:t>к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0434" y="5730516"/>
            <a:ext cx="4038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СПРОЩЕННЯ В ГРУПАХ ПРИГОЛОСНИХ</a:t>
            </a:r>
          </a:p>
          <a:p>
            <a:pPr algn="ctr"/>
            <a:r>
              <a:rPr lang="uk-UA" sz="1400" i="1" dirty="0" smtClean="0">
                <a:solidFill>
                  <a:schemeClr val="bg1"/>
                </a:solidFill>
                <a:latin typeface="Georgia" pitchFamily="18" charset="0"/>
              </a:rPr>
              <a:t>Орфографічний практикум</a:t>
            </a:r>
            <a:endParaRPr lang="uk-UA" sz="1400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679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Ð ÐµÐ·ÑÐ»ÑÑÐ°Ñ Ð¿Ð¾ÑÑÐºÑ Ð·Ð¾Ð±ÑÐ°Ð¶ÐµÐ½Ñ Ð·Ð° Ð·Ð°Ð¿Ð¸ÑÐ¾Ð¼ &quot;ÑÐ½Ð½Ð¾Ð²Ð°ÑÑÑ Ð² Ð¾ÑÐ²ÑÑÑ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0"/>
          <a:stretch/>
        </p:blipFill>
        <p:spPr bwMode="auto">
          <a:xfrm>
            <a:off x="0" y="8861"/>
            <a:ext cx="9219343" cy="68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1640" y="5445224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ОЦІНЮВАННЯ  НА  СУЧАСНОМУ  УРОЦІ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6336" y="0"/>
            <a:ext cx="1405159" cy="478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-1" y="1628799"/>
            <a:ext cx="1872208" cy="59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календарний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план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1" y="3543725"/>
            <a:ext cx="1513835" cy="59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конспект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уроку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96336" y="645206"/>
            <a:ext cx="1405160" cy="865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зразок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конспекту уроку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24328" y="1928490"/>
            <a:ext cx="1403648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аналіз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конспекту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уроку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6401" y="478507"/>
            <a:ext cx="1591005" cy="59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нормативна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база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34568" y="3244035"/>
            <a:ext cx="1666927" cy="76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технологічна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карта</a:t>
            </a:r>
          </a:p>
          <a:p>
            <a:pPr algn="ctr">
              <a:lnSpc>
                <a:spcPts val="2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уроку</a:t>
            </a:r>
            <a:endParaRPr lang="uk-UA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 rot="5400000">
            <a:off x="141812" y="4588052"/>
            <a:ext cx="2128135" cy="24117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4843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Оцінка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це той вузол, те перехрестя, на якому зустрічаються всі учасники шкільного життя: діти,  батьки, вчителі,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адміністрація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747" y="4917361"/>
            <a:ext cx="844048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uk-UA" b="0" dirty="0"/>
              <a:t>Спробуємо відповісти на запитання: «</a:t>
            </a:r>
            <a:r>
              <a:rPr lang="uk-UA" dirty="0"/>
              <a:t>ЩО,  ЯК і ДЛЯ ЧОГО </a:t>
            </a:r>
            <a:r>
              <a:rPr lang="uk-UA" b="0" dirty="0"/>
              <a:t>з навчальних досягнень школяра оцінюють сьогодні вчителі і що пропонується?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¾ÑÑÐ½ÑÐ²Ð°Ð½Ð½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296550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69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226" y="188640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Закон України "Про освіту" (2017) значно збільшує академічну, кадрову, фінансову, організаційну автономію закладів освіти: 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"Держава гарантує академічну, організаційну, фінансову і кадрову автономію закладів освіти" (стаття 23).</a:t>
            </a:r>
          </a:p>
          <a:p>
            <a:pPr algn="just"/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Надання свободи закладу освіти призведе до 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посилення відповідальності педагогічних колективів за якість надання освітніх послуг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які в кінцевому результаті контролюватимуться Державною службою якості освіти.</a:t>
            </a:r>
          </a:p>
          <a:p>
            <a:pPr algn="just"/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Відповідно до проекту "Внутрішня система забезпечення якості освіти в Україні" визначено чотири напрями оцінювання освітньої діяльності школи: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освітнє середовище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педагогічна діяльність учителів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управлінська діяльність керівників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результати навчання.</a:t>
            </a:r>
          </a:p>
        </p:txBody>
      </p:sp>
    </p:spTree>
    <p:extLst>
      <p:ext uri="{BB962C8B-B14F-4D97-AF65-F5344CB8AC3E}">
        <p14:creationId xmlns:p14="http://schemas.microsoft.com/office/powerpoint/2010/main" val="34875811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5" y="769774"/>
            <a:ext cx="68425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Відповідно до "Орієнтовних вимог оцінювання навчальних досягнень учнів із базових дисциплін у системі загальної середньої освіти </a:t>
            </a:r>
            <a:r>
              <a:rPr lang="uk-UA" sz="2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(затверджені наказом МОН України № 1222 від 21.08.2013 року),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оцінювання в 5 – 11 класах 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є поточним і підсумковим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(тематичне, семестрове, річне, ДПА/ЗНО). </a:t>
            </a:r>
          </a:p>
          <a:p>
            <a:pPr algn="just"/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7" y="997406"/>
            <a:ext cx="1694862" cy="1687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9332" y="188640"/>
            <a:ext cx="7499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912813">
              <a:defRPr sz="2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ТРАДИЦІЙНЕ  ОЦІНЮВАННЯ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1877" y="3356991"/>
            <a:ext cx="5429917" cy="61855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Початковий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– </a:t>
            </a:r>
            <a:r>
              <a:rPr lang="uk-UA" sz="2400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знання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(1 – 3 бали)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1878" y="4293095"/>
            <a:ext cx="5429917" cy="6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Середній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– </a:t>
            </a: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розуміння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(4 – 6 балів)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1880" y="5157192"/>
            <a:ext cx="5429917" cy="62805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Достатній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– </a:t>
            </a:r>
            <a:r>
              <a:rPr lang="uk-UA" sz="24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застосування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(7 – 9 балів)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91879" y="6093296"/>
            <a:ext cx="5429917" cy="6263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600" b="1" dirty="0">
                <a:solidFill>
                  <a:srgbClr val="002060"/>
                </a:solidFill>
                <a:latin typeface="Calibri" pitchFamily="34" charset="0"/>
              </a:rPr>
              <a:t>Високий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</a:rPr>
              <a:t> – </a:t>
            </a:r>
            <a:r>
              <a:rPr lang="uk-UA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творчість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</a:rPr>
              <a:t>(10 – 12 балів)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917" y="3796106"/>
            <a:ext cx="2671891" cy="236919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РІВНІ</a:t>
            </a:r>
          </a:p>
          <a:p>
            <a:pPr algn="ctr">
              <a:lnSpc>
                <a:spcPct val="150000"/>
              </a:lnSpc>
            </a:pP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НАВЧЕНОСТІ</a:t>
            </a:r>
            <a:endParaRPr lang="uk-UA" sz="32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31840" y="3610104"/>
            <a:ext cx="0" cy="27243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131840" y="3610104"/>
            <a:ext cx="3824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54255" y="4517803"/>
            <a:ext cx="3600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131838" y="5424863"/>
            <a:ext cx="3600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131839" y="6334472"/>
            <a:ext cx="3600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843808" y="4900833"/>
            <a:ext cx="2880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98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Ліля Гриневич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4593" r="2924"/>
          <a:stretch/>
        </p:blipFill>
        <p:spPr bwMode="auto">
          <a:xfrm>
            <a:off x="176045" y="117160"/>
            <a:ext cx="2188423" cy="16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3719" y="584659"/>
            <a:ext cx="589834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Ми переорієнтовуємо навчання з засвоєння величезної суми знань, на освоєння </a:t>
            </a:r>
            <a:r>
              <a:rPr lang="uk-UA" sz="23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компетентностей</a:t>
            </a: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необхідних для життя в XXI столітті</a:t>
            </a:r>
            <a:r>
              <a:rPr lang="uk-UA" sz="23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uk-UA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Лілія Гриневич</a:t>
            </a:r>
            <a:r>
              <a:rPr lang="uk-UA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Міністр </a:t>
            </a:r>
            <a:r>
              <a:rPr lang="uk-UA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освіти </a:t>
            </a:r>
            <a:r>
              <a:rPr lang="uk-UA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України)</a:t>
            </a:r>
            <a:endParaRPr lang="uk-UA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111766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912813">
              <a:defRPr sz="2200" b="1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ЩО  ПРОПОНУЄТЬСЯ?</a:t>
            </a:r>
          </a:p>
        </p:txBody>
      </p:sp>
      <p:pic>
        <p:nvPicPr>
          <p:cNvPr id="6" name="Picture 2" descr="Картинки по запросу оксана винницька-юсипови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1" t="7521" r="20304"/>
          <a:stretch/>
        </p:blipFill>
        <p:spPr bwMode="auto">
          <a:xfrm>
            <a:off x="7452320" y="2187244"/>
            <a:ext cx="1436832" cy="183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046" y="2187244"/>
            <a:ext cx="713225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uk-UA" sz="23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Школа </a:t>
            </a:r>
            <a:r>
              <a:rPr lang="uk-UA" sz="23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буде відходити від того, що дитина повинна знати, що таке іменник і прикметник, і вміти знайти його в </a:t>
            </a:r>
            <a:r>
              <a:rPr lang="uk-UA" sz="23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реченні. </a:t>
            </a:r>
            <a:r>
              <a:rPr lang="uk-UA" sz="2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Буде </a:t>
            </a:r>
            <a:r>
              <a:rPr lang="uk-UA" sz="23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викладатися вміння висловлюватися</a:t>
            </a:r>
            <a:r>
              <a:rPr lang="uk-UA" sz="23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23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Якщо </a:t>
            </a:r>
            <a:r>
              <a:rPr lang="uk-UA" sz="23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хтось </a:t>
            </a:r>
            <a:r>
              <a:rPr lang="uk-UA" sz="23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захоче </a:t>
            </a:r>
            <a:r>
              <a:rPr lang="uk-UA" sz="23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вивчати </a:t>
            </a:r>
            <a:r>
              <a:rPr lang="uk-UA" sz="23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філологію </a:t>
            </a:r>
            <a:r>
              <a:rPr lang="uk-UA" sz="23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і присвятити цьому </a:t>
            </a:r>
            <a:r>
              <a:rPr lang="uk-UA" sz="23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життя, для </a:t>
            </a:r>
            <a:r>
              <a:rPr lang="uk-UA" sz="23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таких </a:t>
            </a:r>
            <a:r>
              <a:rPr lang="uk-UA" sz="23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буде старша профільна школа </a:t>
            </a:r>
            <a:r>
              <a:rPr lang="uk-UA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uk-UA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Оксана Винницька</a:t>
            </a:r>
            <a:r>
              <a:rPr lang="uk-UA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, радник Міністра освіти). </a:t>
            </a:r>
            <a:r>
              <a:rPr lang="uk-UA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ru-RU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Картинки по запросу Маріанна Онуфрик,  експерт Інституту суспільно-економічних досліджень, Киї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5" y="4653136"/>
            <a:ext cx="1628455" cy="164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51720" y="4416757"/>
            <a:ext cx="6909440" cy="231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Нова </a:t>
            </a:r>
            <a:r>
              <a:rPr lang="uk-UA" sz="23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українська </a:t>
            </a: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школа </a:t>
            </a:r>
            <a:r>
              <a:rPr lang="uk-UA" sz="23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дає </a:t>
            </a: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відповідь на </a:t>
            </a:r>
            <a:r>
              <a:rPr lang="uk-UA" sz="23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запитання, </a:t>
            </a:r>
            <a:r>
              <a:rPr lang="uk-UA" sz="23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що важливіше: набуття професії чи </a:t>
            </a:r>
            <a:r>
              <a:rPr lang="uk-UA" sz="23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передумова </a:t>
            </a:r>
            <a:r>
              <a:rPr lang="uk-UA" sz="23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для повного щасливого життя? </a:t>
            </a: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Якщо </a:t>
            </a:r>
            <a:r>
              <a:rPr lang="uk-UA" sz="23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освіта буде зводитися тільки до навчання професії, то стане серйозною загрозою не лише для людини, але й для </a:t>
            </a:r>
            <a:r>
              <a:rPr lang="uk-UA" sz="23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держави</a:t>
            </a:r>
            <a:r>
              <a:rPr lang="uk-UA" sz="23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uk-UA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Маріанна </a:t>
            </a:r>
            <a:r>
              <a:rPr lang="uk-UA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Онуфрик</a:t>
            </a:r>
            <a:r>
              <a:rPr lang="uk-UA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експерт Інституту суспільно-економічних досліджень).</a:t>
            </a:r>
            <a:endParaRPr lang="uk-UA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933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226" y="836712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Традиційна технологія поточного оцінювання передбачає:</a:t>
            </a:r>
          </a:p>
          <a:p>
            <a:pPr algn="just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а) 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 рівні вчителя: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 меті уроку планує навчальний, розвивальний і ціннісний складники, щоб у кінці роботи перевірити, як учні їх опанували;</a:t>
            </a:r>
          </a:p>
          <a:p>
            <a:pPr algn="just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б)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на рівні учнів: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 етапі </a:t>
            </a:r>
            <a:r>
              <a:rPr lang="uk-UA" sz="2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цілевизначення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і планування визначають, які цілі і з допомогою яких завдань, методів і форм роботи досягатимуться;</a:t>
            </a:r>
          </a:p>
          <a:p>
            <a:pPr algn="just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в) 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спільно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на етапі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рефлексії аналізують процес і рівень досягнення поставлених цілей, визначають шляхи їх корекції.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algn="just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співвідносять учасники освітнього процесу мету, цілі (що планувалося) та зміст діагностики (що перевірялося)? Практика показує: не завжди.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6490" y="188639"/>
            <a:ext cx="7499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912813">
              <a:defRPr sz="2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ТРАДИЦІЙНЕ  ОЦІНЮВАННЯ</a:t>
            </a:r>
          </a:p>
        </p:txBody>
      </p:sp>
    </p:spTree>
    <p:extLst>
      <p:ext uri="{BB962C8B-B14F-4D97-AF65-F5344CB8AC3E}">
        <p14:creationId xmlns:p14="http://schemas.microsoft.com/office/powerpoint/2010/main" val="24783614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4824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Що пропонується?</a:t>
            </a:r>
          </a:p>
          <a:p>
            <a:pPr algn="just"/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Критерії оцінювання навчальних досягнень </a:t>
            </a:r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мають бути відомі учням (і батькам)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вони мають їх розуміти і керуватися під час виконання завдань. Кожна виставлена оцінка має обґрунтовуватися вчителем.</a:t>
            </a:r>
          </a:p>
          <a:p>
            <a:pPr algn="just"/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 процесі оцінювання навчальних досягнень учнів </a:t>
            </a:r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учителі повинні дотримуватися принципів академічної доброчесності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тобто на виставлення оцінки не впливають жодні інші чинники, крім результатів навчання.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9332" y="188640"/>
            <a:ext cx="7499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912813">
              <a:defRPr sz="2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ОЦІНЮВАННЯ  В  НУШ</a:t>
            </a:r>
          </a:p>
        </p:txBody>
      </p:sp>
    </p:spTree>
    <p:extLst>
      <p:ext uri="{BB962C8B-B14F-4D97-AF65-F5344CB8AC3E}">
        <p14:creationId xmlns:p14="http://schemas.microsoft.com/office/powerpoint/2010/main" val="1268112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5067" y="5301208"/>
            <a:ext cx="813690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uk-UA" sz="2200" dirty="0">
                <a:latin typeface="Calibri" pitchFamily="34" charset="0"/>
              </a:rPr>
              <a:t> 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Кінцевим продуктом навчання стають не знання самі по собі, а вміння ефективно їх використовувати в різних формах і проявах, тобто компетентності.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295067" y="2348880"/>
            <a:ext cx="8454228" cy="2376264"/>
          </a:xfrm>
          <a:prstGeom prst="notched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4432" y="1988840"/>
            <a:ext cx="1829494" cy="26642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alibri" pitchFamily="34" charset="0"/>
              </a:rPr>
              <a:t>знання</a:t>
            </a:r>
          </a:p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володіння 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поняттєвим апаратом з конкретної предметної галузі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71800" y="1988840"/>
            <a:ext cx="2304256" cy="26642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alibri" pitchFamily="34" charset="0"/>
              </a:rPr>
              <a:t>діяльність</a:t>
            </a:r>
          </a:p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здатність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застосовувати набуті знання для розв’язання стандартних і нестандартних завдань </a:t>
            </a:r>
          </a:p>
          <a:p>
            <a:pPr algn="ctr"/>
            <a:endParaRPr lang="ru-RU" sz="1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78224" y="1988840"/>
            <a:ext cx="2196244" cy="266429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alibri" pitchFamily="34" charset="0"/>
              </a:rPr>
              <a:t>цінності</a:t>
            </a:r>
          </a:p>
          <a:p>
            <a:pPr algn="ctr"/>
            <a:r>
              <a:rPr lang="uk-UA" sz="2000" b="1" dirty="0">
                <a:solidFill>
                  <a:srgbClr val="002060"/>
                </a:solidFill>
                <a:latin typeface="Calibri" pitchFamily="34" charset="0"/>
              </a:rPr>
              <a:t>ставлення </a:t>
            </a: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</a:rPr>
              <a:t>до </a:t>
            </a:r>
            <a:r>
              <a:rPr lang="uk-UA" sz="2000" b="1" dirty="0">
                <a:solidFill>
                  <a:srgbClr val="002060"/>
                </a:solidFill>
                <a:latin typeface="Calibri" pitchFamily="34" charset="0"/>
              </a:rPr>
              <a:t>життєво важливих й </a:t>
            </a:r>
            <a:r>
              <a:rPr lang="uk-UA" sz="2000" b="1" dirty="0" err="1">
                <a:solidFill>
                  <a:srgbClr val="002060"/>
                </a:solidFill>
                <a:latin typeface="Calibri" pitchFamily="34" charset="0"/>
              </a:rPr>
              <a:t>особистісно</a:t>
            </a:r>
            <a:r>
              <a:rPr lang="uk-UA" sz="2000" b="1" dirty="0">
                <a:solidFill>
                  <a:srgbClr val="002060"/>
                </a:solidFill>
                <a:latin typeface="Calibri" pitchFamily="34" charset="0"/>
              </a:rPr>
              <a:t> або суспільно значущих </a:t>
            </a: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</a:rPr>
              <a:t>проблем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908720"/>
            <a:ext cx="8039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ТРИВИМІРНА СТРУКТУРА ОЦІНЮВАННЯ ЗА КОМПЕТЕНТНІСНОГО ПІДХОДУ</a:t>
            </a:r>
            <a:endParaRPr lang="uk-UA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9332" y="188639"/>
            <a:ext cx="7499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912813">
              <a:defRPr sz="2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ОЦІНЮВАННЯ  В  КОМПЕТЕНТНІСНОМУ  ВИМІРІ</a:t>
            </a:r>
          </a:p>
        </p:txBody>
      </p:sp>
    </p:spTree>
    <p:extLst>
      <p:ext uri="{BB962C8B-B14F-4D97-AF65-F5344CB8AC3E}">
        <p14:creationId xmlns:p14="http://schemas.microsoft.com/office/powerpoint/2010/main" val="36139059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049054" y="3356992"/>
            <a:ext cx="548601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тематичне 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встановлює рівень засвоєння вивченої </a:t>
            </a:r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теми (розділу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 </a:t>
            </a:r>
            <a:endParaRPr lang="uk-UA" sz="2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908719"/>
            <a:ext cx="2646237" cy="20882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ФОРМУВАЛЬНЕ</a:t>
            </a:r>
            <a:endParaRPr lang="uk-UA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18765" y="4365104"/>
            <a:ext cx="5463402" cy="7342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uk-UA" sz="2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еместрове</a:t>
            </a:r>
            <a:r>
              <a:rPr lang="uk-UA" sz="2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встановлює рівень засвоєння 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навчальних досягнень за семестр</a:t>
            </a:r>
            <a:endParaRPr lang="uk-UA" sz="2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3356992"/>
            <a:ext cx="2646237" cy="331236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Calibri" pitchFamily="34" charset="0"/>
                <a:cs typeface="Calibri" pitchFamily="34" charset="0"/>
              </a:rPr>
              <a:t>ПІДСУМКОВЕ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772" y="5301208"/>
            <a:ext cx="544321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2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ічне</a:t>
            </a: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встановлює рівень засвоєння навчальних досягнень за 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рік</a:t>
            </a:r>
            <a:endParaRPr lang="uk-UA" sz="2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18765" y="908719"/>
            <a:ext cx="5559961" cy="20954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здійснюється у процесі навчання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перевіряє, як триває процес навчання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uk-UA" sz="2000" dirty="0" smtClean="0">
                <a:solidFill>
                  <a:srgbClr val="002060"/>
                </a:solidFill>
              </a:rPr>
              <a:t>виявляє сфери</a:t>
            </a:r>
            <a:r>
              <a:rPr lang="uk-UA" sz="2000" dirty="0">
                <a:solidFill>
                  <a:srgbClr val="002060"/>
                </a:solidFill>
              </a:rPr>
              <a:t>, де необхідне покращення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ідентифікує недоліки й усуває їх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допомагає учням учитися один в одного</a:t>
            </a:r>
            <a:endParaRPr lang="uk-UA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9054" y="6133579"/>
            <a:ext cx="544321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ДПА/ЗНО</a:t>
            </a: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встановлює відповідність освітнього рівня учнів державним вимогам</a:t>
            </a:r>
            <a:endParaRPr lang="uk-UA" sz="2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332" y="188639"/>
            <a:ext cx="7499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912813">
              <a:defRPr sz="2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ВИДИ  ОЦІНЮВАННЯ  В  НУШ</a:t>
            </a:r>
          </a:p>
        </p:txBody>
      </p:sp>
    </p:spTree>
    <p:extLst>
      <p:ext uri="{BB962C8B-B14F-4D97-AF65-F5344CB8AC3E}">
        <p14:creationId xmlns:p14="http://schemas.microsoft.com/office/powerpoint/2010/main" val="1115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628" y="90872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19138"/>
            <a:r>
              <a:rPr lang="uk-UA" sz="2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Формувальне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і підсумкове оцінювання підпорядковані різним цілям: формувальне – підвищити якість, підсумкове – оцінити якість. Влучну аналогію  навів експерт з оцінювання Пол </a:t>
            </a:r>
            <a:r>
              <a:rPr lang="uk-UA" sz="2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Блек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коли кухар готує суп і куштує його, – це формувальне оцінювання. Коли страву пробує клієнт – це підсумкове оцінювання. Наочно ілюструє таке оцінювання й малюнок:</a:t>
            </a:r>
          </a:p>
        </p:txBody>
      </p:sp>
      <p:pic>
        <p:nvPicPr>
          <p:cNvPr id="3" name="Рисунок 2" descr="http://nus.org.ua/wp-content/uploads/2018/05/6e60eeff2451f13e03d8009adafb9bf0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2"/>
          <a:stretch/>
        </p:blipFill>
        <p:spPr bwMode="auto">
          <a:xfrm>
            <a:off x="1619672" y="3586376"/>
            <a:ext cx="5688632" cy="308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65979" y="3586376"/>
            <a:ext cx="1656184" cy="51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332" y="188640"/>
            <a:ext cx="7499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912813">
              <a:defRPr sz="2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ВИДИ  ОЦІНЮВАННЯ  В  НУШ</a:t>
            </a:r>
          </a:p>
        </p:txBody>
      </p:sp>
    </p:spTree>
    <p:extLst>
      <p:ext uri="{BB962C8B-B14F-4D97-AF65-F5344CB8AC3E}">
        <p14:creationId xmlns:p14="http://schemas.microsoft.com/office/powerpoint/2010/main" val="24845365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utkatamka.com.ua/wp-content/uploads/2018/02/34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6" y="260648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040" y="422108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19138"/>
            <a:r>
              <a:rPr lang="uk-UA" sz="2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Юло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Вооглайд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— відомий естонський соціолог, соціальний психолог, філософ, освітній експерт, почесний професор Тартуського університету. Він заснував в Естонії три експериментальні інноваційні школи та продовжує працювати над реформуванням освіти в країні.</a:t>
            </a:r>
          </a:p>
        </p:txBody>
      </p:sp>
    </p:spTree>
    <p:extLst>
      <p:ext uri="{BB962C8B-B14F-4D97-AF65-F5344CB8AC3E}">
        <p14:creationId xmlns:p14="http://schemas.microsoft.com/office/powerpoint/2010/main" val="25838396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utkatamka.com.ua/wp-content/uploads/2018/02/34-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r="3384"/>
          <a:stretch/>
        </p:blipFill>
        <p:spPr bwMode="auto">
          <a:xfrm>
            <a:off x="6900538" y="188640"/>
            <a:ext cx="19031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692696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Дитина не заслуговує отримати погану оцінку лише через погану пам’ять, яку вона успадкувала від батьків. 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Навіщо карати за це «двійками»?</a:t>
            </a:r>
            <a:endParaRPr lang="uk-UA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291" y="443688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 6-7-річному віці, коли дитина йде до школи, усі основи вже закладені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Можлива тільки робота над помилками.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Але хто раптом вирішив, що за це дитині треба ставити оцінки?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291" y="270892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Школа — це лише оазис розвитку дитини. А освіта – ресурс. Її цінність саме в тому, щоб 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підготувати дітей до самостійного життя, а не оцінити їх.</a:t>
            </a:r>
          </a:p>
        </p:txBody>
      </p:sp>
    </p:spTree>
    <p:extLst>
      <p:ext uri="{BB962C8B-B14F-4D97-AF65-F5344CB8AC3E}">
        <p14:creationId xmlns:p14="http://schemas.microsoft.com/office/powerpoint/2010/main" val="4021664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utkatamka.com.ua/wp-content/uploads/2018/02/34-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r="3384"/>
          <a:stretch/>
        </p:blipFill>
        <p:spPr bwMode="auto">
          <a:xfrm>
            <a:off x="7057594" y="114020"/>
            <a:ext cx="19031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584" y="332656"/>
            <a:ext cx="65458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Натомість варто зосередитися на тому, щоб розвивати в дітей креативне мислення. Однак, 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неможливо оцінити творчість.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 лише вона здатна рухати вперед: і дітей, і вчителів, і систему освіти в цілому.</a:t>
            </a:r>
            <a:endParaRPr lang="uk-UA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216" y="299156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Важливо не просто «шпигувати» дітей знаннями, а дати їм розуміння фундаментальних законів та закономірностей. І, звісно ж, навчити 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використовувати теорію на практиці, у реальному житті.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216" y="530120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не краще було б 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визначити якість знань, а не їх обсяг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? І що, власне, може охарактеризувати якість?</a:t>
            </a:r>
          </a:p>
        </p:txBody>
      </p:sp>
    </p:spTree>
    <p:extLst>
      <p:ext uri="{BB962C8B-B14F-4D97-AF65-F5344CB8AC3E}">
        <p14:creationId xmlns:p14="http://schemas.microsoft.com/office/powerpoint/2010/main" val="15236063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utkatamka.com.ua/wp-content/uploads/2018/02/34-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r="3384"/>
          <a:stretch/>
        </p:blipFill>
        <p:spPr bwMode="auto">
          <a:xfrm>
            <a:off x="7020272" y="188640"/>
            <a:ext cx="19031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965" y="764704"/>
            <a:ext cx="65458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19138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Усі звикли до стандартної схеми уроку: викладач заходить у клас, відмічає відсутніх і починає викликати учнів до дошки. Ті від хвилювання аж тремтять і часто не можуть згадати навіть те, що добре засвоїли. Отримують оцінки. Далі вчитель пояснює новий матеріал, задає завдання додому і на цьому урок закінчується.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9706" y="335699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19138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Так, відбувається щодня, щотижня, щороку. Без змін, без жодної спроби творчого підходу. А все через те, що система освіти базується на культі оцінки. 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Оцінювання перетворює весь навчальний процес на формальність.</a:t>
            </a:r>
          </a:p>
        </p:txBody>
      </p:sp>
    </p:spTree>
    <p:extLst>
      <p:ext uri="{BB962C8B-B14F-4D97-AF65-F5344CB8AC3E}">
        <p14:creationId xmlns:p14="http://schemas.microsoft.com/office/powerpoint/2010/main" val="33690405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4422" y="0"/>
            <a:ext cx="7349578" cy="674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3604" y="836712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90000"/>
                  <a:lumOff val="10000"/>
                </a:schemeClr>
              </a:buClr>
              <a:defRPr/>
            </a:pPr>
            <a:r>
              <a:rPr lang="uk-UA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Цілі </a:t>
            </a:r>
            <a:r>
              <a:rPr lang="uk-UA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уроку:</a:t>
            </a:r>
          </a:p>
          <a:p>
            <a:pPr marL="360000" indent="-360000" algn="just">
              <a:buClr>
                <a:srgbClr val="3E4D1F"/>
              </a:buClr>
              <a:buFont typeface="+mj-lt"/>
              <a:buAutoNum type="arabicPeriod"/>
              <a:defRPr/>
            </a:pP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були забезпечені мотиваційна готовність і позитивний настрій? </a:t>
            </a:r>
          </a:p>
          <a:p>
            <a:pPr marL="360000" indent="-360000" algn="just">
              <a:buClr>
                <a:srgbClr val="3E4D1F"/>
              </a:buClr>
              <a:buFont typeface="+mj-lt"/>
              <a:buAutoNum type="arabicPeriod"/>
              <a:defRPr/>
            </a:pP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актуалізував учитель </a:t>
            </a:r>
            <a:r>
              <a:rPr lang="uk-UA" sz="2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суб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2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єктний</a:t>
            </a: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досвід учня?</a:t>
            </a:r>
          </a:p>
          <a:p>
            <a:pPr marL="360000" indent="-360000" algn="just">
              <a:buClr>
                <a:srgbClr val="3E4D1F"/>
              </a:buClr>
              <a:buFont typeface="+mj-lt"/>
              <a:buAutoNum type="arabicPeriod"/>
              <a:defRPr/>
            </a:pP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Наскільки конкретно були сформульовані цілі уроку? </a:t>
            </a:r>
          </a:p>
          <a:p>
            <a:pPr marL="360000" indent="-360000" algn="just">
              <a:buClr>
                <a:srgbClr val="3E4D1F"/>
              </a:buClr>
              <a:buFont typeface="+mj-lt"/>
              <a:buAutoNum type="arabicPeriod"/>
              <a:defRPr/>
            </a:pP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обговорювалися вони з учнями?</a:t>
            </a:r>
          </a:p>
          <a:p>
            <a:pPr marL="360000" indent="-360000" algn="just">
              <a:buClr>
                <a:srgbClr val="3E4D1F"/>
              </a:buClr>
              <a:buFont typeface="+mj-lt"/>
              <a:buAutoNum type="arabicPeriod"/>
              <a:defRPr/>
            </a:pP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мали учні можливість внести свої зміни і доповнення до пропонованого переліку цілей?</a:t>
            </a:r>
          </a:p>
          <a:p>
            <a:pPr marL="360000" indent="-360000" algn="just">
              <a:buClr>
                <a:srgbClr val="3E4D1F"/>
              </a:buClr>
              <a:buFont typeface="+mj-lt"/>
              <a:buAutoNum type="arabicPeriod"/>
              <a:defRPr/>
            </a:pP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стали цілі </a:t>
            </a:r>
            <a:r>
              <a:rPr lang="uk-UA" sz="2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особистісно</a:t>
            </a: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значущими для школярів</a:t>
            </a: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" name="AutoShape 4" descr="Результат пошуку зображень за запитом &quot;індивідуальна робот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611560" y="249153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АНАЛІЗ УРОКУ</a:t>
            </a:r>
            <a:endParaRPr lang="ru-RU" sz="2200" b="1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454" y="3717032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90000"/>
                  <a:lumOff val="10000"/>
                </a:schemeClr>
              </a:buClr>
              <a:defRPr/>
            </a:pPr>
            <a:r>
              <a:rPr lang="uk-UA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Форми </a:t>
            </a:r>
            <a:r>
              <a:rPr lang="uk-UA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спілкування і роботи: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був учитель толерантним у стосунках з учнями?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Яка форма спілкування переважала: монолог, діалог, </a:t>
            </a:r>
            <a:r>
              <a:rPr lang="uk-UA" sz="2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полілог</a:t>
            </a: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Які форми роботи переважали: фронтальна, індивідуальна, парна, групова, кооперативна?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були запропоновані різні види завдань?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2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Які із завдань переважали: репродуктивні, частково-пошукові, дослідницькі, творчі</a:t>
            </a:r>
            <a:r>
              <a:rPr lang="uk-UA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ru-RU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659" y="2401884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19138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 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Але дістатися до 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високого рівня 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неможливо, не пройшовши 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нижнього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(механічні навички),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 не можна звести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стіни будинку і поставити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дах, не заклавши фундаменту. </a:t>
            </a:r>
          </a:p>
          <a:p>
            <a:pPr algn="just" defTabSz="719138"/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У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Канаді різко зросла галузь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репетиторства. Якщо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раніше з репетиторами переважно займались ті, хто відставав, то зараз 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мусять займатись усі, хто хоче отримати гарну шкільну освіту.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 defTabSz="719138"/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У Канаді є кілька першокласних університетів, які дають освіту дуже високого рівня. Але </a:t>
            </a:r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через низькі шкільні стандарти багато університетів змушені знижувати свої стандарти. </a:t>
            </a:r>
          </a:p>
          <a:p>
            <a:pPr algn="r"/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Роберт </a:t>
            </a:r>
            <a:r>
              <a:rPr lang="uk-UA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Крейген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професор </a:t>
            </a:r>
            <a:r>
              <a:rPr lang="uk-UA" sz="2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математики </a:t>
            </a:r>
            <a:endParaRPr lang="uk-UA" sz="2400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uk-UA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 університету Манітоби (Канада)</a:t>
            </a:r>
            <a:endParaRPr lang="uk-UA" sz="24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Картинки по запросу Роберт Крейген, професор математики  з університету Манітоби (Канад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53" y="423407"/>
            <a:ext cx="2364482" cy="162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4122" y="423407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912813">
              <a:defRPr sz="2200" b="1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НОВА  ШКОЛА:  СВІТОВИЙ  ДОСВІД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659" y="1340768"/>
            <a:ext cx="6263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19138"/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2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Компетентісний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підхід базується на навичках вищого, творчого рівня (за таксономією </a:t>
            </a:r>
            <a:r>
              <a:rPr lang="uk-UA" sz="2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Блума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). 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4422" y="0"/>
            <a:ext cx="7349578" cy="674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0594" y="160337"/>
            <a:ext cx="849694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90000"/>
                  <a:lumOff val="10000"/>
                </a:schemeClr>
              </a:buClr>
              <a:defRPr/>
            </a:pPr>
            <a:r>
              <a:rPr lang="uk-UA" sz="1900" b="1" dirty="0" smtClean="0">
                <a:solidFill>
                  <a:srgbClr val="002060"/>
                </a:solidFill>
              </a:rPr>
              <a:t>Способи </a:t>
            </a:r>
            <a:r>
              <a:rPr lang="uk-UA" sz="1900" b="1" dirty="0">
                <a:solidFill>
                  <a:srgbClr val="002060"/>
                </a:solidFill>
              </a:rPr>
              <a:t>діяльності: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1900" dirty="0">
                <a:solidFill>
                  <a:srgbClr val="002060"/>
                </a:solidFill>
              </a:rPr>
              <a:t>Чи стимулював учитель школярів до самостійного їх вибору і форм виконання?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1900" dirty="0">
                <a:solidFill>
                  <a:srgbClr val="002060"/>
                </a:solidFill>
              </a:rPr>
              <a:t>Чи виявлялися найбільш </a:t>
            </a:r>
            <a:r>
              <a:rPr lang="uk-UA" sz="1900" dirty="0" err="1">
                <a:solidFill>
                  <a:srgbClr val="002060"/>
                </a:solidFill>
              </a:rPr>
              <a:t>особистісно</a:t>
            </a:r>
            <a:r>
              <a:rPr lang="uk-UA" sz="1900" dirty="0">
                <a:solidFill>
                  <a:srgbClr val="002060"/>
                </a:solidFill>
              </a:rPr>
              <a:t> значущі способи навчальної діяльності учнів?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1900" dirty="0">
                <a:solidFill>
                  <a:srgbClr val="002060"/>
                </a:solidFill>
              </a:rPr>
              <a:t>Чи враховувалися індивідуальні пізнавальні можливості учнів, темп навчання?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1900" dirty="0">
                <a:solidFill>
                  <a:srgbClr val="002060"/>
                </a:solidFill>
              </a:rPr>
              <a:t>Чи надавалася допомога учням, які не встигають за темпом роботи класу?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1900" dirty="0">
                <a:solidFill>
                  <a:srgbClr val="002060"/>
                </a:solidFill>
              </a:rPr>
              <a:t>Чи створювалася ситуація успіху на уроці</a:t>
            </a:r>
            <a:r>
              <a:rPr lang="uk-UA" sz="1900" dirty="0" smtClean="0">
                <a:solidFill>
                  <a:srgbClr val="002060"/>
                </a:solidFill>
              </a:rPr>
              <a:t>?</a:t>
            </a:r>
            <a:endParaRPr lang="uk-UA" sz="1900" dirty="0">
              <a:solidFill>
                <a:srgbClr val="002060"/>
              </a:solidFill>
            </a:endParaRPr>
          </a:p>
        </p:txBody>
      </p:sp>
      <p:sp>
        <p:nvSpPr>
          <p:cNvPr id="2" name="AutoShape 4" descr="Результат пошуку зображень за запитом &quot;індивідуальна робот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348750" y="2847994"/>
            <a:ext cx="849694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90000"/>
                  <a:lumOff val="10000"/>
                </a:schemeClr>
              </a:buClr>
              <a:defRPr/>
            </a:pPr>
            <a:r>
              <a:rPr lang="uk-UA" sz="19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Рефлексія</a:t>
            </a:r>
            <a:r>
              <a:rPr lang="uk-UA" sz="19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1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проводилося оцінювання процесу виконання завдань?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1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Які форми для цього застосовувалися: самоконтроль, </a:t>
            </a:r>
            <a:r>
              <a:rPr lang="uk-UA" sz="19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взаємооцінка</a:t>
            </a:r>
            <a:r>
              <a:rPr lang="uk-UA" sz="1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колективна думка, якісь інші?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1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оцінював учитель оригінальність суджень, правильність та раціональність шляхів </a:t>
            </a:r>
            <a:r>
              <a:rPr lang="uk-UA" sz="19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розв</a:t>
            </a:r>
            <a:r>
              <a:rPr lang="en-US" sz="1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19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язання</a:t>
            </a:r>
            <a:r>
              <a:rPr lang="uk-UA" sz="19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1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проблем?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1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набували учні навичок </a:t>
            </a:r>
            <a:r>
              <a:rPr lang="uk-UA" sz="19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цілевизначення</a:t>
            </a:r>
            <a:r>
              <a:rPr lang="uk-UA" sz="1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планування, рефлексії, оцінювання</a:t>
            </a:r>
            <a:r>
              <a:rPr lang="uk-UA" sz="19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algn="just">
              <a:buClr>
                <a:schemeClr val="tx2">
                  <a:lumMod val="90000"/>
                  <a:lumOff val="10000"/>
                </a:schemeClr>
              </a:buClr>
              <a:defRPr/>
            </a:pPr>
            <a:r>
              <a:rPr lang="uk-UA" sz="19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Домашнє </a:t>
            </a:r>
            <a:r>
              <a:rPr lang="uk-UA" sz="19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завдання: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1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диференціювалися домашні завдання, можливість їх вибору?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1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аналізувалися домашні завдання?</a:t>
            </a:r>
          </a:p>
          <a:p>
            <a:pPr marL="360000" indent="-360000" algn="just">
              <a:buClr>
                <a:srgbClr val="002060"/>
              </a:buClr>
              <a:buFont typeface="+mj-lt"/>
              <a:buAutoNum type="arabicPeriod"/>
              <a:defRPr/>
            </a:pPr>
            <a:r>
              <a:rPr lang="uk-UA" sz="19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обговорював учитель з учнями підсумок уроку (що дізналися, що сподобалося, що ні, що хотілося б повторити на наступному уроці</a:t>
            </a:r>
            <a:r>
              <a:rPr lang="uk-UA" sz="19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)?</a:t>
            </a:r>
            <a:endParaRPr lang="uk-UA" sz="19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ÑÐ°Ñ Ð¿Ð¾ÑÑÐºÑ Ð·Ð¾Ð±ÑÐ°Ð¶ÐµÐ½Ñ Ð·Ð° Ð·Ð°Ð¿Ð¸ÑÐ¾Ð¼ &quot;ÑÐ¿ÑÐ»ÐºÑÐ²Ð°Ð½Ð½Ñ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5524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 ÐµÐ·ÑÐ»ÑÑÐ°Ñ Ð¿Ð¾ÑÑÐºÑ Ð·Ð¾Ð±ÑÐ°Ð¶ÐµÐ½Ñ Ð·Ð° Ð·Ð°Ð¿Ð¸ÑÐ¾Ð¼ &quot;Ð·Ð²ÐµÑÑÐ°Ð¹ÑÐµÑÑ - Ð´Ð¾Ð¿Ð¾Ð¼Ð¾Ð¶ÐµÐ¼Ð¾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640434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1124744"/>
            <a:ext cx="28246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ЗВЕРТАЙТЕСЯ – 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ДОПОМОЖЕМО!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284314"/>
            <a:ext cx="2801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Рівненський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ОІППО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(0362) 64-96-60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7" r="26161"/>
          <a:stretch/>
        </p:blipFill>
        <p:spPr bwMode="auto">
          <a:xfrm>
            <a:off x="6782273" y="260964"/>
            <a:ext cx="1785090" cy="221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4277" y="2506672"/>
            <a:ext cx="217719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uk-UA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Андреас</a:t>
            </a:r>
            <a:r>
              <a:rPr lang="uk-UA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Шлейхер</a:t>
            </a:r>
            <a:r>
              <a:rPr lang="uk-UA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r">
              <a:lnSpc>
                <a:spcPts val="1800"/>
              </a:lnSpc>
            </a:pPr>
            <a:r>
              <a:rPr lang="uk-UA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експерт </a:t>
            </a:r>
            <a:r>
              <a:rPr lang="uk-UA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 питань </a:t>
            </a:r>
          </a:p>
          <a:p>
            <a:pPr algn="r">
              <a:lnSpc>
                <a:spcPts val="1800"/>
              </a:lnSpc>
            </a:pPr>
            <a:r>
              <a:rPr lang="uk-UA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освіти, розробник і </a:t>
            </a:r>
          </a:p>
          <a:p>
            <a:pPr algn="r">
              <a:lnSpc>
                <a:spcPts val="1800"/>
              </a:lnSpc>
            </a:pPr>
            <a:r>
              <a:rPr lang="uk-UA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куратор </a:t>
            </a:r>
          </a:p>
          <a:p>
            <a:pPr algn="r">
              <a:lnSpc>
                <a:spcPts val="1800"/>
              </a:lnSpc>
            </a:pPr>
            <a:r>
              <a:rPr lang="uk-UA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дослідження </a:t>
            </a:r>
            <a:r>
              <a:rPr lang="en-US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PISA</a:t>
            </a:r>
            <a:endParaRPr lang="uk-UA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845" y="1268760"/>
            <a:ext cx="593933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Минуле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дбало про передачу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знань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від вчителя до учня,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майбутнє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про 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спільне набуття </a:t>
            </a:r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знань і досвіду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lvl="1" algn="just">
              <a:spcBef>
                <a:spcPts val="600"/>
              </a:spcBef>
            </a:pPr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 минулому різних учнів навчали однаково;  тепер шкільні системи повинні </a:t>
            </a:r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прийняти розмаїття і запровадити індивідуалізовані підходи до навчання.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8457" y="188639"/>
            <a:ext cx="3849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912813">
              <a:defRPr sz="2200" b="1" spc="5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dirty="0"/>
              <a:t>ЯК  НАВЧАТИ?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6975" y="4077072"/>
            <a:ext cx="82785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600"/>
              </a:spcBef>
            </a:pPr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 традиційній школі вчителі мали чіткі інструкції про те, що вони мають вчити учнів. Сучасні освітні системи дотримуються іншої моделі: існують чіткі цілі, чого мають навчитись учні, проте </a:t>
            </a:r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вчителі – як незалежні професіонали – самотужки можуть визначити, як тих цілей 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досягнути.</a:t>
            </a:r>
            <a:endParaRPr lang="uk-UA" sz="24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1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844" y="404664"/>
            <a:ext cx="831560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uk-UA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 минулому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учнів навчали за однією стандартною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програмою.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 майбутньому </a:t>
            </a:r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вчитель будуватиме підхід до навчання на основі захоплень і 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розвитку здібностей учнів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sz="1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1" algn="just">
              <a:spcBef>
                <a:spcPts val="600"/>
              </a:spcBef>
            </a:pPr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5.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Минуле дбало про контроль якості, майбутнє – про </a:t>
            </a:r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забезпечення якості. </a:t>
            </a:r>
            <a:endParaRPr lang="uk-UA" sz="24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uk-UA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Держава визначає напрямки й цілі навчання, проте відповідальність за методику повинні взяти на себе вчителі. Професіоналізм та професійна автономія не означають, що вчителі роблять, що вважають правильним у конкретній ситуації, – 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вчителі обирають варіанти із практик, визначених як ефективні в межах цієї професії.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 можна сприймати свободу як заклик поводитися виключно на власний розсуд. </a:t>
            </a:r>
            <a:endParaRPr lang="uk-UA" sz="24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2656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аркет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Углы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14371</TotalTime>
  <Words>4391</Words>
  <Application>Microsoft Office PowerPoint</Application>
  <PresentationFormat>Экран (4:3)</PresentationFormat>
  <Paragraphs>771</Paragraphs>
  <Slides>71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71</vt:i4>
      </vt:variant>
    </vt:vector>
  </HeadingPairs>
  <TitlesOfParts>
    <vt:vector size="75" baseType="lpstr">
      <vt:lpstr>Паркет</vt:lpstr>
      <vt:lpstr>Эркер</vt:lpstr>
      <vt:lpstr>Апекс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997</cp:revision>
  <dcterms:modified xsi:type="dcterms:W3CDTF">2019-03-20T14:11:51Z</dcterms:modified>
</cp:coreProperties>
</file>